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7" r:id="rId10"/>
    <p:sldId id="268" r:id="rId11"/>
    <p:sldId id="269" r:id="rId12"/>
    <p:sldId id="270" r:id="rId13"/>
    <p:sldId id="265" r:id="rId14"/>
    <p:sldId id="266" r:id="rId15"/>
  </p:sldIdLst>
  <p:sldSz cx="18288000" cy="10287000"/>
  <p:notesSz cx="6858000" cy="9144000"/>
  <p:embeddedFontLst>
    <p:embeddedFont>
      <p:font typeface="Clear Sans Regular Bold" panose="020B0604020202020204" charset="0"/>
      <p:regular r:id="rId17"/>
    </p:embeddedFont>
    <p:embeddedFont>
      <p:font typeface="Calibri" panose="020F0502020204030204" pitchFamily="3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6" autoAdjust="0"/>
    <p:restoredTop sz="73146" autoAdjust="0"/>
  </p:normalViewPr>
  <p:slideViewPr>
    <p:cSldViewPr>
      <p:cViewPr varScale="1">
        <p:scale>
          <a:sx n="46" d="100"/>
          <a:sy n="46" d="100"/>
        </p:scale>
        <p:origin x="120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extLst>
      <p:ext uri="{BB962C8B-B14F-4D97-AF65-F5344CB8AC3E}">
        <p14:creationId xmlns:p14="http://schemas.microsoft.com/office/powerpoint/2010/main" val="3114632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2877119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1764873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extLst>
      <p:ext uri="{BB962C8B-B14F-4D97-AF65-F5344CB8AC3E}">
        <p14:creationId xmlns:p14="http://schemas.microsoft.com/office/powerpoint/2010/main" val="1314111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extLst>
      <p:ext uri="{BB962C8B-B14F-4D97-AF65-F5344CB8AC3E}">
        <p14:creationId xmlns:p14="http://schemas.microsoft.com/office/powerpoint/2010/main" val="3463776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14</a:t>
            </a:fld>
            <a:endParaRPr lang="cs-CZ"/>
          </a:p>
        </p:txBody>
      </p:sp>
    </p:spTree>
    <p:extLst>
      <p:ext uri="{BB962C8B-B14F-4D97-AF65-F5344CB8AC3E}">
        <p14:creationId xmlns:p14="http://schemas.microsoft.com/office/powerpoint/2010/main" val="2135260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extLst>
      <p:ext uri="{BB962C8B-B14F-4D97-AF65-F5344CB8AC3E}">
        <p14:creationId xmlns:p14="http://schemas.microsoft.com/office/powerpoint/2010/main" val="1029268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extLst>
      <p:ext uri="{BB962C8B-B14F-4D97-AF65-F5344CB8AC3E}">
        <p14:creationId xmlns:p14="http://schemas.microsoft.com/office/powerpoint/2010/main" val="3272747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extLst>
      <p:ext uri="{BB962C8B-B14F-4D97-AF65-F5344CB8AC3E}">
        <p14:creationId xmlns:p14="http://schemas.microsoft.com/office/powerpoint/2010/main" val="4156200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extLst>
      <p:ext uri="{BB962C8B-B14F-4D97-AF65-F5344CB8AC3E}">
        <p14:creationId xmlns:p14="http://schemas.microsoft.com/office/powerpoint/2010/main" val="2197102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extLst>
      <p:ext uri="{BB962C8B-B14F-4D97-AF65-F5344CB8AC3E}">
        <p14:creationId xmlns:p14="http://schemas.microsoft.com/office/powerpoint/2010/main" val="938147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extLst>
      <p:ext uri="{BB962C8B-B14F-4D97-AF65-F5344CB8AC3E}">
        <p14:creationId xmlns:p14="http://schemas.microsoft.com/office/powerpoint/2010/main" val="2516340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2284196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8.sv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8.jpeg"/><Relationship Id="rId4" Type="http://schemas.openxmlformats.org/officeDocument/2006/relationships/image" Target="../media/image18.sv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5.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9.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11.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118946" y="1881883"/>
            <a:ext cx="5482998" cy="5693866"/>
          </a:xfrm>
          <a:prstGeom prst="rect">
            <a:avLst/>
          </a:prstGeom>
        </p:spPr>
        <p:txBody>
          <a:bodyPr lIns="0" tIns="0" rIns="0" bIns="0" rtlCol="0" anchor="t">
            <a:spAutoFit/>
          </a:bodyPr>
          <a:lstStyle/>
          <a:p>
            <a:pPr algn="ctr">
              <a:lnSpc>
                <a:spcPts val="11059"/>
              </a:lnSpc>
            </a:pPr>
            <a:r>
              <a:rPr lang="en-IN" sz="9600" dirty="0" smtClean="0"/>
              <a:t>Analysis top </a:t>
            </a:r>
            <a:r>
              <a:rPr lang="en-IN" sz="9600" dirty="0"/>
              <a:t>5 content categories</a:t>
            </a:r>
            <a:endParaRPr lang="en-US" sz="10533" spc="-105" dirty="0">
              <a:solidFill>
                <a:srgbClr val="FFFFFF"/>
              </a:solidFill>
              <a:latin typeface="Graphik Regular" panose="020B0503030202060203"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6"/>
          <p:cNvPicPr>
            <a:picLocks noChangeAspect="1"/>
          </p:cNvPicPr>
          <p:nvPr/>
        </p:nvPicPr>
        <p:blipFill>
          <a:blip r:embed="rId7"/>
          <a:stretch>
            <a:fillRect/>
          </a:stretch>
        </p:blipFill>
        <p:spPr>
          <a:xfrm>
            <a:off x="4254349" y="1149083"/>
            <a:ext cx="13066316" cy="8275333"/>
          </a:xfrm>
          <a:prstGeom prst="rect">
            <a:avLst/>
          </a:prstGeom>
        </p:spPr>
      </p:pic>
    </p:spTree>
    <p:extLst>
      <p:ext uri="{BB962C8B-B14F-4D97-AF65-F5344CB8AC3E}">
        <p14:creationId xmlns:p14="http://schemas.microsoft.com/office/powerpoint/2010/main" val="1431541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6"/>
          <p:cNvPicPr>
            <a:picLocks noChangeAspect="1"/>
          </p:cNvPicPr>
          <p:nvPr/>
        </p:nvPicPr>
        <p:blipFill>
          <a:blip r:embed="rId7"/>
          <a:stretch>
            <a:fillRect/>
          </a:stretch>
        </p:blipFill>
        <p:spPr>
          <a:xfrm>
            <a:off x="3895682" y="995171"/>
            <a:ext cx="13102618" cy="8726396"/>
          </a:xfrm>
          <a:prstGeom prst="rect">
            <a:avLst/>
          </a:prstGeom>
        </p:spPr>
      </p:pic>
    </p:spTree>
    <p:extLst>
      <p:ext uri="{BB962C8B-B14F-4D97-AF65-F5344CB8AC3E}">
        <p14:creationId xmlns:p14="http://schemas.microsoft.com/office/powerpoint/2010/main" val="1601661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p:cNvPicPr>
            <a:picLocks noChangeAspect="1"/>
          </p:cNvPicPr>
          <p:nvPr/>
        </p:nvPicPr>
        <p:blipFill>
          <a:blip r:embed="rId7"/>
          <a:stretch>
            <a:fillRect/>
          </a:stretch>
        </p:blipFill>
        <p:spPr>
          <a:xfrm>
            <a:off x="2929574" y="898243"/>
            <a:ext cx="15084872" cy="8149152"/>
          </a:xfrm>
          <a:prstGeom prst="rect">
            <a:avLst/>
          </a:prstGeom>
        </p:spPr>
      </p:pic>
    </p:spTree>
    <p:extLst>
      <p:ext uri="{BB962C8B-B14F-4D97-AF65-F5344CB8AC3E}">
        <p14:creationId xmlns:p14="http://schemas.microsoft.com/office/powerpoint/2010/main" val="3258631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p:cNvSpPr txBox="1"/>
          <p:nvPr/>
        </p:nvSpPr>
        <p:spPr>
          <a:xfrm>
            <a:off x="11125200" y="837474"/>
            <a:ext cx="6477000" cy="8402300"/>
          </a:xfrm>
          <a:prstGeom prst="rect">
            <a:avLst/>
          </a:prstGeom>
          <a:noFill/>
        </p:spPr>
        <p:txBody>
          <a:bodyPr wrap="square" rtlCol="0">
            <a:spAutoFit/>
          </a:bodyPr>
          <a:lstStyle/>
          <a:p>
            <a:pPr marL="342900" indent="-342900">
              <a:buFont typeface="Arial" panose="020B0604020202020204" pitchFamily="34" charset="0"/>
              <a:buChar char="•"/>
            </a:pPr>
            <a:r>
              <a:rPr lang="en-US" sz="3600" b="1"/>
              <a:t>This analysis shows that people like to see real-life and factual content, especially about animals and science. </a:t>
            </a:r>
            <a:r>
              <a:rPr lang="en-US" sz="3600" b="1" dirty="0"/>
              <a:t>Food is also popular, with healthy eating being the most popular topic. This suggests that you could create campaigns about healthy eating and work with relevant brands to attract more users. To get a better understanding of your business in real-time, you can use large-scale analysis.</a:t>
            </a:r>
            <a:endParaRPr lang="en-IN" sz="3600" b="1"/>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936627" y="2028966"/>
            <a:ext cx="8673443" cy="5532360"/>
            <a:chOff x="0" y="0"/>
            <a:chExt cx="11564591" cy="737647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5078312"/>
            </a:xfrm>
            <a:prstGeom prst="rect">
              <a:avLst/>
            </a:prstGeom>
          </p:spPr>
          <p:txBody>
            <a:bodyPr lIns="0" tIns="0" rIns="0" bIns="0" rtlCol="0" anchor="t">
              <a:spAutoFit/>
            </a:bodyPr>
            <a:lstStyle/>
            <a:p>
              <a:pPr>
                <a:lnSpc>
                  <a:spcPts val="2660"/>
                </a:lnSpc>
              </a:pPr>
              <a:r>
                <a:rPr lang="en-US" sz="3600" spc="-19" dirty="0">
                  <a:solidFill>
                    <a:srgbClr val="000000"/>
                  </a:solidFill>
                  <a:latin typeface="Graphik Regular" panose="020B0503030202060203" pitchFamily="34" charset="0"/>
                </a:rPr>
                <a:t>Project </a:t>
              </a:r>
              <a:r>
                <a:rPr lang="en-US" sz="3600" spc="-19" dirty="0" smtClean="0">
                  <a:solidFill>
                    <a:srgbClr val="000000"/>
                  </a:solidFill>
                  <a:latin typeface="Graphik Regular" panose="020B0503030202060203" pitchFamily="34" charset="0"/>
                </a:rPr>
                <a:t>recap</a:t>
              </a:r>
            </a:p>
            <a:p>
              <a:pPr>
                <a:lnSpc>
                  <a:spcPts val="2660"/>
                </a:lnSpc>
              </a:pPr>
              <a:endParaRPr lang="en-US" sz="3600" spc="-19" dirty="0">
                <a:solidFill>
                  <a:srgbClr val="000000"/>
                </a:solidFill>
                <a:latin typeface="Graphik Regular" panose="020B0503030202060203" pitchFamily="34" charset="0"/>
              </a:endParaRPr>
            </a:p>
            <a:p>
              <a:pPr>
                <a:lnSpc>
                  <a:spcPts val="2660"/>
                </a:lnSpc>
              </a:pPr>
              <a:r>
                <a:rPr lang="en-US" sz="3600" spc="-19" dirty="0" smtClean="0">
                  <a:solidFill>
                    <a:srgbClr val="000000"/>
                  </a:solidFill>
                  <a:latin typeface="Graphik Regular" panose="020B0503030202060203" pitchFamily="34" charset="0"/>
                </a:rPr>
                <a:t>Problem</a:t>
              </a:r>
            </a:p>
            <a:p>
              <a:pPr>
                <a:lnSpc>
                  <a:spcPts val="2660"/>
                </a:lnSpc>
              </a:pPr>
              <a:endParaRPr lang="en-US" sz="3600" spc="-19" dirty="0">
                <a:solidFill>
                  <a:srgbClr val="000000"/>
                </a:solidFill>
                <a:latin typeface="Graphik Regular" panose="020B0503030202060203" pitchFamily="34" charset="0"/>
              </a:endParaRPr>
            </a:p>
            <a:p>
              <a:pPr>
                <a:lnSpc>
                  <a:spcPts val="2660"/>
                </a:lnSpc>
              </a:pPr>
              <a:r>
                <a:rPr lang="en-US" sz="3600" spc="-19" dirty="0">
                  <a:solidFill>
                    <a:srgbClr val="000000"/>
                  </a:solidFill>
                  <a:latin typeface="Graphik Regular" panose="020B0503030202060203" pitchFamily="34" charset="0"/>
                </a:rPr>
                <a:t>The Analytics </a:t>
              </a:r>
              <a:r>
                <a:rPr lang="en-US" sz="3600" spc="-19" dirty="0" smtClean="0">
                  <a:solidFill>
                    <a:srgbClr val="000000"/>
                  </a:solidFill>
                  <a:latin typeface="Graphik Regular" panose="020B0503030202060203" pitchFamily="34" charset="0"/>
                </a:rPr>
                <a:t>team</a:t>
              </a:r>
            </a:p>
            <a:p>
              <a:pPr>
                <a:lnSpc>
                  <a:spcPts val="2660"/>
                </a:lnSpc>
              </a:pPr>
              <a:endParaRPr lang="en-US" sz="3600" spc="-19" dirty="0">
                <a:solidFill>
                  <a:srgbClr val="000000"/>
                </a:solidFill>
                <a:latin typeface="Graphik Regular" panose="020B0503030202060203" pitchFamily="34" charset="0"/>
              </a:endParaRPr>
            </a:p>
            <a:p>
              <a:pPr>
                <a:lnSpc>
                  <a:spcPts val="2660"/>
                </a:lnSpc>
              </a:pPr>
              <a:r>
                <a:rPr lang="en-US" sz="3600" spc="-19" dirty="0" smtClean="0">
                  <a:solidFill>
                    <a:srgbClr val="000000"/>
                  </a:solidFill>
                  <a:latin typeface="Graphik Regular" panose="020B0503030202060203" pitchFamily="34" charset="0"/>
                </a:rPr>
                <a:t>Process</a:t>
              </a:r>
            </a:p>
            <a:p>
              <a:pPr>
                <a:lnSpc>
                  <a:spcPts val="2660"/>
                </a:lnSpc>
              </a:pPr>
              <a:endParaRPr lang="en-US" sz="3600" spc="-19" dirty="0">
                <a:solidFill>
                  <a:srgbClr val="000000"/>
                </a:solidFill>
                <a:latin typeface="Graphik Regular" panose="020B0503030202060203" pitchFamily="34" charset="0"/>
              </a:endParaRPr>
            </a:p>
            <a:p>
              <a:pPr>
                <a:lnSpc>
                  <a:spcPts val="2660"/>
                </a:lnSpc>
              </a:pPr>
              <a:r>
                <a:rPr lang="en-US" sz="3600" spc="-19" dirty="0" smtClean="0">
                  <a:solidFill>
                    <a:srgbClr val="000000"/>
                  </a:solidFill>
                  <a:latin typeface="Graphik Regular" panose="020B0503030202060203" pitchFamily="34" charset="0"/>
                </a:rPr>
                <a:t>Insights</a:t>
              </a:r>
            </a:p>
            <a:p>
              <a:pPr>
                <a:lnSpc>
                  <a:spcPts val="2660"/>
                </a:lnSpc>
              </a:pPr>
              <a:endParaRPr lang="en-US" sz="3600" spc="-19" dirty="0">
                <a:solidFill>
                  <a:srgbClr val="000000"/>
                </a:solidFill>
                <a:latin typeface="Graphik Regular" panose="020B0503030202060203" pitchFamily="34" charset="0"/>
              </a:endParaRPr>
            </a:p>
            <a:p>
              <a:pPr>
                <a:lnSpc>
                  <a:spcPts val="2660"/>
                </a:lnSpc>
              </a:pPr>
              <a:r>
                <a:rPr lang="en-US" sz="3600" spc="-19" dirty="0">
                  <a:solidFill>
                    <a:srgbClr val="000000"/>
                  </a:solidFill>
                  <a:latin typeface="Graphik Regular" panose="020B0503030202060203" pitchFamily="34" charset="0"/>
                </a:rPr>
                <a:t>Summary</a:t>
              </a:r>
            </a:p>
          </p:txBody>
        </p:sp>
      </p:grpSp>
      <p:grpSp>
        <p:nvGrpSpPr>
          <p:cNvPr id="5" name="Group 5"/>
          <p:cNvGrpSpPr/>
          <p:nvPr/>
        </p:nvGrpSpPr>
        <p:grpSpPr>
          <a:xfrm>
            <a:off x="15724104" y="-1443180"/>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304800" y="560077"/>
            <a:ext cx="2253799"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Rectangle 33"/>
          <p:cNvSpPr/>
          <p:nvPr/>
        </p:nvSpPr>
        <p:spPr>
          <a:xfrm>
            <a:off x="8719949" y="2697597"/>
            <a:ext cx="7358251" cy="526530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Social Buzz is a fast growing technology unicorn that need to adapt quickly to it's global scale. Accenture has begun a 3 month POC focusing on these tasks</a:t>
            </a:r>
            <a:r>
              <a:rPr lang="en-US" sz="3200" dirty="0" smtClean="0"/>
              <a:t>:</a:t>
            </a:r>
          </a:p>
          <a:p>
            <a:pPr algn="ctr"/>
            <a:endParaRPr lang="en-US" sz="3200" dirty="0"/>
          </a:p>
          <a:p>
            <a:pPr algn="ctr"/>
            <a:r>
              <a:rPr lang="en-US" sz="3200" dirty="0"/>
              <a:t>• An audit of Social Buzz's big data </a:t>
            </a:r>
            <a:r>
              <a:rPr lang="en-US" sz="3200" dirty="0" smtClean="0"/>
              <a:t>practice</a:t>
            </a:r>
          </a:p>
          <a:p>
            <a:pPr marL="457200" indent="-457200" algn="ctr">
              <a:buFont typeface="Arial" panose="020B0604020202020204" pitchFamily="34" charset="0"/>
              <a:buChar char="•"/>
            </a:pPr>
            <a:r>
              <a:rPr lang="en-US" sz="3200" dirty="0" smtClean="0"/>
              <a:t>Recommendations </a:t>
            </a:r>
            <a:r>
              <a:rPr lang="en-US" sz="3200" dirty="0"/>
              <a:t>for a successful IPO</a:t>
            </a:r>
          </a:p>
          <a:p>
            <a:pPr marL="457200" indent="-457200" algn="ctr">
              <a:buFont typeface="Arial" panose="020B0604020202020204" pitchFamily="34" charset="0"/>
              <a:buChar char="•"/>
            </a:pPr>
            <a:r>
              <a:rPr lang="en-US" sz="3200" dirty="0"/>
              <a:t>Analysis to find Social Buzz's top 5 most popular categories of content</a:t>
            </a:r>
            <a:endParaRPr lang="en-IN"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p:cNvSpPr txBox="1"/>
          <p:nvPr/>
        </p:nvSpPr>
        <p:spPr>
          <a:xfrm>
            <a:off x="2837545" y="4938527"/>
            <a:ext cx="6789509" cy="3970318"/>
          </a:xfrm>
          <a:prstGeom prst="rect">
            <a:avLst/>
          </a:prstGeom>
          <a:noFill/>
        </p:spPr>
        <p:txBody>
          <a:bodyPr wrap="square" rtlCol="0">
            <a:spAutoFit/>
          </a:bodyPr>
          <a:lstStyle/>
          <a:p>
            <a:r>
              <a:rPr lang="en-US" sz="2800" b="1" dirty="0" smtClean="0">
                <a:solidFill>
                  <a:schemeClr val="bg1"/>
                </a:solidFill>
              </a:rPr>
              <a:t>Over 10k post per days</a:t>
            </a:r>
          </a:p>
          <a:p>
            <a:endParaRPr lang="en-US" sz="2800" b="1" dirty="0">
              <a:solidFill>
                <a:schemeClr val="bg1"/>
              </a:solidFill>
            </a:endParaRPr>
          </a:p>
          <a:p>
            <a:r>
              <a:rPr lang="en-US" sz="2800" b="1" dirty="0" smtClean="0">
                <a:solidFill>
                  <a:schemeClr val="bg1"/>
                </a:solidFill>
              </a:rPr>
              <a:t>36.5M pieces of content per year !</a:t>
            </a:r>
          </a:p>
          <a:p>
            <a:endParaRPr lang="en-US" sz="2800" b="1" dirty="0">
              <a:solidFill>
                <a:schemeClr val="bg1"/>
              </a:solidFill>
            </a:endParaRPr>
          </a:p>
          <a:p>
            <a:r>
              <a:rPr lang="en-US" sz="2800" b="1" dirty="0" smtClean="0">
                <a:solidFill>
                  <a:schemeClr val="bg1"/>
                </a:solidFill>
              </a:rPr>
              <a:t>But how to capitalize on it when there is so much ?</a:t>
            </a:r>
          </a:p>
          <a:p>
            <a:endParaRPr lang="en-US" sz="2800" b="1" dirty="0">
              <a:solidFill>
                <a:schemeClr val="bg1"/>
              </a:solidFill>
            </a:endParaRPr>
          </a:p>
          <a:p>
            <a:r>
              <a:rPr lang="en-US" sz="2800" b="1" dirty="0" smtClean="0">
                <a:solidFill>
                  <a:schemeClr val="bg1"/>
                </a:solidFill>
              </a:rPr>
              <a:t>Analysis to find Social Buzz’s top 5 most popular categories of content</a:t>
            </a:r>
            <a:endParaRPr lang="en-IN" b="1"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p:cNvSpPr txBox="1"/>
          <p:nvPr/>
        </p:nvSpPr>
        <p:spPr>
          <a:xfrm>
            <a:off x="14020800" y="1562100"/>
            <a:ext cx="3733800" cy="1938992"/>
          </a:xfrm>
          <a:prstGeom prst="rect">
            <a:avLst/>
          </a:prstGeom>
          <a:noFill/>
        </p:spPr>
        <p:txBody>
          <a:bodyPr wrap="square" rtlCol="0">
            <a:spAutoFit/>
          </a:bodyPr>
          <a:lstStyle/>
          <a:p>
            <a:r>
              <a:rPr lang="en-US" sz="4000" b="1" dirty="0"/>
              <a:t>Andrew Fleming (Chief Technical Architect)</a:t>
            </a:r>
            <a:endParaRPr lang="en-IN" sz="4000" b="1" dirty="0"/>
          </a:p>
        </p:txBody>
      </p:sp>
      <p:sp>
        <p:nvSpPr>
          <p:cNvPr id="33" name="TextBox 32"/>
          <p:cNvSpPr txBox="1"/>
          <p:nvPr/>
        </p:nvSpPr>
        <p:spPr>
          <a:xfrm>
            <a:off x="14020800" y="4610100"/>
            <a:ext cx="3886200" cy="1323439"/>
          </a:xfrm>
          <a:prstGeom prst="rect">
            <a:avLst/>
          </a:prstGeom>
          <a:noFill/>
        </p:spPr>
        <p:txBody>
          <a:bodyPr wrap="square" rtlCol="0">
            <a:spAutoFit/>
          </a:bodyPr>
          <a:lstStyle/>
          <a:p>
            <a:r>
              <a:rPr lang="en-IN" sz="4000" b="1" dirty="0"/>
              <a:t>Marcus </a:t>
            </a:r>
            <a:r>
              <a:rPr lang="en-IN" sz="4000" b="1" dirty="0" err="1"/>
              <a:t>Rompton</a:t>
            </a:r>
            <a:r>
              <a:rPr lang="en-IN" sz="4000" b="1" dirty="0"/>
              <a:t> (Senior Principle)</a:t>
            </a:r>
          </a:p>
        </p:txBody>
      </p:sp>
      <p:sp>
        <p:nvSpPr>
          <p:cNvPr id="34" name="TextBox 33"/>
          <p:cNvSpPr txBox="1"/>
          <p:nvPr/>
        </p:nvSpPr>
        <p:spPr>
          <a:xfrm>
            <a:off x="14173200" y="7784814"/>
            <a:ext cx="3581400" cy="1077218"/>
          </a:xfrm>
          <a:prstGeom prst="rect">
            <a:avLst/>
          </a:prstGeom>
          <a:noFill/>
        </p:spPr>
        <p:txBody>
          <a:bodyPr wrap="square" rtlCol="0">
            <a:spAutoFit/>
          </a:bodyPr>
          <a:lstStyle/>
          <a:p>
            <a:r>
              <a:rPr lang="en-US" sz="3200" b="1" dirty="0" err="1" smtClean="0"/>
              <a:t>Aashirwad</a:t>
            </a:r>
            <a:r>
              <a:rPr lang="en-US" sz="3200" b="1" dirty="0" smtClean="0"/>
              <a:t> Mehare (Data Analyst)</a:t>
            </a:r>
            <a:endParaRPr lang="en-IN" sz="3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p:cNvSpPr txBox="1"/>
          <p:nvPr/>
        </p:nvSpPr>
        <p:spPr>
          <a:xfrm>
            <a:off x="4114800" y="1372359"/>
            <a:ext cx="4879004" cy="707886"/>
          </a:xfrm>
          <a:prstGeom prst="rect">
            <a:avLst/>
          </a:prstGeom>
          <a:noFill/>
        </p:spPr>
        <p:txBody>
          <a:bodyPr wrap="square" rtlCol="0">
            <a:spAutoFit/>
          </a:bodyPr>
          <a:lstStyle/>
          <a:p>
            <a:r>
              <a:rPr lang="en-US" sz="4000" b="1" dirty="0" smtClean="0">
                <a:solidFill>
                  <a:schemeClr val="bg1"/>
                </a:solidFill>
              </a:rPr>
              <a:t>Data Understanding</a:t>
            </a:r>
            <a:endParaRPr lang="en-IN" sz="4000" b="1" dirty="0">
              <a:solidFill>
                <a:schemeClr val="bg1"/>
              </a:solidFill>
            </a:endParaRPr>
          </a:p>
        </p:txBody>
      </p:sp>
      <p:sp>
        <p:nvSpPr>
          <p:cNvPr id="40" name="TextBox 39"/>
          <p:cNvSpPr txBox="1"/>
          <p:nvPr/>
        </p:nvSpPr>
        <p:spPr>
          <a:xfrm>
            <a:off x="5877315" y="2804976"/>
            <a:ext cx="4879004" cy="707886"/>
          </a:xfrm>
          <a:prstGeom prst="rect">
            <a:avLst/>
          </a:prstGeom>
          <a:noFill/>
        </p:spPr>
        <p:txBody>
          <a:bodyPr wrap="square" rtlCol="0">
            <a:spAutoFit/>
          </a:bodyPr>
          <a:lstStyle/>
          <a:p>
            <a:r>
              <a:rPr lang="en-US" sz="4000" b="1" dirty="0" smtClean="0">
                <a:solidFill>
                  <a:schemeClr val="bg1"/>
                </a:solidFill>
              </a:rPr>
              <a:t>Data Cleaning</a:t>
            </a:r>
            <a:endParaRPr lang="en-IN" sz="4000" b="1" dirty="0">
              <a:solidFill>
                <a:schemeClr val="bg1"/>
              </a:solidFill>
            </a:endParaRPr>
          </a:p>
        </p:txBody>
      </p:sp>
      <p:sp>
        <p:nvSpPr>
          <p:cNvPr id="41" name="TextBox 40"/>
          <p:cNvSpPr txBox="1"/>
          <p:nvPr/>
        </p:nvSpPr>
        <p:spPr>
          <a:xfrm>
            <a:off x="7891585" y="4197406"/>
            <a:ext cx="4879004" cy="707886"/>
          </a:xfrm>
          <a:prstGeom prst="rect">
            <a:avLst/>
          </a:prstGeom>
          <a:noFill/>
        </p:spPr>
        <p:txBody>
          <a:bodyPr wrap="square" rtlCol="0">
            <a:spAutoFit/>
          </a:bodyPr>
          <a:lstStyle/>
          <a:p>
            <a:r>
              <a:rPr lang="en-US" sz="4000" b="1" dirty="0" smtClean="0">
                <a:solidFill>
                  <a:schemeClr val="bg1"/>
                </a:solidFill>
              </a:rPr>
              <a:t>Data Modelling</a:t>
            </a:r>
            <a:endParaRPr lang="en-IN" sz="4000" b="1" dirty="0">
              <a:solidFill>
                <a:schemeClr val="bg1"/>
              </a:solidFill>
            </a:endParaRPr>
          </a:p>
        </p:txBody>
      </p:sp>
      <p:sp>
        <p:nvSpPr>
          <p:cNvPr id="42" name="TextBox 41"/>
          <p:cNvSpPr txBox="1"/>
          <p:nvPr/>
        </p:nvSpPr>
        <p:spPr>
          <a:xfrm>
            <a:off x="10295961" y="6034630"/>
            <a:ext cx="4879004" cy="707886"/>
          </a:xfrm>
          <a:prstGeom prst="rect">
            <a:avLst/>
          </a:prstGeom>
          <a:noFill/>
        </p:spPr>
        <p:txBody>
          <a:bodyPr wrap="square" rtlCol="0">
            <a:spAutoFit/>
          </a:bodyPr>
          <a:lstStyle/>
          <a:p>
            <a:r>
              <a:rPr lang="en-US" sz="4000" b="1" dirty="0" smtClean="0">
                <a:solidFill>
                  <a:schemeClr val="bg1"/>
                </a:solidFill>
              </a:rPr>
              <a:t>Data Analysis</a:t>
            </a:r>
            <a:endParaRPr lang="en-IN" sz="4000" b="1" dirty="0">
              <a:solidFill>
                <a:schemeClr val="bg1"/>
              </a:solidFill>
            </a:endParaRPr>
          </a:p>
        </p:txBody>
      </p:sp>
      <p:sp>
        <p:nvSpPr>
          <p:cNvPr id="43" name="TextBox 42"/>
          <p:cNvSpPr txBox="1"/>
          <p:nvPr/>
        </p:nvSpPr>
        <p:spPr>
          <a:xfrm>
            <a:off x="12234574" y="7828620"/>
            <a:ext cx="4879004" cy="707886"/>
          </a:xfrm>
          <a:prstGeom prst="rect">
            <a:avLst/>
          </a:prstGeom>
          <a:noFill/>
        </p:spPr>
        <p:txBody>
          <a:bodyPr wrap="square" rtlCol="0">
            <a:spAutoFit/>
          </a:bodyPr>
          <a:lstStyle/>
          <a:p>
            <a:r>
              <a:rPr lang="en-US" sz="4000" b="1" dirty="0" err="1" smtClean="0">
                <a:solidFill>
                  <a:schemeClr val="bg1"/>
                </a:solidFill>
              </a:rPr>
              <a:t>Uncove</a:t>
            </a:r>
            <a:r>
              <a:rPr lang="en-US" sz="4000" b="1" smtClean="0">
                <a:solidFill>
                  <a:schemeClr val="bg1"/>
                </a:solidFill>
              </a:rPr>
              <a:t> Insights</a:t>
            </a:r>
            <a:endParaRPr lang="en-IN" sz="4000" b="1"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573184" y="6480309"/>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7422303" y="6498530"/>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p:cNvSpPr txBox="1"/>
          <p:nvPr/>
        </p:nvSpPr>
        <p:spPr>
          <a:xfrm>
            <a:off x="1981200" y="4991100"/>
            <a:ext cx="3683629" cy="1200329"/>
          </a:xfrm>
          <a:prstGeom prst="rect">
            <a:avLst/>
          </a:prstGeom>
          <a:noFill/>
        </p:spPr>
        <p:txBody>
          <a:bodyPr wrap="square" rtlCol="0">
            <a:spAutoFit/>
          </a:bodyPr>
          <a:lstStyle/>
          <a:p>
            <a:pPr algn="ctr"/>
            <a:r>
              <a:rPr lang="en-US" sz="3600" dirty="0" smtClean="0"/>
              <a:t>16</a:t>
            </a:r>
            <a:endParaRPr lang="en-IN" sz="3600" dirty="0"/>
          </a:p>
          <a:p>
            <a:pPr algn="ctr"/>
            <a:r>
              <a:rPr lang="en-US" sz="3600" dirty="0" smtClean="0"/>
              <a:t>Category</a:t>
            </a:r>
          </a:p>
        </p:txBody>
      </p:sp>
      <p:sp>
        <p:nvSpPr>
          <p:cNvPr id="17" name="TextBox 16"/>
          <p:cNvSpPr txBox="1"/>
          <p:nvPr/>
        </p:nvSpPr>
        <p:spPr>
          <a:xfrm>
            <a:off x="6746715" y="4529098"/>
            <a:ext cx="3639494" cy="1754326"/>
          </a:xfrm>
          <a:prstGeom prst="rect">
            <a:avLst/>
          </a:prstGeom>
          <a:noFill/>
        </p:spPr>
        <p:txBody>
          <a:bodyPr wrap="square" rtlCol="0">
            <a:spAutoFit/>
          </a:bodyPr>
          <a:lstStyle/>
          <a:p>
            <a:pPr algn="ctr"/>
            <a:r>
              <a:rPr lang="en-US" sz="3600" dirty="0" smtClean="0"/>
              <a:t>1879</a:t>
            </a:r>
          </a:p>
          <a:p>
            <a:pPr algn="ctr"/>
            <a:r>
              <a:rPr lang="en-US" sz="3600" dirty="0" smtClean="0"/>
              <a:t>Most Reacted Post </a:t>
            </a:r>
            <a:br>
              <a:rPr lang="en-US" sz="3600" dirty="0" smtClean="0"/>
            </a:br>
            <a:r>
              <a:rPr lang="en-US" sz="3600" dirty="0" smtClean="0"/>
              <a:t>“Animal”</a:t>
            </a:r>
            <a:endParaRPr lang="en-IN" sz="3600" dirty="0"/>
          </a:p>
        </p:txBody>
      </p:sp>
      <p:sp>
        <p:nvSpPr>
          <p:cNvPr id="18" name="TextBox 17"/>
          <p:cNvSpPr txBox="1"/>
          <p:nvPr/>
        </p:nvSpPr>
        <p:spPr>
          <a:xfrm>
            <a:off x="12344400" y="4529098"/>
            <a:ext cx="3962400" cy="1754326"/>
          </a:xfrm>
          <a:prstGeom prst="rect">
            <a:avLst/>
          </a:prstGeom>
          <a:noFill/>
        </p:spPr>
        <p:txBody>
          <a:bodyPr wrap="square" rtlCol="0">
            <a:spAutoFit/>
          </a:bodyPr>
          <a:lstStyle/>
          <a:p>
            <a:pPr algn="ctr"/>
            <a:r>
              <a:rPr lang="en-US" sz="3600" dirty="0" smtClean="0"/>
              <a:t>“Jan”</a:t>
            </a:r>
          </a:p>
          <a:p>
            <a:pPr algn="ctr"/>
            <a:r>
              <a:rPr lang="en-US" sz="3600" dirty="0" smtClean="0"/>
              <a:t>Most Post</a:t>
            </a:r>
          </a:p>
          <a:p>
            <a:pPr algn="ctr"/>
            <a:r>
              <a:rPr lang="en-US" sz="3600" dirty="0" smtClean="0"/>
              <a:t>In Month</a:t>
            </a:r>
            <a:endParaRPr lang="en-IN" sz="3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6"/>
          <p:cNvPicPr>
            <a:picLocks noChangeAspect="1"/>
          </p:cNvPicPr>
          <p:nvPr/>
        </p:nvPicPr>
        <p:blipFill>
          <a:blip r:embed="rId7"/>
          <a:stretch>
            <a:fillRect/>
          </a:stretch>
        </p:blipFill>
        <p:spPr>
          <a:xfrm>
            <a:off x="3810000" y="2100491"/>
            <a:ext cx="13372753" cy="7131193"/>
          </a:xfrm>
          <a:prstGeom prst="rect">
            <a:avLst/>
          </a:prstGeom>
        </p:spPr>
      </p:pic>
      <p:sp>
        <p:nvSpPr>
          <p:cNvPr id="28" name="TextBox 27"/>
          <p:cNvSpPr txBox="1"/>
          <p:nvPr/>
        </p:nvSpPr>
        <p:spPr>
          <a:xfrm>
            <a:off x="6030190" y="1383832"/>
            <a:ext cx="9448800" cy="769441"/>
          </a:xfrm>
          <a:prstGeom prst="rect">
            <a:avLst/>
          </a:prstGeom>
          <a:noFill/>
        </p:spPr>
        <p:txBody>
          <a:bodyPr wrap="square" rtlCol="0">
            <a:spAutoFit/>
          </a:bodyPr>
          <a:lstStyle/>
          <a:p>
            <a:r>
              <a:rPr lang="en-US" sz="4400" smtClean="0"/>
              <a:t>Top 5 category by “Population”score</a:t>
            </a:r>
            <a:endParaRPr lang="en-IN" sz="4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6"/>
          <p:cNvPicPr>
            <a:picLocks noChangeAspect="1"/>
          </p:cNvPicPr>
          <p:nvPr/>
        </p:nvPicPr>
        <p:blipFill>
          <a:blip r:embed="rId7"/>
          <a:stretch>
            <a:fillRect/>
          </a:stretch>
        </p:blipFill>
        <p:spPr>
          <a:xfrm>
            <a:off x="3722324" y="988937"/>
            <a:ext cx="13158500" cy="8276798"/>
          </a:xfrm>
          <a:prstGeom prst="rect">
            <a:avLst/>
          </a:prstGeom>
        </p:spPr>
      </p:pic>
    </p:spTree>
    <p:extLst>
      <p:ext uri="{BB962C8B-B14F-4D97-AF65-F5344CB8AC3E}">
        <p14:creationId xmlns:p14="http://schemas.microsoft.com/office/powerpoint/2010/main" val="2453851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TotalTime>
  <Words>274</Words>
  <Application>Microsoft Office PowerPoint</Application>
  <PresentationFormat>Custom</PresentationFormat>
  <Paragraphs>83</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Graphik Regular</vt:lpstr>
      <vt:lpstr>Arial</vt:lpstr>
      <vt:lpstr>Clear Sans Regular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aashirwadmehare@outlook.com</cp:lastModifiedBy>
  <cp:revision>25</cp:revision>
  <dcterms:created xsi:type="dcterms:W3CDTF">2006-08-16T00:00:00Z</dcterms:created>
  <dcterms:modified xsi:type="dcterms:W3CDTF">2024-08-09T17:48:51Z</dcterms:modified>
  <dc:identifier>DAEhDyfaYKE</dc:identifier>
</cp:coreProperties>
</file>