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20"/>
  </p:notesMasterIdLst>
  <p:handoutMasterIdLst>
    <p:handoutMasterId r:id="rId21"/>
  </p:handoutMasterIdLst>
  <p:sldIdLst>
    <p:sldId id="400" r:id="rId5"/>
    <p:sldId id="401" r:id="rId6"/>
    <p:sldId id="402" r:id="rId7"/>
    <p:sldId id="403" r:id="rId8"/>
    <p:sldId id="404" r:id="rId9"/>
    <p:sldId id="405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413" r:id="rId18"/>
    <p:sldId id="41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26" autoAdjust="0"/>
  </p:normalViewPr>
  <p:slideViewPr>
    <p:cSldViewPr snapToGrid="0">
      <p:cViewPr varScale="1">
        <p:scale>
          <a:sx n="84" d="100"/>
          <a:sy n="84" d="100"/>
        </p:scale>
        <p:origin x="658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426"/>
    </p:cViewPr>
  </p:sorterViewPr>
  <p:notesViewPr>
    <p:cSldViewPr snapToGrid="0">
      <p:cViewPr varScale="1">
        <p:scale>
          <a:sx n="62" d="100"/>
          <a:sy n="62" d="100"/>
        </p:scale>
        <p:origin x="226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698C0E1-628D-4A29-932B-81EFC1D54B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E1657-5A73-426A-A66E-C4F85559BE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0B55D-A28C-4981-AA30-62D8B2215F35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F12EE-0BCA-4112-A66D-A1C7DDACEE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9303C-1C5B-4166-91D0-954E1FF8A2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1B084-08CE-4CE2-A230-03FB2D209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25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E07F7-7765-40B0-95C6-6F0178FC4D78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B07EB-3CEE-4B2A-A06F-03C965D4E9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29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FE780-4B97-4708-B97F-94D8ADC6D7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67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58888C-33C4-45BB-9053-0F238EBC25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 useBgFill="1">
        <p:nvSpPr>
          <p:cNvPr id="10" name="Title 1">
            <a:extLst>
              <a:ext uri="{FF2B5EF4-FFF2-40B4-BE49-F238E27FC236}">
                <a16:creationId xmlns:a16="http://schemas.microsoft.com/office/drawing/2014/main" id="{E234E1C5-BD1C-4142-BA62-2A1D902B6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3430" y="1762887"/>
            <a:ext cx="7665140" cy="2140251"/>
          </a:xfrm>
        </p:spPr>
        <p:txBody>
          <a:bodyPr tIns="365760" anchor="ctr">
            <a:normAutofit/>
          </a:bodyPr>
          <a:lstStyle>
            <a:lvl1pPr algn="ctr">
              <a:defRPr sz="5400"/>
            </a:lvl1pPr>
          </a:lstStyle>
          <a:p>
            <a:r>
              <a:rPr lang="en-US" sz="4800"/>
              <a:t>Click to edit Master title style</a:t>
            </a:r>
            <a:endParaRPr lang="en-US" sz="4800" dirty="0"/>
          </a:p>
        </p:txBody>
      </p:sp>
      <p:sp useBgFill="1">
        <p:nvSpPr>
          <p:cNvPr id="12" name="Subtitle 2" descr="Tag=AccentColor&#10;Flavor=Light&#10;Target=Text">
            <a:extLst>
              <a:ext uri="{FF2B5EF4-FFF2-40B4-BE49-F238E27FC236}">
                <a16:creationId xmlns:a16="http://schemas.microsoft.com/office/drawing/2014/main" id="{DED57426-1707-4704-8E09-2F7609051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3430" y="3903138"/>
            <a:ext cx="7665139" cy="119197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301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FDB9BCB-0C27-46E1-90C0-AADF00541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9441" y="1233378"/>
            <a:ext cx="5898114" cy="1357422"/>
          </a:xfrm>
        </p:spPr>
        <p:txBody>
          <a:bodyPr anchor="b">
            <a:noAutofit/>
          </a:bodyPr>
          <a:lstStyle>
            <a:lvl1pPr algn="ctr">
              <a:defRPr lang="en-US" sz="4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 descr="Tag=AccentColor&#10;Flavor=Light&#10;Target=Text">
            <a:extLst>
              <a:ext uri="{FF2B5EF4-FFF2-40B4-BE49-F238E27FC236}">
                <a16:creationId xmlns:a16="http://schemas.microsoft.com/office/drawing/2014/main" id="{61821B46-FA47-4BEB-A735-3A8E1161FD7A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369440" y="2895601"/>
            <a:ext cx="5898115" cy="2378074"/>
          </a:xfrm>
        </p:spPr>
        <p:txBody>
          <a:bodyPr>
            <a:normAutofit/>
          </a:bodyPr>
          <a:lstStyle>
            <a:lvl1pPr marL="36900" indent="0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F220894-C699-4E12-9EB4-2318F23E4A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1113" y="0"/>
            <a:ext cx="4583113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03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58888C-33C4-45BB-9053-0F238EBC25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6676" y="1572884"/>
            <a:ext cx="4100417" cy="2585050"/>
          </a:xfrm>
        </p:spPr>
        <p:txBody>
          <a:bodyPr lIns="274320" anchor="ctr">
            <a:normAutofit/>
          </a:bodyPr>
          <a:lstStyle>
            <a:lvl1pPr algn="l">
              <a:defRPr lang="en-US" sz="4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6675" y="4157934"/>
            <a:ext cx="4100418" cy="1446364"/>
          </a:xfrm>
        </p:spPr>
        <p:txBody>
          <a:bodyPr lIns="274320" anchor="t">
            <a:normAutofit/>
          </a:bodyPr>
          <a:lstStyle>
            <a:lvl1pPr marL="342900" indent="-3060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lang="en-US" sz="16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25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2FCC-99C4-4C2B-99B4-9C5E13D53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975" y="782122"/>
            <a:ext cx="3619500" cy="2492828"/>
          </a:xfrm>
        </p:spPr>
        <p:txBody>
          <a:bodyPr anchor="b"/>
          <a:lstStyle>
            <a:lvl1pPr algn="l">
              <a:spcBef>
                <a:spcPts val="960"/>
              </a:spcBef>
              <a:spcAft>
                <a:spcPts val="600"/>
              </a:spcAft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58888C-33C4-45BB-9053-0F238EBC25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4740" y="0"/>
            <a:ext cx="3754712" cy="2675444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B5F49914-A317-424F-9214-203370D7674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49972" y="0"/>
            <a:ext cx="3793815" cy="2675444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0">
            <a:extLst>
              <a:ext uri="{FF2B5EF4-FFF2-40B4-BE49-F238E27FC236}">
                <a16:creationId xmlns:a16="http://schemas.microsoft.com/office/drawing/2014/main" id="{B68EE34D-80C0-4CEE-99D1-3C91F6626D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4740" y="2675444"/>
            <a:ext cx="7543904" cy="4182556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5E34894-A499-4CC3-9F3E-BB0B1268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F37D4A7-7BA4-4331-82C1-818D1B5B05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42275" y="3592286"/>
            <a:ext cx="3619500" cy="1992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79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335" y="1233378"/>
            <a:ext cx="5697102" cy="1405366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3795" y="3002281"/>
            <a:ext cx="5686437" cy="2271393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2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93FCD85-64A9-4257-8703-568A1629E1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96864" y="0"/>
            <a:ext cx="457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47AB1B-8039-41F6-A255-B03F33FB6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BC8FC98-420D-47E9-A6BF-65337349F5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6EE41C-5E1E-448A-AC09-A8C32B4A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3" y="4913529"/>
            <a:ext cx="9440034" cy="6806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9CC1453-4E18-4960-B6D5-529F625B9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713343"/>
            <a:ext cx="9440034" cy="436942"/>
          </a:xfrm>
        </p:spPr>
        <p:txBody>
          <a:bodyPr/>
          <a:lstStyle>
            <a:lvl1pPr marL="36900" indent="0" algn="ctr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DDA07CD-6F66-4875-B1ED-5D11B9642B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2938" y="642938"/>
            <a:ext cx="5130800" cy="33035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E1CB1643-335F-4FF9-8A42-C565276130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17733" y="642937"/>
            <a:ext cx="5130800" cy="33035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843549-5E1B-48B7-A510-6245884107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B5FF67-7EEC-4AB0-8445-132F99922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096000" y="1609536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17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, table,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0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754A53-50F5-4BFC-9D4B-69FF19B57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E3AA4C-F452-4742-B62F-D92ACEB0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948" y="1233378"/>
            <a:ext cx="5441285" cy="2911902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4A6F582-B177-429F-8965-8FC2335DB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948" y="4495800"/>
            <a:ext cx="5441286" cy="777874"/>
          </a:xfrm>
        </p:spPr>
        <p:txBody>
          <a:bodyPr/>
          <a:lstStyle>
            <a:lvl1pPr marL="36900" indent="0" algn="ctr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08956-7306-4C30-B1DF-68E2666A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6" y="6000749"/>
            <a:ext cx="5686438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FA9922-F4B7-458A-B446-58C5673A3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48600" y="642938"/>
            <a:ext cx="3700463" cy="26257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A931B751-CD27-4E96-B65A-1D983D2650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48600" y="3600901"/>
            <a:ext cx="3700463" cy="26257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0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B87676-021D-46A4-8D5E-AAB45A5F2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0053" y="2057400"/>
            <a:ext cx="2359477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3E2461C8-280B-42BE-8793-5F1B2C4C0A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3796" y="2327275"/>
            <a:ext cx="1827818" cy="21812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56D654-5693-4897-AD58-F42CEECEC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52764" y="2057400"/>
            <a:ext cx="2359477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7D5C18-F020-4168-9A98-D4162006A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5475" y="2057400"/>
            <a:ext cx="2359477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19BC3A-55C2-47AD-93E5-368070939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8186" y="2043502"/>
            <a:ext cx="2359477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E249A1C0-506E-4C49-A763-DA0BF00B5A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8593" y="2327275"/>
            <a:ext cx="1827818" cy="21812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C9B12B3E-6E6A-4B9F-BCDC-ABAB3007AE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1305" y="2327275"/>
            <a:ext cx="1827818" cy="21812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1">
            <a:extLst>
              <a:ext uri="{FF2B5EF4-FFF2-40B4-BE49-F238E27FC236}">
                <a16:creationId xmlns:a16="http://schemas.microsoft.com/office/drawing/2014/main" id="{961CEF8D-8303-439E-BDF8-3983FAE33E1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04015" y="2327275"/>
            <a:ext cx="1827818" cy="21812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Text Placeholder 27">
            <a:extLst>
              <a:ext uri="{FF2B5EF4-FFF2-40B4-BE49-F238E27FC236}">
                <a16:creationId xmlns:a16="http://schemas.microsoft.com/office/drawing/2014/main" id="{4BDD0E13-DDEB-44F9-8676-F7040501587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054" y="5017734"/>
            <a:ext cx="2359476" cy="350292"/>
          </a:xfrm>
        </p:spPr>
        <p:txBody>
          <a:bodyPr>
            <a:normAutofit/>
          </a:bodyPr>
          <a:lstStyle>
            <a:lvl1pPr marL="3690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7">
            <a:extLst>
              <a:ext uri="{FF2B5EF4-FFF2-40B4-BE49-F238E27FC236}">
                <a16:creationId xmlns:a16="http://schemas.microsoft.com/office/drawing/2014/main" id="{51948158-9C97-4517-B0D3-4085249937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0054" y="5352052"/>
            <a:ext cx="2359476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7">
            <a:extLst>
              <a:ext uri="{FF2B5EF4-FFF2-40B4-BE49-F238E27FC236}">
                <a16:creationId xmlns:a16="http://schemas.microsoft.com/office/drawing/2014/main" id="{CA53CE84-6890-4263-ABB8-F39819C6A4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52764" y="5017734"/>
            <a:ext cx="2359476" cy="350292"/>
          </a:xfrm>
        </p:spPr>
        <p:txBody>
          <a:bodyPr>
            <a:normAutofit/>
          </a:bodyPr>
          <a:lstStyle>
            <a:lvl1pPr marL="3690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7">
            <a:extLst>
              <a:ext uri="{FF2B5EF4-FFF2-40B4-BE49-F238E27FC236}">
                <a16:creationId xmlns:a16="http://schemas.microsoft.com/office/drawing/2014/main" id="{2C891989-38F5-4F8A-AD02-DBBD0666D17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52764" y="5352052"/>
            <a:ext cx="2359476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7">
            <a:extLst>
              <a:ext uri="{FF2B5EF4-FFF2-40B4-BE49-F238E27FC236}">
                <a16:creationId xmlns:a16="http://schemas.microsoft.com/office/drawing/2014/main" id="{470811B1-7881-44B2-88EA-0D7D0EE5CB0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45474" y="5017734"/>
            <a:ext cx="2359476" cy="350292"/>
          </a:xfrm>
        </p:spPr>
        <p:txBody>
          <a:bodyPr>
            <a:normAutofit/>
          </a:bodyPr>
          <a:lstStyle>
            <a:lvl1pPr marL="3690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7">
            <a:extLst>
              <a:ext uri="{FF2B5EF4-FFF2-40B4-BE49-F238E27FC236}">
                <a16:creationId xmlns:a16="http://schemas.microsoft.com/office/drawing/2014/main" id="{42DCE357-186A-457C-951C-49B33EE59F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45474" y="5352052"/>
            <a:ext cx="2359476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7">
            <a:extLst>
              <a:ext uri="{FF2B5EF4-FFF2-40B4-BE49-F238E27FC236}">
                <a16:creationId xmlns:a16="http://schemas.microsoft.com/office/drawing/2014/main" id="{125640C8-2610-4EE2-B7DB-43B69762CA6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8184" y="5017734"/>
            <a:ext cx="2359476" cy="350292"/>
          </a:xfrm>
        </p:spPr>
        <p:txBody>
          <a:bodyPr>
            <a:normAutofit/>
          </a:bodyPr>
          <a:lstStyle>
            <a:lvl1pPr marL="3690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7">
            <a:extLst>
              <a:ext uri="{FF2B5EF4-FFF2-40B4-BE49-F238E27FC236}">
                <a16:creationId xmlns:a16="http://schemas.microsoft.com/office/drawing/2014/main" id="{A681FDE6-437A-4435-B435-9E095137BA7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038184" y="5352052"/>
            <a:ext cx="2359476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009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7B721FF-D609-4D98-9D19-CF75AA8A5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3936BD-C868-433F-8E84-D6DD8E640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28224A9-CB7A-4D21-8CA0-38125E298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26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7B721FF-D609-4D98-9D19-CF75AA8A5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40" y="1734506"/>
            <a:ext cx="3359592" cy="40999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3936BD-C868-433F-8E84-D6DD8E640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204" y="1734506"/>
            <a:ext cx="3359592" cy="409995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1623" y="1855153"/>
            <a:ext cx="318294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1623" y="2702103"/>
            <a:ext cx="318294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9579" y="1855152"/>
            <a:ext cx="3192843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9579" y="2702103"/>
            <a:ext cx="3192842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B356B5-0EDC-4245-8878-C19DA25A3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904" y="1734506"/>
            <a:ext cx="3359592" cy="4099959"/>
          </a:xfrm>
          <a:prstGeom prst="rect">
            <a:avLst/>
          </a:prstGeo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56C3DD2-AE94-4BA5-920E-A7EEE19296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35279" y="1855152"/>
            <a:ext cx="3192843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04BCB055-753B-4006-BF3C-73FC5A3C25D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35279" y="2702103"/>
            <a:ext cx="3192842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E1D954F-2A50-4751-9E47-BB4B7BD6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162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21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1" r:id="rId2"/>
    <p:sldLayoutId id="2147483679" r:id="rId3"/>
    <p:sldLayoutId id="2147483664" r:id="rId4"/>
    <p:sldLayoutId id="2147483660" r:id="rId5"/>
    <p:sldLayoutId id="2147483677" r:id="rId6"/>
    <p:sldLayoutId id="2147483678" r:id="rId7"/>
    <p:sldLayoutId id="2147483663" r:id="rId8"/>
    <p:sldLayoutId id="2147483676" r:id="rId9"/>
    <p:sldLayoutId id="2147483680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ashirwad0123" TargetMode="External"/><Relationship Id="rId2" Type="http://schemas.openxmlformats.org/officeDocument/2006/relationships/hyperlink" Target="http://www.linkedin.com/in/aashirwad-mehar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 descr="A picture containing wall, wooden, indoor, table">
            <a:extLst>
              <a:ext uri="{FF2B5EF4-FFF2-40B4-BE49-F238E27FC236}">
                <a16:creationId xmlns:a16="http://schemas.microsoft.com/office/drawing/2014/main" id="{E2888B94-BE50-4E48-8F75-1E8AAD5AFA9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 useBgFill="1">
        <p:nvSpPr>
          <p:cNvPr id="18" name="Title 17">
            <a:extLst>
              <a:ext uri="{FF2B5EF4-FFF2-40B4-BE49-F238E27FC236}">
                <a16:creationId xmlns:a16="http://schemas.microsoft.com/office/drawing/2014/main" id="{7F1C1DC8-8566-416D-A699-06A29F45B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3430" y="1762887"/>
            <a:ext cx="7665140" cy="2140251"/>
          </a:xfrm>
        </p:spPr>
        <p:txBody>
          <a:bodyPr>
            <a:normAutofit/>
          </a:bodyPr>
          <a:lstStyle/>
          <a:p>
            <a:r>
              <a:rPr lang="en-IN" dirty="0"/>
              <a:t>Coffee Sales Analysis</a:t>
            </a:r>
            <a:endParaRPr lang="en-US" dirty="0"/>
          </a:p>
        </p:txBody>
      </p:sp>
      <p:sp useBgFill="1">
        <p:nvSpPr>
          <p:cNvPr id="19" name="Subtitle 18">
            <a:extLst>
              <a:ext uri="{FF2B5EF4-FFF2-40B4-BE49-F238E27FC236}">
                <a16:creationId xmlns:a16="http://schemas.microsoft.com/office/drawing/2014/main" id="{B032DA7C-C3AD-4A99-8801-152FB4EE9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3430" y="3903138"/>
            <a:ext cx="7665139" cy="1191977"/>
          </a:xfrm>
        </p:spPr>
        <p:txBody>
          <a:bodyPr/>
          <a:lstStyle/>
          <a:p>
            <a:r>
              <a:rPr lang="en-US" dirty="0"/>
              <a:t>Exploring Purchasing Patterns, Sales Trends, and Customer Preferences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91E75D-927C-C967-1592-A307F96D2783}"/>
              </a:ext>
            </a:extLst>
          </p:cNvPr>
          <p:cNvSpPr txBox="1"/>
          <p:nvPr/>
        </p:nvSpPr>
        <p:spPr>
          <a:xfrm>
            <a:off x="7351776" y="4676324"/>
            <a:ext cx="257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 Aashirwad Mehare</a:t>
            </a:r>
          </a:p>
        </p:txBody>
      </p:sp>
    </p:spTree>
    <p:extLst>
      <p:ext uri="{BB962C8B-B14F-4D97-AF65-F5344CB8AC3E}">
        <p14:creationId xmlns:p14="http://schemas.microsoft.com/office/powerpoint/2010/main" val="3196402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25BED-866A-72F9-2E10-10F5534FF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 BI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E991C8-ABEE-8A77-4FBF-CD989D256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2119" y="1866900"/>
            <a:ext cx="6886473" cy="4039785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F09B-9AB3-DA43-999D-B5FDC3D1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48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FCB9-660A-415F-6A19-C8C9FAFA4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Key Insights &amp; Recommendations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48971-FA6B-BB15-03FB-468A5C403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Insights:</a:t>
            </a:r>
          </a:p>
          <a:p>
            <a:r>
              <a:rPr lang="en-US" dirty="0"/>
              <a:t>Top Coffee Choices: Latte and Americano with Milk dominate sales​.</a:t>
            </a:r>
          </a:p>
          <a:p>
            <a:r>
              <a:rPr lang="en-US" dirty="0"/>
              <a:t>Payment Trends: Businesses can benefit by enhancing card payment facilities​.</a:t>
            </a:r>
          </a:p>
          <a:p>
            <a:r>
              <a:rPr lang="en-US" dirty="0"/>
              <a:t>Customer Loyalty: 37% of customers are returning buyers, mostly favoring Americano and Latte​.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9C0F-2AA4-D188-53DF-56BFFFBAA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3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FCB9-660A-415F-6A19-C8C9FAFA4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Key Insights &amp; Recommendations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48971-FA6B-BB15-03FB-468A5C403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Recommendations:</a:t>
            </a:r>
          </a:p>
          <a:p>
            <a:r>
              <a:rPr lang="en-US" dirty="0"/>
              <a:t>Promote lesser-selling coffees like Cortado and Cocoa to balance the menu​.</a:t>
            </a:r>
          </a:p>
          <a:p>
            <a:r>
              <a:rPr lang="en-US" dirty="0"/>
              <a:t>Optimize Staff During Peak Hours: Target 10 AM - 12 PM for more staff deployment​.</a:t>
            </a:r>
          </a:p>
          <a:p>
            <a:r>
              <a:rPr lang="en-US" dirty="0"/>
              <a:t>Discount Campaigns: During slow periods (afternoons) to boost sales​.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9C0F-2AA4-D188-53DF-56BFFFBAA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530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DBA6E-09F5-5255-0321-43B3E7C4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061B1-6419-863F-C6D9-B4CA229D8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Marketing Campaigns: Promote underperforming coffee types through loyalty rewards or promotions.</a:t>
            </a:r>
          </a:p>
          <a:p>
            <a:r>
              <a:rPr lang="en-US" dirty="0"/>
              <a:t>Data-Driven Forecasting: Use Power BI sales trend forecasting to stock inventory and adjust staffing​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13956-2848-C40F-EA60-4D7B2757A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409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F5AB-1B29-EB0D-0007-8254D651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A3FC4-6EBF-BC52-F534-77C52F88C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Project Achievements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Data Understanding, EDA, and Visualization</a:t>
            </a:r>
            <a:r>
              <a:rPr lang="en-US" dirty="0"/>
              <a:t> were performed using Python and Power BI.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Actionable Insights</a:t>
            </a:r>
            <a:r>
              <a:rPr lang="en-US" dirty="0"/>
              <a:t> derived from the data support business decision-making in pricing, customer targeting, and stock management.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08164-1901-5955-97A1-2CAE5A6D4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463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4E0131-0CA0-259B-AE2A-25944CD421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4814DF8-B7D3-2471-ED1B-6A095E4194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IN" sz="1200" dirty="0"/>
              <a:t>LinkedIn :- </a:t>
            </a:r>
            <a:r>
              <a:rPr lang="en-IN" sz="1200" b="0" i="0" dirty="0" err="1">
                <a:effectLst/>
                <a:latin typeface="-apple-system"/>
                <a:hlinkClick r:id="rId2"/>
              </a:rPr>
              <a:t>linkedin</a:t>
            </a:r>
            <a:r>
              <a:rPr lang="en-IN" sz="1200" b="0" i="0" dirty="0">
                <a:effectLst/>
                <a:latin typeface="-apple-system"/>
                <a:hlinkClick r:id="rId2"/>
              </a:rPr>
              <a:t>/aashirwad-mehare</a:t>
            </a:r>
            <a:r>
              <a:rPr lang="en-IN" sz="1200" b="0" i="0" dirty="0">
                <a:effectLst/>
                <a:latin typeface="-apple-system"/>
              </a:rPr>
              <a:t> </a:t>
            </a:r>
          </a:p>
          <a:p>
            <a:pPr algn="r"/>
            <a:r>
              <a:rPr lang="en-IN" sz="1200" dirty="0">
                <a:effectLst/>
                <a:latin typeface="-apple-system"/>
              </a:rPr>
              <a:t>GitHub :- </a:t>
            </a:r>
            <a:r>
              <a:rPr lang="en-IN" sz="1200" dirty="0" err="1">
                <a:effectLst/>
                <a:latin typeface="-apple-system"/>
                <a:hlinkClick r:id="rId3"/>
              </a:rPr>
              <a:t>github</a:t>
            </a:r>
            <a:r>
              <a:rPr lang="en-IN" sz="1200" dirty="0">
                <a:effectLst/>
                <a:latin typeface="-apple-system"/>
                <a:hlinkClick r:id="rId3"/>
              </a:rPr>
              <a:t>/Aashirwad0123</a:t>
            </a:r>
            <a:r>
              <a:rPr lang="en-IN" sz="1200" dirty="0">
                <a:effectLst/>
                <a:latin typeface="-apple-system"/>
              </a:rPr>
              <a:t> </a:t>
            </a:r>
            <a:endParaRPr lang="en-IN" sz="1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90B3D-849A-2C61-96AF-0E432026F09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37354" y="6055614"/>
            <a:ext cx="75406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030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6009AD4-6F93-2CF7-BABA-1DF503D2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8076F81-1A66-AC7B-11C4-3800244D4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Summary: The dataset contains detailed records of coffee sales from a vending machine.</a:t>
            </a:r>
          </a:p>
          <a:p>
            <a:r>
              <a:rPr lang="en-US" dirty="0"/>
              <a:t>Data Collection Period: From March 2024 to the present, capturing daily transactions.</a:t>
            </a:r>
          </a:p>
          <a:p>
            <a:r>
              <a:rPr lang="en-US" dirty="0"/>
              <a:t>Purpose: To analyze purchasing patterns, sales trends, and customer preferences related to different coffee types.</a:t>
            </a:r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AAC7F-453E-36C8-EF67-00AF15AB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493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CD1B-356E-4897-0C2D-2558AF8DC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F7DF7-D6BE-5195-D371-06F997E94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customer purchasing behavior through different metrics. </a:t>
            </a:r>
          </a:p>
          <a:p>
            <a:r>
              <a:rPr lang="en-US" dirty="0"/>
              <a:t>Sales trend analysis over time to uncover patterns. </a:t>
            </a:r>
          </a:p>
          <a:p>
            <a:r>
              <a:rPr lang="en-US" dirty="0"/>
              <a:t>Customer preferences by coffee type and payment method. </a:t>
            </a:r>
          </a:p>
          <a:p>
            <a:r>
              <a:rPr lang="en-US" dirty="0"/>
              <a:t>Developing visual insights using Power BI for forecasting future sales and identifying key opportunities.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13EFE-EA44-8C3D-D8DE-F1D95052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22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B520D-F552-D7BD-ABE3-A6AAC73D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9F146-806A-4A59-9129-0FABEBC50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Columns: date, datetime, </a:t>
            </a:r>
            <a:r>
              <a:rPr lang="en-IN" dirty="0" err="1"/>
              <a:t>cash_type</a:t>
            </a:r>
            <a:r>
              <a:rPr lang="en-IN" dirty="0"/>
              <a:t>, card, money, </a:t>
            </a:r>
            <a:r>
              <a:rPr lang="en-IN" dirty="0" err="1"/>
              <a:t>coffee_name</a:t>
            </a:r>
            <a:r>
              <a:rPr lang="en-IN" dirty="0"/>
              <a:t>.​</a:t>
            </a:r>
          </a:p>
          <a:p>
            <a:r>
              <a:rPr lang="en-IN" dirty="0"/>
              <a:t>Coffee Varieties: Latte, Americano, Cappuccino, Hot Chocolate, Cocoa, Cortado, Espresso. </a:t>
            </a:r>
          </a:p>
          <a:p>
            <a:r>
              <a:rPr lang="en-IN" dirty="0"/>
              <a:t>Payment Methods: Cash and Card. </a:t>
            </a:r>
          </a:p>
          <a:p>
            <a:r>
              <a:rPr lang="en-IN" dirty="0"/>
              <a:t>Total Records: 1133 sales records.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75E66-F238-D5FB-962F-EA8935AE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277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5988A-7DF6-272E-3233-E99F8F24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Transformation (ETL)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EA11D-0CDA-0FAB-50CC-232CABC29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Tools Used: Python (pandas, </a:t>
            </a:r>
            <a:r>
              <a:rPr lang="en-IN" dirty="0" err="1"/>
              <a:t>numpy</a:t>
            </a:r>
            <a:r>
              <a:rPr lang="en-IN" dirty="0"/>
              <a:t>).</a:t>
            </a:r>
          </a:p>
          <a:p>
            <a:r>
              <a:rPr lang="en-IN" dirty="0"/>
              <a:t>Steps Involved: </a:t>
            </a:r>
          </a:p>
          <a:p>
            <a:r>
              <a:rPr lang="en-IN" dirty="0"/>
              <a:t>Data Cleaning: Handled null values, date formatting.</a:t>
            </a:r>
          </a:p>
          <a:p>
            <a:r>
              <a:rPr lang="en-IN" dirty="0"/>
              <a:t>Feature Engineering: Extracted day names, hours from datetime​.</a:t>
            </a:r>
          </a:p>
          <a:p>
            <a:r>
              <a:rPr lang="en-IN" dirty="0"/>
              <a:t>Aggregation: Grouped data by coffee type, payment method, and time to derive insights​.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3CB37-D588-8069-1B21-3E97CBBD0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620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3FC24-6129-FAB4-3BDC-8056EEE50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DFFAD-897A-D808-F38B-46E18F89B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Metrics Explored:</a:t>
            </a:r>
          </a:p>
          <a:p>
            <a:r>
              <a:rPr lang="en-US" dirty="0"/>
              <a:t>Overall Sales: Latte, Americano with Milk, and Cappuccino are the top-selling coffee types, contributing to 66.4% of total sales​.</a:t>
            </a:r>
          </a:p>
          <a:p>
            <a:r>
              <a:rPr lang="en-US" dirty="0"/>
              <a:t>Payment Preferences: Card payments significantly outweigh cash, highlighting a shift toward cashless transactions​.</a:t>
            </a:r>
          </a:p>
          <a:p>
            <a:r>
              <a:rPr lang="en-US" dirty="0"/>
              <a:t>Seasonality &amp; Trends: Month 5 (May) showed a significant sales spike likely due to seasonal demand​.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6203E-763E-85D5-9B8A-EEF925EAB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387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2187-8E3E-3D99-CAB7-604411311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 BI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AADAF-07C7-C988-B999-C67CB2792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Dashboard Highlights:</a:t>
            </a:r>
          </a:p>
          <a:p>
            <a:r>
              <a:rPr lang="en-US" dirty="0"/>
              <a:t>Coffee Type Preferences: Visualized through pie charts showing the distribution of revenue and sales.</a:t>
            </a:r>
          </a:p>
          <a:p>
            <a:r>
              <a:rPr lang="en-US" dirty="0"/>
              <a:t>Next Day, Week, and Month Sales Forecasting: Predictive analytics for future trends using time series​.</a:t>
            </a:r>
          </a:p>
          <a:p>
            <a:r>
              <a:rPr lang="en-US" dirty="0"/>
              <a:t>Sales Across Days and Hours: Identified peak hours (10 AM and 11 AM) and slower periods to optimize business operations​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481FD-C3C7-C06C-9B7F-A522AA0C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01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25BED-866A-72F9-2E10-10F5534FF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 BI Dashboard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DABF0B4-F201-1AF7-CD1A-FA589C2E4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08" y="1748649"/>
            <a:ext cx="6117336" cy="3902344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F09B-9AB3-DA43-999D-B5FDC3D1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3B6185-75F6-53ED-44C1-F0C59C31F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344" y="1748648"/>
            <a:ext cx="6010656" cy="390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05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25BED-866A-72F9-2E10-10F5534FF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 BI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2C607-7843-EB7F-82F1-317D5F003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F09B-9AB3-DA43-999D-B5FDC3D1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7FCAAD-D972-BF27-15D5-EB2EEE41D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056105"/>
            <a:ext cx="7525511" cy="37554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17DAA4-4EFA-5947-9997-636E824D9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511" y="2056105"/>
            <a:ext cx="4655841" cy="372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03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06F3F2-9398-47DD-B339-5E062F7F29B5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1D2C913-C7E9-427D-8C7B-4D2DB36F60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EF115D-73C4-4C20-A44F-97481CD74C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Coffee corner design</Template>
  <TotalTime>37</TotalTime>
  <Words>568</Words>
  <Application>Microsoft Office PowerPoint</Application>
  <PresentationFormat>Widescreen</PresentationFormat>
  <Paragraphs>71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Calibri</vt:lpstr>
      <vt:lpstr>Calisto MT</vt:lpstr>
      <vt:lpstr>Wingdings</vt:lpstr>
      <vt:lpstr>Wingdings 2</vt:lpstr>
      <vt:lpstr>SlateVTI</vt:lpstr>
      <vt:lpstr>Coffee Sales Analysis</vt:lpstr>
      <vt:lpstr>Overview</vt:lpstr>
      <vt:lpstr>Project Objectives</vt:lpstr>
      <vt:lpstr>Data Understanding</vt:lpstr>
      <vt:lpstr>Data Transformation (ETL)</vt:lpstr>
      <vt:lpstr>Exploratory Data Analysis (EDA)</vt:lpstr>
      <vt:lpstr>Power BI Dashboard</vt:lpstr>
      <vt:lpstr>Power BI Dashboard</vt:lpstr>
      <vt:lpstr>Power BI Dashboard</vt:lpstr>
      <vt:lpstr>Power BI Dashboard</vt:lpstr>
      <vt:lpstr>Key Insights &amp; Recommendations</vt:lpstr>
      <vt:lpstr>Key Insights &amp; Recommendations</vt:lpstr>
      <vt:lpstr>Future Actions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Aashirwad Mehare</dc:creator>
  <cp:lastModifiedBy>Aashirwad Mehare</cp:lastModifiedBy>
  <cp:revision>2</cp:revision>
  <dcterms:created xsi:type="dcterms:W3CDTF">2024-09-18T18:53:21Z</dcterms:created>
  <dcterms:modified xsi:type="dcterms:W3CDTF">2024-09-18T19:30:31Z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