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9/22/2024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shirwad0123" TargetMode="External"/><Relationship Id="rId2" Type="http://schemas.openxmlformats.org/officeDocument/2006/relationships/hyperlink" Target="http://www.linkedin.com/in/aashirwad-meha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Road Accident Data 2020 India - In-depth Analysis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4077072"/>
            <a:ext cx="6248400" cy="758652"/>
          </a:xfrm>
        </p:spPr>
        <p:txBody>
          <a:bodyPr/>
          <a:lstStyle/>
          <a:p>
            <a:r>
              <a:rPr lang="en-US" dirty="0"/>
              <a:t>Presented by Aashirwad Mehare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6B40-F3C1-3FEC-26AA-E3028B319510}"/>
              </a:ext>
            </a:extLst>
          </p:cNvPr>
          <p:cNvSpPr txBox="1"/>
          <p:nvPr/>
        </p:nvSpPr>
        <p:spPr>
          <a:xfrm>
            <a:off x="1646834" y="3075057"/>
            <a:ext cx="5450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dirty="0"/>
              <a:t>Comprehensive Insights into Accident Causes, Outcomes &amp; Trends in Indian Cities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85C-1908-7A7F-7DD2-A4E74A2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 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B3A6-7458-3F1B-D4F7-C81905F0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1. Accident Distribution by City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visualizations using </a:t>
            </a: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cities with the highest accident rates (e.g., Delhi, Mumbai, Bengaluru).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</a:t>
            </a:r>
            <a:r>
              <a:rPr lang="en-US" dirty="0"/>
              <a:t>: Some cities, especially Delhi, Mumbai, and Chennai, reported a high number of road accidents, with notable peaks during adverse weather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64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85C-1908-7A7F-7DD2-A4E74A2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 Using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1587E-1D57-578B-8BC6-71D84355A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16832"/>
            <a:ext cx="7391400" cy="3590671"/>
          </a:xfrm>
        </p:spPr>
      </p:pic>
    </p:spTree>
    <p:extLst>
      <p:ext uri="{BB962C8B-B14F-4D97-AF65-F5344CB8AC3E}">
        <p14:creationId xmlns:p14="http://schemas.microsoft.com/office/powerpoint/2010/main" val="121360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85C-1908-7A7F-7DD2-A4E74A2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 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D921-D461-3994-F11E-5E58BF89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2. Accident Causes </a:t>
            </a:r>
            <a:r>
              <a:rPr lang="en-US" b="1" dirty="0" err="1"/>
              <a:t>Analysis</a:t>
            </a:r>
            <a:r>
              <a:rPr lang="en-US" dirty="0" err="1"/>
              <a:t>:Used</a:t>
            </a:r>
            <a:r>
              <a:rPr lang="en-US" dirty="0"/>
              <a:t> </a:t>
            </a:r>
            <a:r>
              <a:rPr lang="en-US" b="1" dirty="0"/>
              <a:t>stacked bar charts</a:t>
            </a:r>
            <a:r>
              <a:rPr lang="en-US" dirty="0"/>
              <a:t> to represent accident causes and their correlation to different outcomes like deaths or injuries.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</a:t>
            </a:r>
            <a:r>
              <a:rPr lang="en-US" dirty="0"/>
              <a:t>: </a:t>
            </a:r>
            <a:r>
              <a:rPr lang="en-US" b="1" dirty="0"/>
              <a:t>Traffic Control failures</a:t>
            </a:r>
            <a:r>
              <a:rPr lang="en-US" dirty="0"/>
              <a:t> and </a:t>
            </a:r>
            <a:r>
              <a:rPr lang="en-US" b="1" dirty="0"/>
              <a:t>Junctions</a:t>
            </a:r>
            <a:r>
              <a:rPr lang="en-US" dirty="0"/>
              <a:t> were primary contributors to severe accidents.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1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85C-1908-7A7F-7DD2-A4E74A2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 Using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7B81E-BFB6-D200-BBD7-3E9D292FA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02201"/>
            <a:ext cx="7391400" cy="4055261"/>
          </a:xfrm>
        </p:spPr>
      </p:pic>
    </p:spTree>
    <p:extLst>
      <p:ext uri="{BB962C8B-B14F-4D97-AF65-F5344CB8AC3E}">
        <p14:creationId xmlns:p14="http://schemas.microsoft.com/office/powerpoint/2010/main" val="383736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85C-1908-7A7F-7DD2-A4E74A2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 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6B0B-EABA-276C-C530-6A23516E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3. Weather Impact on </a:t>
            </a:r>
            <a:r>
              <a:rPr lang="en-US" b="1" dirty="0" err="1"/>
              <a:t>Accidents</a:t>
            </a:r>
            <a:r>
              <a:rPr lang="en-US" dirty="0" err="1"/>
              <a:t>:Analyzed</a:t>
            </a:r>
            <a:r>
              <a:rPr lang="en-US" dirty="0"/>
              <a:t> how weather conditions such as </a:t>
            </a:r>
            <a:r>
              <a:rPr lang="en-US" b="1" dirty="0"/>
              <a:t>fog</a:t>
            </a:r>
            <a:r>
              <a:rPr lang="en-US" dirty="0"/>
              <a:t>, </a:t>
            </a:r>
            <a:r>
              <a:rPr lang="en-US" b="1" dirty="0"/>
              <a:t>rain</a:t>
            </a:r>
            <a:r>
              <a:rPr lang="en-US" dirty="0"/>
              <a:t>, and </a:t>
            </a:r>
            <a:r>
              <a:rPr lang="en-US" b="1" dirty="0"/>
              <a:t>clear skies</a:t>
            </a:r>
            <a:r>
              <a:rPr lang="en-US" dirty="0"/>
              <a:t> impacted accident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</a:t>
            </a:r>
            <a:r>
              <a:rPr lang="en-US" dirty="0"/>
              <a:t>: Accidents increased during </a:t>
            </a:r>
            <a:r>
              <a:rPr lang="en-US" b="1" dirty="0"/>
              <a:t>rainy</a:t>
            </a:r>
            <a:r>
              <a:rPr lang="en-US" dirty="0"/>
              <a:t> and </a:t>
            </a:r>
            <a:r>
              <a:rPr lang="en-US" b="1" dirty="0"/>
              <a:t>foggy</a:t>
            </a:r>
            <a:r>
              <a:rPr lang="en-US" dirty="0"/>
              <a:t> conditions, while clear weather still saw a significant number of incidents.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46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85C-1908-7A7F-7DD2-A4E74A2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Visualizations Using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35BC9-5A26-1B1B-D531-3FD5BB346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80291"/>
            <a:ext cx="7391400" cy="3699081"/>
          </a:xfrm>
        </p:spPr>
      </p:pic>
    </p:spTree>
    <p:extLst>
      <p:ext uri="{BB962C8B-B14F-4D97-AF65-F5344CB8AC3E}">
        <p14:creationId xmlns:p14="http://schemas.microsoft.com/office/powerpoint/2010/main" val="44528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D0D-CA70-39C4-551B-370A66A4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79E3-603D-FDCD-C35D-3006E23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Dashboard </a:t>
            </a:r>
            <a:r>
              <a:rPr lang="en-US" b="1" dirty="0" err="1"/>
              <a:t>Overview:</a:t>
            </a:r>
            <a:r>
              <a:rPr lang="en-US" dirty="0" err="1"/>
              <a:t>Built</a:t>
            </a:r>
            <a:r>
              <a:rPr lang="en-US" dirty="0"/>
              <a:t> an interactive Power BI dashboard to enable decision-makers to easily explore data.</a:t>
            </a:r>
          </a:p>
          <a:p>
            <a:r>
              <a:rPr lang="en-US" dirty="0"/>
              <a:t>Visualized key metrics such as:</a:t>
            </a:r>
          </a:p>
          <a:p>
            <a:r>
              <a:rPr lang="en-US" b="1" dirty="0"/>
              <a:t>Accidents by City: </a:t>
            </a:r>
            <a:r>
              <a:rPr lang="en-US" dirty="0"/>
              <a:t>Bar chart showing accident count for each city.</a:t>
            </a:r>
          </a:p>
          <a:p>
            <a:r>
              <a:rPr lang="en-US" b="1" dirty="0"/>
              <a:t>Accidents by Cause Category:</a:t>
            </a:r>
            <a:r>
              <a:rPr lang="en-US" dirty="0"/>
              <a:t> Filterable view of accidents based on road features, vehicle types, and more.</a:t>
            </a:r>
          </a:p>
          <a:p>
            <a:r>
              <a:rPr lang="en-US" b="1" dirty="0"/>
              <a:t>Injury &amp; Fatality Analysis: </a:t>
            </a:r>
            <a:r>
              <a:rPr lang="en-US" dirty="0"/>
              <a:t>Focused on understanding which causes led to the most severe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08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D0D-CA70-39C4-551B-370A66A4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79E3-603D-FDCD-C35D-3006E23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Dashboard Interactivity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Slicers &amp; Filters</a:t>
            </a:r>
            <a:r>
              <a:rPr lang="en-US" dirty="0"/>
              <a:t>: Enabled users to drill down by </a:t>
            </a:r>
            <a:r>
              <a:rPr lang="en-US" b="1" dirty="0"/>
              <a:t>cause subcategories</a:t>
            </a:r>
            <a:r>
              <a:rPr lang="en-US" dirty="0"/>
              <a:t>, </a:t>
            </a:r>
            <a:r>
              <a:rPr lang="en-US" b="1" dirty="0"/>
              <a:t>outcome types</a:t>
            </a:r>
            <a:r>
              <a:rPr lang="en-US" dirty="0"/>
              <a:t>, and </a:t>
            </a:r>
            <a:r>
              <a:rPr lang="en-US" b="1" dirty="0"/>
              <a:t>cities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Mapping Feature</a:t>
            </a:r>
            <a:r>
              <a:rPr lang="en-US" dirty="0"/>
              <a:t>: Displayed geographic accident data for better location-based analysis.</a:t>
            </a:r>
          </a:p>
        </p:txBody>
      </p:sp>
    </p:spTree>
    <p:extLst>
      <p:ext uri="{BB962C8B-B14F-4D97-AF65-F5344CB8AC3E}">
        <p14:creationId xmlns:p14="http://schemas.microsoft.com/office/powerpoint/2010/main" val="92649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D0D-CA70-39C4-551B-370A66A4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2AFF1-2E88-C01B-C081-81E5D1DB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916832"/>
            <a:ext cx="7391400" cy="4211657"/>
          </a:xfrm>
        </p:spPr>
      </p:pic>
    </p:spTree>
    <p:extLst>
      <p:ext uri="{BB962C8B-B14F-4D97-AF65-F5344CB8AC3E}">
        <p14:creationId xmlns:p14="http://schemas.microsoft.com/office/powerpoint/2010/main" val="8225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D0D-CA70-39C4-551B-370A66A4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C6612-81E2-CB34-0CF5-970713011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772816"/>
            <a:ext cx="7391400" cy="4213159"/>
          </a:xfrm>
        </p:spPr>
      </p:pic>
    </p:spTree>
    <p:extLst>
      <p:ext uri="{BB962C8B-B14F-4D97-AF65-F5344CB8AC3E}">
        <p14:creationId xmlns:p14="http://schemas.microsoft.com/office/powerpoint/2010/main" val="13966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analyze road accident data from 50 major cities in India for the year 2020.Focus on identifying patterns, key causes of accidents, outcomes, and high-risk </a:t>
            </a:r>
            <a:r>
              <a:rPr lang="en-US" dirty="0" err="1"/>
              <a:t>cities.Utilize</a:t>
            </a:r>
            <a:r>
              <a:rPr lang="en-US" dirty="0"/>
              <a:t> data to make policy recommendations for improving road safety.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D0D-CA70-39C4-551B-370A66A4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2FD89-0A89-1031-55DA-FDC18D74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36208"/>
            <a:ext cx="7391400" cy="4187246"/>
          </a:xfrm>
        </p:spPr>
      </p:pic>
    </p:spTree>
    <p:extLst>
      <p:ext uri="{BB962C8B-B14F-4D97-AF65-F5344CB8AC3E}">
        <p14:creationId xmlns:p14="http://schemas.microsoft.com/office/powerpoint/2010/main" val="418349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ED0D-CA70-39C4-551B-370A66A4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6DFE50-A321-B0D6-A91B-9B36609CB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772816"/>
            <a:ext cx="7391400" cy="4194132"/>
          </a:xfrm>
        </p:spPr>
      </p:pic>
    </p:spTree>
    <p:extLst>
      <p:ext uri="{BB962C8B-B14F-4D97-AF65-F5344CB8AC3E}">
        <p14:creationId xmlns:p14="http://schemas.microsoft.com/office/powerpoint/2010/main" val="232581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E77-96BB-5940-6A6E-08ABA3E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Insights from the Analysis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D785-9E63-278C-D402-B682A547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Cities with Highest Accidents: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b="1" dirty="0"/>
              <a:t>Delhi, Mumbai, Chennai </a:t>
            </a:r>
            <a:r>
              <a:rPr lang="en-US" dirty="0"/>
              <a:t>had the highest accident rates.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Focus on improving traffic regulations and infrastructure in these regions.</a:t>
            </a:r>
          </a:p>
          <a:p>
            <a:r>
              <a:rPr lang="en-US" b="1" dirty="0"/>
              <a:t>Major Accident Causes: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b="1" dirty="0"/>
              <a:t>Traffic Violations </a:t>
            </a:r>
            <a:r>
              <a:rPr lang="en-US" dirty="0"/>
              <a:t>(e.g., jumping red lights, driving on the wrong side) and road conditions (e.g., ongoing roadwork, pot-holes) were significant contributors.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06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E77-96BB-5940-6A6E-08ABA3E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Insights from the Analysis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D785-9E63-278C-D402-B682A547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3. Weather Impact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Severe weather conditions like </a:t>
            </a:r>
            <a:r>
              <a:rPr lang="en-US" b="1" dirty="0"/>
              <a:t>fog</a:t>
            </a:r>
            <a:r>
              <a:rPr lang="en-US" dirty="0"/>
              <a:t> and </a:t>
            </a:r>
            <a:r>
              <a:rPr lang="en-US" b="1" dirty="0"/>
              <a:t>rain</a:t>
            </a:r>
            <a:r>
              <a:rPr lang="en-US" dirty="0"/>
              <a:t> significantly increased accident rates, suggesting a need for better visibility measures and road safety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4. Outcome Analysis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A higher percentage of accidents led to </a:t>
            </a:r>
            <a:r>
              <a:rPr lang="en-US" b="1" dirty="0"/>
              <a:t>minor injuries</a:t>
            </a:r>
            <a:r>
              <a:rPr lang="en-US" dirty="0"/>
              <a:t>; however, a substantial number still resulted in </a:t>
            </a:r>
            <a:r>
              <a:rPr lang="en-US" b="1" dirty="0"/>
              <a:t>fatalities</a:t>
            </a:r>
            <a:r>
              <a:rPr lang="en-US" dirty="0"/>
              <a:t>, particularly in </a:t>
            </a:r>
            <a:r>
              <a:rPr lang="en-US" b="1" dirty="0"/>
              <a:t>traffic violation</a:t>
            </a:r>
            <a:r>
              <a:rPr lang="en-US" dirty="0"/>
              <a:t> cases.</a:t>
            </a:r>
          </a:p>
        </p:txBody>
      </p:sp>
    </p:spTree>
    <p:extLst>
      <p:ext uri="{BB962C8B-B14F-4D97-AF65-F5344CB8AC3E}">
        <p14:creationId xmlns:p14="http://schemas.microsoft.com/office/powerpoint/2010/main" val="276902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E78-F006-3184-E875-1C3C3F1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Recommendations for Road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0635-67AC-1675-EF0A-72B5EEEE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Focused Intervention in High-Risk Cities: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Prioritize improving infrastructure and enforcement in cities like Delhi, Mumbai, and Chennai.</a:t>
            </a:r>
          </a:p>
          <a:p>
            <a:r>
              <a:rPr lang="en-US" b="1" dirty="0"/>
              <a:t>Traffic Control Measures</a:t>
            </a:r>
            <a:r>
              <a:rPr lang="en-US" dirty="0"/>
              <a:t>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Implement stricter regulations at high-risk junctions and enforce compliance with traffic 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82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E78-F006-3184-E875-1C3C3F1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Recommendations for Road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0635-67AC-1675-EF0A-72B5EEEE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Weather-Based Safety Protocols: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Introduce road safety measures for foggy and rainy conditions, such as improved street lighting, visibility markers, and weather-alert systems.</a:t>
            </a:r>
          </a:p>
          <a:p>
            <a:r>
              <a:rPr lang="en-US" b="1" dirty="0"/>
              <a:t>Educational Campaigns: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Increase public awareness regarding safe driving practices, particularly in high-risk weather conditions and junctions.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12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82BC-1214-4A92-3CB4-595465F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3841-E03F-A9AA-0D52-B00C65B3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Conclusion</a:t>
            </a:r>
            <a:r>
              <a:rPr lang="en-US" dirty="0" err="1"/>
              <a:t>:The</a:t>
            </a:r>
            <a:r>
              <a:rPr lang="en-US" dirty="0"/>
              <a:t> analysis provided valuable insights into road accidents across Indian cities, highlighting the need for enhanced traffic management, road infrastructure, and safety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interactive </a:t>
            </a:r>
            <a:r>
              <a:rPr lang="en-US" b="1" dirty="0"/>
              <a:t>Power BI dashboard</a:t>
            </a:r>
            <a:r>
              <a:rPr lang="en-US" dirty="0"/>
              <a:t> serves as a powerful tool for policymakers to identify accident-prone areas and causes.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55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82BC-1214-4A92-3CB4-595465F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3841-E03F-A9AA-0D52-B00C65B3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 the dataset to analyze trends over multiple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predictive models to anticipate accident hotspots based on traffic, weather, and road conditions.</a:t>
            </a:r>
          </a:p>
        </p:txBody>
      </p:sp>
    </p:spTree>
    <p:extLst>
      <p:ext uri="{BB962C8B-B14F-4D97-AF65-F5344CB8AC3E}">
        <p14:creationId xmlns:p14="http://schemas.microsoft.com/office/powerpoint/2010/main" val="1236723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/>
              <a:t>Thank You!</a:t>
            </a:r>
            <a:endParaRPr lang="en-US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13" y="4077072"/>
            <a:ext cx="6248400" cy="758652"/>
          </a:xfrm>
        </p:spPr>
        <p:txBody>
          <a:bodyPr/>
          <a:lstStyle/>
          <a:p>
            <a:r>
              <a:rPr lang="en-US" dirty="0"/>
              <a:t>Presented by Aashirwad Mehare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6B40-F3C1-3FEC-26AA-E3028B319510}"/>
              </a:ext>
            </a:extLst>
          </p:cNvPr>
          <p:cNvSpPr txBox="1"/>
          <p:nvPr/>
        </p:nvSpPr>
        <p:spPr>
          <a:xfrm>
            <a:off x="1547664" y="2986435"/>
            <a:ext cx="5450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IN" sz="2000" dirty="0"/>
              <a:t>LinkedIn :- </a:t>
            </a:r>
            <a:r>
              <a:rPr lang="en-IN" sz="2000" dirty="0" err="1">
                <a:hlinkClick r:id="rId2"/>
              </a:rPr>
              <a:t>linkedin</a:t>
            </a:r>
            <a:r>
              <a:rPr lang="en-IN" sz="2000" dirty="0">
                <a:hlinkClick r:id="rId2"/>
              </a:rPr>
              <a:t>/</a:t>
            </a:r>
            <a:r>
              <a:rPr lang="en-IN" sz="2000" dirty="0" err="1">
                <a:hlinkClick r:id="rId2"/>
              </a:rPr>
              <a:t>aashirwad-mehare</a:t>
            </a:r>
            <a:r>
              <a:rPr lang="en-IN" sz="2000" dirty="0"/>
              <a:t> </a:t>
            </a:r>
          </a:p>
          <a:p>
            <a:pPr algn="r">
              <a:buNone/>
            </a:pPr>
            <a:r>
              <a:rPr lang="en-IN" sz="2000" dirty="0"/>
              <a:t>GitHub :- </a:t>
            </a:r>
            <a:r>
              <a:rPr lang="en-IN" sz="2000" dirty="0" err="1">
                <a:hlinkClick r:id="rId3"/>
              </a:rPr>
              <a:t>github</a:t>
            </a:r>
            <a:r>
              <a:rPr lang="en-IN" sz="2000" dirty="0">
                <a:hlinkClick r:id="rId3"/>
              </a:rPr>
              <a:t>/Aashirwad0123</a:t>
            </a:r>
            <a:r>
              <a:rPr lang="en-IN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47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391400" cy="47133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Dataset Details:</a:t>
            </a:r>
          </a:p>
          <a:p>
            <a:r>
              <a:rPr lang="en-US" dirty="0"/>
              <a:t>Sourced from the Government of India.9550 records covering cities, cause categories, accident subcategories, outcomes, and count of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 &amp; Tools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For data cleaning, analysis,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SQLite3</a:t>
            </a:r>
            <a:r>
              <a:rPr lang="en-US" dirty="0"/>
              <a:t>: Database used for structured storage and querying.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</a:t>
            </a:r>
            <a:r>
              <a:rPr lang="en-US" dirty="0"/>
              <a:t>: Dashboard creation for interactive, visual data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C0AE-A8D6-7A12-2FC0-5A7068BE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58F0-5862-AC99-CD38-C5D159BE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Million Plus Cities: </a:t>
            </a:r>
            <a:r>
              <a:rPr lang="en-IN" sz="2400" dirty="0"/>
              <a:t>Cities with populations over 1 million, including Delhi, Mumbai, Kolkata, etc.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Cause Categories: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Traffic Control </a:t>
            </a:r>
            <a:r>
              <a:rPr lang="en-IN" sz="2400" dirty="0"/>
              <a:t>(e.g., traffic signals, police control),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Junction</a:t>
            </a:r>
            <a:r>
              <a:rPr lang="en-IN" sz="2400" dirty="0"/>
              <a:t> (e.g., roundabouts, intersections),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Road Features </a:t>
            </a:r>
            <a:r>
              <a:rPr lang="en-IN" sz="2400" dirty="0"/>
              <a:t>(e.g., road curvature, ongoing construction),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Impacting Vehicle/Object </a:t>
            </a:r>
            <a:r>
              <a:rPr lang="en-IN" sz="2400" dirty="0"/>
              <a:t>(e.g., collisions with other vehicles or objects),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Weather Conditions </a:t>
            </a:r>
            <a:r>
              <a:rPr lang="en-IN" sz="2400" dirty="0"/>
              <a:t>(e.g., fog, rain).</a:t>
            </a:r>
          </a:p>
        </p:txBody>
      </p:sp>
    </p:spTree>
    <p:extLst>
      <p:ext uri="{BB962C8B-B14F-4D97-AF65-F5344CB8AC3E}">
        <p14:creationId xmlns:p14="http://schemas.microsoft.com/office/powerpoint/2010/main" val="202379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C0AE-A8D6-7A12-2FC0-5A7068BE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58F0-5862-AC99-CD38-C5D159BE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Outcomes of Accidents: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Fatalities (number of people killed),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Grievous Injuries,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Minor Injuries,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Total Injuries.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886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21F-09FB-5943-211C-730B39F6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Processing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1FF-7DA5-ABE1-8BAF-0852940D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AutoNum type="arabicPeriod"/>
            </a:pP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Loading: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dirty="0"/>
              <a:t>Loaded raw accident data into Pandas for initial inspection.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included city names, causes of accidents, and outcomes.</a:t>
            </a:r>
          </a:p>
          <a:p>
            <a:r>
              <a:rPr lang="en-US" sz="2400" b="1" dirty="0"/>
              <a:t>2. Data Cleaning: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Handled Missing Values: </a:t>
            </a:r>
            <a:r>
              <a:rPr lang="en-US" sz="2400" dirty="0"/>
              <a:t>Filled missing data where possible, or dropped rows/columns with insignificant missing values.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Type Consistency: </a:t>
            </a:r>
            <a:r>
              <a:rPr lang="en-US" sz="2400" dirty="0"/>
              <a:t>Ensured all columns (e.g., Count, Cities, Cause Categories) had the correct data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89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21F-09FB-5943-211C-730B39F6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Processing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1FF-7DA5-ABE1-8BAF-0852940D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3. SQLite Database: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an SQLite database to store and query accident data.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Efficient querying enabled complex aggregations like accidents by city or cause category.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200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11B5-225D-96F1-0386-4717D6E3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7BDF-6B1A-0F82-C0E2-F7DE5C08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Purpose of EDA: </a:t>
            </a:r>
            <a:r>
              <a:rPr lang="en-US" dirty="0"/>
              <a:t>To explore the dataset and uncover meaningful patterns in the accidents data.</a:t>
            </a:r>
          </a:p>
          <a:p>
            <a:r>
              <a:rPr lang="en-US" b="1" dirty="0"/>
              <a:t>EDA Steps: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b="1" dirty="0"/>
              <a:t>Distribution of Accidents Across Cities: </a:t>
            </a:r>
            <a:r>
              <a:rPr lang="en-US" dirty="0"/>
              <a:t>Querying accident counts by city to identify which cities had the highest or lowest accident rates.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b="1" dirty="0"/>
              <a:t>Visualization: </a:t>
            </a:r>
            <a:r>
              <a:rPr lang="en-US" dirty="0"/>
              <a:t>Bar charts representing city-wise accident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05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11B5-225D-96F1-0386-4717D6E3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7BDF-6B1A-0F82-C0E2-F7DE5C08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Analysis by Cause Categories: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Breakdown of accidents based on cause categories such as Traffic Control, Road Features, and Weather Conditions.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Visualization: </a:t>
            </a:r>
            <a:r>
              <a:rPr lang="en-US" dirty="0" err="1"/>
              <a:t>Countplots</a:t>
            </a:r>
            <a:r>
              <a:rPr lang="en-US" dirty="0"/>
              <a:t> showing the frequency of each cause.</a:t>
            </a:r>
          </a:p>
          <a:p>
            <a:r>
              <a:rPr lang="en-US" b="1" dirty="0"/>
              <a:t>Outcomes of Accidents: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Identified how many accidents resulted in fatalities, grievous injuries, or minor injuries.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Visualization: Bar charts of outcomes based on the severity of incidents.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3841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56</TotalTime>
  <Words>1117</Words>
  <Application>Microsoft Office PowerPoint</Application>
  <PresentationFormat>On-screen Show (4:3)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Wingdings</vt:lpstr>
      <vt:lpstr>Sales training presentation</vt:lpstr>
      <vt:lpstr>Road Accident Data 2020 India - In-depth Analysis</vt:lpstr>
      <vt:lpstr>Project Overview</vt:lpstr>
      <vt:lpstr>Project Overview</vt:lpstr>
      <vt:lpstr>Dataset Features</vt:lpstr>
      <vt:lpstr>Dataset Features</vt:lpstr>
      <vt:lpstr>Data Processing Pipeline</vt:lpstr>
      <vt:lpstr>Data Processing Pipeline</vt:lpstr>
      <vt:lpstr>Exploratory Data Analysis (EDA) Process</vt:lpstr>
      <vt:lpstr>Exploratory Data Analysis (EDA) Process</vt:lpstr>
      <vt:lpstr>Visualizations Using Python</vt:lpstr>
      <vt:lpstr>Visualizations Using Python</vt:lpstr>
      <vt:lpstr>Visualizations Using Python</vt:lpstr>
      <vt:lpstr>Visualizations Using Python</vt:lpstr>
      <vt:lpstr>Visualizations Using Python</vt:lpstr>
      <vt:lpstr>Visualizations Using Python</vt:lpstr>
      <vt:lpstr>Power BI Dashboard Development</vt:lpstr>
      <vt:lpstr>Power BI Dashboard Development</vt:lpstr>
      <vt:lpstr>Power BI Dashboard Development</vt:lpstr>
      <vt:lpstr>Power BI Dashboard Development</vt:lpstr>
      <vt:lpstr>Power BI Dashboard Development</vt:lpstr>
      <vt:lpstr>Power BI Dashboard Development</vt:lpstr>
      <vt:lpstr>Key Insights from the Analysis</vt:lpstr>
      <vt:lpstr>Key Insights from the Analysis</vt:lpstr>
      <vt:lpstr>Recommendations for Road Safety</vt:lpstr>
      <vt:lpstr>Recommendations for Road Safety</vt:lpstr>
      <vt:lpstr>Conclusion &amp; Future Work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Aashirwad Mehare</dc:creator>
  <cp:lastModifiedBy>Aashirwad Mehare</cp:lastModifiedBy>
  <cp:revision>3</cp:revision>
  <dcterms:created xsi:type="dcterms:W3CDTF">2024-09-22T11:34:16Z</dcterms:created>
  <dcterms:modified xsi:type="dcterms:W3CDTF">2024-09-22T12:47:44Z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