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D38747-4367-4BD2-8D51-C97E202738E2}" type="datetime1">
              <a:rPr lang="en-US" smtClean="0"/>
              <a:t>12/5/19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780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79874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3ED0CC-082F-4160-86E5-0D6041F12778}" type="datetime1">
              <a:rPr lang="en-US" smtClean="0"/>
              <a:t>12/5/19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2962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3ED0CC-082F-4160-86E5-0D6041F12778}" type="datetime1">
              <a:rPr lang="en-US" smtClean="0"/>
              <a:t>12/5/19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01256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3ED0CC-082F-4160-86E5-0D6041F12778}" type="datetime1">
              <a:rPr lang="en-US" smtClean="0"/>
              <a:t>12/5/19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76663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69700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31155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3850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52596F-08A7-4B70-989A-F2B1CF31E66B}" type="datetime1">
              <a:rPr lang="en-US" smtClean="0"/>
              <a:t>12/5/19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97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29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E507A8-A5CF-4D38-AB86-7EDDA87A85D4}" type="datetime1">
              <a:rPr lang="en-US" smtClean="0"/>
              <a:t>12/5/19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482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8729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238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96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0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66834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20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12/5/19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55062111"/>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FA2628-5AA1-40F4-A592-8BCF0A3E622E}"/>
              </a:ext>
            </a:extLst>
          </p:cNvPr>
          <p:cNvPicPr>
            <a:picLocks noChangeAspect="1"/>
          </p:cNvPicPr>
          <p:nvPr/>
        </p:nvPicPr>
        <p:blipFill rotWithShape="1">
          <a:blip r:embed="rId2">
            <a:alphaModFix amt="40000"/>
          </a:blip>
          <a:srcRect t="23391" r="9091"/>
          <a:stretch/>
        </p:blipFill>
        <p:spPr>
          <a:xfrm>
            <a:off x="20" y="10"/>
            <a:ext cx="12191980" cy="6857990"/>
          </a:xfrm>
          <a:prstGeom prst="rect">
            <a:avLst/>
          </a:prstGeom>
        </p:spPr>
      </p:pic>
      <p:pic>
        <p:nvPicPr>
          <p:cNvPr id="12" name="Picture 10">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B91B68B-A5BB-8641-A2AC-541C0DDAA418}"/>
              </a:ext>
            </a:extLst>
          </p:cNvPr>
          <p:cNvSpPr>
            <a:spLocks noGrp="1"/>
          </p:cNvSpPr>
          <p:nvPr>
            <p:ph type="ctrTitle"/>
          </p:nvPr>
        </p:nvSpPr>
        <p:spPr>
          <a:xfrm>
            <a:off x="1371600" y="3014139"/>
            <a:ext cx="9448800" cy="1825096"/>
          </a:xfrm>
        </p:spPr>
        <p:txBody>
          <a:bodyPr>
            <a:normAutofit/>
          </a:bodyPr>
          <a:lstStyle/>
          <a:p>
            <a:r>
              <a:rPr lang="en-US"/>
              <a:t>Artificial Neural Networks</a:t>
            </a:r>
          </a:p>
        </p:txBody>
      </p:sp>
      <p:sp>
        <p:nvSpPr>
          <p:cNvPr id="3" name="Subtitle 2">
            <a:extLst>
              <a:ext uri="{FF2B5EF4-FFF2-40B4-BE49-F238E27FC236}">
                <a16:creationId xmlns:a16="http://schemas.microsoft.com/office/drawing/2014/main" id="{C2F3A863-EFA8-1941-8BF0-DA08FE421679}"/>
              </a:ext>
            </a:extLst>
          </p:cNvPr>
          <p:cNvSpPr>
            <a:spLocks noGrp="1"/>
          </p:cNvSpPr>
          <p:nvPr>
            <p:ph type="subTitle" idx="1"/>
          </p:nvPr>
        </p:nvSpPr>
        <p:spPr>
          <a:xfrm>
            <a:off x="1371600" y="4842935"/>
            <a:ext cx="9448800" cy="685800"/>
          </a:xfrm>
        </p:spPr>
        <p:txBody>
          <a:bodyPr>
            <a:normAutofit/>
          </a:bodyPr>
          <a:lstStyle/>
          <a:p>
            <a:r>
              <a:rPr lang="en-US"/>
              <a:t>By Aashirya Kaushik</a:t>
            </a:r>
          </a:p>
        </p:txBody>
      </p:sp>
    </p:spTree>
    <p:extLst>
      <p:ext uri="{BB962C8B-B14F-4D97-AF65-F5344CB8AC3E}">
        <p14:creationId xmlns:p14="http://schemas.microsoft.com/office/powerpoint/2010/main" val="274055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5D9-7168-DA49-ADDB-1B59E9A6B818}"/>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C2A2EC42-0E6F-8B4D-ADDF-1F14A7109716}"/>
              </a:ext>
            </a:extLst>
          </p:cNvPr>
          <p:cNvSpPr>
            <a:spLocks noGrp="1"/>
          </p:cNvSpPr>
          <p:nvPr>
            <p:ph idx="1"/>
          </p:nvPr>
        </p:nvSpPr>
        <p:spPr/>
        <p:txBody>
          <a:bodyPr/>
          <a:lstStyle/>
          <a:p>
            <a:r>
              <a:rPr lang="en-US" dirty="0"/>
              <a:t>A convolutional neural network(CNN) uses a variation of the multilayer </a:t>
            </a:r>
            <a:r>
              <a:rPr lang="en-US" dirty="0" err="1"/>
              <a:t>perceptrons</a:t>
            </a:r>
            <a:r>
              <a:rPr lang="en-US" dirty="0"/>
              <a:t>. A CNN contains one or more than one convolutional layers. These layers can either be completely interconnected or pooled.</a:t>
            </a:r>
          </a:p>
          <a:p>
            <a:endParaRPr lang="en-US" dirty="0"/>
          </a:p>
        </p:txBody>
      </p:sp>
    </p:spTree>
    <p:extLst>
      <p:ext uri="{BB962C8B-B14F-4D97-AF65-F5344CB8AC3E}">
        <p14:creationId xmlns:p14="http://schemas.microsoft.com/office/powerpoint/2010/main" val="61395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3A06-DA05-0341-8E0B-83587BDD7116}"/>
              </a:ext>
            </a:extLst>
          </p:cNvPr>
          <p:cNvSpPr>
            <a:spLocks noGrp="1"/>
          </p:cNvSpPr>
          <p:nvPr>
            <p:ph type="title"/>
          </p:nvPr>
        </p:nvSpPr>
        <p:spPr/>
        <p:txBody>
          <a:bodyPr/>
          <a:lstStyle/>
          <a:p>
            <a:r>
              <a:rPr lang="en-US" dirty="0"/>
              <a:t>Advantages of Artificial Neural Networks</a:t>
            </a:r>
          </a:p>
        </p:txBody>
      </p:sp>
      <p:sp>
        <p:nvSpPr>
          <p:cNvPr id="3" name="Content Placeholder 2">
            <a:extLst>
              <a:ext uri="{FF2B5EF4-FFF2-40B4-BE49-F238E27FC236}">
                <a16:creationId xmlns:a16="http://schemas.microsoft.com/office/drawing/2014/main" id="{C9B49DA9-AE30-2E4C-A9AC-666C41CC7DF8}"/>
              </a:ext>
            </a:extLst>
          </p:cNvPr>
          <p:cNvSpPr>
            <a:spLocks noGrp="1"/>
          </p:cNvSpPr>
          <p:nvPr>
            <p:ph idx="1"/>
          </p:nvPr>
        </p:nvSpPr>
        <p:spPr/>
        <p:txBody>
          <a:bodyPr>
            <a:normAutofit/>
          </a:bodyPr>
          <a:lstStyle/>
          <a:p>
            <a:r>
              <a:rPr lang="en-US" sz="1800" dirty="0"/>
              <a:t>Storing information on the entire network</a:t>
            </a:r>
          </a:p>
          <a:p>
            <a:r>
              <a:rPr lang="en-US" sz="1800" dirty="0"/>
              <a:t>The ability to work with inadequate knowledge </a:t>
            </a:r>
          </a:p>
          <a:p>
            <a:r>
              <a:rPr lang="en-US" sz="1800" dirty="0"/>
              <a:t>It has fault tolerance </a:t>
            </a:r>
          </a:p>
          <a:p>
            <a:r>
              <a:rPr lang="en-US" sz="1800" dirty="0"/>
              <a:t>Having a distributed memory </a:t>
            </a:r>
          </a:p>
          <a:p>
            <a:r>
              <a:rPr lang="en-US" sz="1800" dirty="0"/>
              <a:t>Gradual corruption </a:t>
            </a:r>
          </a:p>
          <a:p>
            <a:r>
              <a:rPr lang="en-US" sz="1800" dirty="0"/>
              <a:t>Ability to train machine</a:t>
            </a:r>
          </a:p>
          <a:p>
            <a:r>
              <a:rPr lang="en-US" sz="1800" dirty="0"/>
              <a:t>Parallel processing ability </a:t>
            </a:r>
          </a:p>
        </p:txBody>
      </p:sp>
    </p:spTree>
    <p:extLst>
      <p:ext uri="{BB962C8B-B14F-4D97-AF65-F5344CB8AC3E}">
        <p14:creationId xmlns:p14="http://schemas.microsoft.com/office/powerpoint/2010/main" val="379284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5218-1F4B-7A4B-96B2-1DC59DA36F6F}"/>
              </a:ext>
            </a:extLst>
          </p:cNvPr>
          <p:cNvSpPr>
            <a:spLocks noGrp="1"/>
          </p:cNvSpPr>
          <p:nvPr>
            <p:ph type="title"/>
          </p:nvPr>
        </p:nvSpPr>
        <p:spPr/>
        <p:txBody>
          <a:bodyPr/>
          <a:lstStyle/>
          <a:p>
            <a:r>
              <a:rPr lang="en-US" dirty="0"/>
              <a:t>Disadvantages of Artificial neural networks</a:t>
            </a:r>
          </a:p>
        </p:txBody>
      </p:sp>
      <p:sp>
        <p:nvSpPr>
          <p:cNvPr id="3" name="Content Placeholder 2">
            <a:extLst>
              <a:ext uri="{FF2B5EF4-FFF2-40B4-BE49-F238E27FC236}">
                <a16:creationId xmlns:a16="http://schemas.microsoft.com/office/drawing/2014/main" id="{5A652332-92E1-9E4A-8F0C-7B79EA4F49B1}"/>
              </a:ext>
            </a:extLst>
          </p:cNvPr>
          <p:cNvSpPr>
            <a:spLocks noGrp="1"/>
          </p:cNvSpPr>
          <p:nvPr>
            <p:ph idx="1"/>
          </p:nvPr>
        </p:nvSpPr>
        <p:spPr/>
        <p:txBody>
          <a:bodyPr>
            <a:normAutofit/>
          </a:bodyPr>
          <a:lstStyle/>
          <a:p>
            <a:pPr lvl="0"/>
            <a:r>
              <a:rPr lang="en-US" sz="1800" dirty="0"/>
              <a:t>Hardware dependence</a:t>
            </a:r>
          </a:p>
          <a:p>
            <a:pPr lvl="0"/>
            <a:r>
              <a:rPr lang="en-US" sz="1800" dirty="0"/>
              <a:t>Unexplained functioning of the network</a:t>
            </a:r>
          </a:p>
          <a:p>
            <a:pPr lvl="0"/>
            <a:r>
              <a:rPr lang="en-US" sz="1800" dirty="0"/>
              <a:t>Assurance of proper network structure</a:t>
            </a:r>
          </a:p>
          <a:p>
            <a:pPr lvl="0"/>
            <a:r>
              <a:rPr lang="en-US" sz="1800" dirty="0"/>
              <a:t>The difficulty of showing the problem to the network</a:t>
            </a:r>
          </a:p>
          <a:p>
            <a:pPr lvl="0"/>
            <a:r>
              <a:rPr lang="en-US" sz="1800" dirty="0"/>
              <a:t>The duration of the network is unknown</a:t>
            </a:r>
          </a:p>
        </p:txBody>
      </p:sp>
    </p:spTree>
    <p:extLst>
      <p:ext uri="{BB962C8B-B14F-4D97-AF65-F5344CB8AC3E}">
        <p14:creationId xmlns:p14="http://schemas.microsoft.com/office/powerpoint/2010/main" val="202558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E47B-B49B-DA4D-8680-6318302C26DC}"/>
              </a:ext>
            </a:extLst>
          </p:cNvPr>
          <p:cNvSpPr>
            <a:spLocks noGrp="1"/>
          </p:cNvSpPr>
          <p:nvPr>
            <p:ph type="title"/>
          </p:nvPr>
        </p:nvSpPr>
        <p:spPr/>
        <p:txBody>
          <a:bodyPr/>
          <a:lstStyle/>
          <a:p>
            <a:r>
              <a:rPr lang="en-US" dirty="0"/>
              <a:t>Applications of Artificial neural networks</a:t>
            </a:r>
          </a:p>
        </p:txBody>
      </p:sp>
      <p:sp>
        <p:nvSpPr>
          <p:cNvPr id="3" name="Content Placeholder 2">
            <a:extLst>
              <a:ext uri="{FF2B5EF4-FFF2-40B4-BE49-F238E27FC236}">
                <a16:creationId xmlns:a16="http://schemas.microsoft.com/office/drawing/2014/main" id="{DE18CF2A-39AA-7048-A9B9-96BB56B465D7}"/>
              </a:ext>
            </a:extLst>
          </p:cNvPr>
          <p:cNvSpPr>
            <a:spLocks noGrp="1"/>
          </p:cNvSpPr>
          <p:nvPr>
            <p:ph idx="1"/>
          </p:nvPr>
        </p:nvSpPr>
        <p:spPr/>
        <p:txBody>
          <a:bodyPr>
            <a:normAutofit/>
          </a:bodyPr>
          <a:lstStyle/>
          <a:p>
            <a:r>
              <a:rPr lang="en-US" sz="1800" b="1" dirty="0"/>
              <a:t>Image Processing and Character recognition </a:t>
            </a:r>
            <a:r>
              <a:rPr lang="en-US" sz="1800" dirty="0"/>
              <a:t>- Given Artificial Neural Networks ability to take in a lot of inputs, process them to infer hidden as well as complex, non-linear relationships, ANNs are playing a big role in image and character recognition. Character recognition like handwriting has lot of applications in fraud detection (e.g. bank fraud) and even national security assessments. Image recognition is an ever-growing field with widespread applications from facial recognition in social media, cancer detention in medicine to satellite imagery processing for agricultural and defense usage. The research on ANN now has paved the way for deep neural networks that forms the basis of “deep learning” and which has now opened up all the exciting and transformational innovations in computer vision, speech recognition, natural language processing famous examples being self-driving cars.</a:t>
            </a:r>
          </a:p>
          <a:p>
            <a:endParaRPr lang="en-US" sz="1800" dirty="0"/>
          </a:p>
        </p:txBody>
      </p:sp>
    </p:spTree>
    <p:extLst>
      <p:ext uri="{BB962C8B-B14F-4D97-AF65-F5344CB8AC3E}">
        <p14:creationId xmlns:p14="http://schemas.microsoft.com/office/powerpoint/2010/main" val="188297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8908-0ABC-1A49-A2C6-2E5410B50207}"/>
              </a:ext>
            </a:extLst>
          </p:cNvPr>
          <p:cNvSpPr>
            <a:spLocks noGrp="1"/>
          </p:cNvSpPr>
          <p:nvPr>
            <p:ph type="title"/>
          </p:nvPr>
        </p:nvSpPr>
        <p:spPr/>
        <p:txBody>
          <a:bodyPr/>
          <a:lstStyle/>
          <a:p>
            <a:r>
              <a:rPr lang="en-US" dirty="0"/>
              <a:t>Applications of Artificial neural networks</a:t>
            </a:r>
          </a:p>
        </p:txBody>
      </p:sp>
      <p:sp>
        <p:nvSpPr>
          <p:cNvPr id="3" name="Content Placeholder 2">
            <a:extLst>
              <a:ext uri="{FF2B5EF4-FFF2-40B4-BE49-F238E27FC236}">
                <a16:creationId xmlns:a16="http://schemas.microsoft.com/office/drawing/2014/main" id="{752FC1BA-902D-984F-8320-82C5526425F6}"/>
              </a:ext>
            </a:extLst>
          </p:cNvPr>
          <p:cNvSpPr>
            <a:spLocks noGrp="1"/>
          </p:cNvSpPr>
          <p:nvPr>
            <p:ph idx="1"/>
          </p:nvPr>
        </p:nvSpPr>
        <p:spPr/>
        <p:txBody>
          <a:bodyPr>
            <a:normAutofit/>
          </a:bodyPr>
          <a:lstStyle/>
          <a:p>
            <a:r>
              <a:rPr lang="en-US" sz="1800" b="1" dirty="0"/>
              <a:t>Forecasting:</a:t>
            </a:r>
            <a:r>
              <a:rPr lang="en-US" sz="1800" dirty="0"/>
              <a:t> Forecasting is required extensively in everyday business decisions (e.g. sales, financial allocation between products, capacity utilization), in economic and monetary policy, in finance and stock market. More often, forecasting problems are complex, for example, predicting stock prices is a complex problem with a lot of underlying factors (some known, some unseen). Traditional forecasting models throw up limitations in terms of taking into account these complex, non-linear relationships. ANNs, applied in the right way, can provide robust alternative, given its ability to model and extract unseen features and relationships. Also, unlike these traditional models, ANN doesn’t impose any restriction on input and residual distributions. </a:t>
            </a:r>
          </a:p>
        </p:txBody>
      </p:sp>
    </p:spTree>
    <p:extLst>
      <p:ext uri="{BB962C8B-B14F-4D97-AF65-F5344CB8AC3E}">
        <p14:creationId xmlns:p14="http://schemas.microsoft.com/office/powerpoint/2010/main" val="126110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B7B4-1712-3E48-9A37-0CF83754FB46}"/>
              </a:ext>
            </a:extLst>
          </p:cNvPr>
          <p:cNvSpPr>
            <a:spLocks noGrp="1"/>
          </p:cNvSpPr>
          <p:nvPr>
            <p:ph type="title"/>
          </p:nvPr>
        </p:nvSpPr>
        <p:spPr/>
        <p:txBody>
          <a:bodyPr/>
          <a:lstStyle/>
          <a:p>
            <a:r>
              <a:rPr lang="en-US" dirty="0"/>
              <a:t>QUESTIONS?</a:t>
            </a:r>
            <a:br>
              <a:rPr lang="en-US" dirty="0"/>
            </a:br>
            <a:endParaRPr lang="en-US" dirty="0"/>
          </a:p>
        </p:txBody>
      </p:sp>
      <p:sp>
        <p:nvSpPr>
          <p:cNvPr id="3" name="Content Placeholder 2">
            <a:extLst>
              <a:ext uri="{FF2B5EF4-FFF2-40B4-BE49-F238E27FC236}">
                <a16:creationId xmlns:a16="http://schemas.microsoft.com/office/drawing/2014/main" id="{4AD4A258-3DEE-224D-8AB0-22BAC0144D6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7382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EE1564C-B5FB-DA4A-8A03-FBCB95D8E66D}"/>
              </a:ext>
            </a:extLst>
          </p:cNvPr>
          <p:cNvSpPr>
            <a:spLocks noGrp="1"/>
          </p:cNvSpPr>
          <p:nvPr>
            <p:ph type="title"/>
          </p:nvPr>
        </p:nvSpPr>
        <p:spPr>
          <a:xfrm>
            <a:off x="665922" y="987287"/>
            <a:ext cx="3548269" cy="4697896"/>
          </a:xfrm>
        </p:spPr>
        <p:txBody>
          <a:bodyPr>
            <a:normAutofit/>
          </a:bodyPr>
          <a:lstStyle/>
          <a:p>
            <a:r>
              <a:rPr lang="en-US" sz="3600"/>
              <a:t>History</a:t>
            </a:r>
          </a:p>
        </p:txBody>
      </p:sp>
      <p:sp>
        <p:nvSpPr>
          <p:cNvPr id="3" name="Content Placeholder 2">
            <a:extLst>
              <a:ext uri="{FF2B5EF4-FFF2-40B4-BE49-F238E27FC236}">
                <a16:creationId xmlns:a16="http://schemas.microsoft.com/office/drawing/2014/main" id="{96D73A9C-707C-F749-9DAE-BB7F154BDC9E}"/>
              </a:ext>
            </a:extLst>
          </p:cNvPr>
          <p:cNvSpPr>
            <a:spLocks noGrp="1"/>
          </p:cNvSpPr>
          <p:nvPr>
            <p:ph idx="1"/>
          </p:nvPr>
        </p:nvSpPr>
        <p:spPr>
          <a:xfrm>
            <a:off x="5057825" y="987287"/>
            <a:ext cx="5755949" cy="4697895"/>
          </a:xfrm>
        </p:spPr>
        <p:txBody>
          <a:bodyPr anchor="ctr">
            <a:normAutofit/>
          </a:bodyPr>
          <a:lstStyle/>
          <a:p>
            <a:r>
              <a:rPr lang="en-US" sz="1800" dirty="0"/>
              <a:t>The first artificial neural network was invented in 1958 by psychologist Frank Rosenblatt. Called Perceptron, it was intended to model how the human brain processed visual data and learned to recognize objects.</a:t>
            </a:r>
          </a:p>
        </p:txBody>
      </p:sp>
    </p:spTree>
    <p:extLst>
      <p:ext uri="{BB962C8B-B14F-4D97-AF65-F5344CB8AC3E}">
        <p14:creationId xmlns:p14="http://schemas.microsoft.com/office/powerpoint/2010/main" val="367316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D207-741B-3743-B97B-BFF982DD3677}"/>
              </a:ext>
            </a:extLst>
          </p:cNvPr>
          <p:cNvSpPr>
            <a:spLocks noGrp="1"/>
          </p:cNvSpPr>
          <p:nvPr>
            <p:ph type="title"/>
          </p:nvPr>
        </p:nvSpPr>
        <p:spPr/>
        <p:txBody>
          <a:bodyPr/>
          <a:lstStyle/>
          <a:p>
            <a:r>
              <a:rPr lang="en-US" dirty="0"/>
              <a:t>Artificial Neural Network</a:t>
            </a:r>
          </a:p>
        </p:txBody>
      </p:sp>
      <p:sp>
        <p:nvSpPr>
          <p:cNvPr id="3" name="Content Placeholder 2">
            <a:extLst>
              <a:ext uri="{FF2B5EF4-FFF2-40B4-BE49-F238E27FC236}">
                <a16:creationId xmlns:a16="http://schemas.microsoft.com/office/drawing/2014/main" id="{174FC11E-3D83-3447-BBA3-AF5E34391B72}"/>
              </a:ext>
            </a:extLst>
          </p:cNvPr>
          <p:cNvSpPr>
            <a:spLocks noGrp="1"/>
          </p:cNvSpPr>
          <p:nvPr>
            <p:ph idx="1"/>
          </p:nvPr>
        </p:nvSpPr>
        <p:spPr/>
        <p:txBody>
          <a:bodyPr/>
          <a:lstStyle/>
          <a:p>
            <a:r>
              <a:rPr lang="en-US" sz="1800" dirty="0"/>
              <a:t>Neural networks are a set of algorithms, modeled loosely after the human brain, that are designed to recognize patterns.</a:t>
            </a:r>
          </a:p>
          <a:p>
            <a:r>
              <a:rPr lang="en-US" sz="1800" dirty="0"/>
              <a:t>They interpret sensory data through a kind of machine perception, labeling or clustering raw input. The patterns they recognize are numerical, contained in vectors, into which all real-world data, be it images, sound, text or time series, must be translated.</a:t>
            </a:r>
          </a:p>
          <a:p>
            <a:endParaRPr lang="en-US" dirty="0"/>
          </a:p>
        </p:txBody>
      </p:sp>
    </p:spTree>
    <p:extLst>
      <p:ext uri="{BB962C8B-B14F-4D97-AF65-F5344CB8AC3E}">
        <p14:creationId xmlns:p14="http://schemas.microsoft.com/office/powerpoint/2010/main" val="367379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D189-A6E9-EA4A-A0E2-3AA0D7F2CAE2}"/>
              </a:ext>
            </a:extLst>
          </p:cNvPr>
          <p:cNvSpPr>
            <a:spLocks noGrp="1"/>
          </p:cNvSpPr>
          <p:nvPr>
            <p:ph type="title"/>
          </p:nvPr>
        </p:nvSpPr>
        <p:spPr>
          <a:xfrm>
            <a:off x="4673600" y="764373"/>
            <a:ext cx="6832600" cy="1293028"/>
          </a:xfrm>
        </p:spPr>
        <p:txBody>
          <a:bodyPr>
            <a:normAutofit/>
          </a:bodyPr>
          <a:lstStyle/>
          <a:p>
            <a:r>
              <a:rPr lang="en-US" sz="3100"/>
              <a:t>Similarity between working of neuron and Neural Network</a:t>
            </a:r>
          </a:p>
        </p:txBody>
      </p:sp>
      <p:sp>
        <p:nvSpPr>
          <p:cNvPr id="36" name="Rectangle 35">
            <a:extLst>
              <a:ext uri="{FF2B5EF4-FFF2-40B4-BE49-F238E27FC236}">
                <a16:creationId xmlns:a16="http://schemas.microsoft.com/office/drawing/2014/main" id="{39A1E4BA-7C9E-4CDE-8BA8-AD6D6C78A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96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text&#10;&#10;Description automatically generated">
            <a:extLst>
              <a:ext uri="{FF2B5EF4-FFF2-40B4-BE49-F238E27FC236}">
                <a16:creationId xmlns:a16="http://schemas.microsoft.com/office/drawing/2014/main" id="{E13E710D-54B8-7343-AD80-3A01AC09E50C}"/>
              </a:ext>
            </a:extLst>
          </p:cNvPr>
          <p:cNvPicPr>
            <a:picLocks noChangeAspect="1"/>
          </p:cNvPicPr>
          <p:nvPr/>
        </p:nvPicPr>
        <p:blipFill>
          <a:blip r:embed="rId2"/>
          <a:stretch>
            <a:fillRect/>
          </a:stretch>
        </p:blipFill>
        <p:spPr>
          <a:xfrm>
            <a:off x="640079" y="1035453"/>
            <a:ext cx="2909033" cy="2232682"/>
          </a:xfrm>
          <a:prstGeom prst="rect">
            <a:avLst/>
          </a:prstGeom>
        </p:spPr>
      </p:pic>
      <p:pic>
        <p:nvPicPr>
          <p:cNvPr id="9" name="Picture 8" descr="A picture containing meter, clock&#10;&#10;Description automatically generated">
            <a:extLst>
              <a:ext uri="{FF2B5EF4-FFF2-40B4-BE49-F238E27FC236}">
                <a16:creationId xmlns:a16="http://schemas.microsoft.com/office/drawing/2014/main" id="{62B0FC1B-622A-C14D-A0FE-27746A030729}"/>
              </a:ext>
            </a:extLst>
          </p:cNvPr>
          <p:cNvPicPr>
            <a:picLocks noChangeAspect="1"/>
          </p:cNvPicPr>
          <p:nvPr/>
        </p:nvPicPr>
        <p:blipFill>
          <a:blip r:embed="rId3"/>
          <a:stretch>
            <a:fillRect/>
          </a:stretch>
        </p:blipFill>
        <p:spPr>
          <a:xfrm>
            <a:off x="640079" y="3589867"/>
            <a:ext cx="2909033" cy="1665421"/>
          </a:xfrm>
          <a:prstGeom prst="rect">
            <a:avLst/>
          </a:prstGeom>
        </p:spPr>
      </p:pic>
      <p:sp>
        <p:nvSpPr>
          <p:cNvPr id="3" name="Content Placeholder 2">
            <a:extLst>
              <a:ext uri="{FF2B5EF4-FFF2-40B4-BE49-F238E27FC236}">
                <a16:creationId xmlns:a16="http://schemas.microsoft.com/office/drawing/2014/main" id="{0CAE9921-0E52-8A4B-A38F-ED467D77632A}"/>
              </a:ext>
            </a:extLst>
          </p:cNvPr>
          <p:cNvSpPr>
            <a:spLocks noGrp="1"/>
          </p:cNvSpPr>
          <p:nvPr>
            <p:ph idx="1"/>
          </p:nvPr>
        </p:nvSpPr>
        <p:spPr>
          <a:xfrm>
            <a:off x="4673600" y="2194560"/>
            <a:ext cx="6832600" cy="4024125"/>
          </a:xfrm>
        </p:spPr>
        <p:txBody>
          <a:bodyPr>
            <a:normAutofit/>
          </a:bodyPr>
          <a:lstStyle/>
          <a:p>
            <a:r>
              <a:rPr lang="en-US" sz="1800" dirty="0"/>
              <a:t>In our brain, there are billions of cells called neurons, which processes information in the form of electric signals. External information/stimuli is received by the dendrites of the neuron, processed in the neuron cell body, converted to an output and passed through the Axon to the next neuron. The next neuron can choose to either accept it or reject it depending on the strength of the signal. </a:t>
            </a:r>
          </a:p>
        </p:txBody>
      </p:sp>
    </p:spTree>
    <p:extLst>
      <p:ext uri="{BB962C8B-B14F-4D97-AF65-F5344CB8AC3E}">
        <p14:creationId xmlns:p14="http://schemas.microsoft.com/office/powerpoint/2010/main" val="37025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7D65-81FA-C84E-B38F-CAAC65DD2468}"/>
              </a:ext>
            </a:extLst>
          </p:cNvPr>
          <p:cNvSpPr>
            <a:spLocks noGrp="1"/>
          </p:cNvSpPr>
          <p:nvPr>
            <p:ph type="title"/>
          </p:nvPr>
        </p:nvSpPr>
        <p:spPr>
          <a:xfrm>
            <a:off x="2895600" y="764373"/>
            <a:ext cx="8610600" cy="1293028"/>
          </a:xfrm>
        </p:spPr>
        <p:txBody>
          <a:bodyPr>
            <a:normAutofit/>
          </a:bodyPr>
          <a:lstStyle/>
          <a:p>
            <a:r>
              <a:rPr lang="en-US" dirty="0"/>
              <a:t>How do Artificial Neural Networks Learn?</a:t>
            </a:r>
          </a:p>
        </p:txBody>
      </p:sp>
      <p:sp>
        <p:nvSpPr>
          <p:cNvPr id="3" name="Content Placeholder 2">
            <a:extLst>
              <a:ext uri="{FF2B5EF4-FFF2-40B4-BE49-F238E27FC236}">
                <a16:creationId xmlns:a16="http://schemas.microsoft.com/office/drawing/2014/main" id="{B4960A09-198D-594A-9556-EDF0FD191B4F}"/>
              </a:ext>
            </a:extLst>
          </p:cNvPr>
          <p:cNvSpPr>
            <a:spLocks noGrp="1"/>
          </p:cNvSpPr>
          <p:nvPr>
            <p:ph idx="1"/>
          </p:nvPr>
        </p:nvSpPr>
        <p:spPr>
          <a:xfrm>
            <a:off x="677333" y="2194560"/>
            <a:ext cx="5816600" cy="4024125"/>
          </a:xfrm>
        </p:spPr>
        <p:txBody>
          <a:bodyPr>
            <a:normAutofit/>
          </a:bodyPr>
          <a:lstStyle/>
          <a:p>
            <a:r>
              <a:rPr lang="en-US" sz="1800" dirty="0"/>
              <a:t>Artificial neural networks learn primarily by three ways:</a:t>
            </a:r>
          </a:p>
          <a:p>
            <a:pPr lvl="1"/>
            <a:r>
              <a:rPr lang="en-US" sz="1800" dirty="0"/>
              <a:t>Supervised Learning</a:t>
            </a:r>
          </a:p>
          <a:p>
            <a:pPr lvl="1"/>
            <a:r>
              <a:rPr lang="en-US" sz="1800" dirty="0"/>
              <a:t>Unsupervised Learning</a:t>
            </a:r>
          </a:p>
          <a:p>
            <a:pPr lvl="1"/>
            <a:r>
              <a:rPr lang="en-US" sz="1800" dirty="0"/>
              <a:t>Reinforcement Learning</a:t>
            </a:r>
          </a:p>
          <a:p>
            <a:pPr lvl="1"/>
            <a:endParaRPr lang="en-US" sz="1800" dirty="0"/>
          </a:p>
        </p:txBody>
      </p:sp>
      <p:pic>
        <p:nvPicPr>
          <p:cNvPr id="5" name="Picture 4" descr="A picture containing yellow, room&#10;&#10;Description automatically generated">
            <a:extLst>
              <a:ext uri="{FF2B5EF4-FFF2-40B4-BE49-F238E27FC236}">
                <a16:creationId xmlns:a16="http://schemas.microsoft.com/office/drawing/2014/main" id="{82BC4FEB-9944-BE41-9E49-E97276EFE646}"/>
              </a:ext>
            </a:extLst>
          </p:cNvPr>
          <p:cNvPicPr>
            <a:picLocks noChangeAspect="1"/>
          </p:cNvPicPr>
          <p:nvPr/>
        </p:nvPicPr>
        <p:blipFill>
          <a:blip r:embed="rId2"/>
          <a:stretch>
            <a:fillRect/>
          </a:stretch>
        </p:blipFill>
        <p:spPr>
          <a:xfrm>
            <a:off x="7314917" y="2272748"/>
            <a:ext cx="3861366" cy="3639337"/>
          </a:xfrm>
          <a:prstGeom prst="rect">
            <a:avLst/>
          </a:prstGeom>
        </p:spPr>
      </p:pic>
    </p:spTree>
    <p:extLst>
      <p:ext uri="{BB962C8B-B14F-4D97-AF65-F5344CB8AC3E}">
        <p14:creationId xmlns:p14="http://schemas.microsoft.com/office/powerpoint/2010/main" val="301882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C179-B0C7-FA49-806E-47D30C0FA5A0}"/>
              </a:ext>
            </a:extLst>
          </p:cNvPr>
          <p:cNvSpPr>
            <a:spLocks noGrp="1"/>
          </p:cNvSpPr>
          <p:nvPr>
            <p:ph type="title"/>
          </p:nvPr>
        </p:nvSpPr>
        <p:spPr>
          <a:xfrm>
            <a:off x="2895600" y="764373"/>
            <a:ext cx="8610600" cy="1293028"/>
          </a:xfrm>
        </p:spPr>
        <p:txBody>
          <a:bodyPr/>
          <a:lstStyle/>
          <a:p>
            <a:r>
              <a:rPr lang="en-US"/>
              <a:t>Types of Artificial Neural networks</a:t>
            </a:r>
            <a:endParaRPr lang="en-US" dirty="0"/>
          </a:p>
        </p:txBody>
      </p:sp>
      <p:sp>
        <p:nvSpPr>
          <p:cNvPr id="3" name="Content Placeholder 2">
            <a:extLst>
              <a:ext uri="{FF2B5EF4-FFF2-40B4-BE49-F238E27FC236}">
                <a16:creationId xmlns:a16="http://schemas.microsoft.com/office/drawing/2014/main" id="{81365E87-8584-9745-B84D-E1B974800636}"/>
              </a:ext>
            </a:extLst>
          </p:cNvPr>
          <p:cNvSpPr>
            <a:spLocks noGrp="1"/>
          </p:cNvSpPr>
          <p:nvPr>
            <p:ph idx="1"/>
          </p:nvPr>
        </p:nvSpPr>
        <p:spPr/>
        <p:txBody>
          <a:bodyPr/>
          <a:lstStyle/>
          <a:p>
            <a:r>
              <a:rPr lang="en-US" sz="1800" b="1" dirty="0"/>
              <a:t>Feedforward Neural Network</a:t>
            </a:r>
          </a:p>
          <a:p>
            <a:r>
              <a:rPr lang="en-US" sz="1800" b="1" dirty="0"/>
              <a:t>Radial basis Function Neural Network</a:t>
            </a:r>
            <a:endParaRPr lang="en-US" sz="1800" dirty="0"/>
          </a:p>
          <a:p>
            <a:r>
              <a:rPr lang="en-US" sz="1800" b="1" dirty="0"/>
              <a:t>Multilayer Perceptron</a:t>
            </a:r>
          </a:p>
          <a:p>
            <a:r>
              <a:rPr lang="en-US" sz="1800" b="1" dirty="0"/>
              <a:t>Convolutional Neural Networks</a:t>
            </a:r>
            <a:endParaRPr lang="en-US" sz="1800" dirty="0"/>
          </a:p>
          <a:p>
            <a:pPr marL="0" indent="0">
              <a:buNone/>
            </a:pPr>
            <a:endParaRPr lang="en-US" dirty="0"/>
          </a:p>
          <a:p>
            <a:endParaRPr lang="en-US" dirty="0"/>
          </a:p>
        </p:txBody>
      </p:sp>
    </p:spTree>
    <p:extLst>
      <p:ext uri="{BB962C8B-B14F-4D97-AF65-F5344CB8AC3E}">
        <p14:creationId xmlns:p14="http://schemas.microsoft.com/office/powerpoint/2010/main" val="338482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8397-56F8-264B-9D02-1BBCB8BC9030}"/>
              </a:ext>
            </a:extLst>
          </p:cNvPr>
          <p:cNvSpPr>
            <a:spLocks noGrp="1"/>
          </p:cNvSpPr>
          <p:nvPr>
            <p:ph type="title"/>
          </p:nvPr>
        </p:nvSpPr>
        <p:spPr>
          <a:xfrm>
            <a:off x="2895600" y="764373"/>
            <a:ext cx="8610600" cy="1293028"/>
          </a:xfrm>
        </p:spPr>
        <p:txBody>
          <a:bodyPr>
            <a:normAutofit/>
          </a:bodyPr>
          <a:lstStyle/>
          <a:p>
            <a:r>
              <a:rPr lang="en-US" dirty="0"/>
              <a:t>Feedforward neural network</a:t>
            </a:r>
          </a:p>
        </p:txBody>
      </p:sp>
      <p:sp>
        <p:nvSpPr>
          <p:cNvPr id="3" name="Content Placeholder 2">
            <a:extLst>
              <a:ext uri="{FF2B5EF4-FFF2-40B4-BE49-F238E27FC236}">
                <a16:creationId xmlns:a16="http://schemas.microsoft.com/office/drawing/2014/main" id="{197E1CF4-BD3F-5C47-B817-7DD16DE6084F}"/>
              </a:ext>
            </a:extLst>
          </p:cNvPr>
          <p:cNvSpPr>
            <a:spLocks noGrp="1"/>
          </p:cNvSpPr>
          <p:nvPr>
            <p:ph idx="1"/>
          </p:nvPr>
        </p:nvSpPr>
        <p:spPr>
          <a:xfrm>
            <a:off x="677333" y="2194560"/>
            <a:ext cx="5816600" cy="4024125"/>
          </a:xfrm>
        </p:spPr>
        <p:txBody>
          <a:bodyPr>
            <a:normAutofit/>
          </a:bodyPr>
          <a:lstStyle/>
          <a:p>
            <a:pPr lvl="0"/>
            <a:r>
              <a:rPr lang="en-US" sz="1800" dirty="0"/>
              <a:t>This is one of the simplest types of artificial neural networks. In a feedforward neural network, the data passes through the different input nodes till it reaches the output node.</a:t>
            </a:r>
          </a:p>
          <a:p>
            <a:r>
              <a:rPr lang="en-US" sz="1800" dirty="0"/>
              <a:t>In other words, data moves in only one direction from the first tier onwards until it reaches the output node. This is also known as a front propagated wave which is usually achieved by using a classifying activation function.</a:t>
            </a:r>
          </a:p>
          <a:p>
            <a:endParaRPr lang="en-US" dirty="0"/>
          </a:p>
        </p:txBody>
      </p:sp>
      <p:pic>
        <p:nvPicPr>
          <p:cNvPr id="4" name="Picture 3">
            <a:extLst>
              <a:ext uri="{FF2B5EF4-FFF2-40B4-BE49-F238E27FC236}">
                <a16:creationId xmlns:a16="http://schemas.microsoft.com/office/drawing/2014/main" id="{6A8A7B12-B124-7C41-8BE8-25750398CED8}"/>
              </a:ext>
            </a:extLst>
          </p:cNvPr>
          <p:cNvPicPr/>
          <p:nvPr/>
        </p:nvPicPr>
        <p:blipFill>
          <a:blip r:embed="rId2">
            <a:extLst>
              <a:ext uri="{28A0092B-C50C-407E-A947-70E740481C1C}">
                <a14:useLocalDpi xmlns:a14="http://schemas.microsoft.com/office/drawing/2010/main" val="0"/>
              </a:ext>
            </a:extLst>
          </a:blip>
          <a:stretch>
            <a:fillRect/>
          </a:stretch>
        </p:blipFill>
        <p:spPr>
          <a:xfrm>
            <a:off x="6900864" y="2194560"/>
            <a:ext cx="4424358" cy="3717525"/>
          </a:xfrm>
          <a:prstGeom prst="rect">
            <a:avLst/>
          </a:prstGeom>
        </p:spPr>
      </p:pic>
    </p:spTree>
    <p:extLst>
      <p:ext uri="{BB962C8B-B14F-4D97-AF65-F5344CB8AC3E}">
        <p14:creationId xmlns:p14="http://schemas.microsoft.com/office/powerpoint/2010/main" val="20890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211E-8A62-5C44-98F1-D03C45C38647}"/>
              </a:ext>
            </a:extLst>
          </p:cNvPr>
          <p:cNvSpPr>
            <a:spLocks noGrp="1"/>
          </p:cNvSpPr>
          <p:nvPr>
            <p:ph type="title"/>
          </p:nvPr>
        </p:nvSpPr>
        <p:spPr>
          <a:xfrm>
            <a:off x="619760" y="764373"/>
            <a:ext cx="6832600" cy="1293028"/>
          </a:xfrm>
        </p:spPr>
        <p:txBody>
          <a:bodyPr>
            <a:normAutofit/>
          </a:bodyPr>
          <a:lstStyle/>
          <a:p>
            <a:r>
              <a:rPr lang="en-US" dirty="0"/>
              <a:t>Radial basis function neural network</a:t>
            </a:r>
          </a:p>
        </p:txBody>
      </p:sp>
      <p:sp>
        <p:nvSpPr>
          <p:cNvPr id="3" name="Content Placeholder 2">
            <a:extLst>
              <a:ext uri="{FF2B5EF4-FFF2-40B4-BE49-F238E27FC236}">
                <a16:creationId xmlns:a16="http://schemas.microsoft.com/office/drawing/2014/main" id="{CC1A07C4-A91C-5D48-93F0-3506D9119C29}"/>
              </a:ext>
            </a:extLst>
          </p:cNvPr>
          <p:cNvSpPr>
            <a:spLocks noGrp="1"/>
          </p:cNvSpPr>
          <p:nvPr>
            <p:ph idx="1"/>
          </p:nvPr>
        </p:nvSpPr>
        <p:spPr>
          <a:xfrm>
            <a:off x="619760" y="2194560"/>
            <a:ext cx="6832600" cy="4024125"/>
          </a:xfrm>
        </p:spPr>
        <p:txBody>
          <a:bodyPr>
            <a:normAutofit/>
          </a:bodyPr>
          <a:lstStyle/>
          <a:p>
            <a:pPr lvl="0"/>
            <a:r>
              <a:rPr lang="en-US" sz="1800" dirty="0"/>
              <a:t>A radial basis function considers the distance of any point relative to the center. Such neural networks have two layers. In the inner layer, the features are combined with the radial basis function.</a:t>
            </a:r>
          </a:p>
          <a:p>
            <a:pPr lvl="0"/>
            <a:r>
              <a:rPr lang="en-US" sz="1800" dirty="0"/>
              <a:t>Then the output of these features is taken into account when calculating the same output in the next time-step.</a:t>
            </a:r>
          </a:p>
          <a:p>
            <a:pPr lvl="0"/>
            <a:r>
              <a:rPr lang="en-US" sz="1800" dirty="0"/>
              <a:t>The radial basis function neural network is applied extensively in power restoration systems. In recent decades, power systems have become bigger and more complex.</a:t>
            </a:r>
          </a:p>
          <a:p>
            <a:pPr lvl="0"/>
            <a:r>
              <a:rPr lang="en-US" sz="1800" dirty="0"/>
              <a:t>This increases the risk of a blackout. This neural network is used in the power restoration systems in order to restore power in the shortest possible time.</a:t>
            </a:r>
          </a:p>
          <a:p>
            <a:endParaRPr lang="en-US" sz="1700" dirty="0"/>
          </a:p>
        </p:txBody>
      </p:sp>
      <p:pic>
        <p:nvPicPr>
          <p:cNvPr id="4" name="Picture 3" descr="A picture containing sky, object, umbrella, air&#10;&#10;Description automatically generated">
            <a:extLst>
              <a:ext uri="{FF2B5EF4-FFF2-40B4-BE49-F238E27FC236}">
                <a16:creationId xmlns:a16="http://schemas.microsoft.com/office/drawing/2014/main" id="{2156FD90-ED38-C54E-9F33-0B31311495DC}"/>
              </a:ext>
            </a:extLst>
          </p:cNvPr>
          <p:cNvPicPr/>
          <p:nvPr/>
        </p:nvPicPr>
        <p:blipFill>
          <a:blip r:embed="rId2">
            <a:extLst>
              <a:ext uri="{28A0092B-C50C-407E-A947-70E740481C1C}">
                <a14:useLocalDpi xmlns:a14="http://schemas.microsoft.com/office/drawing/2010/main" val="0"/>
              </a:ext>
            </a:extLst>
          </a:blip>
          <a:stretch>
            <a:fillRect/>
          </a:stretch>
        </p:blipFill>
        <p:spPr>
          <a:xfrm>
            <a:off x="7861238" y="2038089"/>
            <a:ext cx="3644962" cy="2888631"/>
          </a:xfrm>
          <a:prstGeom prst="rect">
            <a:avLst/>
          </a:prstGeom>
        </p:spPr>
      </p:pic>
    </p:spTree>
    <p:extLst>
      <p:ext uri="{BB962C8B-B14F-4D97-AF65-F5344CB8AC3E}">
        <p14:creationId xmlns:p14="http://schemas.microsoft.com/office/powerpoint/2010/main" val="399475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0D23-EAC3-214B-BEA3-7EDC288C8D26}"/>
              </a:ext>
            </a:extLst>
          </p:cNvPr>
          <p:cNvSpPr>
            <a:spLocks noGrp="1"/>
          </p:cNvSpPr>
          <p:nvPr>
            <p:ph type="title"/>
          </p:nvPr>
        </p:nvSpPr>
        <p:spPr>
          <a:xfrm>
            <a:off x="2895600" y="764373"/>
            <a:ext cx="8610600" cy="1293028"/>
          </a:xfrm>
        </p:spPr>
        <p:txBody>
          <a:bodyPr>
            <a:normAutofit/>
          </a:bodyPr>
          <a:lstStyle/>
          <a:p>
            <a:r>
              <a:rPr lang="en-US" dirty="0"/>
              <a:t>Multilayer perceptron</a:t>
            </a:r>
          </a:p>
        </p:txBody>
      </p:sp>
      <p:sp>
        <p:nvSpPr>
          <p:cNvPr id="3" name="Content Placeholder 2">
            <a:extLst>
              <a:ext uri="{FF2B5EF4-FFF2-40B4-BE49-F238E27FC236}">
                <a16:creationId xmlns:a16="http://schemas.microsoft.com/office/drawing/2014/main" id="{D73FFC03-F8E4-DE44-97D9-9F40487F28DF}"/>
              </a:ext>
            </a:extLst>
          </p:cNvPr>
          <p:cNvSpPr>
            <a:spLocks noGrp="1"/>
          </p:cNvSpPr>
          <p:nvPr>
            <p:ph idx="1"/>
          </p:nvPr>
        </p:nvSpPr>
        <p:spPr>
          <a:xfrm>
            <a:off x="677333" y="2194560"/>
            <a:ext cx="5816600" cy="4024125"/>
          </a:xfrm>
        </p:spPr>
        <p:txBody>
          <a:bodyPr>
            <a:normAutofit/>
          </a:bodyPr>
          <a:lstStyle/>
          <a:p>
            <a:pPr lvl="0"/>
            <a:r>
              <a:rPr lang="en-US" sz="2000"/>
              <a:t>A multilayer perceptron has three or more layers. It is used to classify data that cannot be separated linearly. It is a type of artificial neural network that is fully connected. This is because every single node in a layer is connected to each node in the following layer.</a:t>
            </a:r>
          </a:p>
          <a:p>
            <a:pPr lvl="0"/>
            <a:r>
              <a:rPr lang="en-US" sz="2000"/>
              <a:t>A multilayer perceptron uses a nonlinear activation function (mainly hyperbolic tangent or logistic function).</a:t>
            </a:r>
          </a:p>
          <a:p>
            <a:pPr lvl="0"/>
            <a:r>
              <a:rPr lang="en-US" sz="2000"/>
              <a:t>This type of neural network is applied extensively in speech recognition and machine translation technologies.</a:t>
            </a:r>
          </a:p>
          <a:p>
            <a:endParaRPr lang="en-US" sz="2000"/>
          </a:p>
        </p:txBody>
      </p:sp>
      <p:pic>
        <p:nvPicPr>
          <p:cNvPr id="4" name="Picture 3" descr="A close up of a logo&#10;&#10;Description automatically generated">
            <a:extLst>
              <a:ext uri="{FF2B5EF4-FFF2-40B4-BE49-F238E27FC236}">
                <a16:creationId xmlns:a16="http://schemas.microsoft.com/office/drawing/2014/main" id="{6D7F08CA-4FB6-4244-8E40-7CC8A628235B}"/>
              </a:ext>
            </a:extLst>
          </p:cNvPr>
          <p:cNvPicPr/>
          <p:nvPr/>
        </p:nvPicPr>
        <p:blipFill>
          <a:blip r:embed="rId2">
            <a:extLst>
              <a:ext uri="{28A0092B-C50C-407E-A947-70E740481C1C}">
                <a14:useLocalDpi xmlns:a14="http://schemas.microsoft.com/office/drawing/2010/main" val="0"/>
              </a:ext>
            </a:extLst>
          </a:blip>
          <a:stretch>
            <a:fillRect/>
          </a:stretch>
        </p:blipFill>
        <p:spPr>
          <a:xfrm>
            <a:off x="6985000" y="2781268"/>
            <a:ext cx="4521200" cy="2622296"/>
          </a:xfrm>
          <a:prstGeom prst="rect">
            <a:avLst/>
          </a:prstGeom>
        </p:spPr>
      </p:pic>
    </p:spTree>
    <p:extLst>
      <p:ext uri="{BB962C8B-B14F-4D97-AF65-F5344CB8AC3E}">
        <p14:creationId xmlns:p14="http://schemas.microsoft.com/office/powerpoint/2010/main" val="7102360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13</TotalTime>
  <Words>921</Words>
  <Application>Microsoft Macintosh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Artificial Neural Networks</vt:lpstr>
      <vt:lpstr>History</vt:lpstr>
      <vt:lpstr>Artificial Neural Network</vt:lpstr>
      <vt:lpstr>Similarity between working of neuron and Neural Network</vt:lpstr>
      <vt:lpstr>How do Artificial Neural Networks Learn?</vt:lpstr>
      <vt:lpstr>Types of Artificial Neural networks</vt:lpstr>
      <vt:lpstr>Feedforward neural network</vt:lpstr>
      <vt:lpstr>Radial basis function neural network</vt:lpstr>
      <vt:lpstr>Multilayer perceptron</vt:lpstr>
      <vt:lpstr>Convolutional Neural networks</vt:lpstr>
      <vt:lpstr>Advantages of Artificial Neural Networks</vt:lpstr>
      <vt:lpstr>Disadvantages of Artificial neural networks</vt:lpstr>
      <vt:lpstr>Applications of Artificial neural networks</vt:lpstr>
      <vt:lpstr>Applications of Artificial neural networks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Kaushik, Aashirya</dc:creator>
  <cp:lastModifiedBy>Kaushik, Aashirya</cp:lastModifiedBy>
  <cp:revision>2</cp:revision>
  <dcterms:created xsi:type="dcterms:W3CDTF">2019-12-06T04:38:10Z</dcterms:created>
  <dcterms:modified xsi:type="dcterms:W3CDTF">2019-12-06T04:51:49Z</dcterms:modified>
</cp:coreProperties>
</file>