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384B91-8A5A-4F6A-B1D1-5E464D237141}">
  <a:tblStyle styleId="{2D384B91-8A5A-4F6A-B1D1-5E464D2371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f05aa51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f05aa51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9f05aa511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9f05aa51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9f05aa511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9f05aa511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9f05aa51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9f05aa51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9f05aa51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9f05aa51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9f05aa51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9f05aa51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9f05aa51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9f05aa51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f05aa51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f05aa51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9f05aa51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9f05aa51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9f05aa51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9f05aa51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f05aa51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f05aa51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f05aa511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f05aa511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05aa51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05aa51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9f05aa511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9f05aa511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9f05aa51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9f05aa51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9f05aa511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9f05aa511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9f05aa511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9f05aa511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9f05aa51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9f05aa51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9f05aa511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9f05aa511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9f05aa511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9f05aa51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9f05aa511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9f05aa511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f05aa5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f05aa5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9f05aa511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9f05aa511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9f05aa511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9f05aa511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9f05aa511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9f05aa51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9f05aa511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9f05aa511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9f05aa51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9f05aa51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9f05aa511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9f05aa511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9f05aa511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9f05aa511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9f05aa511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9f05aa511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f05aa51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f05aa51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f05aa51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9f05aa51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9f05aa51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9f05aa51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9f05aa51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9f05aa51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9f05aa51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9f05aa51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9f05aa51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9f05aa51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CATCHING FRAUD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Revolut Hometask-2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WILL THIS QUERY WORK?</a:t>
            </a:r>
            <a:endParaRPr/>
          </a:p>
        </p:txBody>
      </p:sp>
      <p:sp>
        <p:nvSpPr>
          <p:cNvPr id="139" name="Google Shape;139;p22"/>
          <p:cNvSpPr txBox="1"/>
          <p:nvPr>
            <p:ph idx="1" type="body"/>
          </p:nvPr>
        </p:nvSpPr>
        <p:spPr>
          <a:xfrm>
            <a:off x="311700" y="2125825"/>
            <a:ext cx="8520600" cy="24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After analyzing the working of the query, it is found that it has some critical issues which would hinder the working of query in the expected manner.</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MISMATCH OF PHONE COUNTRY</a:t>
            </a:r>
            <a:endParaRPr/>
          </a:p>
        </p:txBody>
      </p:sp>
      <p:sp>
        <p:nvSpPr>
          <p:cNvPr id="145" name="Google Shape;145;p23"/>
          <p:cNvSpPr txBox="1"/>
          <p:nvPr>
            <p:ph idx="1" type="body"/>
          </p:nvPr>
        </p:nvSpPr>
        <p:spPr>
          <a:xfrm>
            <a:off x="311700" y="1775325"/>
            <a:ext cx="8520600" cy="14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condition mentioned above is the second condition of WHERE in the SQL query. Every element in </a:t>
            </a:r>
            <a:r>
              <a:rPr lang="en"/>
              <a:t>‘short_phone_country’ column in the ‘processed_user’ will not have more than two characters but the format of ‘merchant_country’ in the ‘transactions’ is such that it could always have more than two characters.</a:t>
            </a:r>
            <a:endParaRPr/>
          </a:p>
        </p:txBody>
      </p:sp>
      <p:sp>
        <p:nvSpPr>
          <p:cNvPr id="146" name="Google Shape;146;p23"/>
          <p:cNvSpPr txBox="1"/>
          <p:nvPr/>
        </p:nvSpPr>
        <p:spPr>
          <a:xfrm>
            <a:off x="457200" y="1143000"/>
            <a:ext cx="8210100" cy="43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354780" rtl="0" algn="l">
              <a:spcBef>
                <a:spcPts val="192"/>
              </a:spcBef>
              <a:spcAft>
                <a:spcPts val="0"/>
              </a:spcAft>
              <a:buNone/>
            </a:pPr>
            <a:r>
              <a:rPr lang="en" sz="1599">
                <a:solidFill>
                  <a:srgbClr val="800000"/>
                </a:solidFill>
                <a:latin typeface="Courier New"/>
                <a:ea typeface="Courier New"/>
                <a:cs typeface="Courier New"/>
                <a:sym typeface="Courier New"/>
              </a:rPr>
              <a:t>pu</a:t>
            </a:r>
            <a:r>
              <a:rPr lang="en" sz="1599">
                <a:solidFill>
                  <a:srgbClr val="C0C0C0"/>
                </a:solidFill>
                <a:latin typeface="Courier New"/>
                <a:ea typeface="Courier New"/>
                <a:cs typeface="Courier New"/>
                <a:sym typeface="Courier New"/>
              </a:rPr>
              <a:t>.</a:t>
            </a:r>
            <a:r>
              <a:rPr lang="en" sz="1599">
                <a:solidFill>
                  <a:srgbClr val="800000"/>
                </a:solidFill>
                <a:latin typeface="Courier New"/>
                <a:ea typeface="Courier New"/>
                <a:cs typeface="Courier New"/>
                <a:sym typeface="Courier New"/>
              </a:rPr>
              <a:t>short_phone_country </a:t>
            </a:r>
            <a:r>
              <a:rPr lang="en" sz="1599">
                <a:solidFill>
                  <a:srgbClr val="C0C0C0"/>
                </a:solidFill>
                <a:latin typeface="Courier New"/>
                <a:ea typeface="Courier New"/>
                <a:cs typeface="Courier New"/>
                <a:sym typeface="Courier New"/>
              </a:rPr>
              <a:t>= </a:t>
            </a:r>
            <a:r>
              <a:rPr lang="en" sz="1599">
                <a:solidFill>
                  <a:srgbClr val="800000"/>
                </a:solidFill>
                <a:latin typeface="Courier New"/>
                <a:ea typeface="Courier New"/>
                <a:cs typeface="Courier New"/>
                <a:sym typeface="Courier New"/>
              </a:rPr>
              <a:t>t</a:t>
            </a:r>
            <a:r>
              <a:rPr lang="en" sz="1599">
                <a:solidFill>
                  <a:srgbClr val="C0C0C0"/>
                </a:solidFill>
                <a:latin typeface="Courier New"/>
                <a:ea typeface="Courier New"/>
                <a:cs typeface="Courier New"/>
                <a:sym typeface="Courier New"/>
              </a:rPr>
              <a:t>.</a:t>
            </a:r>
            <a:r>
              <a:rPr lang="en" sz="1599">
                <a:solidFill>
                  <a:srgbClr val="800000"/>
                </a:solidFill>
                <a:latin typeface="Courier New"/>
                <a:ea typeface="Courier New"/>
                <a:cs typeface="Courier New"/>
                <a:sym typeface="Courier New"/>
              </a:rPr>
              <a:t>merchant_country</a:t>
            </a:r>
            <a:endParaRPr sz="2200"/>
          </a:p>
        </p:txBody>
      </p:sp>
      <p:pic>
        <p:nvPicPr>
          <p:cNvPr id="147" name="Google Shape;147;p23"/>
          <p:cNvPicPr preferRelativeResize="0"/>
          <p:nvPr/>
        </p:nvPicPr>
        <p:blipFill>
          <a:blip r:embed="rId3">
            <a:alphaModFix/>
          </a:blip>
          <a:stretch>
            <a:fillRect/>
          </a:stretch>
        </p:blipFill>
        <p:spPr>
          <a:xfrm>
            <a:off x="6498388" y="3173625"/>
            <a:ext cx="2150313" cy="1474500"/>
          </a:xfrm>
          <a:prstGeom prst="rect">
            <a:avLst/>
          </a:prstGeom>
          <a:noFill/>
          <a:ln>
            <a:noFill/>
          </a:ln>
        </p:spPr>
      </p:pic>
      <p:pic>
        <p:nvPicPr>
          <p:cNvPr id="148" name="Google Shape;148;p23"/>
          <p:cNvPicPr preferRelativeResize="0"/>
          <p:nvPr/>
        </p:nvPicPr>
        <p:blipFill>
          <a:blip r:embed="rId4">
            <a:alphaModFix/>
          </a:blip>
          <a:stretch>
            <a:fillRect/>
          </a:stretch>
        </p:blipFill>
        <p:spPr>
          <a:xfrm>
            <a:off x="4497762" y="3173625"/>
            <a:ext cx="1788738" cy="1474500"/>
          </a:xfrm>
          <a:prstGeom prst="rect">
            <a:avLst/>
          </a:prstGeom>
          <a:noFill/>
          <a:ln>
            <a:noFill/>
          </a:ln>
        </p:spPr>
      </p:pic>
      <p:sp>
        <p:nvSpPr>
          <p:cNvPr id="149" name="Google Shape;149;p23"/>
          <p:cNvSpPr txBox="1"/>
          <p:nvPr>
            <p:ph idx="1" type="body"/>
          </p:nvPr>
        </p:nvSpPr>
        <p:spPr>
          <a:xfrm>
            <a:off x="311700" y="3173625"/>
            <a:ext cx="4037700" cy="1673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i="1" lang="en"/>
              <a:t>This will lead to the mismatch of the elements. For the above condition to work we have to strip the elements of merchant_country column so that only first two characters are left.</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CURRENCY COMPARISON</a:t>
            </a:r>
            <a:endParaRPr/>
          </a:p>
        </p:txBody>
      </p:sp>
      <p:sp>
        <p:nvSpPr>
          <p:cNvPr id="155" name="Google Shape;155;p24"/>
          <p:cNvSpPr txBox="1"/>
          <p:nvPr>
            <p:ph idx="1" type="body"/>
          </p:nvPr>
        </p:nvSpPr>
        <p:spPr>
          <a:xfrm>
            <a:off x="311700" y="2013600"/>
            <a:ext cx="8520600" cy="190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condition mentioned above is the condition of inner join between the tables ‘transactions’ and ‘fx_rates’.  When the elements in ‘base_ccy’ column will have value ‘EUR’ then no element in ‘ccy’ column will have value ‘EUR’. This implies that when t.currency will be equal to ‘EUR’ then there is no corresponding row representing fx rates </a:t>
            </a:r>
            <a:r>
              <a:rPr lang="en"/>
              <a:t>for that </a:t>
            </a:r>
            <a:r>
              <a:rPr lang="en"/>
              <a:t>(which should ideally be ‘1’) which will lead to either null or error result.</a:t>
            </a:r>
            <a:endParaRPr/>
          </a:p>
        </p:txBody>
      </p:sp>
      <p:sp>
        <p:nvSpPr>
          <p:cNvPr id="156" name="Google Shape;156;p24"/>
          <p:cNvSpPr txBox="1"/>
          <p:nvPr/>
        </p:nvSpPr>
        <p:spPr>
          <a:xfrm>
            <a:off x="586425" y="1142000"/>
            <a:ext cx="7855800" cy="423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1484896" rtl="0" algn="l">
              <a:spcBef>
                <a:spcPts val="192"/>
              </a:spcBef>
              <a:spcAft>
                <a:spcPts val="0"/>
              </a:spcAft>
              <a:buClr>
                <a:schemeClr val="dk1"/>
              </a:buClr>
              <a:buSzPts val="1100"/>
              <a:buFont typeface="Arial"/>
              <a:buNone/>
            </a:pPr>
            <a:r>
              <a:rPr lang="en" sz="1550">
                <a:solidFill>
                  <a:srgbClr val="800000"/>
                </a:solidFill>
                <a:latin typeface="Courier New"/>
                <a:ea typeface="Courier New"/>
                <a:cs typeface="Courier New"/>
                <a:sym typeface="Courier New"/>
              </a:rPr>
              <a:t>( fx</a:t>
            </a:r>
            <a:r>
              <a:rPr lang="en" sz="1550">
                <a:solidFill>
                  <a:srgbClr val="C0C0C0"/>
                </a:solidFill>
                <a:latin typeface="Courier New"/>
                <a:ea typeface="Courier New"/>
                <a:cs typeface="Courier New"/>
                <a:sym typeface="Courier New"/>
              </a:rPr>
              <a:t>.</a:t>
            </a:r>
            <a:r>
              <a:rPr lang="en" sz="1550">
                <a:solidFill>
                  <a:srgbClr val="800000"/>
                </a:solidFill>
                <a:latin typeface="Courier New"/>
                <a:ea typeface="Courier New"/>
                <a:cs typeface="Courier New"/>
                <a:sym typeface="Courier New"/>
              </a:rPr>
              <a:t>ccy </a:t>
            </a:r>
            <a:r>
              <a:rPr lang="en" sz="1550">
                <a:solidFill>
                  <a:srgbClr val="C0C0C0"/>
                </a:solidFill>
                <a:latin typeface="Courier New"/>
                <a:ea typeface="Courier New"/>
                <a:cs typeface="Courier New"/>
                <a:sym typeface="Courier New"/>
              </a:rPr>
              <a:t>= </a:t>
            </a:r>
            <a:r>
              <a:rPr lang="en" sz="1550">
                <a:solidFill>
                  <a:srgbClr val="800000"/>
                </a:solidFill>
                <a:latin typeface="Courier New"/>
                <a:ea typeface="Courier New"/>
                <a:cs typeface="Courier New"/>
                <a:sym typeface="Courier New"/>
              </a:rPr>
              <a:t>t</a:t>
            </a:r>
            <a:r>
              <a:rPr lang="en" sz="1550">
                <a:solidFill>
                  <a:srgbClr val="C0C0C0"/>
                </a:solidFill>
                <a:latin typeface="Courier New"/>
                <a:ea typeface="Courier New"/>
                <a:cs typeface="Courier New"/>
                <a:sym typeface="Courier New"/>
              </a:rPr>
              <a:t>.</a:t>
            </a:r>
            <a:r>
              <a:rPr lang="en" sz="1550">
                <a:solidFill>
                  <a:srgbClr val="800000"/>
                </a:solidFill>
                <a:latin typeface="Courier New"/>
                <a:ea typeface="Courier New"/>
                <a:cs typeface="Courier New"/>
                <a:sym typeface="Courier New"/>
              </a:rPr>
              <a:t>currency </a:t>
            </a:r>
            <a:r>
              <a:rPr lang="en" sz="1550">
                <a:solidFill>
                  <a:srgbClr val="0000FF"/>
                </a:solidFill>
                <a:latin typeface="Courier New"/>
                <a:ea typeface="Courier New"/>
                <a:cs typeface="Courier New"/>
                <a:sym typeface="Courier New"/>
              </a:rPr>
              <a:t>AND </a:t>
            </a:r>
            <a:r>
              <a:rPr lang="en" sz="1550">
                <a:solidFill>
                  <a:srgbClr val="800000"/>
                </a:solidFill>
                <a:latin typeface="Courier New"/>
                <a:ea typeface="Courier New"/>
                <a:cs typeface="Courier New"/>
                <a:sym typeface="Courier New"/>
              </a:rPr>
              <a:t>fx</a:t>
            </a:r>
            <a:r>
              <a:rPr lang="en" sz="1550">
                <a:solidFill>
                  <a:srgbClr val="C0C0C0"/>
                </a:solidFill>
                <a:latin typeface="Courier New"/>
                <a:ea typeface="Courier New"/>
                <a:cs typeface="Courier New"/>
                <a:sym typeface="Courier New"/>
              </a:rPr>
              <a:t>.</a:t>
            </a:r>
            <a:r>
              <a:rPr lang="en" sz="1550">
                <a:solidFill>
                  <a:srgbClr val="800000"/>
                </a:solidFill>
                <a:latin typeface="Courier New"/>
                <a:ea typeface="Courier New"/>
                <a:cs typeface="Courier New"/>
                <a:sym typeface="Courier New"/>
              </a:rPr>
              <a:t>base_ccy </a:t>
            </a:r>
            <a:r>
              <a:rPr lang="en" sz="1550">
                <a:solidFill>
                  <a:srgbClr val="C0C0C0"/>
                </a:solidFill>
                <a:latin typeface="Courier New"/>
                <a:ea typeface="Courier New"/>
                <a:cs typeface="Courier New"/>
                <a:sym typeface="Courier New"/>
              </a:rPr>
              <a:t>= </a:t>
            </a:r>
            <a:r>
              <a:rPr lang="en" sz="1550">
                <a:solidFill>
                  <a:srgbClr val="FF0000"/>
                </a:solidFill>
                <a:latin typeface="Courier New"/>
                <a:ea typeface="Courier New"/>
                <a:cs typeface="Courier New"/>
                <a:sym typeface="Courier New"/>
              </a:rPr>
              <a:t>'EUR' </a:t>
            </a:r>
            <a:r>
              <a:rPr lang="en" sz="1550">
                <a:solidFill>
                  <a:srgbClr val="800000"/>
                </a:solidFill>
                <a:latin typeface="Courier New"/>
                <a:ea typeface="Courier New"/>
                <a:cs typeface="Courier New"/>
                <a:sym typeface="Courier New"/>
              </a:rPr>
              <a:t>) </a:t>
            </a:r>
            <a:endParaRPr sz="15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ANSWER</a:t>
            </a:r>
            <a:endParaRPr/>
          </a:p>
        </p:txBody>
      </p:sp>
      <p:sp>
        <p:nvSpPr>
          <p:cNvPr id="162" name="Google Shape;162;p25"/>
          <p:cNvSpPr txBox="1"/>
          <p:nvPr>
            <p:ph idx="1" type="body"/>
          </p:nvPr>
        </p:nvSpPr>
        <p:spPr>
          <a:xfrm>
            <a:off x="311700" y="2260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query will work fine if the two previously stated issues are taken care of.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Objective 2</a:t>
            </a:r>
            <a:endParaRPr/>
          </a:p>
        </p:txBody>
      </p:sp>
      <p:sp>
        <p:nvSpPr>
          <p:cNvPr id="168" name="Google Shape;168;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Writing a SQL</a:t>
            </a:r>
            <a:r>
              <a:rPr lang="en"/>
              <a:t> query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AIM</a:t>
            </a:r>
            <a:endParaRPr/>
          </a:p>
        </p:txBody>
      </p:sp>
      <p:sp>
        <p:nvSpPr>
          <p:cNvPr id="174" name="Google Shape;174;p27"/>
          <p:cNvSpPr txBox="1"/>
          <p:nvPr>
            <p:ph idx="1" type="body"/>
          </p:nvPr>
        </p:nvSpPr>
        <p:spPr>
          <a:xfrm>
            <a:off x="311700" y="2186900"/>
            <a:ext cx="8520600" cy="147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To w</a:t>
            </a:r>
            <a:r>
              <a:rPr lang="en"/>
              <a:t>rite a query to identify users whose first transaction was a successful card payment over $10 USD equivalent.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pic>
        <p:nvPicPr>
          <p:cNvPr id="180" name="Google Shape;180;p28"/>
          <p:cNvPicPr preferRelativeResize="0"/>
          <p:nvPr/>
        </p:nvPicPr>
        <p:blipFill>
          <a:blip r:embed="rId3">
            <a:alphaModFix/>
          </a:blip>
          <a:stretch>
            <a:fillRect/>
          </a:stretch>
        </p:blipFill>
        <p:spPr>
          <a:xfrm>
            <a:off x="1447800" y="1093925"/>
            <a:ext cx="6558224" cy="375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Objective 3</a:t>
            </a:r>
            <a:endParaRPr/>
          </a:p>
        </p:txBody>
      </p:sp>
      <p:sp>
        <p:nvSpPr>
          <p:cNvPr id="186" name="Google Shape;186;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Finding fraudsters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INCENTIVE</a:t>
            </a:r>
            <a:endParaRPr/>
          </a:p>
        </p:txBody>
      </p:sp>
      <p:sp>
        <p:nvSpPr>
          <p:cNvPr id="192" name="Google Shape;192;p30"/>
          <p:cNvSpPr txBox="1"/>
          <p:nvPr>
            <p:ph idx="1" type="body"/>
          </p:nvPr>
        </p:nvSpPr>
        <p:spPr>
          <a:xfrm>
            <a:off x="311700" y="2463875"/>
            <a:ext cx="8520600" cy="1005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The aim is to find out likely fraudsters from a set of data related to international transactions made across a long time period with the help of a given set of known fraudsters.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INITIALIZATION</a:t>
            </a:r>
            <a:endParaRPr/>
          </a:p>
        </p:txBody>
      </p:sp>
      <p:sp>
        <p:nvSpPr>
          <p:cNvPr id="198" name="Google Shape;198;p31"/>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prediction of likely fraudsters will start with analysing the given data. The given data has two necessary tables -</a:t>
            </a:r>
            <a:endParaRPr/>
          </a:p>
          <a:p>
            <a:pPr indent="-342900" lvl="0" marL="457200" rtl="0" algn="l">
              <a:spcBef>
                <a:spcPts val="1200"/>
              </a:spcBef>
              <a:spcAft>
                <a:spcPts val="0"/>
              </a:spcAft>
              <a:buSzPts val="1800"/>
              <a:buAutoNum type="arabicPeriod"/>
            </a:pPr>
            <a:r>
              <a:rPr lang="en"/>
              <a:t>transactions.csv - record of all the transactions made in past several years</a:t>
            </a:r>
            <a:endParaRPr/>
          </a:p>
          <a:p>
            <a:pPr indent="-342900" lvl="0" marL="457200" rtl="0" algn="l">
              <a:spcBef>
                <a:spcPts val="0"/>
              </a:spcBef>
              <a:spcAft>
                <a:spcPts val="0"/>
              </a:spcAft>
              <a:buSzPts val="1800"/>
              <a:buAutoNum type="arabicPeriod"/>
            </a:pPr>
            <a:r>
              <a:rPr lang="en"/>
              <a:t>fraudsters.csv - list of all the identified fraudsters</a:t>
            </a:r>
            <a:endParaRPr/>
          </a:p>
          <a:p>
            <a:pPr indent="0" lvl="0" marL="0" rtl="0" algn="l">
              <a:spcBef>
                <a:spcPts val="1200"/>
              </a:spcBef>
              <a:spcAft>
                <a:spcPts val="1200"/>
              </a:spcAft>
              <a:buNone/>
            </a:pPr>
            <a:r>
              <a:rPr lang="en"/>
              <a:t>The first likely step is the outer join of these two tables to merge them into one table </a:t>
            </a:r>
            <a:r>
              <a:rPr lang="en"/>
              <a:t>for easy observation and manipulation. The final table is named as ‘fraud_transactions’.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PURPOSE</a:t>
            </a:r>
            <a:endParaRPr/>
          </a:p>
        </p:txBody>
      </p:sp>
      <p:sp>
        <p:nvSpPr>
          <p:cNvPr id="61" name="Google Shape;61;p14"/>
          <p:cNvSpPr txBox="1"/>
          <p:nvPr>
            <p:ph idx="1" type="body"/>
          </p:nvPr>
        </p:nvSpPr>
        <p:spPr>
          <a:xfrm>
            <a:off x="311700" y="2125825"/>
            <a:ext cx="8520600" cy="15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Based on an unusual observation, noticed by financial crime team, the aim is to investigate the </a:t>
            </a:r>
            <a:r>
              <a:rPr lang="en"/>
              <a:t>possibility</a:t>
            </a:r>
            <a:r>
              <a:rPr lang="en"/>
              <a:t> of </a:t>
            </a:r>
            <a:r>
              <a:rPr lang="en"/>
              <a:t>fraudulent</a:t>
            </a:r>
            <a:r>
              <a:rPr lang="en"/>
              <a:t> transactions using the relevant data regarding these international monetary transactions.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OUTER</a:t>
            </a:r>
            <a:r>
              <a:rPr lang="en"/>
              <a:t> JOIN</a:t>
            </a:r>
            <a:endParaRPr/>
          </a:p>
        </p:txBody>
      </p:sp>
      <p:sp>
        <p:nvSpPr>
          <p:cNvPr id="204" name="Google Shape;204;p32"/>
          <p:cNvSpPr txBox="1"/>
          <p:nvPr/>
        </p:nvSpPr>
        <p:spPr>
          <a:xfrm>
            <a:off x="803450" y="3091950"/>
            <a:ext cx="79527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transactions</a:t>
            </a:r>
            <a:endParaRPr b="1"/>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32"/>
          <p:cNvSpPr txBox="1"/>
          <p:nvPr/>
        </p:nvSpPr>
        <p:spPr>
          <a:xfrm>
            <a:off x="1670875" y="3398050"/>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Currency</a:t>
            </a:r>
            <a:endParaRPr/>
          </a:p>
        </p:txBody>
      </p:sp>
      <p:sp>
        <p:nvSpPr>
          <p:cNvPr id="206" name="Google Shape;206;p32"/>
          <p:cNvSpPr txBox="1"/>
          <p:nvPr/>
        </p:nvSpPr>
        <p:spPr>
          <a:xfrm>
            <a:off x="6045400" y="3334075"/>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USER_ID</a:t>
            </a:r>
            <a:endParaRPr/>
          </a:p>
        </p:txBody>
      </p:sp>
      <p:sp>
        <p:nvSpPr>
          <p:cNvPr id="207" name="Google Shape;207;p32"/>
          <p:cNvSpPr txBox="1"/>
          <p:nvPr/>
        </p:nvSpPr>
        <p:spPr>
          <a:xfrm>
            <a:off x="6113500" y="21910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user_</a:t>
            </a:r>
            <a:r>
              <a:rPr lang="en"/>
              <a:t>id</a:t>
            </a:r>
            <a:endParaRPr/>
          </a:p>
        </p:txBody>
      </p:sp>
      <p:sp>
        <p:nvSpPr>
          <p:cNvPr id="208" name="Google Shape;208;p32"/>
          <p:cNvSpPr txBox="1"/>
          <p:nvPr/>
        </p:nvSpPr>
        <p:spPr>
          <a:xfrm>
            <a:off x="5968475" y="2107525"/>
            <a:ext cx="1075200" cy="16932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i="1" lang="en"/>
              <a:t> </a:t>
            </a:r>
            <a:r>
              <a:rPr i="1" lang="en">
                <a:solidFill>
                  <a:srgbClr val="00FF00"/>
                </a:solidFill>
              </a:rPr>
              <a:t>Out</a:t>
            </a:r>
            <a:r>
              <a:rPr i="1" lang="en">
                <a:solidFill>
                  <a:srgbClr val="00FF00"/>
                </a:solidFill>
              </a:rPr>
              <a:t>er join</a:t>
            </a:r>
            <a:endParaRPr i="1">
              <a:solidFill>
                <a:srgbClr val="00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32"/>
          <p:cNvSpPr txBox="1"/>
          <p:nvPr/>
        </p:nvSpPr>
        <p:spPr>
          <a:xfrm>
            <a:off x="4597875" y="1519475"/>
            <a:ext cx="37011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fraudsters</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10" name="Google Shape;210;p32"/>
          <p:cNvSpPr txBox="1"/>
          <p:nvPr/>
        </p:nvSpPr>
        <p:spPr>
          <a:xfrm>
            <a:off x="3149800" y="34102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amount</a:t>
            </a:r>
            <a:endParaRPr/>
          </a:p>
        </p:txBody>
      </p:sp>
      <p:sp>
        <p:nvSpPr>
          <p:cNvPr id="211" name="Google Shape;211;p32"/>
          <p:cNvSpPr txBox="1"/>
          <p:nvPr/>
        </p:nvSpPr>
        <p:spPr>
          <a:xfrm>
            <a:off x="4211975" y="3410275"/>
            <a:ext cx="16176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merchant_country</a:t>
            </a:r>
            <a:endParaRPr/>
          </a:p>
        </p:txBody>
      </p:sp>
      <p:sp>
        <p:nvSpPr>
          <p:cNvPr id="212" name="Google Shape;212;p32"/>
          <p:cNvSpPr txBox="1"/>
          <p:nvPr/>
        </p:nvSpPr>
        <p:spPr>
          <a:xfrm>
            <a:off x="7564775" y="33340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source</a:t>
            </a:r>
            <a:endParaRPr/>
          </a:p>
        </p:txBody>
      </p:sp>
      <p:sp>
        <p:nvSpPr>
          <p:cNvPr id="213" name="Google Shape;213;p32"/>
          <p:cNvSpPr txBox="1"/>
          <p:nvPr/>
        </p:nvSpPr>
        <p:spPr>
          <a:xfrm>
            <a:off x="461375" y="1322525"/>
            <a:ext cx="8405400" cy="3201600"/>
          </a:xfrm>
          <a:prstGeom prst="rect">
            <a:avLst/>
          </a:prstGeom>
          <a:noFill/>
          <a:ln cap="flat" cmpd="sng" w="19050">
            <a:solidFill>
              <a:srgbClr val="0B539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rgbClr val="0000FF"/>
                </a:solidFill>
              </a:rPr>
              <a:t>fraud_transactions</a:t>
            </a:r>
            <a:endParaRPr>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FINDING UNUSUAL BEHAVIOUR</a:t>
            </a:r>
            <a:endParaRPr/>
          </a:p>
          <a:p>
            <a:pPr indent="0" lvl="0" marL="0" rtl="0" algn="ctr">
              <a:spcBef>
                <a:spcPts val="0"/>
              </a:spcBef>
              <a:spcAft>
                <a:spcPts val="0"/>
              </a:spcAft>
              <a:buNone/>
            </a:pPr>
            <a:r>
              <a:t/>
            </a:r>
            <a:endParaRPr/>
          </a:p>
        </p:txBody>
      </p:sp>
      <p:sp>
        <p:nvSpPr>
          <p:cNvPr id="219" name="Google Shape;219;p33"/>
          <p:cNvSpPr txBox="1"/>
          <p:nvPr>
            <p:ph idx="1" type="body"/>
          </p:nvPr>
        </p:nvSpPr>
        <p:spPr>
          <a:xfrm>
            <a:off x="311700" y="1356125"/>
            <a:ext cx="8520600" cy="322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hypothesis is the fact that there must some similarity between identified and unidentified fraudsters making the fraud transactions. Therefore to identify the fraudsters from rest of </a:t>
            </a:r>
            <a:r>
              <a:rPr lang="en"/>
              <a:t>the people</a:t>
            </a:r>
            <a:r>
              <a:rPr lang="en"/>
              <a:t> we must look for any unusual trend followed by the identified fraudsters which rest of the people do not follow.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the outer join, fraud_transactions table was used for the analysis of any unusual behaviour. The next slides presents all the unusual trends obtained while the thorough analysis of the data.</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TRANSACTIONS COUNT VS YEARS</a:t>
            </a:r>
            <a:endParaRPr/>
          </a:p>
        </p:txBody>
      </p:sp>
      <p:pic>
        <p:nvPicPr>
          <p:cNvPr id="225" name="Google Shape;225;p34"/>
          <p:cNvPicPr preferRelativeResize="0"/>
          <p:nvPr/>
        </p:nvPicPr>
        <p:blipFill>
          <a:blip r:embed="rId3">
            <a:alphaModFix/>
          </a:blip>
          <a:stretch>
            <a:fillRect/>
          </a:stretch>
        </p:blipFill>
        <p:spPr>
          <a:xfrm>
            <a:off x="4876800" y="1322525"/>
            <a:ext cx="3333075" cy="3178550"/>
          </a:xfrm>
          <a:prstGeom prst="rect">
            <a:avLst/>
          </a:prstGeom>
          <a:noFill/>
          <a:ln>
            <a:noFill/>
          </a:ln>
        </p:spPr>
      </p:pic>
      <p:pic>
        <p:nvPicPr>
          <p:cNvPr id="226" name="Google Shape;226;p34"/>
          <p:cNvPicPr preferRelativeResize="0"/>
          <p:nvPr/>
        </p:nvPicPr>
        <p:blipFill>
          <a:blip r:embed="rId4">
            <a:alphaModFix/>
          </a:blip>
          <a:stretch>
            <a:fillRect/>
          </a:stretch>
        </p:blipFill>
        <p:spPr>
          <a:xfrm>
            <a:off x="838200" y="1322525"/>
            <a:ext cx="3333075" cy="31785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YEARS</a:t>
            </a:r>
            <a:endParaRPr/>
          </a:p>
        </p:txBody>
      </p:sp>
      <p:sp>
        <p:nvSpPr>
          <p:cNvPr id="232" name="Google Shape;232;p35"/>
          <p:cNvSpPr txBox="1"/>
          <p:nvPr>
            <p:ph idx="1" type="body"/>
          </p:nvPr>
        </p:nvSpPr>
        <p:spPr>
          <a:xfrm>
            <a:off x="311700" y="2371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graph we can observe that almost every fraudulent transaction </a:t>
            </a:r>
            <a:r>
              <a:rPr lang="en"/>
              <a:t>occurred</a:t>
            </a:r>
            <a:r>
              <a:rPr lang="en"/>
              <a:t> in the year 2017 and 2018. Therefore, all the trends plotted in the upcoming slides is filtered by the year 2017 and 2018.</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TRANSACTIONS COUNT VS MERCHANT COUNTRY</a:t>
            </a:r>
            <a:endParaRPr/>
          </a:p>
          <a:p>
            <a:pPr indent="0" lvl="0" marL="0" rtl="0" algn="l">
              <a:spcBef>
                <a:spcPts val="0"/>
              </a:spcBef>
              <a:spcAft>
                <a:spcPts val="0"/>
              </a:spcAft>
              <a:buNone/>
            </a:pPr>
            <a:r>
              <a:t/>
            </a:r>
            <a:endParaRPr/>
          </a:p>
        </p:txBody>
      </p:sp>
      <p:pic>
        <p:nvPicPr>
          <p:cNvPr id="238" name="Google Shape;238;p36"/>
          <p:cNvPicPr preferRelativeResize="0"/>
          <p:nvPr/>
        </p:nvPicPr>
        <p:blipFill>
          <a:blip r:embed="rId3">
            <a:alphaModFix/>
          </a:blip>
          <a:stretch>
            <a:fillRect/>
          </a:stretch>
        </p:blipFill>
        <p:spPr>
          <a:xfrm>
            <a:off x="152400" y="1246325"/>
            <a:ext cx="8839200" cy="3007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TRANSACTIONS COUNT VS CURRENCY</a:t>
            </a:r>
            <a:endParaRPr/>
          </a:p>
          <a:p>
            <a:pPr indent="0" lvl="0" marL="0" rtl="0" algn="l">
              <a:spcBef>
                <a:spcPts val="0"/>
              </a:spcBef>
              <a:spcAft>
                <a:spcPts val="0"/>
              </a:spcAft>
              <a:buNone/>
            </a:pPr>
            <a:r>
              <a:t/>
            </a:r>
            <a:endParaRPr/>
          </a:p>
        </p:txBody>
      </p:sp>
      <p:pic>
        <p:nvPicPr>
          <p:cNvPr id="244" name="Google Shape;244;p37"/>
          <p:cNvPicPr preferRelativeResize="0"/>
          <p:nvPr/>
        </p:nvPicPr>
        <p:blipFill>
          <a:blip r:embed="rId3">
            <a:alphaModFix/>
          </a:blip>
          <a:stretch>
            <a:fillRect/>
          </a:stretch>
        </p:blipFill>
        <p:spPr>
          <a:xfrm>
            <a:off x="152400" y="1322525"/>
            <a:ext cx="8839201" cy="30575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97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MERCHANT COUNTRY AND CURRENCY</a:t>
            </a:r>
            <a:endParaRPr/>
          </a:p>
        </p:txBody>
      </p:sp>
      <p:sp>
        <p:nvSpPr>
          <p:cNvPr id="250" name="Google Shape;250;p38"/>
          <p:cNvSpPr txBox="1"/>
          <p:nvPr>
            <p:ph idx="1" type="body"/>
          </p:nvPr>
        </p:nvSpPr>
        <p:spPr>
          <a:xfrm>
            <a:off x="311700" y="2047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chart, we have seen that most of the fraudulent transactions were from the country ‘GBR’ which has the currency ‘GBP’. Therefore, to identify potential new fraudsters we will focus on the country ‘GBR’ and currency ‘GBP’. All the trends in the upcoming slides are filtered by the merchant_country  ‘GBR’ and currency ‘GBP’.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MERCHANT CATEGORY</a:t>
            </a:r>
            <a:endParaRPr/>
          </a:p>
        </p:txBody>
      </p:sp>
      <p:pic>
        <p:nvPicPr>
          <p:cNvPr id="256" name="Google Shape;256;p39"/>
          <p:cNvPicPr preferRelativeResize="0"/>
          <p:nvPr/>
        </p:nvPicPr>
        <p:blipFill>
          <a:blip r:embed="rId3">
            <a:alphaModFix/>
          </a:blip>
          <a:stretch>
            <a:fillRect/>
          </a:stretch>
        </p:blipFill>
        <p:spPr>
          <a:xfrm>
            <a:off x="152400" y="1474925"/>
            <a:ext cx="8839200" cy="28319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MERCHANT CATEGORY</a:t>
            </a:r>
            <a:endParaRPr/>
          </a:p>
        </p:txBody>
      </p:sp>
      <p:sp>
        <p:nvSpPr>
          <p:cNvPr id="262" name="Google Shape;262;p40"/>
          <p:cNvSpPr txBox="1"/>
          <p:nvPr>
            <p:ph idx="1" type="body"/>
          </p:nvPr>
        </p:nvSpPr>
        <p:spPr>
          <a:xfrm>
            <a:off x="311700" y="1990675"/>
            <a:ext cx="8520600" cy="184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chart, we can see that atm is the most frequent place for fraudulent transactions Therefore, to better analyze the fraudster’s data the further trends were plotted only for ‘atm’.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 COUNT AFTER APPLYING FILTERS</a:t>
            </a:r>
            <a:endParaRPr/>
          </a:p>
        </p:txBody>
      </p:sp>
      <p:pic>
        <p:nvPicPr>
          <p:cNvPr id="268" name="Google Shape;268;p41"/>
          <p:cNvPicPr preferRelativeResize="0"/>
          <p:nvPr/>
        </p:nvPicPr>
        <p:blipFill>
          <a:blip r:embed="rId3">
            <a:alphaModFix/>
          </a:blip>
          <a:stretch>
            <a:fillRect/>
          </a:stretch>
        </p:blipFill>
        <p:spPr>
          <a:xfrm>
            <a:off x="378750" y="1322525"/>
            <a:ext cx="8453551" cy="306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Objective 1</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Examining the given SQL query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AFTER APPLYING FILTERS</a:t>
            </a:r>
            <a:endParaRPr/>
          </a:p>
        </p:txBody>
      </p:sp>
      <p:sp>
        <p:nvSpPr>
          <p:cNvPr id="274" name="Google Shape;274;p42"/>
          <p:cNvSpPr txBox="1"/>
          <p:nvPr>
            <p:ph idx="1" type="body"/>
          </p:nvPr>
        </p:nvSpPr>
        <p:spPr>
          <a:xfrm>
            <a:off x="311700" y="1453875"/>
            <a:ext cx="8520600" cy="324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previous graph we have compared the count of fraudulent transactions after applying the filters mentioned in the previous slides. Those filters are also listed below -</a:t>
            </a:r>
            <a:endParaRPr/>
          </a:p>
          <a:p>
            <a:pPr indent="-342900" lvl="0" marL="457200" rtl="0" algn="l">
              <a:spcBef>
                <a:spcPts val="1200"/>
              </a:spcBef>
              <a:spcAft>
                <a:spcPts val="0"/>
              </a:spcAft>
              <a:buSzPts val="1800"/>
              <a:buAutoNum type="arabicPeriod"/>
            </a:pPr>
            <a:r>
              <a:rPr lang="en"/>
              <a:t>Year - 2017 and 2018</a:t>
            </a:r>
            <a:endParaRPr/>
          </a:p>
          <a:p>
            <a:pPr indent="-342900" lvl="0" marL="457200" rtl="0" algn="l">
              <a:spcBef>
                <a:spcPts val="0"/>
              </a:spcBef>
              <a:spcAft>
                <a:spcPts val="0"/>
              </a:spcAft>
              <a:buSzPts val="1800"/>
              <a:buAutoNum type="arabicPeriod"/>
            </a:pPr>
            <a:r>
              <a:rPr lang="en"/>
              <a:t>merchant_country - GBR</a:t>
            </a:r>
            <a:endParaRPr/>
          </a:p>
          <a:p>
            <a:pPr indent="-342900" lvl="0" marL="457200" rtl="0" algn="l">
              <a:spcBef>
                <a:spcPts val="0"/>
              </a:spcBef>
              <a:spcAft>
                <a:spcPts val="0"/>
              </a:spcAft>
              <a:buSzPts val="1800"/>
              <a:buAutoNum type="arabicPeriod"/>
            </a:pPr>
            <a:r>
              <a:rPr lang="en"/>
              <a:t>currency - ‘GBP’</a:t>
            </a:r>
            <a:endParaRPr/>
          </a:p>
          <a:p>
            <a:pPr indent="-342900" lvl="0" marL="457200" rtl="0" algn="l">
              <a:spcBef>
                <a:spcPts val="0"/>
              </a:spcBef>
              <a:spcAft>
                <a:spcPts val="0"/>
              </a:spcAft>
              <a:buSzPts val="1800"/>
              <a:buAutoNum type="arabicPeriod"/>
            </a:pPr>
            <a:r>
              <a:rPr lang="en"/>
              <a:t>merchant_category - atm</a:t>
            </a:r>
            <a:endParaRPr/>
          </a:p>
          <a:p>
            <a:pPr indent="0" lvl="0" marL="0" rtl="0" algn="l">
              <a:spcBef>
                <a:spcPts val="1200"/>
              </a:spcBef>
              <a:spcAft>
                <a:spcPts val="1200"/>
              </a:spcAft>
              <a:buNone/>
            </a:pPr>
            <a:r>
              <a:rPr lang="en"/>
              <a:t>We can see that the count of fraudulent transactions is very comparable with the rest count. Now we will see how the count varies with ‘amount of transaction’ </a:t>
            </a:r>
            <a:r>
              <a:rPr lang="en"/>
              <a:t>with these filters.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 COUNT VS AMOUNT</a:t>
            </a:r>
            <a:endParaRPr/>
          </a:p>
        </p:txBody>
      </p:sp>
      <p:pic>
        <p:nvPicPr>
          <p:cNvPr id="280" name="Google Shape;280;p43"/>
          <p:cNvPicPr preferRelativeResize="0"/>
          <p:nvPr/>
        </p:nvPicPr>
        <p:blipFill>
          <a:blip r:embed="rId3">
            <a:alphaModFix/>
          </a:blip>
          <a:stretch>
            <a:fillRect/>
          </a:stretch>
        </p:blipFill>
        <p:spPr>
          <a:xfrm>
            <a:off x="152400" y="1398725"/>
            <a:ext cx="8839201" cy="296436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 COUNT VS AMOUNT</a:t>
            </a:r>
            <a:endParaRPr/>
          </a:p>
        </p:txBody>
      </p:sp>
      <p:sp>
        <p:nvSpPr>
          <p:cNvPr id="286" name="Google Shape;28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chart is very crucial for identifying the pattern used by the fraudsters in their transactions.  We can observe that certain transaction amounts are used much more frequently by fraudsters than by the rest people. Majority of these amounts are listed in the following array -</a:t>
            </a:r>
            <a:endParaRPr/>
          </a:p>
          <a:p>
            <a:pPr indent="0" lvl="0" marL="0" rtl="0" algn="l">
              <a:spcBef>
                <a:spcPts val="1200"/>
              </a:spcBef>
              <a:spcAft>
                <a:spcPts val="0"/>
              </a:spcAft>
              <a:buNone/>
            </a:pPr>
            <a:r>
              <a:rPr lang="en"/>
              <a:t>[ 100, 25000, 30000, 40000, 50000, 70000, 80000, 288900 ]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Now, we will also use this amount filter and once again analyze the merchant_category distribution which was primarily ‘atm’ before.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MERCHANT CATEGORY</a:t>
            </a:r>
            <a:endParaRPr/>
          </a:p>
        </p:txBody>
      </p:sp>
      <p:pic>
        <p:nvPicPr>
          <p:cNvPr id="292" name="Google Shape;292;p45"/>
          <p:cNvPicPr preferRelativeResize="0"/>
          <p:nvPr/>
        </p:nvPicPr>
        <p:blipFill>
          <a:blip r:embed="rId3">
            <a:alphaModFix/>
          </a:blip>
          <a:stretch>
            <a:fillRect/>
          </a:stretch>
        </p:blipFill>
        <p:spPr>
          <a:xfrm>
            <a:off x="152400" y="1474925"/>
            <a:ext cx="8839201" cy="28738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VS MERCHANT CATEGORY</a:t>
            </a:r>
            <a:endParaRPr/>
          </a:p>
          <a:p>
            <a:pPr indent="0" lvl="0" marL="0" rtl="0" algn="l">
              <a:spcBef>
                <a:spcPts val="0"/>
              </a:spcBef>
              <a:spcAft>
                <a:spcPts val="0"/>
              </a:spcAft>
              <a:buNone/>
            </a:pPr>
            <a:r>
              <a:t/>
            </a:r>
            <a:endParaRPr/>
          </a:p>
        </p:txBody>
      </p:sp>
      <p:sp>
        <p:nvSpPr>
          <p:cNvPr id="298" name="Google Shape;298;p46"/>
          <p:cNvSpPr txBox="1"/>
          <p:nvPr>
            <p:ph idx="1" type="body"/>
          </p:nvPr>
        </p:nvSpPr>
        <p:spPr>
          <a:xfrm>
            <a:off x="311700" y="1673775"/>
            <a:ext cx="8520600" cy="29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now see that, not only the atm plays an important role in fraudulent transactions but ‘bank’ also plays a significant role in it as its relative count of fraudulent transactions is also very high.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Therefore, the filter has been updated from ‘atm’ to ‘atm’ and ‘bank’.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TRANSACTIONS COUNT WITH THE NEW FILTERS</a:t>
            </a:r>
            <a:endParaRPr/>
          </a:p>
        </p:txBody>
      </p:sp>
      <p:pic>
        <p:nvPicPr>
          <p:cNvPr id="304" name="Google Shape;304;p47"/>
          <p:cNvPicPr preferRelativeResize="0"/>
          <p:nvPr/>
        </p:nvPicPr>
        <p:blipFill>
          <a:blip r:embed="rId3">
            <a:alphaModFix/>
          </a:blip>
          <a:stretch>
            <a:fillRect/>
          </a:stretch>
        </p:blipFill>
        <p:spPr>
          <a:xfrm>
            <a:off x="152400" y="1627325"/>
            <a:ext cx="8839201" cy="297646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TRANSACTIONS COUNT WITH THE NEW FILTERS</a:t>
            </a:r>
            <a:endParaRPr/>
          </a:p>
        </p:txBody>
      </p:sp>
      <p:sp>
        <p:nvSpPr>
          <p:cNvPr id="310" name="Google Shape;310;p48"/>
          <p:cNvSpPr txBox="1"/>
          <p:nvPr>
            <p:ph idx="1" type="body"/>
          </p:nvPr>
        </p:nvSpPr>
        <p:spPr>
          <a:xfrm>
            <a:off x="311700" y="1832600"/>
            <a:ext cx="8520600" cy="27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previous chart, we can observe that under the given circumstances the count of fraudulent transactions is very high than the count of rest transactions. It is highly probable that any transaction made in the rest transactions category is fraudulent. Therefore, user ids of all the rest transaction were obtained and the top 5 frequent transactions were reported.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ANSWER</a:t>
            </a:r>
            <a:endParaRPr/>
          </a:p>
        </p:txBody>
      </p:sp>
      <p:graphicFrame>
        <p:nvGraphicFramePr>
          <p:cNvPr id="316" name="Google Shape;316;p49"/>
          <p:cNvGraphicFramePr/>
          <p:nvPr/>
        </p:nvGraphicFramePr>
        <p:xfrm>
          <a:off x="1371600" y="1371600"/>
          <a:ext cx="3000000" cy="3000000"/>
        </p:xfrm>
        <a:graphic>
          <a:graphicData uri="http://schemas.openxmlformats.org/drawingml/2006/table">
            <a:tbl>
              <a:tblPr>
                <a:noFill/>
                <a:tableStyleId>{2D384B91-8A5A-4F6A-B1D1-5E464D237141}</a:tableStyleId>
              </a:tblPr>
              <a:tblGrid>
                <a:gridCol w="3883200"/>
                <a:gridCol w="2272725"/>
              </a:tblGrid>
              <a:tr h="190500">
                <a:tc>
                  <a:txBody>
                    <a:bodyPr/>
                    <a:lstStyle/>
                    <a:p>
                      <a:pPr indent="0" lvl="0" marL="0" rtl="0" algn="ctr">
                        <a:spcBef>
                          <a:spcPts val="0"/>
                        </a:spcBef>
                        <a:spcAft>
                          <a:spcPts val="0"/>
                        </a:spcAft>
                        <a:buNone/>
                      </a:pPr>
                      <a:r>
                        <a:rPr b="1" lang="en"/>
                        <a:t>USER ID</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a:t>Count of transactions</a:t>
                      </a:r>
                      <a:endParaRPr b="1"/>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1950">
                <a:tc>
                  <a:txBody>
                    <a:bodyPr/>
                    <a:lstStyle/>
                    <a:p>
                      <a:pPr indent="0" lvl="0" marL="0" rtl="0" algn="l">
                        <a:spcBef>
                          <a:spcPts val="0"/>
                        </a:spcBef>
                        <a:spcAft>
                          <a:spcPts val="0"/>
                        </a:spcAft>
                        <a:buNone/>
                      </a:pPr>
                      <a:r>
                        <a:rPr lang="en"/>
                        <a:t>f590dcd7-b3b7-493b-9a1f-210fc319485d</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9</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1950">
                <a:tc>
                  <a:txBody>
                    <a:bodyPr/>
                    <a:lstStyle/>
                    <a:p>
                      <a:pPr indent="0" lvl="0" marL="0" rtl="0" algn="l">
                        <a:spcBef>
                          <a:spcPts val="0"/>
                        </a:spcBef>
                        <a:spcAft>
                          <a:spcPts val="0"/>
                        </a:spcAft>
                        <a:buNone/>
                      </a:pPr>
                      <a:r>
                        <a:rPr lang="en"/>
                        <a:t>50552988-e421-4a57-ba08-2f7f9dc6cae4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1950">
                <a:tc>
                  <a:txBody>
                    <a:bodyPr/>
                    <a:lstStyle/>
                    <a:p>
                      <a:pPr indent="0" lvl="0" marL="0" rtl="0" algn="l">
                        <a:spcBef>
                          <a:spcPts val="0"/>
                        </a:spcBef>
                        <a:spcAft>
                          <a:spcPts val="0"/>
                        </a:spcAft>
                        <a:buNone/>
                      </a:pPr>
                      <a:r>
                        <a:rPr lang="en"/>
                        <a:t>ca027a38-c6eb-4f66-8649-000948986833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1950">
                <a:tc>
                  <a:txBody>
                    <a:bodyPr/>
                    <a:lstStyle/>
                    <a:p>
                      <a:pPr indent="0" lvl="0" marL="0" rtl="0" algn="l">
                        <a:spcBef>
                          <a:spcPts val="0"/>
                        </a:spcBef>
                        <a:spcAft>
                          <a:spcPts val="0"/>
                        </a:spcAft>
                        <a:buNone/>
                      </a:pPr>
                      <a:r>
                        <a:rPr lang="en"/>
                        <a:t>01a29ba5-4c7d-4da7-aa56-59138d4a0859</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4</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61950">
                <a:tc>
                  <a:txBody>
                    <a:bodyPr/>
                    <a:lstStyle/>
                    <a:p>
                      <a:pPr indent="0" lvl="0" marL="0" rtl="0" algn="l">
                        <a:spcBef>
                          <a:spcPts val="0"/>
                        </a:spcBef>
                        <a:spcAft>
                          <a:spcPts val="0"/>
                        </a:spcAft>
                        <a:buNone/>
                      </a:pPr>
                      <a:r>
                        <a:rPr lang="en"/>
                        <a:t>79638a4e-e6df-43ae-8d82-14832364544b</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3</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QUERY</a:t>
            </a:r>
            <a:endParaRPr/>
          </a:p>
        </p:txBody>
      </p:sp>
      <p:pic>
        <p:nvPicPr>
          <p:cNvPr id="73" name="Google Shape;73;p16"/>
          <p:cNvPicPr preferRelativeResize="0"/>
          <p:nvPr/>
        </p:nvPicPr>
        <p:blipFill>
          <a:blip r:embed="rId3">
            <a:alphaModFix/>
          </a:blip>
          <a:stretch>
            <a:fillRect/>
          </a:stretch>
        </p:blipFill>
        <p:spPr>
          <a:xfrm>
            <a:off x="1588375" y="1017725"/>
            <a:ext cx="6050350" cy="383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QUERY PROCESSING: INNER JOINS</a:t>
            </a:r>
            <a:endParaRPr/>
          </a:p>
        </p:txBody>
      </p:sp>
      <p:sp>
        <p:nvSpPr>
          <p:cNvPr id="79" name="Google Shape;79;p17"/>
          <p:cNvSpPr txBox="1"/>
          <p:nvPr/>
        </p:nvSpPr>
        <p:spPr>
          <a:xfrm>
            <a:off x="879650" y="2787150"/>
            <a:ext cx="79527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transactions (t)</a:t>
            </a:r>
            <a:endParaRPr b="1"/>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7"/>
          <p:cNvSpPr txBox="1"/>
          <p:nvPr/>
        </p:nvSpPr>
        <p:spPr>
          <a:xfrm>
            <a:off x="1747075" y="3093250"/>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Currency</a:t>
            </a:r>
            <a:endParaRPr/>
          </a:p>
        </p:txBody>
      </p:sp>
      <p:sp>
        <p:nvSpPr>
          <p:cNvPr id="81" name="Google Shape;81;p17"/>
          <p:cNvSpPr txBox="1"/>
          <p:nvPr/>
        </p:nvSpPr>
        <p:spPr>
          <a:xfrm>
            <a:off x="6350200" y="30292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user_id</a:t>
            </a:r>
            <a:endParaRPr/>
          </a:p>
        </p:txBody>
      </p:sp>
      <p:sp>
        <p:nvSpPr>
          <p:cNvPr id="82" name="Google Shape;82;p17"/>
          <p:cNvSpPr txBox="1"/>
          <p:nvPr/>
        </p:nvSpPr>
        <p:spPr>
          <a:xfrm>
            <a:off x="294150" y="1400825"/>
            <a:ext cx="37011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fx_rates (fx)</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83" name="Google Shape;83;p17"/>
          <p:cNvSpPr txBox="1"/>
          <p:nvPr/>
        </p:nvSpPr>
        <p:spPr>
          <a:xfrm>
            <a:off x="2103650" y="1926175"/>
            <a:ext cx="4665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ccy</a:t>
            </a:r>
            <a:endParaRPr/>
          </a:p>
        </p:txBody>
      </p:sp>
      <p:sp>
        <p:nvSpPr>
          <p:cNvPr id="84" name="Google Shape;84;p17"/>
          <p:cNvSpPr txBox="1"/>
          <p:nvPr/>
        </p:nvSpPr>
        <p:spPr>
          <a:xfrm>
            <a:off x="1539375" y="1837925"/>
            <a:ext cx="1392900" cy="16932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i="1" lang="en">
                <a:solidFill>
                  <a:srgbClr val="00FF00"/>
                </a:solidFill>
              </a:rPr>
              <a:t> </a:t>
            </a:r>
            <a:r>
              <a:rPr i="1" lang="en">
                <a:solidFill>
                  <a:srgbClr val="00FF00"/>
                </a:solidFill>
              </a:rPr>
              <a:t>Inner join</a:t>
            </a:r>
            <a:endParaRPr i="1">
              <a:solidFill>
                <a:srgbClr val="00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7"/>
          <p:cNvSpPr txBox="1"/>
          <p:nvPr/>
        </p:nvSpPr>
        <p:spPr>
          <a:xfrm>
            <a:off x="1626700" y="3042125"/>
            <a:ext cx="1232100" cy="16932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i="1" lang="en">
                <a:solidFill>
                  <a:srgbClr val="00FF00"/>
                </a:solidFill>
              </a:rPr>
              <a:t> Inner join</a:t>
            </a:r>
            <a:endParaRPr>
              <a:solidFill>
                <a:srgbClr val="00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7"/>
          <p:cNvSpPr txBox="1"/>
          <p:nvPr/>
        </p:nvSpPr>
        <p:spPr>
          <a:xfrm>
            <a:off x="1466075" y="4141675"/>
            <a:ext cx="28221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rPr b="1" lang="en"/>
              <a:t>currency_details (cd)</a:t>
            </a:r>
            <a:endParaRPr b="1"/>
          </a:p>
        </p:txBody>
      </p:sp>
      <p:sp>
        <p:nvSpPr>
          <p:cNvPr id="87" name="Google Shape;87;p17"/>
          <p:cNvSpPr txBox="1"/>
          <p:nvPr/>
        </p:nvSpPr>
        <p:spPr>
          <a:xfrm>
            <a:off x="1778200" y="4248475"/>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Currency</a:t>
            </a:r>
            <a:endParaRPr/>
          </a:p>
        </p:txBody>
      </p:sp>
      <p:sp>
        <p:nvSpPr>
          <p:cNvPr id="88" name="Google Shape;88;p17"/>
          <p:cNvSpPr txBox="1"/>
          <p:nvPr/>
        </p:nvSpPr>
        <p:spPr>
          <a:xfrm>
            <a:off x="3149800" y="1886275"/>
            <a:ext cx="7110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rate</a:t>
            </a:r>
            <a:endParaRPr/>
          </a:p>
        </p:txBody>
      </p:sp>
      <p:sp>
        <p:nvSpPr>
          <p:cNvPr id="89" name="Google Shape;89;p17"/>
          <p:cNvSpPr txBox="1"/>
          <p:nvPr/>
        </p:nvSpPr>
        <p:spPr>
          <a:xfrm>
            <a:off x="3118900" y="4248475"/>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exponent</a:t>
            </a:r>
            <a:endParaRPr/>
          </a:p>
        </p:txBody>
      </p:sp>
      <p:sp>
        <p:nvSpPr>
          <p:cNvPr id="90" name="Google Shape;90;p17"/>
          <p:cNvSpPr txBox="1"/>
          <p:nvPr/>
        </p:nvSpPr>
        <p:spPr>
          <a:xfrm>
            <a:off x="5864150" y="1477025"/>
            <a:ext cx="21015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processed users (pu)</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91" name="Google Shape;91;p17"/>
          <p:cNvSpPr txBox="1"/>
          <p:nvPr/>
        </p:nvSpPr>
        <p:spPr>
          <a:xfrm>
            <a:off x="6502600" y="1886275"/>
            <a:ext cx="350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id</a:t>
            </a:r>
            <a:endParaRPr/>
          </a:p>
        </p:txBody>
      </p:sp>
      <p:sp>
        <p:nvSpPr>
          <p:cNvPr id="92" name="Google Shape;92;p17"/>
          <p:cNvSpPr txBox="1"/>
          <p:nvPr/>
        </p:nvSpPr>
        <p:spPr>
          <a:xfrm>
            <a:off x="7294000" y="1886275"/>
            <a:ext cx="13929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phone_country</a:t>
            </a:r>
            <a:endParaRPr/>
          </a:p>
        </p:txBody>
      </p:sp>
      <p:sp>
        <p:nvSpPr>
          <p:cNvPr id="93" name="Google Shape;93;p17"/>
          <p:cNvSpPr txBox="1"/>
          <p:nvPr/>
        </p:nvSpPr>
        <p:spPr>
          <a:xfrm>
            <a:off x="6120875" y="1802725"/>
            <a:ext cx="1075200" cy="16932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i="1" lang="en"/>
              <a:t> </a:t>
            </a:r>
            <a:r>
              <a:rPr i="1" lang="en">
                <a:solidFill>
                  <a:srgbClr val="00FF00"/>
                </a:solidFill>
              </a:rPr>
              <a:t>Inner join</a:t>
            </a:r>
            <a:endParaRPr i="1">
              <a:solidFill>
                <a:srgbClr val="00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7"/>
          <p:cNvSpPr txBox="1"/>
          <p:nvPr/>
        </p:nvSpPr>
        <p:spPr>
          <a:xfrm>
            <a:off x="5131275" y="986075"/>
            <a:ext cx="37011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users (u)</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95" name="Google Shape;95;p17"/>
          <p:cNvSpPr txBox="1"/>
          <p:nvPr/>
        </p:nvSpPr>
        <p:spPr>
          <a:xfrm>
            <a:off x="2900400" y="2439675"/>
            <a:ext cx="17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a:t>
            </a:r>
            <a:r>
              <a:rPr lang="en">
                <a:solidFill>
                  <a:srgbClr val="00FF00"/>
                </a:solidFill>
              </a:rPr>
              <a:t>base_ccy = ‘EUR’)</a:t>
            </a:r>
            <a:endParaRPr>
              <a:solidFill>
                <a:srgbClr val="00FF00"/>
              </a:solidFill>
            </a:endParaRPr>
          </a:p>
        </p:txBody>
      </p:sp>
      <p:sp>
        <p:nvSpPr>
          <p:cNvPr id="96" name="Google Shape;96;p17"/>
          <p:cNvSpPr txBox="1"/>
          <p:nvPr/>
        </p:nvSpPr>
        <p:spPr>
          <a:xfrm>
            <a:off x="3226000" y="31054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amount</a:t>
            </a:r>
            <a:endParaRPr/>
          </a:p>
        </p:txBody>
      </p:sp>
      <p:sp>
        <p:nvSpPr>
          <p:cNvPr id="97" name="Google Shape;97;p17"/>
          <p:cNvSpPr txBox="1"/>
          <p:nvPr/>
        </p:nvSpPr>
        <p:spPr>
          <a:xfrm>
            <a:off x="4288175" y="3105475"/>
            <a:ext cx="16176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merchant_country</a:t>
            </a:r>
            <a:endParaRPr/>
          </a:p>
        </p:txBody>
      </p:sp>
      <p:sp>
        <p:nvSpPr>
          <p:cNvPr id="98" name="Google Shape;98;p17"/>
          <p:cNvSpPr txBox="1"/>
          <p:nvPr/>
        </p:nvSpPr>
        <p:spPr>
          <a:xfrm>
            <a:off x="457300" y="1886275"/>
            <a:ext cx="965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base_ccy</a:t>
            </a:r>
            <a:endParaRPr/>
          </a:p>
        </p:txBody>
      </p:sp>
      <p:sp>
        <p:nvSpPr>
          <p:cNvPr id="99" name="Google Shape;99;p17"/>
          <p:cNvSpPr txBox="1"/>
          <p:nvPr/>
        </p:nvSpPr>
        <p:spPr>
          <a:xfrm>
            <a:off x="7640975" y="3029275"/>
            <a:ext cx="78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QUERY PROCESSING: CONDITIONS</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slide we have joined three different tables i.e </a:t>
            </a:r>
            <a:r>
              <a:rPr i="1" lang="en"/>
              <a:t>fx_rate, processed_users, currency_details</a:t>
            </a:r>
            <a:r>
              <a:rPr lang="en"/>
              <a:t> to the table </a:t>
            </a:r>
            <a:r>
              <a:rPr i="1" lang="en"/>
              <a:t>transactions</a:t>
            </a:r>
            <a:r>
              <a:rPr lang="en"/>
              <a:t>. Now, out of all the transactions only certain transactions </a:t>
            </a:r>
            <a:r>
              <a:rPr lang="en"/>
              <a:t>were</a:t>
            </a:r>
            <a:r>
              <a:rPr lang="en"/>
              <a:t> chosen based on the conditions described below -</a:t>
            </a:r>
            <a:endParaRPr/>
          </a:p>
          <a:p>
            <a:pPr indent="-342900" lvl="0" marL="457200" rtl="0" algn="l">
              <a:spcBef>
                <a:spcPts val="1200"/>
              </a:spcBef>
              <a:spcAft>
                <a:spcPts val="0"/>
              </a:spcAft>
              <a:buSzPts val="1800"/>
              <a:buAutoNum type="arabicPeriod"/>
            </a:pPr>
            <a:r>
              <a:rPr lang="en"/>
              <a:t>Source of transaction must be ‘GAIA’.</a:t>
            </a:r>
            <a:endParaRPr/>
          </a:p>
          <a:p>
            <a:pPr indent="-342900" lvl="0" marL="457200" rtl="0" algn="l">
              <a:spcBef>
                <a:spcPts val="0"/>
              </a:spcBef>
              <a:spcAft>
                <a:spcPts val="0"/>
              </a:spcAft>
              <a:buSzPts val="1800"/>
              <a:buAutoNum type="arabicPeriod"/>
            </a:pPr>
            <a:r>
              <a:rPr i="1" lang="en"/>
              <a:t>short_phone_country</a:t>
            </a:r>
            <a:r>
              <a:rPr lang="en"/>
              <a:t> in </a:t>
            </a:r>
            <a:r>
              <a:rPr i="1" lang="en"/>
              <a:t>processed_users</a:t>
            </a:r>
            <a:r>
              <a:rPr lang="en"/>
              <a:t> table, which is equivalent to the first two characters in </a:t>
            </a:r>
            <a:r>
              <a:rPr i="1" lang="en"/>
              <a:t>phone_country</a:t>
            </a:r>
            <a:r>
              <a:rPr lang="en"/>
              <a:t> in the </a:t>
            </a:r>
            <a:r>
              <a:rPr i="1" lang="en"/>
              <a:t>users</a:t>
            </a:r>
            <a:r>
              <a:rPr lang="en"/>
              <a:t> table, must be equal to the merchant_country of the transaction.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QUERY PROCESSING: TOTAL AMOUNT</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applying the condition and eliminating the unwanted transactions, the resulting table has limited rows now. From the resulting table, the query converts the amount used in each transaction into ‘Euro’ using the following equation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a:t>amount = t.amount / fx.rate / Power(10, cd.exponent)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every unique pair of user_id and merchant_country, there may be more than one transactions implying more than one amounts. All those amounts are summed up to calculate the net amount transacted by an individual.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QUERY PROCESSING: RESULT</a:t>
            </a:r>
            <a:endParaRPr/>
          </a:p>
        </p:txBody>
      </p:sp>
      <p:sp>
        <p:nvSpPr>
          <p:cNvPr id="117" name="Google Shape;117;p20"/>
          <p:cNvSpPr txBox="1"/>
          <p:nvPr>
            <p:ph idx="1" type="body"/>
          </p:nvPr>
        </p:nvSpPr>
        <p:spPr>
          <a:xfrm>
            <a:off x="311700" y="1254500"/>
            <a:ext cx="8520600" cy="12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calculating the net amount, the query finally generates the output table which has three columns i.e. user_id, merchant_country and the net amount calculated for the pair sorted in the descending order of the amount.</a:t>
            </a:r>
            <a:endParaRPr/>
          </a:p>
        </p:txBody>
      </p:sp>
      <p:sp>
        <p:nvSpPr>
          <p:cNvPr id="118" name="Google Shape;118;p20"/>
          <p:cNvSpPr txBox="1"/>
          <p:nvPr/>
        </p:nvSpPr>
        <p:spPr>
          <a:xfrm>
            <a:off x="330000" y="2662575"/>
            <a:ext cx="8735400" cy="14775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Result</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                                           </a:t>
            </a:r>
            <a:endParaRPr b="1"/>
          </a:p>
          <a:p>
            <a:pPr indent="0" lvl="0" marL="0" rtl="0" algn="ctr">
              <a:spcBef>
                <a:spcPts val="0"/>
              </a:spcBef>
              <a:spcAft>
                <a:spcPts val="0"/>
              </a:spcAft>
              <a:buNone/>
            </a:pPr>
            <a:r>
              <a:t/>
            </a:r>
            <a:endParaRPr b="1"/>
          </a:p>
        </p:txBody>
      </p:sp>
      <p:sp>
        <p:nvSpPr>
          <p:cNvPr id="119" name="Google Shape;119;p20"/>
          <p:cNvSpPr txBox="1"/>
          <p:nvPr/>
        </p:nvSpPr>
        <p:spPr>
          <a:xfrm>
            <a:off x="443350" y="3139850"/>
            <a:ext cx="953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t>t.user_id</a:t>
            </a:r>
            <a:endParaRPr i="1"/>
          </a:p>
        </p:txBody>
      </p:sp>
      <p:sp>
        <p:nvSpPr>
          <p:cNvPr id="120" name="Google Shape;120;p20"/>
          <p:cNvSpPr txBox="1"/>
          <p:nvPr/>
        </p:nvSpPr>
        <p:spPr>
          <a:xfrm>
            <a:off x="1510150" y="3139850"/>
            <a:ext cx="1802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t>t.merchant_country</a:t>
            </a:r>
            <a:endParaRPr i="1"/>
          </a:p>
        </p:txBody>
      </p:sp>
      <p:sp>
        <p:nvSpPr>
          <p:cNvPr id="121" name="Google Shape;121;p20"/>
          <p:cNvSpPr txBox="1"/>
          <p:nvPr/>
        </p:nvSpPr>
        <p:spPr>
          <a:xfrm>
            <a:off x="4329550" y="3139850"/>
            <a:ext cx="894900" cy="400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t.amount</a:t>
            </a:r>
            <a:endParaRPr/>
          </a:p>
        </p:txBody>
      </p:sp>
      <p:sp>
        <p:nvSpPr>
          <p:cNvPr id="122" name="Google Shape;122;p20"/>
          <p:cNvSpPr txBox="1"/>
          <p:nvPr/>
        </p:nvSpPr>
        <p:spPr>
          <a:xfrm>
            <a:off x="5396350" y="3139850"/>
            <a:ext cx="842100" cy="400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fx.rate</a:t>
            </a:r>
            <a:endParaRPr/>
          </a:p>
        </p:txBody>
      </p:sp>
      <p:sp>
        <p:nvSpPr>
          <p:cNvPr id="123" name="Google Shape;123;p20"/>
          <p:cNvSpPr txBox="1"/>
          <p:nvPr/>
        </p:nvSpPr>
        <p:spPr>
          <a:xfrm>
            <a:off x="7370850" y="3169725"/>
            <a:ext cx="1172700" cy="400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cd.exponent</a:t>
            </a:r>
            <a:endParaRPr/>
          </a:p>
        </p:txBody>
      </p:sp>
      <p:cxnSp>
        <p:nvCxnSpPr>
          <p:cNvPr id="124" name="Google Shape;124;p20"/>
          <p:cNvCxnSpPr/>
          <p:nvPr/>
        </p:nvCxnSpPr>
        <p:spPr>
          <a:xfrm flipH="1">
            <a:off x="5243300" y="3077150"/>
            <a:ext cx="127800" cy="4950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20"/>
          <p:cNvCxnSpPr/>
          <p:nvPr/>
        </p:nvCxnSpPr>
        <p:spPr>
          <a:xfrm flipH="1">
            <a:off x="6263700" y="3077150"/>
            <a:ext cx="127800" cy="4950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20"/>
          <p:cNvSpPr txBox="1"/>
          <p:nvPr/>
        </p:nvSpPr>
        <p:spPr>
          <a:xfrm>
            <a:off x="6416750" y="3169725"/>
            <a:ext cx="23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Power (10,                        )</a:t>
            </a:r>
            <a:endParaRPr/>
          </a:p>
        </p:txBody>
      </p:sp>
      <p:sp>
        <p:nvSpPr>
          <p:cNvPr id="127" name="Google Shape;127;p20"/>
          <p:cNvSpPr txBox="1"/>
          <p:nvPr/>
        </p:nvSpPr>
        <p:spPr>
          <a:xfrm>
            <a:off x="3425950" y="3029900"/>
            <a:ext cx="5489400" cy="969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300"/>
              <a:t>Sum(</a:t>
            </a:r>
            <a:r>
              <a:rPr lang="en"/>
              <a:t>                                                                                        </a:t>
            </a:r>
            <a:r>
              <a:rPr lang="en" sz="2300"/>
              <a:t> )</a:t>
            </a:r>
            <a:endParaRPr sz="2300"/>
          </a:p>
          <a:p>
            <a:pPr indent="0" lvl="0" marL="0" rtl="0" algn="ctr">
              <a:spcBef>
                <a:spcPts val="0"/>
              </a:spcBef>
              <a:spcAft>
                <a:spcPts val="0"/>
              </a:spcAft>
              <a:buNone/>
            </a:pPr>
            <a:r>
              <a:t/>
            </a:r>
            <a:endParaRPr i="1"/>
          </a:p>
          <a:p>
            <a:pPr indent="0" lvl="0" marL="0" rtl="0" algn="ctr">
              <a:spcBef>
                <a:spcPts val="0"/>
              </a:spcBef>
              <a:spcAft>
                <a:spcPts val="0"/>
              </a:spcAft>
              <a:buNone/>
            </a:pPr>
            <a:r>
              <a:rPr i="1" lang="en"/>
              <a:t>= </a:t>
            </a:r>
            <a:r>
              <a:rPr i="1" lang="en"/>
              <a:t>net amount in ‘EURO’</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33" name="Google Shape;133;p21"/>
          <p:cNvSpPr txBox="1"/>
          <p:nvPr>
            <p:ph idx="1" type="body"/>
          </p:nvPr>
        </p:nvSpPr>
        <p:spPr>
          <a:xfrm>
            <a:off x="311700" y="2295475"/>
            <a:ext cx="8520600" cy="87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aim of the query was to analyze and compare total amount of transaction made by every individual from the source ‘GAIA’.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