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c9158fb87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c9158fb87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9158fb873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9158fb873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9158fb873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9158fb873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9158fb87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9158fb87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c939d209d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c939d209d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9158fb87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9158fb87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c9158fb87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c9158fb87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9158fb873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9158fb873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9158fb873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9158fb87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c9158fb873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c9158fb873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9158fb8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9158fb8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c9158fb873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c9158fb873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9158fb873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9158fb873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c9158fb873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c9158fb873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c9158fb873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c9158fb873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9158fb873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9158fb873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9158fb873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9158fb873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158fb873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158fb873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9158fb873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9158fb873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c939d209d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c939d209d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c9158fb873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c9158fb873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9158fb87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9158fb87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158fb87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158fb87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c939d209d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c939d209d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c939d209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c939d209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c939d209d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c939d209d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939d209d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939d209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939d209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939d209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c939d209d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c939d209d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939d209d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939d209d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939d209d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939d209d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c939d209d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c939d209d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9158fb87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9158fb87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9158fb87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9158fb87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9158fb87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9158fb87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c9158fb873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c9158fb873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9158fb873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9158fb873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c9158fb87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c9158fb87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KYC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Revolut HomeTask - 1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IMAGE INTEGRITY RESULT VS TIME</a:t>
            </a:r>
            <a:endParaRPr/>
          </a:p>
        </p:txBody>
      </p:sp>
      <p:pic>
        <p:nvPicPr>
          <p:cNvPr id="118" name="Google Shape;118;p22"/>
          <p:cNvPicPr preferRelativeResize="0"/>
          <p:nvPr/>
        </p:nvPicPr>
        <p:blipFill>
          <a:blip r:embed="rId3">
            <a:alphaModFix/>
          </a:blip>
          <a:stretch>
            <a:fillRect/>
          </a:stretch>
        </p:blipFill>
        <p:spPr>
          <a:xfrm>
            <a:off x="1231575" y="1107300"/>
            <a:ext cx="6883000" cy="328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IMAGE QUALITY RESULT VS TIME</a:t>
            </a:r>
            <a:endParaRPr/>
          </a:p>
        </p:txBody>
      </p:sp>
      <p:pic>
        <p:nvPicPr>
          <p:cNvPr id="124" name="Google Shape;124;p23"/>
          <p:cNvPicPr preferRelativeResize="0"/>
          <p:nvPr/>
        </p:nvPicPr>
        <p:blipFill>
          <a:blip r:embed="rId3">
            <a:alphaModFix/>
          </a:blip>
          <a:stretch>
            <a:fillRect/>
          </a:stretch>
        </p:blipFill>
        <p:spPr>
          <a:xfrm>
            <a:off x="685800" y="1627325"/>
            <a:ext cx="8077200" cy="257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SUB RESULT VS TIME</a:t>
            </a:r>
            <a:endParaRPr/>
          </a:p>
        </p:txBody>
      </p:sp>
      <p:pic>
        <p:nvPicPr>
          <p:cNvPr id="130" name="Google Shape;130;p24"/>
          <p:cNvPicPr preferRelativeResize="0"/>
          <p:nvPr/>
        </p:nvPicPr>
        <p:blipFill>
          <a:blip r:embed="rId3">
            <a:alphaModFix/>
          </a:blip>
          <a:stretch>
            <a:fillRect/>
          </a:stretch>
        </p:blipFill>
        <p:spPr>
          <a:xfrm>
            <a:off x="1143000" y="1170125"/>
            <a:ext cx="6521350" cy="354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136" name="Google Shape;136;p25"/>
          <p:cNvSpPr txBox="1"/>
          <p:nvPr>
            <p:ph idx="1" type="body"/>
          </p:nvPr>
        </p:nvSpPr>
        <p:spPr>
          <a:xfrm>
            <a:off x="311700" y="2318975"/>
            <a:ext cx="8520600" cy="10068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The root cause has affected the image integrity, image quality and sub results in the same way as it has affected the overall result.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181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6000"/>
              <a:t>THE SECOND TREND</a:t>
            </a:r>
            <a:endParaRPr b="1" sz="6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CONCLUSIVE DOCUMENT QUALITY</a:t>
            </a:r>
            <a:r>
              <a:rPr lang="en"/>
              <a:t> RESULT VS TIME</a:t>
            </a:r>
            <a:endParaRPr/>
          </a:p>
        </p:txBody>
      </p:sp>
      <p:pic>
        <p:nvPicPr>
          <p:cNvPr id="147" name="Google Shape;147;p27"/>
          <p:cNvPicPr preferRelativeResize="0"/>
          <p:nvPr/>
        </p:nvPicPr>
        <p:blipFill>
          <a:blip r:embed="rId3">
            <a:alphaModFix/>
          </a:blip>
          <a:stretch>
            <a:fillRect/>
          </a:stretch>
        </p:blipFill>
        <p:spPr>
          <a:xfrm>
            <a:off x="1295400" y="1170125"/>
            <a:ext cx="7135300" cy="3423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PROPERTIES NATIONALITY</a:t>
            </a:r>
            <a:r>
              <a:rPr lang="en"/>
              <a:t> VS TIME</a:t>
            </a:r>
            <a:endParaRPr/>
          </a:p>
        </p:txBody>
      </p:sp>
      <p:pic>
        <p:nvPicPr>
          <p:cNvPr id="153" name="Google Shape;153;p28"/>
          <p:cNvPicPr preferRelativeResize="0"/>
          <p:nvPr/>
        </p:nvPicPr>
        <p:blipFill>
          <a:blip r:embed="rId3">
            <a:alphaModFix/>
          </a:blip>
          <a:stretch>
            <a:fillRect/>
          </a:stretch>
        </p:blipFill>
        <p:spPr>
          <a:xfrm>
            <a:off x="914400" y="1246325"/>
            <a:ext cx="7277100" cy="3390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NATIONALITY (GBR &amp; LTU) VS TIME</a:t>
            </a:r>
            <a:endParaRPr/>
          </a:p>
        </p:txBody>
      </p:sp>
      <p:pic>
        <p:nvPicPr>
          <p:cNvPr id="159" name="Google Shape;159;p29"/>
          <p:cNvPicPr preferRelativeResize="0"/>
          <p:nvPr/>
        </p:nvPicPr>
        <p:blipFill>
          <a:blip r:embed="rId3">
            <a:alphaModFix/>
          </a:blip>
          <a:stretch>
            <a:fillRect/>
          </a:stretch>
        </p:blipFill>
        <p:spPr>
          <a:xfrm>
            <a:off x="1117850" y="1017725"/>
            <a:ext cx="6919849" cy="3868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ISSUING COUNTRY</a:t>
            </a:r>
            <a:r>
              <a:rPr lang="en"/>
              <a:t> VS TIME</a:t>
            </a:r>
            <a:endParaRPr/>
          </a:p>
        </p:txBody>
      </p:sp>
      <p:pic>
        <p:nvPicPr>
          <p:cNvPr id="165" name="Google Shape;165;p30"/>
          <p:cNvPicPr preferRelativeResize="0"/>
          <p:nvPr/>
        </p:nvPicPr>
        <p:blipFill>
          <a:blip r:embed="rId3">
            <a:alphaModFix/>
          </a:blip>
          <a:stretch>
            <a:fillRect/>
          </a:stretch>
        </p:blipFill>
        <p:spPr>
          <a:xfrm>
            <a:off x="345700" y="1365775"/>
            <a:ext cx="8282824" cy="306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ISSUING COUNTRY (GBR &amp; LTU) VS TIME</a:t>
            </a:r>
            <a:endParaRPr/>
          </a:p>
        </p:txBody>
      </p:sp>
      <p:pic>
        <p:nvPicPr>
          <p:cNvPr id="171" name="Google Shape;171;p31"/>
          <p:cNvPicPr preferRelativeResize="0"/>
          <p:nvPr/>
        </p:nvPicPr>
        <p:blipFill>
          <a:blip r:embed="rId3">
            <a:alphaModFix/>
          </a:blip>
          <a:stretch>
            <a:fillRect/>
          </a:stretch>
        </p:blipFill>
        <p:spPr>
          <a:xfrm>
            <a:off x="1229100" y="1300425"/>
            <a:ext cx="6877050" cy="3333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INCENTIVE</a:t>
            </a:r>
            <a:endParaRPr/>
          </a:p>
        </p:txBody>
      </p:sp>
      <p:sp>
        <p:nvSpPr>
          <p:cNvPr id="61" name="Google Shape;61;p14"/>
          <p:cNvSpPr txBox="1"/>
          <p:nvPr>
            <p:ph idx="1" type="body"/>
          </p:nvPr>
        </p:nvSpPr>
        <p:spPr>
          <a:xfrm>
            <a:off x="311700" y="2463875"/>
            <a:ext cx="8520600" cy="792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aim is to determine the root causes of substantial decline of ‘pass rate’ in the recent period and offer an optimal solution for it.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As we know that there were two unusual trends observed in the result out of which one trend was the significant rise in the month of october. This trend has been observed in the past slides shown. From those slides following points can be concluded -</a:t>
            </a:r>
            <a:endParaRPr/>
          </a:p>
          <a:p>
            <a:pPr indent="-342900" lvl="0" marL="457200" rtl="0" algn="l">
              <a:spcBef>
                <a:spcPts val="1200"/>
              </a:spcBef>
              <a:spcAft>
                <a:spcPts val="0"/>
              </a:spcAft>
              <a:buSzPts val="1800"/>
              <a:buAutoNum type="arabicPeriod"/>
            </a:pPr>
            <a:r>
              <a:rPr lang="en"/>
              <a:t>Conclusive document quality test has been very active since middle of the august. This test has shown significant rise in ‘considerable’ results in the month of october which could be the primary cause of the second trend of the overall result.</a:t>
            </a:r>
            <a:endParaRPr/>
          </a:p>
          <a:p>
            <a:pPr indent="-342900" lvl="0" marL="457200" rtl="0" algn="l">
              <a:spcBef>
                <a:spcPts val="0"/>
              </a:spcBef>
              <a:spcAft>
                <a:spcPts val="0"/>
              </a:spcAft>
              <a:buSzPts val="1800"/>
              <a:buAutoNum type="arabicPeriod"/>
            </a:pPr>
            <a:r>
              <a:rPr lang="en"/>
              <a:t>In both ‘Issuing country’ and ‘Properties nationality’ GBR and LTU were the only countries showing the trends equivalent to the second trend of the overall result.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183" name="Google Shape;183;p33"/>
          <p:cNvSpPr txBox="1"/>
          <p:nvPr>
            <p:ph idx="1" type="body"/>
          </p:nvPr>
        </p:nvSpPr>
        <p:spPr>
          <a:xfrm>
            <a:off x="311700" y="1762075"/>
            <a:ext cx="8520600" cy="22758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These two conclusions lead to the fact that ‘GBR’ and ‘LTU’ is failing in the ‘Conclusive document </a:t>
            </a:r>
            <a:r>
              <a:rPr lang="en"/>
              <a:t>quality’</a:t>
            </a:r>
            <a:r>
              <a:rPr lang="en"/>
              <a:t> test which then leads to non-clear ‘image integrity result’</a:t>
            </a:r>
            <a:r>
              <a:rPr lang="en"/>
              <a:t>.</a:t>
            </a:r>
            <a:endParaRPr/>
          </a:p>
          <a:p>
            <a:pPr indent="0" lvl="0" marL="457200" rtl="0" algn="l">
              <a:spcBef>
                <a:spcPts val="1200"/>
              </a:spcBef>
              <a:spcAft>
                <a:spcPts val="1200"/>
              </a:spcAft>
              <a:buNone/>
            </a:pPr>
            <a:r>
              <a:rPr lang="en"/>
              <a:t>We have to verify this phenomenon by plotting and analyzing the trend between two countries and their Conclusive document quality results. This plot is shown in the next two slides.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CONCLUSIVE DOCUMENT RESULT OF LTU VS TIME</a:t>
            </a:r>
            <a:endParaRPr/>
          </a:p>
        </p:txBody>
      </p:sp>
      <p:pic>
        <p:nvPicPr>
          <p:cNvPr id="189" name="Google Shape;189;p34"/>
          <p:cNvPicPr preferRelativeResize="0"/>
          <p:nvPr/>
        </p:nvPicPr>
        <p:blipFill>
          <a:blip r:embed="rId3">
            <a:alphaModFix/>
          </a:blip>
          <a:stretch>
            <a:fillRect/>
          </a:stretch>
        </p:blipFill>
        <p:spPr>
          <a:xfrm>
            <a:off x="0" y="1360905"/>
            <a:ext cx="9144000" cy="33360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CONCLUSIVE DOCUMENT RESULT OF GBR VS TIME</a:t>
            </a:r>
            <a:endParaRPr/>
          </a:p>
        </p:txBody>
      </p:sp>
      <p:pic>
        <p:nvPicPr>
          <p:cNvPr id="195" name="Google Shape;195;p35"/>
          <p:cNvPicPr preferRelativeResize="0"/>
          <p:nvPr/>
        </p:nvPicPr>
        <p:blipFill>
          <a:blip r:embed="rId3">
            <a:alphaModFix/>
          </a:blip>
          <a:stretch>
            <a:fillRect/>
          </a:stretch>
        </p:blipFill>
        <p:spPr>
          <a:xfrm>
            <a:off x="152400" y="1170125"/>
            <a:ext cx="8839202" cy="321577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201" name="Google Shape;201;p36"/>
          <p:cNvSpPr txBox="1"/>
          <p:nvPr>
            <p:ph idx="1" type="body"/>
          </p:nvPr>
        </p:nvSpPr>
        <p:spPr>
          <a:xfrm>
            <a:off x="311700" y="1545375"/>
            <a:ext cx="8520600" cy="302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expected trend was very strongly observed in GBR than ‘LTU’. Hence, now we know that the second trend in the overall result was due to the ‘document </a:t>
            </a:r>
            <a:r>
              <a:rPr lang="en"/>
              <a:t>quality</a:t>
            </a:r>
            <a:r>
              <a:rPr lang="en"/>
              <a:t>’ issue observed in GBR which also affected the ‘image quality’, ‘image integrity’ and Sub results in them. Now all the documents used by GBR were analyzed in which some showed the expected trend. Those are plotted in the next two slides.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GBR DRIVING LICENCE QUALITY RESULT VS TIME</a:t>
            </a:r>
            <a:endParaRPr/>
          </a:p>
        </p:txBody>
      </p:sp>
      <p:pic>
        <p:nvPicPr>
          <p:cNvPr id="207" name="Google Shape;207;p37"/>
          <p:cNvPicPr preferRelativeResize="0"/>
          <p:nvPr/>
        </p:nvPicPr>
        <p:blipFill>
          <a:blip r:embed="rId3">
            <a:alphaModFix/>
          </a:blip>
          <a:stretch>
            <a:fillRect/>
          </a:stretch>
        </p:blipFill>
        <p:spPr>
          <a:xfrm>
            <a:off x="366725" y="1668250"/>
            <a:ext cx="8410575" cy="2646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GBR PASSPORT QUALITY RESULT VS TIME</a:t>
            </a:r>
            <a:endParaRPr/>
          </a:p>
        </p:txBody>
      </p:sp>
      <p:pic>
        <p:nvPicPr>
          <p:cNvPr id="213" name="Google Shape;213;p38"/>
          <p:cNvPicPr preferRelativeResize="0"/>
          <p:nvPr/>
        </p:nvPicPr>
        <p:blipFill>
          <a:blip r:embed="rId3">
            <a:alphaModFix/>
          </a:blip>
          <a:stretch>
            <a:fillRect/>
          </a:stretch>
        </p:blipFill>
        <p:spPr>
          <a:xfrm>
            <a:off x="609600" y="1627325"/>
            <a:ext cx="8001000" cy="2466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SOLUTION</a:t>
            </a:r>
            <a:endParaRPr b="1"/>
          </a:p>
        </p:txBody>
      </p:sp>
      <p:sp>
        <p:nvSpPr>
          <p:cNvPr id="219" name="Google Shape;219;p39"/>
          <p:cNvSpPr txBox="1"/>
          <p:nvPr>
            <p:ph idx="1" type="body"/>
          </p:nvPr>
        </p:nvSpPr>
        <p:spPr>
          <a:xfrm>
            <a:off x="311700" y="1869125"/>
            <a:ext cx="8520600" cy="2699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Since we saw that GBR is </a:t>
            </a:r>
            <a:r>
              <a:rPr lang="en"/>
              <a:t>responsible</a:t>
            </a:r>
            <a:r>
              <a:rPr lang="en"/>
              <a:t> for the recent decrease in pass rate who are using two main documents i.e. driving licence and passport. And those two documents have are suspected to have non-clear image quality. Therefore, it is suggested that the KYC applied by people in GBR should get their documents strictly verified, either manually or by a secure way.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1740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THE FIRST TREND</a:t>
            </a:r>
            <a:endParaRPr b="1" sz="6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DOCUMENT</a:t>
            </a:r>
            <a:r>
              <a:rPr lang="en"/>
              <a:t> TYPE VS TIME</a:t>
            </a:r>
            <a:endParaRPr/>
          </a:p>
        </p:txBody>
      </p:sp>
      <p:pic>
        <p:nvPicPr>
          <p:cNvPr id="230" name="Google Shape;230;p41"/>
          <p:cNvPicPr preferRelativeResize="0"/>
          <p:nvPr/>
        </p:nvPicPr>
        <p:blipFill>
          <a:blip r:embed="rId3">
            <a:alphaModFix/>
          </a:blip>
          <a:stretch>
            <a:fillRect/>
          </a:stretch>
        </p:blipFill>
        <p:spPr>
          <a:xfrm>
            <a:off x="533400" y="1703525"/>
            <a:ext cx="8286750" cy="2495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INITIALISATION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determine the </a:t>
            </a:r>
            <a:r>
              <a:rPr lang="en"/>
              <a:t>cause</a:t>
            </a:r>
            <a:r>
              <a:rPr lang="en"/>
              <a:t> of an unusual behaviour we need to analyze the dataset. There are following issues in the data in its current format -</a:t>
            </a:r>
            <a:endParaRPr/>
          </a:p>
          <a:p>
            <a:pPr indent="-342900" lvl="0" marL="457200" rtl="0" algn="l">
              <a:spcBef>
                <a:spcPts val="1200"/>
              </a:spcBef>
              <a:spcAft>
                <a:spcPts val="0"/>
              </a:spcAft>
              <a:buSzPts val="1800"/>
              <a:buAutoNum type="arabicPeriod"/>
            </a:pPr>
            <a:r>
              <a:rPr lang="en"/>
              <a:t>Data is not sorted by date.</a:t>
            </a:r>
            <a:endParaRPr/>
          </a:p>
          <a:p>
            <a:pPr indent="-342900" lvl="0" marL="457200" rtl="0" algn="l">
              <a:spcBef>
                <a:spcPts val="0"/>
              </a:spcBef>
              <a:spcAft>
                <a:spcPts val="0"/>
              </a:spcAft>
              <a:buSzPts val="1800"/>
              <a:buAutoNum type="arabicPeriod"/>
            </a:pPr>
            <a:r>
              <a:rPr lang="en"/>
              <a:t>Date and time is in single column which is leading to difficulty in analysis.</a:t>
            </a:r>
            <a:endParaRPr/>
          </a:p>
          <a:p>
            <a:pPr indent="-342900" lvl="0" marL="457200" rtl="0" algn="l">
              <a:spcBef>
                <a:spcPts val="0"/>
              </a:spcBef>
              <a:spcAft>
                <a:spcPts val="0"/>
              </a:spcAft>
              <a:buSzPts val="1800"/>
              <a:buAutoNum type="arabicPeriod"/>
            </a:pPr>
            <a:r>
              <a:rPr lang="en"/>
              <a:t>All the elements in properties column are dictionaries which is difficult to interpret.</a:t>
            </a:r>
            <a:endParaRPr/>
          </a:p>
          <a:p>
            <a:pPr indent="0" lvl="0" marL="0" rtl="0" algn="l">
              <a:spcBef>
                <a:spcPts val="1200"/>
              </a:spcBef>
              <a:spcAft>
                <a:spcPts val="1200"/>
              </a:spcAft>
              <a:buNone/>
            </a:pPr>
            <a:r>
              <a:rPr lang="en"/>
              <a:t>Our first step is data preprocessing to simplify the data for easy observation and manipulation.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SUPPORTED </a:t>
            </a:r>
            <a:r>
              <a:rPr lang="en"/>
              <a:t>DOCUMENT RESULT VS TIME</a:t>
            </a:r>
            <a:endParaRPr/>
          </a:p>
        </p:txBody>
      </p:sp>
      <p:pic>
        <p:nvPicPr>
          <p:cNvPr id="236" name="Google Shape;236;p42"/>
          <p:cNvPicPr preferRelativeResize="0"/>
          <p:nvPr/>
        </p:nvPicPr>
        <p:blipFill>
          <a:blip r:embed="rId3">
            <a:alphaModFix/>
          </a:blip>
          <a:stretch>
            <a:fillRect/>
          </a:stretch>
        </p:blipFill>
        <p:spPr>
          <a:xfrm>
            <a:off x="381000" y="1703525"/>
            <a:ext cx="8477250" cy="2571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FACIAL IMAGE INTEGRITY RESULT</a:t>
            </a:r>
            <a:r>
              <a:rPr lang="en"/>
              <a:t> VS TIME</a:t>
            </a:r>
            <a:endParaRPr/>
          </a:p>
        </p:txBody>
      </p:sp>
      <p:pic>
        <p:nvPicPr>
          <p:cNvPr id="242" name="Google Shape;242;p43"/>
          <p:cNvPicPr preferRelativeResize="0"/>
          <p:nvPr/>
        </p:nvPicPr>
        <p:blipFill>
          <a:blip r:embed="rId3">
            <a:alphaModFix/>
          </a:blip>
          <a:stretch>
            <a:fillRect/>
          </a:stretch>
        </p:blipFill>
        <p:spPr>
          <a:xfrm>
            <a:off x="152400" y="1322525"/>
            <a:ext cx="8839201" cy="309464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Here, we can can observe the first unusual trend of the overall result which is the abrupt increase in considerable cases since 10 July. We can now say that ‘residence permit’ and ‘supported </a:t>
            </a:r>
            <a:r>
              <a:rPr lang="en"/>
              <a:t>document</a:t>
            </a:r>
            <a:r>
              <a:rPr lang="en"/>
              <a:t> result’ are the key factors of the abrupt change.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Now, it is </a:t>
            </a:r>
            <a:r>
              <a:rPr lang="en"/>
              <a:t>required</a:t>
            </a:r>
            <a:r>
              <a:rPr lang="en"/>
              <a:t> that we see the countries which used ‘residence permit’ as their document and analyse them.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RESIDENCE PERMIT RESULT VS ISSUING COUNTRY</a:t>
            </a:r>
            <a:endParaRPr/>
          </a:p>
        </p:txBody>
      </p:sp>
      <p:pic>
        <p:nvPicPr>
          <p:cNvPr id="254" name="Google Shape;254;p45"/>
          <p:cNvPicPr preferRelativeResize="0"/>
          <p:nvPr/>
        </p:nvPicPr>
        <p:blipFill>
          <a:blip r:embed="rId3">
            <a:alphaModFix/>
          </a:blip>
          <a:stretch>
            <a:fillRect/>
          </a:stretch>
        </p:blipFill>
        <p:spPr>
          <a:xfrm>
            <a:off x="304800" y="1170125"/>
            <a:ext cx="8667750" cy="3781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260" name="Google Shape;260;p46"/>
          <p:cNvSpPr txBox="1"/>
          <p:nvPr>
            <p:ph idx="1" type="body"/>
          </p:nvPr>
        </p:nvSpPr>
        <p:spPr>
          <a:xfrm>
            <a:off x="311700" y="19411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the graph, we can observe that the residence permit was used primarily in two countries i.e.GBR and FRA. Also, we have seen how GBR was </a:t>
            </a:r>
            <a:r>
              <a:rPr lang="en"/>
              <a:t>responsible</a:t>
            </a:r>
            <a:r>
              <a:rPr lang="en"/>
              <a:t> for </a:t>
            </a:r>
            <a:r>
              <a:rPr lang="en"/>
              <a:t>second</a:t>
            </a:r>
            <a:r>
              <a:rPr lang="en"/>
              <a:t> trend in the overall result. This makes our prediction more stronger. </a:t>
            </a:r>
            <a:endParaRPr/>
          </a:p>
          <a:p>
            <a:pPr indent="0" lvl="0" marL="0" rtl="0" algn="l">
              <a:spcBef>
                <a:spcPts val="1200"/>
              </a:spcBef>
              <a:spcAft>
                <a:spcPts val="1200"/>
              </a:spcAft>
              <a:buNone/>
            </a:pPr>
            <a:r>
              <a:rPr lang="en"/>
              <a:t>Now it </a:t>
            </a:r>
            <a:r>
              <a:rPr lang="en"/>
              <a:t>plausible</a:t>
            </a:r>
            <a:r>
              <a:rPr lang="en"/>
              <a:t> to plot the trend of these two </a:t>
            </a:r>
            <a:r>
              <a:rPr lang="en"/>
              <a:t>countries using ‘residence permit’ as document. This has been done in the next two slices.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FRA RESIDENCE PERMIT RESULT VS TIME</a:t>
            </a:r>
            <a:endParaRPr/>
          </a:p>
        </p:txBody>
      </p:sp>
      <p:pic>
        <p:nvPicPr>
          <p:cNvPr id="266" name="Google Shape;266;p47"/>
          <p:cNvPicPr preferRelativeResize="0"/>
          <p:nvPr/>
        </p:nvPicPr>
        <p:blipFill>
          <a:blip r:embed="rId3">
            <a:alphaModFix/>
          </a:blip>
          <a:stretch>
            <a:fillRect/>
          </a:stretch>
        </p:blipFill>
        <p:spPr>
          <a:xfrm>
            <a:off x="233363" y="1214438"/>
            <a:ext cx="8677275" cy="3781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GBR</a:t>
            </a:r>
            <a:r>
              <a:rPr lang="en"/>
              <a:t> RESIDENCE PERMIT RESULT VS TIME</a:t>
            </a:r>
            <a:endParaRPr/>
          </a:p>
        </p:txBody>
      </p:sp>
      <p:pic>
        <p:nvPicPr>
          <p:cNvPr id="272" name="Google Shape;272;p48"/>
          <p:cNvPicPr preferRelativeResize="0"/>
          <p:nvPr/>
        </p:nvPicPr>
        <p:blipFill>
          <a:blip r:embed="rId3">
            <a:alphaModFix/>
          </a:blip>
          <a:stretch>
            <a:fillRect/>
          </a:stretch>
        </p:blipFill>
        <p:spPr>
          <a:xfrm>
            <a:off x="304800" y="1170125"/>
            <a:ext cx="8705850" cy="3781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
        <p:nvSpPr>
          <p:cNvPr id="278" name="Google Shape;278;p49"/>
          <p:cNvSpPr txBox="1"/>
          <p:nvPr>
            <p:ph idx="1" type="body"/>
          </p:nvPr>
        </p:nvSpPr>
        <p:spPr>
          <a:xfrm>
            <a:off x="414575" y="22086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Therefore, from these trends we can conclude that GBR and FRA people who use ‘residence permit’ as the document have considerably unclear facial image integrity which is creating the first trend in the overall result of the KYC process.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SOLUTION</a:t>
            </a:r>
            <a:endParaRPr b="1"/>
          </a:p>
        </p:txBody>
      </p:sp>
      <p:sp>
        <p:nvSpPr>
          <p:cNvPr id="284" name="Google Shape;284;p50"/>
          <p:cNvSpPr txBox="1"/>
          <p:nvPr>
            <p:ph idx="1" type="body"/>
          </p:nvPr>
        </p:nvSpPr>
        <p:spPr>
          <a:xfrm>
            <a:off x="311700" y="1841700"/>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Therefore, it is advised that KYC applied using ‘residence permit’ should be strictly checked for image integrity either manually or with state-of-the-art ways especially by people from GBR and FRA to avoid any further issues.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1"/>
          <p:cNvSpPr txBox="1"/>
          <p:nvPr>
            <p:ph idx="1" type="body"/>
          </p:nvPr>
        </p:nvSpPr>
        <p:spPr>
          <a:xfrm>
            <a:off x="159300" y="17620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0000"/>
              <a:t>THANK YOU</a:t>
            </a:r>
            <a:endParaRPr sz="10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PREPROCESSING</a:t>
            </a:r>
            <a:endParaRPr/>
          </a:p>
        </p:txBody>
      </p:sp>
      <p:sp>
        <p:nvSpPr>
          <p:cNvPr id="73" name="Google Shape;73;p16"/>
          <p:cNvSpPr txBox="1"/>
          <p:nvPr>
            <p:ph idx="1" type="body"/>
          </p:nvPr>
        </p:nvSpPr>
        <p:spPr>
          <a:xfrm>
            <a:off x="311700" y="1152475"/>
            <a:ext cx="3136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Sorting the rows of the sheet by date in ascending order.</a:t>
            </a:r>
            <a:endParaRPr/>
          </a:p>
        </p:txBody>
      </p:sp>
      <p:pic>
        <p:nvPicPr>
          <p:cNvPr id="74" name="Google Shape;74;p16"/>
          <p:cNvPicPr preferRelativeResize="0"/>
          <p:nvPr/>
        </p:nvPicPr>
        <p:blipFill>
          <a:blip r:embed="rId3">
            <a:alphaModFix/>
          </a:blip>
          <a:stretch>
            <a:fillRect/>
          </a:stretch>
        </p:blipFill>
        <p:spPr>
          <a:xfrm>
            <a:off x="7185628" y="1017725"/>
            <a:ext cx="1471797" cy="3808450"/>
          </a:xfrm>
          <a:prstGeom prst="rect">
            <a:avLst/>
          </a:prstGeom>
          <a:noFill/>
          <a:ln>
            <a:noFill/>
          </a:ln>
        </p:spPr>
      </p:pic>
      <p:pic>
        <p:nvPicPr>
          <p:cNvPr id="75" name="Google Shape;75;p16"/>
          <p:cNvPicPr preferRelativeResize="0"/>
          <p:nvPr/>
        </p:nvPicPr>
        <p:blipFill>
          <a:blip r:embed="rId4">
            <a:alphaModFix/>
          </a:blip>
          <a:stretch>
            <a:fillRect/>
          </a:stretch>
        </p:blipFill>
        <p:spPr>
          <a:xfrm>
            <a:off x="4187100" y="1017725"/>
            <a:ext cx="1242075" cy="3808450"/>
          </a:xfrm>
          <a:prstGeom prst="rect">
            <a:avLst/>
          </a:prstGeom>
          <a:noFill/>
          <a:ln>
            <a:noFill/>
          </a:ln>
        </p:spPr>
      </p:pic>
      <p:sp>
        <p:nvSpPr>
          <p:cNvPr id="76" name="Google Shape;76;p16"/>
          <p:cNvSpPr txBox="1"/>
          <p:nvPr/>
        </p:nvSpPr>
        <p:spPr>
          <a:xfrm>
            <a:off x="4260375" y="4792450"/>
            <a:ext cx="9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Previous</a:t>
            </a:r>
            <a:endParaRPr/>
          </a:p>
        </p:txBody>
      </p:sp>
      <p:sp>
        <p:nvSpPr>
          <p:cNvPr id="77" name="Google Shape;77;p16"/>
          <p:cNvSpPr txBox="1"/>
          <p:nvPr/>
        </p:nvSpPr>
        <p:spPr>
          <a:xfrm>
            <a:off x="7689375" y="4792450"/>
            <a:ext cx="9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Now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DATA PREPROCESSING</a:t>
            </a:r>
            <a:endParaRPr/>
          </a:p>
        </p:txBody>
      </p:sp>
      <p:sp>
        <p:nvSpPr>
          <p:cNvPr id="83" name="Google Shape;83;p17"/>
          <p:cNvSpPr txBox="1"/>
          <p:nvPr>
            <p:ph idx="1" type="body"/>
          </p:nvPr>
        </p:nvSpPr>
        <p:spPr>
          <a:xfrm>
            <a:off x="311700" y="1152475"/>
            <a:ext cx="2711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Date Time Split</a:t>
            </a:r>
            <a:endParaRPr/>
          </a:p>
          <a:p>
            <a:pPr indent="0" lvl="0" marL="0" rtl="0" algn="ctr">
              <a:spcBef>
                <a:spcPts val="1200"/>
              </a:spcBef>
              <a:spcAft>
                <a:spcPts val="0"/>
              </a:spcAft>
              <a:buNone/>
            </a:pPr>
            <a:r>
              <a:rPr lang="en"/>
              <a:t>2017-05-23T15:13:02Z</a:t>
            </a:r>
            <a:endParaRPr/>
          </a:p>
          <a:p>
            <a:pPr indent="0" lvl="0" marL="0" rtl="0" algn="ctr">
              <a:spcBef>
                <a:spcPts val="1200"/>
              </a:spcBef>
              <a:spcAft>
                <a:spcPts val="0"/>
              </a:spcAft>
              <a:buNone/>
            </a:pPr>
            <a:r>
              <a:t/>
            </a:r>
            <a:endParaRPr/>
          </a:p>
          <a:p>
            <a:pPr indent="0" lvl="0" marL="0" rtl="0" algn="ctr">
              <a:spcBef>
                <a:spcPts val="1200"/>
              </a:spcBef>
              <a:spcAft>
                <a:spcPts val="0"/>
              </a:spcAft>
              <a:buNone/>
            </a:pPr>
            <a:r>
              <a:t/>
            </a:r>
            <a:endParaRPr/>
          </a:p>
          <a:p>
            <a:pPr indent="0" lvl="0" marL="0" rtl="0" algn="ctr">
              <a:spcBef>
                <a:spcPts val="1200"/>
              </a:spcBef>
              <a:spcAft>
                <a:spcPts val="1200"/>
              </a:spcAft>
              <a:buClr>
                <a:schemeClr val="dk1"/>
              </a:buClr>
              <a:buSzPts val="1100"/>
              <a:buFont typeface="Arial"/>
              <a:buNone/>
            </a:pPr>
            <a:r>
              <a:rPr lang="en"/>
              <a:t>[</a:t>
            </a:r>
            <a:r>
              <a:rPr lang="en"/>
              <a:t>2017-05-23, 15:13:02 ]</a:t>
            </a:r>
            <a:endParaRPr/>
          </a:p>
        </p:txBody>
      </p:sp>
      <p:pic>
        <p:nvPicPr>
          <p:cNvPr id="84" name="Google Shape;84;p17"/>
          <p:cNvPicPr preferRelativeResize="0"/>
          <p:nvPr/>
        </p:nvPicPr>
        <p:blipFill>
          <a:blip r:embed="rId3">
            <a:alphaModFix/>
          </a:blip>
          <a:stretch>
            <a:fillRect/>
          </a:stretch>
        </p:blipFill>
        <p:spPr>
          <a:xfrm>
            <a:off x="3393375" y="1011175"/>
            <a:ext cx="1594000" cy="3699000"/>
          </a:xfrm>
          <a:prstGeom prst="rect">
            <a:avLst/>
          </a:prstGeom>
          <a:noFill/>
          <a:ln>
            <a:noFill/>
          </a:ln>
        </p:spPr>
      </p:pic>
      <p:pic>
        <p:nvPicPr>
          <p:cNvPr id="85" name="Google Shape;85;p17"/>
          <p:cNvPicPr preferRelativeResize="0"/>
          <p:nvPr/>
        </p:nvPicPr>
        <p:blipFill>
          <a:blip r:embed="rId4">
            <a:alphaModFix/>
          </a:blip>
          <a:stretch>
            <a:fillRect/>
          </a:stretch>
        </p:blipFill>
        <p:spPr>
          <a:xfrm>
            <a:off x="6158300" y="961848"/>
            <a:ext cx="1691624" cy="3699000"/>
          </a:xfrm>
          <a:prstGeom prst="rect">
            <a:avLst/>
          </a:prstGeom>
          <a:noFill/>
          <a:ln>
            <a:noFill/>
          </a:ln>
        </p:spPr>
      </p:pic>
      <p:cxnSp>
        <p:nvCxnSpPr>
          <p:cNvPr id="86" name="Google Shape;86;p17"/>
          <p:cNvCxnSpPr/>
          <p:nvPr/>
        </p:nvCxnSpPr>
        <p:spPr>
          <a:xfrm>
            <a:off x="1634700" y="2165550"/>
            <a:ext cx="0" cy="8229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PREPROCESSING</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Splitting</a:t>
            </a:r>
            <a:r>
              <a:rPr lang="en"/>
              <a:t> Properties</a:t>
            </a:r>
            <a:endParaRPr/>
          </a:p>
        </p:txBody>
      </p:sp>
      <p:pic>
        <p:nvPicPr>
          <p:cNvPr id="93" name="Google Shape;93;p18"/>
          <p:cNvPicPr preferRelativeResize="0"/>
          <p:nvPr/>
        </p:nvPicPr>
        <p:blipFill>
          <a:blip r:embed="rId3">
            <a:alphaModFix/>
          </a:blip>
          <a:stretch>
            <a:fillRect/>
          </a:stretch>
        </p:blipFill>
        <p:spPr>
          <a:xfrm>
            <a:off x="633413" y="1609725"/>
            <a:ext cx="7877175" cy="1314450"/>
          </a:xfrm>
          <a:prstGeom prst="rect">
            <a:avLst/>
          </a:prstGeom>
          <a:noFill/>
          <a:ln>
            <a:noFill/>
          </a:ln>
        </p:spPr>
      </p:pic>
      <p:pic>
        <p:nvPicPr>
          <p:cNvPr id="94" name="Google Shape;94;p18"/>
          <p:cNvPicPr preferRelativeResize="0"/>
          <p:nvPr/>
        </p:nvPicPr>
        <p:blipFill>
          <a:blip r:embed="rId4">
            <a:alphaModFix/>
          </a:blip>
          <a:stretch>
            <a:fillRect/>
          </a:stretch>
        </p:blipFill>
        <p:spPr>
          <a:xfrm>
            <a:off x="595313" y="3195638"/>
            <a:ext cx="7953375" cy="134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FINDING UNUSUAL BEHAVIOUR</a:t>
            </a:r>
            <a:endParaRPr/>
          </a:p>
        </p:txBody>
      </p:sp>
      <p:sp>
        <p:nvSpPr>
          <p:cNvPr id="100" name="Google Shape;100;p19"/>
          <p:cNvSpPr txBox="1"/>
          <p:nvPr>
            <p:ph idx="1" type="body"/>
          </p:nvPr>
        </p:nvSpPr>
        <p:spPr>
          <a:xfrm>
            <a:off x="311700" y="1190650"/>
            <a:ext cx="8520600" cy="337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Since we know that the ‘pass rate’ has been </a:t>
            </a:r>
            <a:r>
              <a:rPr lang="en"/>
              <a:t>substantially</a:t>
            </a:r>
            <a:r>
              <a:rPr lang="en"/>
              <a:t> decreased, there must be some unusual trends in the data which needs to be revealed so that we could get some clues regarding the cause</a:t>
            </a:r>
            <a:r>
              <a:rPr lang="en"/>
              <a:t> of such behaviour.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first step is to plot the trend of the column ‘result’ with ‘time’ in the excel sheet doc_report.csv.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RESULT VS TIME</a:t>
            </a:r>
            <a:endParaRPr/>
          </a:p>
        </p:txBody>
      </p:sp>
      <p:pic>
        <p:nvPicPr>
          <p:cNvPr id="106" name="Google Shape;106;p20"/>
          <p:cNvPicPr preferRelativeResize="0"/>
          <p:nvPr/>
        </p:nvPicPr>
        <p:blipFill>
          <a:blip r:embed="rId3">
            <a:alphaModFix/>
          </a:blip>
          <a:stretch>
            <a:fillRect/>
          </a:stretch>
        </p:blipFill>
        <p:spPr>
          <a:xfrm>
            <a:off x="1341575" y="1176350"/>
            <a:ext cx="6475174" cy="3410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en"/>
              <a:t>RESULT VS TIME</a:t>
            </a:r>
            <a:endParaRPr/>
          </a:p>
          <a:p>
            <a:pPr indent="0" lvl="0" marL="0" rtl="0" algn="ctr">
              <a:spcBef>
                <a:spcPts val="0"/>
              </a:spcBef>
              <a:spcAft>
                <a:spcPts val="0"/>
              </a:spcAft>
              <a:buNone/>
            </a:pPr>
            <a:r>
              <a:t/>
            </a:r>
            <a:endParaRPr/>
          </a:p>
        </p:txBody>
      </p:sp>
      <p:sp>
        <p:nvSpPr>
          <p:cNvPr id="112" name="Google Shape;112;p21"/>
          <p:cNvSpPr txBox="1"/>
          <p:nvPr>
            <p:ph idx="1" type="body"/>
          </p:nvPr>
        </p:nvSpPr>
        <p:spPr>
          <a:xfrm>
            <a:off x="311700" y="1152475"/>
            <a:ext cx="8520600" cy="379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From the graph we can observe two unusual trends in ‘considerable results’ relative to ‘clear results’. </a:t>
            </a:r>
            <a:endParaRPr/>
          </a:p>
          <a:p>
            <a:pPr indent="-342900" lvl="0" marL="457200" rtl="0" algn="l">
              <a:spcBef>
                <a:spcPts val="1200"/>
              </a:spcBef>
              <a:spcAft>
                <a:spcPts val="0"/>
              </a:spcAft>
              <a:buSzPts val="1800"/>
              <a:buAutoNum type="arabicPeriod"/>
            </a:pPr>
            <a:r>
              <a:rPr lang="en"/>
              <a:t>Sudden increase in considerable results from 10-July</a:t>
            </a:r>
            <a:endParaRPr/>
          </a:p>
          <a:p>
            <a:pPr indent="-342900" lvl="0" marL="457200" rtl="0" algn="l">
              <a:spcBef>
                <a:spcPts val="0"/>
              </a:spcBef>
              <a:spcAft>
                <a:spcPts val="0"/>
              </a:spcAft>
              <a:buSzPts val="1800"/>
              <a:buAutoNum type="arabicPeriod"/>
            </a:pPr>
            <a:r>
              <a:rPr lang="en"/>
              <a:t>Unexpected rise in the month of october</a:t>
            </a:r>
            <a:endParaRPr/>
          </a:p>
          <a:p>
            <a:pPr indent="0" lvl="0" marL="0" rtl="0" algn="l">
              <a:spcBef>
                <a:spcPts val="1200"/>
              </a:spcBef>
              <a:spcAft>
                <a:spcPts val="0"/>
              </a:spcAft>
              <a:buNone/>
            </a:pPr>
            <a:r>
              <a:rPr lang="en"/>
              <a:t>So now, it can be verified from the plot that the ‘pass rate’ has significantly decreased with time recently. </a:t>
            </a:r>
            <a:endParaRPr/>
          </a:p>
          <a:p>
            <a:pPr indent="0" lvl="0" marL="0" rtl="0" algn="l">
              <a:spcBef>
                <a:spcPts val="1200"/>
              </a:spcBef>
              <a:spcAft>
                <a:spcPts val="0"/>
              </a:spcAft>
              <a:buNone/>
            </a:pPr>
            <a:r>
              <a:rPr lang="en"/>
              <a:t>Now, since trend in overall result has been analyzed, we have to proceed further to visualize the trend in different category of results with time to check which categories are actually affecting the result.</a:t>
            </a:r>
            <a:endParaRPr/>
          </a:p>
          <a:p>
            <a:pPr indent="0" lvl="0" marL="0" rtl="0" algn="l">
              <a:spcBef>
                <a:spcPts val="1200"/>
              </a:spcBef>
              <a:spcAft>
                <a:spcPts val="1200"/>
              </a:spcAft>
              <a:buNone/>
            </a:pPr>
            <a:r>
              <a:rPr lang="en"/>
              <a:t>After visualizing each category of results, unusual behaviour in some of them were observed which are shown from the next slide.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