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134" y="468"/>
            <a:ext cx="9019858" cy="98517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8673" y="3575233"/>
            <a:ext cx="6990652" cy="110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8082" y="5047150"/>
            <a:ext cx="11011834" cy="2883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8160" cy="10294620"/>
            <a:chOff x="0" y="0"/>
            <a:chExt cx="18298160" cy="10294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97032" y="6459907"/>
              <a:ext cx="2501000" cy="3834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382940" cy="4622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9688" y="2733234"/>
              <a:ext cx="12849225" cy="6115050"/>
            </a:xfrm>
            <a:custGeom>
              <a:avLst/>
              <a:gdLst/>
              <a:ahLst/>
              <a:cxnLst/>
              <a:rect l="l" t="t" r="r" b="b"/>
              <a:pathLst>
                <a:path w="12849224" h="6115050">
                  <a:moveTo>
                    <a:pt x="0" y="0"/>
                  </a:moveTo>
                  <a:lnTo>
                    <a:pt x="12849037" y="0"/>
                  </a:lnTo>
                  <a:lnTo>
                    <a:pt x="12849037" y="6115050"/>
                  </a:lnTo>
                  <a:lnTo>
                    <a:pt x="0" y="6115050"/>
                  </a:lnTo>
                  <a:lnTo>
                    <a:pt x="0" y="0"/>
                  </a:lnTo>
                </a:path>
              </a:pathLst>
            </a:custGeom>
            <a:ln w="76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8770" y="5380785"/>
              <a:ext cx="209549" cy="2095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72915" algn="l"/>
              </a:tabLst>
            </a:pPr>
            <a:r>
              <a:rPr spc="-130" dirty="0"/>
              <a:t>O</a:t>
            </a:r>
            <a:r>
              <a:rPr spc="585" dirty="0"/>
              <a:t>P</a:t>
            </a:r>
            <a:r>
              <a:rPr spc="-484" dirty="0"/>
              <a:t>T</a:t>
            </a:r>
            <a:r>
              <a:rPr spc="850" dirty="0"/>
              <a:t>I</a:t>
            </a:r>
            <a:r>
              <a:rPr spc="405" dirty="0"/>
              <a:t>M</a:t>
            </a:r>
            <a:r>
              <a:rPr spc="60" dirty="0"/>
              <a:t>U</a:t>
            </a:r>
            <a:r>
              <a:rPr spc="25" dirty="0"/>
              <a:t>S</a:t>
            </a:r>
            <a:r>
              <a:rPr dirty="0"/>
              <a:t>	</a:t>
            </a:r>
            <a:r>
              <a:rPr spc="585" dirty="0"/>
              <a:t>P</a:t>
            </a:r>
            <a:r>
              <a:rPr spc="620" dirty="0"/>
              <a:t>R</a:t>
            </a:r>
            <a:r>
              <a:rPr spc="850" dirty="0"/>
              <a:t>I</a:t>
            </a:r>
            <a:r>
              <a:rPr spc="405" dirty="0"/>
              <a:t>M</a:t>
            </a:r>
            <a:r>
              <a:rPr spc="-855"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7205" marR="5080">
              <a:lnSpc>
                <a:spcPct val="116100"/>
              </a:lnSpc>
              <a:spcBef>
                <a:spcPts val="90"/>
              </a:spcBef>
              <a:tabLst>
                <a:tab pos="2118995" algn="l"/>
                <a:tab pos="4298315" algn="l"/>
                <a:tab pos="4936490" algn="l"/>
                <a:tab pos="5561330" algn="l"/>
                <a:tab pos="7219315" algn="l"/>
                <a:tab pos="8439785" algn="l"/>
              </a:tabLst>
            </a:pPr>
            <a:r>
              <a:rPr spc="-75" dirty="0"/>
              <a:t>Y</a:t>
            </a:r>
            <a:r>
              <a:rPr spc="-60" dirty="0"/>
              <a:t>O</a:t>
            </a:r>
            <a:r>
              <a:rPr spc="55" dirty="0"/>
              <a:t>U</a:t>
            </a:r>
            <a:r>
              <a:rPr spc="-25" dirty="0"/>
              <a:t>R</a:t>
            </a:r>
            <a:r>
              <a:rPr dirty="0"/>
              <a:t>	</a:t>
            </a:r>
            <a:r>
              <a:rPr spc="-60" dirty="0"/>
              <a:t>O</a:t>
            </a:r>
            <a:r>
              <a:rPr spc="-15" dirty="0"/>
              <a:t>N</a:t>
            </a:r>
            <a:r>
              <a:rPr spc="-80" dirty="0"/>
              <a:t>E</a:t>
            </a:r>
            <a:r>
              <a:rPr spc="90" dirty="0"/>
              <a:t>-</a:t>
            </a:r>
            <a:r>
              <a:rPr spc="-855" dirty="0"/>
              <a:t> </a:t>
            </a:r>
            <a:r>
              <a:rPr spc="445" dirty="0"/>
              <a:t>S</a:t>
            </a:r>
            <a:r>
              <a:rPr spc="-270" dirty="0"/>
              <a:t>T</a:t>
            </a:r>
            <a:r>
              <a:rPr spc="-60" dirty="0"/>
              <a:t>O</a:t>
            </a:r>
            <a:r>
              <a:rPr spc="-45" dirty="0"/>
              <a:t>P</a:t>
            </a:r>
            <a:r>
              <a:rPr dirty="0"/>
              <a:t>	</a:t>
            </a:r>
            <a:r>
              <a:rPr spc="445" dirty="0"/>
              <a:t>S</a:t>
            </a:r>
            <a:r>
              <a:rPr spc="-60" dirty="0"/>
              <a:t>O</a:t>
            </a:r>
            <a:r>
              <a:rPr spc="55" dirty="0"/>
              <a:t>U</a:t>
            </a:r>
            <a:r>
              <a:rPr spc="385" dirty="0"/>
              <a:t>R</a:t>
            </a:r>
            <a:r>
              <a:rPr spc="225" dirty="0"/>
              <a:t>C</a:t>
            </a:r>
            <a:r>
              <a:rPr spc="-495" dirty="0"/>
              <a:t>E</a:t>
            </a:r>
            <a:r>
              <a:rPr dirty="0"/>
              <a:t>	</a:t>
            </a:r>
            <a:r>
              <a:rPr spc="-200" dirty="0"/>
              <a:t>F</a:t>
            </a:r>
            <a:r>
              <a:rPr spc="-60" dirty="0"/>
              <a:t>O</a:t>
            </a:r>
            <a:r>
              <a:rPr spc="-25" dirty="0"/>
              <a:t>R</a:t>
            </a:r>
            <a:r>
              <a:rPr dirty="0"/>
              <a:t>	</a:t>
            </a:r>
            <a:r>
              <a:rPr spc="-350" dirty="0"/>
              <a:t>W</a:t>
            </a:r>
            <a:r>
              <a:rPr spc="-80" dirty="0"/>
              <a:t>E</a:t>
            </a:r>
            <a:r>
              <a:rPr spc="-30" dirty="0"/>
              <a:t>LL</a:t>
            </a:r>
            <a:r>
              <a:rPr spc="-15" dirty="0"/>
              <a:t>N</a:t>
            </a:r>
            <a:r>
              <a:rPr spc="-80" dirty="0"/>
              <a:t>E</a:t>
            </a:r>
            <a:r>
              <a:rPr spc="445" dirty="0"/>
              <a:t>S</a:t>
            </a:r>
            <a:r>
              <a:rPr spc="20" dirty="0"/>
              <a:t>S  </a:t>
            </a:r>
            <a:r>
              <a:rPr spc="65" dirty="0"/>
              <a:t>INFORMATION	</a:t>
            </a:r>
            <a:r>
              <a:rPr spc="-50" dirty="0"/>
              <a:t>AND	</a:t>
            </a:r>
            <a:r>
              <a:rPr spc="-15" dirty="0"/>
              <a:t>ONLINE</a:t>
            </a:r>
          </a:p>
          <a:p>
            <a:pPr marL="497205">
              <a:lnSpc>
                <a:spcPct val="100000"/>
              </a:lnSpc>
              <a:spcBef>
                <a:spcPts val="810"/>
              </a:spcBef>
            </a:pPr>
            <a:r>
              <a:rPr spc="50" dirty="0"/>
              <a:t>CONSULTATIONS</a:t>
            </a:r>
          </a:p>
          <a:p>
            <a:pPr marL="484505" marR="476884" algn="ctr">
              <a:lnSpc>
                <a:spcPct val="100000"/>
              </a:lnSpc>
              <a:spcBef>
                <a:spcPts val="1780"/>
              </a:spcBef>
            </a:pPr>
            <a:r>
              <a:rPr sz="2650" spc="120" dirty="0">
                <a:latin typeface="Tahoma"/>
                <a:cs typeface="Tahoma"/>
              </a:rPr>
              <a:t>BY</a:t>
            </a:r>
            <a:r>
              <a:rPr sz="2650" spc="75" dirty="0">
                <a:latin typeface="Tahoma"/>
                <a:cs typeface="Tahoma"/>
              </a:rPr>
              <a:t> </a:t>
            </a:r>
            <a:r>
              <a:rPr sz="2650" spc="145" dirty="0">
                <a:latin typeface="Tahoma"/>
                <a:cs typeface="Tahoma"/>
              </a:rPr>
              <a:t>AASHISH</a:t>
            </a:r>
            <a:endParaRPr sz="2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54519" y="1028700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873"/>
              <a:ext cx="4828324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71" y="2561317"/>
              <a:ext cx="12306298" cy="6924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460" y="1036127"/>
            <a:ext cx="12466320" cy="1274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200" spc="120" dirty="0"/>
              <a:t>A</a:t>
            </a:r>
            <a:r>
              <a:rPr sz="8200" spc="330" dirty="0"/>
              <a:t>D</a:t>
            </a:r>
            <a:r>
              <a:rPr sz="8200" spc="455" dirty="0"/>
              <a:t>M</a:t>
            </a:r>
            <a:r>
              <a:rPr sz="8200" spc="980" dirty="0"/>
              <a:t>I</a:t>
            </a:r>
            <a:r>
              <a:rPr sz="8200" spc="-80" dirty="0"/>
              <a:t>N</a:t>
            </a:r>
            <a:r>
              <a:rPr sz="8200" spc="254" dirty="0"/>
              <a:t>/</a:t>
            </a:r>
            <a:r>
              <a:rPr sz="8200" spc="-1670" dirty="0"/>
              <a:t> </a:t>
            </a:r>
            <a:r>
              <a:rPr sz="8200" spc="-575" dirty="0"/>
              <a:t>T</a:t>
            </a:r>
            <a:r>
              <a:rPr sz="8200" spc="120" dirty="0"/>
              <a:t>A</a:t>
            </a:r>
            <a:r>
              <a:rPr sz="8200" spc="-105" dirty="0"/>
              <a:t>L</a:t>
            </a:r>
            <a:r>
              <a:rPr sz="8200" spc="-420" dirty="0"/>
              <a:t>K</a:t>
            </a:r>
            <a:r>
              <a:rPr sz="8200" spc="1230" dirty="0"/>
              <a:t> </a:t>
            </a:r>
            <a:r>
              <a:rPr sz="8200" spc="-575" dirty="0"/>
              <a:t>T</a:t>
            </a:r>
            <a:r>
              <a:rPr sz="8200" spc="-965" dirty="0"/>
              <a:t>O</a:t>
            </a:r>
            <a:r>
              <a:rPr sz="8200" spc="1230" dirty="0"/>
              <a:t> </a:t>
            </a:r>
            <a:r>
              <a:rPr sz="8200" spc="665" dirty="0"/>
              <a:t>P</a:t>
            </a:r>
            <a:r>
              <a:rPr sz="8200" spc="120" dirty="0"/>
              <a:t>A</a:t>
            </a:r>
            <a:r>
              <a:rPr sz="8200" spc="-575" dirty="0"/>
              <a:t>T</a:t>
            </a:r>
            <a:r>
              <a:rPr sz="8200" spc="980" dirty="0"/>
              <a:t>I</a:t>
            </a:r>
            <a:r>
              <a:rPr sz="8200" spc="-204" dirty="0"/>
              <a:t>E</a:t>
            </a:r>
            <a:r>
              <a:rPr sz="8200" spc="-80" dirty="0"/>
              <a:t>N</a:t>
            </a:r>
            <a:r>
              <a:rPr sz="8200" spc="-1375" dirty="0"/>
              <a:t>T</a:t>
            </a:r>
            <a:endParaRPr sz="8200"/>
          </a:p>
        </p:txBody>
      </p:sp>
      <p:grpSp>
        <p:nvGrpSpPr>
          <p:cNvPr id="8" name="object 8"/>
          <p:cNvGrpSpPr/>
          <p:nvPr/>
        </p:nvGrpSpPr>
        <p:grpSpPr>
          <a:xfrm>
            <a:off x="13525994" y="3131673"/>
            <a:ext cx="142875" cy="2428875"/>
            <a:chOff x="13525994" y="3131673"/>
            <a:chExt cx="142875" cy="24288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5994" y="3131673"/>
              <a:ext cx="142875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5994" y="5417673"/>
              <a:ext cx="142875" cy="1428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869192" y="2841091"/>
            <a:ext cx="3710304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855" algn="just">
              <a:lnSpc>
                <a:spcPct val="113599"/>
              </a:lnSpc>
              <a:spcBef>
                <a:spcPts val="100"/>
              </a:spcBef>
            </a:pPr>
            <a:r>
              <a:rPr sz="3300" spc="51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3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30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33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300" spc="-215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3300" spc="-7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33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3300" spc="-380" dirty="0">
                <a:solidFill>
                  <a:srgbClr val="231F20"/>
                </a:solidFill>
                <a:latin typeface="Lucida Sans Unicode"/>
                <a:cs typeface="Lucida Sans Unicode"/>
              </a:rPr>
              <a:t>x</a:t>
            </a:r>
            <a:r>
              <a:rPr sz="3300" spc="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3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3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300" spc="51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3300" spc="-105" dirty="0">
                <a:solidFill>
                  <a:srgbClr val="231F20"/>
                </a:solidFill>
                <a:latin typeface="Lucida Sans Unicode"/>
                <a:cs typeface="Lucida Sans Unicode"/>
              </a:rPr>
              <a:t>h  </a:t>
            </a:r>
            <a:r>
              <a:rPr sz="33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uses</a:t>
            </a:r>
            <a:r>
              <a:rPr sz="3300" spc="4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get</a:t>
            </a:r>
            <a:r>
              <a:rPr sz="3300" spc="4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endParaRPr sz="3300">
              <a:latin typeface="Lucida Sans Unicode"/>
              <a:cs typeface="Lucida Sans Unicode"/>
            </a:endParaRPr>
          </a:p>
          <a:p>
            <a:pPr algn="just">
              <a:lnSpc>
                <a:spcPct val="100000"/>
              </a:lnSpc>
              <a:spcBef>
                <a:spcPts val="540"/>
              </a:spcBef>
            </a:pPr>
            <a:r>
              <a:rPr sz="33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post</a:t>
            </a:r>
            <a:r>
              <a:rPr sz="3300" spc="434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270" dirty="0">
                <a:solidFill>
                  <a:srgbClr val="231F20"/>
                </a:solidFill>
                <a:latin typeface="Lucida Sans Unicode"/>
                <a:cs typeface="Lucida Sans Unicode"/>
              </a:rPr>
              <a:t>services</a:t>
            </a:r>
            <a:endParaRPr sz="3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Lucida Sans Unicode"/>
              <a:cs typeface="Lucida Sans Unicode"/>
            </a:endParaRPr>
          </a:p>
          <a:p>
            <a:pPr marR="511809" algn="just">
              <a:lnSpc>
                <a:spcPct val="113599"/>
              </a:lnSpc>
              <a:spcBef>
                <a:spcPts val="5"/>
              </a:spcBef>
            </a:pPr>
            <a:r>
              <a:rPr sz="3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where </a:t>
            </a:r>
            <a:r>
              <a:rPr sz="330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patient </a:t>
            </a:r>
            <a:r>
              <a:rPr sz="3300" spc="-10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messages </a:t>
            </a:r>
            <a:r>
              <a:rPr sz="3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are </a:t>
            </a:r>
            <a:r>
              <a:rPr sz="3300" spc="-10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left</a:t>
            </a:r>
            <a:r>
              <a:rPr sz="3300" spc="45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side</a:t>
            </a:r>
            <a:r>
              <a:rPr sz="3300" spc="45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endParaRPr sz="3300">
              <a:latin typeface="Lucida Sans Unicode"/>
              <a:cs typeface="Lucida Sans Unicode"/>
            </a:endParaRPr>
          </a:p>
          <a:p>
            <a:pPr marR="5080" algn="just">
              <a:lnSpc>
                <a:spcPct val="113599"/>
              </a:lnSpc>
            </a:pPr>
            <a:r>
              <a:rPr sz="33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doctor </a:t>
            </a:r>
            <a:r>
              <a:rPr sz="33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message </a:t>
            </a:r>
            <a:r>
              <a:rPr sz="3300" spc="-10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3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300" spc="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3300" spc="-7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3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33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33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3300" spc="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3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33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33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33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3300" spc="-400" dirty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endParaRPr sz="33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4519" y="1577828"/>
            <a:ext cx="330581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Things</a:t>
            </a:r>
            <a:r>
              <a:rPr sz="3800" spc="4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8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used: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12774295" cy="9003030"/>
            <a:chOff x="0" y="3"/>
            <a:chExt cx="12774295" cy="9003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4401422" cy="5803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55" y="2106804"/>
              <a:ext cx="12258674" cy="68960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1265" y="308676"/>
            <a:ext cx="370332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100" spc="-120" dirty="0">
                <a:solidFill>
                  <a:srgbClr val="FFFFFF"/>
                </a:solidFill>
              </a:rPr>
              <a:t>L</a:t>
            </a:r>
            <a:r>
              <a:rPr sz="10100" spc="-190" dirty="0">
                <a:solidFill>
                  <a:srgbClr val="FFFFFF"/>
                </a:solidFill>
              </a:rPr>
              <a:t>O</a:t>
            </a:r>
            <a:r>
              <a:rPr sz="10100" spc="90" dirty="0">
                <a:solidFill>
                  <a:srgbClr val="FFFFFF"/>
                </a:solidFill>
              </a:rPr>
              <a:t>G</a:t>
            </a:r>
            <a:r>
              <a:rPr sz="10100" spc="1220" dirty="0">
                <a:solidFill>
                  <a:srgbClr val="FFFFFF"/>
                </a:solidFill>
              </a:rPr>
              <a:t>I</a:t>
            </a:r>
            <a:r>
              <a:rPr sz="10100" spc="-1075" dirty="0">
                <a:solidFill>
                  <a:srgbClr val="FFFFFF"/>
                </a:solidFill>
              </a:rPr>
              <a:t>N</a:t>
            </a:r>
            <a:endParaRPr sz="10100"/>
          </a:p>
        </p:txBody>
      </p:sp>
      <p:grpSp>
        <p:nvGrpSpPr>
          <p:cNvPr id="7" name="object 7"/>
          <p:cNvGrpSpPr/>
          <p:nvPr/>
        </p:nvGrpSpPr>
        <p:grpSpPr>
          <a:xfrm>
            <a:off x="13154519" y="2"/>
            <a:ext cx="5133975" cy="9907905"/>
            <a:chOff x="13154519" y="2"/>
            <a:chExt cx="5133975" cy="99079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8466" y="2"/>
              <a:ext cx="3989532" cy="8318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54519" y="1028703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2949943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3407143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3864343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4321543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4778742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5693142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0744" y="6607543"/>
              <a:ext cx="114300" cy="1142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154519" y="1558023"/>
            <a:ext cx="4667250" cy="7119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47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Things</a:t>
            </a:r>
            <a:r>
              <a:rPr sz="4700" spc="6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7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used:</a:t>
            </a:r>
            <a:endParaRPr sz="4700">
              <a:latin typeface="Lucida Sans Unicode"/>
              <a:cs typeface="Lucida Sans Unicode"/>
            </a:endParaRPr>
          </a:p>
          <a:p>
            <a:pPr marL="563245">
              <a:lnSpc>
                <a:spcPct val="100000"/>
              </a:lnSpc>
              <a:spcBef>
                <a:spcPts val="3884"/>
              </a:spcBef>
            </a:pPr>
            <a:r>
              <a:rPr sz="26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mat</a:t>
            </a:r>
            <a:r>
              <a:rPr sz="2600" spc="33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card</a:t>
            </a:r>
            <a:endParaRPr sz="2600">
              <a:latin typeface="Lucida Sans Unicode"/>
              <a:cs typeface="Lucida Sans Unicode"/>
            </a:endParaRPr>
          </a:p>
          <a:p>
            <a:pPr marL="563245">
              <a:lnSpc>
                <a:spcPct val="100000"/>
              </a:lnSpc>
              <a:spcBef>
                <a:spcPts val="480"/>
              </a:spcBef>
            </a:pPr>
            <a:r>
              <a:rPr sz="26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mat</a:t>
            </a:r>
            <a:r>
              <a:rPr sz="26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content</a:t>
            </a:r>
            <a:endParaRPr sz="2600">
              <a:latin typeface="Lucida Sans Unicode"/>
              <a:cs typeface="Lucida Sans Unicode"/>
            </a:endParaRPr>
          </a:p>
          <a:p>
            <a:pPr marL="563245" marR="795655">
              <a:lnSpc>
                <a:spcPct val="115399"/>
              </a:lnSpc>
            </a:pPr>
            <a:r>
              <a:rPr sz="26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model</a:t>
            </a:r>
            <a:r>
              <a:rPr sz="2600" spc="35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based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form </a:t>
            </a:r>
            <a:r>
              <a:rPr sz="2600" spc="-8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with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validators</a:t>
            </a:r>
            <a:endParaRPr sz="2600">
              <a:latin typeface="Lucida Sans Unicode"/>
              <a:cs typeface="Lucida Sans Unicode"/>
            </a:endParaRPr>
          </a:p>
          <a:p>
            <a:pPr marL="563245" marR="801370">
              <a:lnSpc>
                <a:spcPct val="115399"/>
              </a:lnSpc>
            </a:pPr>
            <a:r>
              <a:rPr sz="26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signup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sign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231F20"/>
                </a:solidFill>
                <a:latin typeface="Lucida Sans Unicode"/>
                <a:cs typeface="Lucida Sans Unicode"/>
              </a:rPr>
              <a:t>in </a:t>
            </a:r>
            <a:r>
              <a:rPr sz="260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toggle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button</a:t>
            </a:r>
            <a:endParaRPr sz="2600">
              <a:latin typeface="Lucida Sans Unicode"/>
              <a:cs typeface="Lucida Sans Unicode"/>
            </a:endParaRPr>
          </a:p>
          <a:p>
            <a:pPr marL="563245">
              <a:lnSpc>
                <a:spcPct val="100000"/>
              </a:lnSpc>
              <a:spcBef>
                <a:spcPts val="480"/>
              </a:spcBef>
            </a:pPr>
            <a:r>
              <a:rPr sz="26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sign</a:t>
            </a:r>
            <a:r>
              <a:rPr sz="2600" spc="3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button</a:t>
            </a:r>
            <a:endParaRPr sz="2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563245" marR="5080">
              <a:lnSpc>
                <a:spcPct val="115399"/>
              </a:lnSpc>
              <a:spcBef>
                <a:spcPts val="5"/>
              </a:spcBef>
            </a:pPr>
            <a:r>
              <a:rPr sz="26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after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form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validated </a:t>
            </a:r>
            <a:r>
              <a:rPr sz="260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6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265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-5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endParaRPr sz="2600">
              <a:latin typeface="Lucida Sans Unicode"/>
              <a:cs typeface="Lucida Sans Unicode"/>
            </a:endParaRPr>
          </a:p>
          <a:p>
            <a:pPr marL="563245" marR="749935">
              <a:lnSpc>
                <a:spcPct val="115399"/>
              </a:lnSpc>
            </a:pP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admin</a:t>
            </a:r>
            <a:r>
              <a:rPr sz="2600" spc="34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module</a:t>
            </a:r>
            <a:r>
              <a:rPr sz="26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 </a:t>
            </a:r>
            <a:r>
              <a:rPr sz="2600" spc="-8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user</a:t>
            </a:r>
            <a:r>
              <a:rPr sz="2600" spc="3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according</a:t>
            </a:r>
            <a:r>
              <a:rPr sz="2600" spc="35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password.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032" y="2090742"/>
            <a:ext cx="7540625" cy="332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351780" algn="l"/>
              </a:tabLst>
            </a:pPr>
            <a:r>
              <a:rPr sz="9400" spc="-635" dirty="0"/>
              <a:t>T</a:t>
            </a:r>
            <a:r>
              <a:rPr sz="9400" spc="245" dirty="0"/>
              <a:t>H</a:t>
            </a:r>
            <a:r>
              <a:rPr sz="9400" spc="160" dirty="0"/>
              <a:t>A</a:t>
            </a:r>
            <a:r>
              <a:rPr sz="9400" spc="-65" dirty="0"/>
              <a:t>N</a:t>
            </a:r>
            <a:r>
              <a:rPr sz="9400" spc="465" dirty="0"/>
              <a:t>K</a:t>
            </a:r>
            <a:r>
              <a:rPr sz="9400" spc="-555" dirty="0"/>
              <a:t>'</a:t>
            </a:r>
            <a:r>
              <a:rPr sz="9400" spc="-1910" dirty="0"/>
              <a:t> </a:t>
            </a:r>
            <a:r>
              <a:rPr sz="9400" spc="40" dirty="0"/>
              <a:t>S</a:t>
            </a:r>
            <a:r>
              <a:rPr sz="9400" dirty="0"/>
              <a:t>	</a:t>
            </a:r>
            <a:r>
              <a:rPr sz="9400" spc="-475" dirty="0"/>
              <a:t>F</a:t>
            </a:r>
            <a:r>
              <a:rPr sz="9400" spc="-165" dirty="0"/>
              <a:t>O</a:t>
            </a:r>
            <a:r>
              <a:rPr sz="9400" spc="-60" dirty="0"/>
              <a:t>R  </a:t>
            </a:r>
            <a:r>
              <a:rPr sz="9400" spc="-40" dirty="0"/>
              <a:t>WATCHING</a:t>
            </a:r>
            <a:endParaRPr sz="9400"/>
          </a:p>
        </p:txBody>
      </p:sp>
      <p:sp>
        <p:nvSpPr>
          <p:cNvPr id="3" name="object 3"/>
          <p:cNvSpPr/>
          <p:nvPr/>
        </p:nvSpPr>
        <p:spPr>
          <a:xfrm>
            <a:off x="0" y="7476070"/>
            <a:ext cx="7623809" cy="2811780"/>
          </a:xfrm>
          <a:custGeom>
            <a:avLst/>
            <a:gdLst/>
            <a:ahLst/>
            <a:cxnLst/>
            <a:rect l="l" t="t" r="r" b="b"/>
            <a:pathLst>
              <a:path w="7623809" h="2811779">
                <a:moveTo>
                  <a:pt x="7623518" y="1781581"/>
                </a:moveTo>
                <a:lnTo>
                  <a:pt x="1094663" y="1781581"/>
                </a:lnTo>
                <a:lnTo>
                  <a:pt x="1094663" y="0"/>
                </a:lnTo>
                <a:lnTo>
                  <a:pt x="0" y="0"/>
                </a:lnTo>
                <a:lnTo>
                  <a:pt x="0" y="1781581"/>
                </a:lnTo>
                <a:lnTo>
                  <a:pt x="0" y="2811411"/>
                </a:lnTo>
                <a:lnTo>
                  <a:pt x="7623518" y="2811411"/>
                </a:lnTo>
                <a:lnTo>
                  <a:pt x="7623518" y="178158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EF0C-0453-766B-4F25-2CD33336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73" y="495300"/>
            <a:ext cx="6990652" cy="1102360"/>
          </a:xfrm>
        </p:spPr>
        <p:txBody>
          <a:bodyPr/>
          <a:lstStyle/>
          <a:p>
            <a:pPr algn="ctr"/>
            <a:r>
              <a:rPr lang="en-IN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2D1A0-B4A6-8DF7-03A4-0028A258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66900"/>
            <a:ext cx="8305800" cy="8371523"/>
          </a:xfrm>
        </p:spPr>
        <p:txBody>
          <a:bodyPr/>
          <a:lstStyle/>
          <a:p>
            <a:r>
              <a:rPr lang="en-IN" sz="4800" dirty="0"/>
              <a:t>Implemented</a:t>
            </a:r>
          </a:p>
          <a:p>
            <a:endParaRPr lang="en-IN" sz="4800" dirty="0"/>
          </a:p>
          <a:p>
            <a:pPr marL="347472" rtl="0"/>
            <a:r>
              <a:rPr lang="en-IN" sz="3200" dirty="0">
                <a:effectLst/>
              </a:rPr>
              <a:t>•Used Component Hierarchy</a:t>
            </a:r>
          </a:p>
          <a:p>
            <a:pPr marL="347472" rtl="0"/>
            <a:r>
              <a:rPr lang="en-IN" sz="3200" dirty="0">
                <a:effectLst/>
              </a:rPr>
              <a:t>•Used services</a:t>
            </a:r>
          </a:p>
          <a:p>
            <a:pPr marL="347472" rtl="0"/>
            <a:r>
              <a:rPr lang="en-IN" sz="3200" dirty="0">
                <a:effectLst/>
              </a:rPr>
              <a:t>•Used pipes</a:t>
            </a:r>
          </a:p>
          <a:p>
            <a:pPr marL="347472" rtl="0"/>
            <a:r>
              <a:rPr lang="en-IN" sz="3200" dirty="0">
                <a:effectLst/>
              </a:rPr>
              <a:t>•For UI components, used angular material</a:t>
            </a:r>
          </a:p>
          <a:p>
            <a:pPr marL="347472" rtl="0"/>
            <a:r>
              <a:rPr lang="en-IN" sz="3200" dirty="0">
                <a:effectLst/>
              </a:rPr>
              <a:t>•Data maintained in </a:t>
            </a:r>
            <a:r>
              <a:rPr lang="en-IN" sz="3200" dirty="0" err="1">
                <a:effectLst/>
              </a:rPr>
              <a:t>Json</a:t>
            </a:r>
            <a:r>
              <a:rPr lang="en-IN" sz="3200" dirty="0">
                <a:effectLst/>
              </a:rPr>
              <a:t>-server API</a:t>
            </a:r>
          </a:p>
          <a:p>
            <a:pPr marL="347472" rtl="0"/>
            <a:r>
              <a:rPr lang="en-IN" sz="3200" dirty="0">
                <a:effectLst/>
              </a:rPr>
              <a:t>•Used Routing parameters</a:t>
            </a:r>
          </a:p>
          <a:p>
            <a:pPr marL="347472" rtl="0"/>
            <a:r>
              <a:rPr lang="en-IN" sz="3200" dirty="0">
                <a:effectLst/>
              </a:rPr>
              <a:t>•Implemented Lazy loading</a:t>
            </a:r>
          </a:p>
          <a:p>
            <a:pPr marL="347472" rtl="0"/>
            <a:r>
              <a:rPr lang="en-IN" sz="3200" dirty="0">
                <a:effectLst/>
              </a:rPr>
              <a:t>•Used both Template based &amp; Model based approach</a:t>
            </a:r>
          </a:p>
          <a:p>
            <a:pPr marL="347472" rtl="0"/>
            <a:r>
              <a:rPr lang="en-IN" sz="3200" dirty="0">
                <a:effectLst/>
              </a:rPr>
              <a:t>•Implemented Multiple user flow</a:t>
            </a:r>
          </a:p>
          <a:p>
            <a:pPr marL="347472" rtl="0"/>
            <a:r>
              <a:rPr lang="en-IN" sz="3200" dirty="0">
                <a:effectLst/>
              </a:rPr>
              <a:t>•Effective handling of multiple modules</a:t>
            </a:r>
          </a:p>
          <a:p>
            <a:pPr marL="347472" rtl="0"/>
            <a:r>
              <a:rPr lang="en-IN" sz="3200" dirty="0">
                <a:effectLst/>
              </a:rPr>
              <a:t>•Complex feature implementation</a:t>
            </a:r>
          </a:p>
          <a:p>
            <a:endParaRPr lang="en-IN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92AB61B-6050-1794-A12E-49ED8A969025}"/>
              </a:ext>
            </a:extLst>
          </p:cNvPr>
          <p:cNvSpPr txBox="1">
            <a:spLocks/>
          </p:cNvSpPr>
          <p:nvPr/>
        </p:nvSpPr>
        <p:spPr>
          <a:xfrm>
            <a:off x="8991600" y="1866900"/>
            <a:ext cx="830580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1" i="0">
                <a:solidFill>
                  <a:srgbClr val="231F20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kern="0" dirty="0"/>
              <a:t>Not Implemented</a:t>
            </a:r>
          </a:p>
          <a:p>
            <a:endParaRPr lang="en-IN" sz="4400" kern="0" dirty="0"/>
          </a:p>
          <a:p>
            <a:pPr marL="347472" rtl="0"/>
            <a:r>
              <a:rPr lang="en-IN" sz="3200" kern="0" dirty="0"/>
              <a:t>•</a:t>
            </a:r>
            <a:r>
              <a:rPr lang="en-IN" sz="3200" kern="0" dirty="0" err="1"/>
              <a:t>Internilization</a:t>
            </a:r>
            <a:endParaRPr lang="en-IN" sz="3200" kern="0" dirty="0"/>
          </a:p>
          <a:p>
            <a:pPr marL="347472" rtl="0"/>
            <a:r>
              <a:rPr lang="en-IN" sz="3200" dirty="0">
                <a:effectLst/>
              </a:rPr>
              <a:t>•Security implementation</a:t>
            </a:r>
          </a:p>
          <a:p>
            <a:pPr marL="347472" rtl="0"/>
            <a:r>
              <a:rPr lang="en-IN" sz="3200" dirty="0">
                <a:effectLst/>
              </a:rPr>
              <a:t>•Custom directives</a:t>
            </a:r>
          </a:p>
          <a:p>
            <a:pPr marL="347472" rtl="0"/>
            <a:endParaRPr lang="en-IN" sz="3200" kern="0" dirty="0"/>
          </a:p>
        </p:txBody>
      </p:sp>
    </p:spTree>
    <p:extLst>
      <p:ext uri="{BB962C8B-B14F-4D97-AF65-F5344CB8AC3E}">
        <p14:creationId xmlns:p14="http://schemas.microsoft.com/office/powerpoint/2010/main" val="16610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1422" cy="5803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17167" y="308674"/>
            <a:ext cx="689102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8085" algn="l"/>
              </a:tabLst>
            </a:pPr>
            <a:r>
              <a:rPr sz="10100" spc="85" dirty="0">
                <a:solidFill>
                  <a:srgbClr val="FFFFFF"/>
                </a:solidFill>
              </a:rPr>
              <a:t>U</a:t>
            </a:r>
            <a:r>
              <a:rPr sz="10100" spc="1019" dirty="0">
                <a:solidFill>
                  <a:srgbClr val="FFFFFF"/>
                </a:solidFill>
              </a:rPr>
              <a:t>S</a:t>
            </a:r>
            <a:r>
              <a:rPr sz="10100" spc="-240" dirty="0">
                <a:solidFill>
                  <a:srgbClr val="FFFFFF"/>
                </a:solidFill>
              </a:rPr>
              <a:t>E</a:t>
            </a:r>
            <a:r>
              <a:rPr sz="10100" spc="-110" dirty="0">
                <a:solidFill>
                  <a:srgbClr val="FFFFFF"/>
                </a:solidFill>
              </a:rPr>
              <a:t>R</a:t>
            </a:r>
            <a:r>
              <a:rPr sz="10100" dirty="0">
                <a:solidFill>
                  <a:srgbClr val="FFFFFF"/>
                </a:solidFill>
              </a:rPr>
              <a:t>	</a:t>
            </a:r>
            <a:r>
              <a:rPr sz="10100" spc="-520" dirty="0">
                <a:solidFill>
                  <a:srgbClr val="FFFFFF"/>
                </a:solidFill>
              </a:rPr>
              <a:t>F</a:t>
            </a:r>
            <a:r>
              <a:rPr sz="10100" spc="-120" dirty="0">
                <a:solidFill>
                  <a:srgbClr val="FFFFFF"/>
                </a:solidFill>
              </a:rPr>
              <a:t>L</a:t>
            </a:r>
            <a:r>
              <a:rPr sz="10100" spc="-190" dirty="0">
                <a:solidFill>
                  <a:srgbClr val="FFFFFF"/>
                </a:solidFill>
              </a:rPr>
              <a:t>O</a:t>
            </a:r>
            <a:r>
              <a:rPr sz="10100" spc="-1885" dirty="0">
                <a:solidFill>
                  <a:srgbClr val="FFFFFF"/>
                </a:solidFill>
              </a:rPr>
              <a:t>W</a:t>
            </a:r>
            <a:endParaRPr sz="10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8466" y="0"/>
            <a:ext cx="3989532" cy="8318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3201" y="2349742"/>
            <a:ext cx="3399790" cy="15430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1595"/>
              </a:spcBef>
            </a:pP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864" y="5143500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0330" y="6760018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</a:pP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DISEASES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8214" y="5143500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509270">
              <a:lnSpc>
                <a:spcPct val="100000"/>
              </a:lnSpc>
            </a:pPr>
            <a:r>
              <a:rPr sz="2200" spc="-60" dirty="0">
                <a:solidFill>
                  <a:srgbClr val="FFFFFF"/>
                </a:solidFill>
                <a:latin typeface="Verdana"/>
                <a:cs typeface="Verdana"/>
              </a:rPr>
              <a:t>TESTIMONIALS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9837" y="6760018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</a:pP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37097" y="3102747"/>
            <a:ext cx="5991225" cy="3654425"/>
            <a:chOff x="2737097" y="3102747"/>
            <a:chExt cx="5991225" cy="3654425"/>
          </a:xfrm>
        </p:grpSpPr>
        <p:sp>
          <p:nvSpPr>
            <p:cNvPr id="12" name="object 12"/>
            <p:cNvSpPr/>
            <p:nvPr/>
          </p:nvSpPr>
          <p:spPr>
            <a:xfrm>
              <a:off x="2795002" y="3901935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4" h="1134110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7097" y="5025187"/>
              <a:ext cx="152319" cy="1149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33913" y="3121797"/>
              <a:ext cx="4326255" cy="752475"/>
            </a:xfrm>
            <a:custGeom>
              <a:avLst/>
              <a:gdLst/>
              <a:ahLst/>
              <a:cxnLst/>
              <a:rect l="l" t="t" r="r" b="b"/>
              <a:pathLst>
                <a:path w="4326255" h="752475">
                  <a:moveTo>
                    <a:pt x="0" y="751939"/>
                  </a:moveTo>
                  <a:lnTo>
                    <a:pt x="4326208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4469" y="5518452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4" h="1134109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564" y="6641704"/>
              <a:ext cx="152319" cy="1149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15462" y="3911531"/>
              <a:ext cx="2294255" cy="1607185"/>
            </a:xfrm>
            <a:custGeom>
              <a:avLst/>
              <a:gdLst/>
              <a:ahLst/>
              <a:cxnLst/>
              <a:rect l="l" t="t" r="r" b="b"/>
              <a:pathLst>
                <a:path w="2294254" h="1607185">
                  <a:moveTo>
                    <a:pt x="0" y="1606569"/>
                  </a:moveTo>
                  <a:lnTo>
                    <a:pt x="2293683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843791" y="3102229"/>
            <a:ext cx="6161405" cy="3654425"/>
            <a:chOff x="8843791" y="3102229"/>
            <a:chExt cx="6161405" cy="3654425"/>
          </a:xfrm>
        </p:grpSpPr>
        <p:sp>
          <p:nvSpPr>
            <p:cNvPr id="19" name="object 19"/>
            <p:cNvSpPr/>
            <p:nvPr/>
          </p:nvSpPr>
          <p:spPr>
            <a:xfrm>
              <a:off x="14910270" y="3901935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5" h="1134110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2364" y="5025187"/>
              <a:ext cx="152319" cy="1149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561977" y="3121279"/>
              <a:ext cx="4331335" cy="781050"/>
            </a:xfrm>
            <a:custGeom>
              <a:avLst/>
              <a:gdLst/>
              <a:ahLst/>
              <a:cxnLst/>
              <a:rect l="l" t="t" r="r" b="b"/>
              <a:pathLst>
                <a:path w="4331334" h="781050">
                  <a:moveTo>
                    <a:pt x="0" y="0"/>
                  </a:moveTo>
                  <a:lnTo>
                    <a:pt x="4330898" y="78061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03975" y="5518452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5" h="1134109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6069" y="6641704"/>
              <a:ext cx="152319" cy="1149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862841" y="3893018"/>
              <a:ext cx="2222500" cy="1625600"/>
            </a:xfrm>
            <a:custGeom>
              <a:avLst/>
              <a:gdLst/>
              <a:ahLst/>
              <a:cxnLst/>
              <a:rect l="l" t="t" r="r" b="b"/>
              <a:pathLst>
                <a:path w="2222500" h="1625600">
                  <a:moveTo>
                    <a:pt x="2222020" y="1625049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1" y="4828881"/>
              <a:ext cx="9753598" cy="1028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191" y="7210024"/>
              <a:ext cx="9753598" cy="10286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54519" y="1028701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5866" y="3265010"/>
              <a:ext cx="1157146" cy="11798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459874"/>
              <a:ext cx="4828324" cy="2819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31" y="2879883"/>
              <a:ext cx="11925299" cy="67055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0131" y="775932"/>
            <a:ext cx="9942830" cy="1409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109459" algn="l"/>
              </a:tabLst>
            </a:pPr>
            <a:r>
              <a:rPr sz="9050" spc="90" dirty="0"/>
              <a:t>U</a:t>
            </a:r>
            <a:r>
              <a:rPr sz="9050" spc="925" dirty="0"/>
              <a:t>S</a:t>
            </a:r>
            <a:r>
              <a:rPr sz="9050" spc="-204" dirty="0"/>
              <a:t>E</a:t>
            </a:r>
            <a:r>
              <a:rPr sz="9050" spc="805" dirty="0"/>
              <a:t>R</a:t>
            </a:r>
            <a:r>
              <a:rPr sz="9050" spc="300" dirty="0"/>
              <a:t>/</a:t>
            </a:r>
            <a:r>
              <a:rPr sz="9050" spc="-1839" dirty="0"/>
              <a:t> </a:t>
            </a:r>
            <a:r>
              <a:rPr sz="9050" spc="235" dirty="0"/>
              <a:t>H</a:t>
            </a:r>
            <a:r>
              <a:rPr sz="9050" spc="-160" dirty="0"/>
              <a:t>O</a:t>
            </a:r>
            <a:r>
              <a:rPr sz="9050" spc="535" dirty="0"/>
              <a:t>M</a:t>
            </a:r>
            <a:r>
              <a:rPr sz="9050" spc="-1090" dirty="0"/>
              <a:t>E</a:t>
            </a:r>
            <a:r>
              <a:rPr sz="9050" dirty="0"/>
              <a:t>	</a:t>
            </a:r>
            <a:r>
              <a:rPr sz="9050" spc="755" dirty="0"/>
              <a:t>P</a:t>
            </a:r>
            <a:r>
              <a:rPr sz="9050" spc="155" dirty="0"/>
              <a:t>A</a:t>
            </a:r>
            <a:r>
              <a:rPr sz="9050" spc="90" dirty="0"/>
              <a:t>G</a:t>
            </a:r>
            <a:r>
              <a:rPr sz="9050" spc="-1090" dirty="0"/>
              <a:t>E</a:t>
            </a:r>
            <a:endParaRPr sz="9050"/>
          </a:p>
        </p:txBody>
      </p:sp>
      <p:grpSp>
        <p:nvGrpSpPr>
          <p:cNvPr id="11" name="object 11"/>
          <p:cNvGrpSpPr/>
          <p:nvPr/>
        </p:nvGrpSpPr>
        <p:grpSpPr>
          <a:xfrm>
            <a:off x="13392644" y="2776564"/>
            <a:ext cx="85725" cy="4276725"/>
            <a:chOff x="13392644" y="2776564"/>
            <a:chExt cx="85725" cy="427672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2644" y="2776564"/>
              <a:ext cx="85725" cy="85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2644" y="3919564"/>
              <a:ext cx="85725" cy="857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2644" y="6205563"/>
              <a:ext cx="85725" cy="857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2644" y="6967563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631662" y="2562829"/>
            <a:ext cx="4277995" cy="612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63625">
              <a:lnSpc>
                <a:spcPct val="113599"/>
              </a:lnSpc>
              <a:spcBef>
                <a:spcPts val="95"/>
              </a:spcBef>
            </a:pP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Menu</a:t>
            </a:r>
            <a:r>
              <a:rPr sz="22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bar</a:t>
            </a:r>
            <a:r>
              <a:rPr sz="22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using</a:t>
            </a:r>
            <a:r>
              <a:rPr sz="2200" spc="2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mat- </a:t>
            </a:r>
            <a:r>
              <a:rPr sz="2200" spc="-6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toolbar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R="600075">
              <a:lnSpc>
                <a:spcPct val="113599"/>
              </a:lnSpc>
            </a:pPr>
            <a:r>
              <a:rPr sz="22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00" spc="-155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-14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2200" spc="-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00" dirty="0">
                <a:solidFill>
                  <a:srgbClr val="231F20"/>
                </a:solidFill>
                <a:latin typeface="Lucida Sans Unicode"/>
                <a:cs typeface="Lucida Sans Unicode"/>
              </a:rPr>
              <a:t>d  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0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-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231F20"/>
                </a:solidFill>
                <a:latin typeface="Lucida Sans Unicode"/>
                <a:cs typeface="Lucida Sans Unicode"/>
              </a:rPr>
              <a:t>f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00" spc="-175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2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2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learn</a:t>
            </a:r>
            <a:r>
              <a:rPr sz="220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more</a:t>
            </a:r>
            <a:r>
              <a:rPr sz="2200" spc="2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component</a:t>
            </a:r>
            <a:endParaRPr sz="2200">
              <a:latin typeface="Lucida Sans Unicode"/>
              <a:cs typeface="Lucida Sans Unicode"/>
            </a:endParaRPr>
          </a:p>
          <a:p>
            <a:pPr marR="5080">
              <a:lnSpc>
                <a:spcPct val="113599"/>
              </a:lnSpc>
              <a:spcBef>
                <a:spcPts val="5"/>
              </a:spcBef>
            </a:pPr>
            <a:r>
              <a:rPr sz="22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there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details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of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articles </a:t>
            </a:r>
            <a:r>
              <a:rPr sz="2200" spc="-6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are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there,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these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are</a:t>
            </a:r>
            <a:endParaRPr sz="2200">
              <a:latin typeface="Lucida Sans Unicode"/>
              <a:cs typeface="Lucida Sans Unicode"/>
            </a:endParaRPr>
          </a:p>
          <a:p>
            <a:pPr marR="1140460">
              <a:lnSpc>
                <a:spcPct val="113599"/>
              </a:lnSpc>
            </a:pPr>
            <a:r>
              <a:rPr sz="22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connected</a:t>
            </a:r>
            <a:r>
              <a:rPr sz="22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200" spc="3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router </a:t>
            </a:r>
            <a:r>
              <a:rPr sz="2200" spc="-6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-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00" spc="40" dirty="0">
                <a:solidFill>
                  <a:srgbClr val="231F20"/>
                </a:solidFill>
                <a:latin typeface="Lucida Sans Unicode"/>
                <a:cs typeface="Lucida Sans Unicode"/>
              </a:rPr>
              <a:t>k</a:t>
            </a:r>
            <a:r>
              <a:rPr sz="2200" spc="-270" dirty="0">
                <a:solidFill>
                  <a:srgbClr val="231F20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r>
              <a:rPr sz="22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Enquiry</a:t>
            </a:r>
            <a:r>
              <a:rPr sz="22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231F20"/>
                </a:solidFill>
                <a:latin typeface="Lucida Sans Unicode"/>
                <a:cs typeface="Lucida Sans Unicode"/>
              </a:rPr>
              <a:t>box</a:t>
            </a:r>
            <a:r>
              <a:rPr sz="22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260" dirty="0">
                <a:solidFill>
                  <a:srgbClr val="231F20"/>
                </a:solidFill>
                <a:latin typeface="Lucida Sans Unicode"/>
                <a:cs typeface="Lucida Sans Unicode"/>
              </a:rPr>
              <a:t>:</a:t>
            </a:r>
            <a:r>
              <a:rPr sz="2200" spc="-13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templet</a:t>
            </a:r>
            <a:endParaRPr sz="2200">
              <a:latin typeface="Lucida Sans Unicode"/>
              <a:cs typeface="Lucida Sans Unicode"/>
            </a:endParaRPr>
          </a:p>
          <a:p>
            <a:pPr marR="325120">
              <a:lnSpc>
                <a:spcPct val="113599"/>
              </a:lnSpc>
            </a:pPr>
            <a:r>
              <a:rPr sz="22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based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form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305" dirty="0">
                <a:solidFill>
                  <a:srgbClr val="231F20"/>
                </a:solidFill>
                <a:latin typeface="Lucida Sans Unicode"/>
                <a:cs typeface="Lucida Sans Unicode"/>
              </a:rPr>
              <a:t>,</a:t>
            </a:r>
            <a:r>
              <a:rPr sz="2200" spc="-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which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have </a:t>
            </a:r>
            <a:r>
              <a:rPr sz="22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v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24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200" spc="114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2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20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-4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3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2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200" spc="65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-15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200" spc="32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p</a:t>
            </a:r>
            <a:r>
              <a:rPr sz="2200" spc="17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2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20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t  </a:t>
            </a:r>
            <a:r>
              <a:rPr sz="22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json</a:t>
            </a:r>
            <a:r>
              <a:rPr sz="2200" spc="3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server</a:t>
            </a:r>
            <a:r>
              <a:rPr sz="2200" spc="3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200" spc="75" dirty="0">
                <a:solidFill>
                  <a:srgbClr val="231F20"/>
                </a:solidFill>
                <a:latin typeface="Lucida Sans Unicode"/>
                <a:cs typeface="Lucida Sans Unicode"/>
              </a:rPr>
              <a:t>using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22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service.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4519" y="1566495"/>
            <a:ext cx="299720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400" spc="105" dirty="0">
                <a:solidFill>
                  <a:srgbClr val="231F20"/>
                </a:solidFill>
                <a:latin typeface="Lucida Sans Unicode"/>
                <a:cs typeface="Lucida Sans Unicode"/>
              </a:rPr>
              <a:t>Things</a:t>
            </a:r>
            <a:r>
              <a:rPr sz="3400" spc="45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34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Used: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381584" y="212404"/>
              <a:ext cx="4766310" cy="9692640"/>
            </a:xfrm>
            <a:custGeom>
              <a:avLst/>
              <a:gdLst/>
              <a:ahLst/>
              <a:cxnLst/>
              <a:rect l="l" t="t" r="r" b="b"/>
              <a:pathLst>
                <a:path w="4766309" h="9692640">
                  <a:moveTo>
                    <a:pt x="4765774" y="9692282"/>
                  </a:moveTo>
                  <a:lnTo>
                    <a:pt x="0" y="9692282"/>
                  </a:lnTo>
                  <a:lnTo>
                    <a:pt x="0" y="0"/>
                  </a:lnTo>
                  <a:lnTo>
                    <a:pt x="4765774" y="0"/>
                  </a:lnTo>
                  <a:lnTo>
                    <a:pt x="4765774" y="969228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873"/>
              <a:ext cx="4828324" cy="2819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257" y="601850"/>
            <a:ext cx="11888470" cy="1379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17330" algn="l"/>
              </a:tabLst>
            </a:pPr>
            <a:r>
              <a:rPr sz="8850" spc="85" dirty="0"/>
              <a:t>U</a:t>
            </a:r>
            <a:r>
              <a:rPr sz="8850" spc="905" dirty="0"/>
              <a:t>S</a:t>
            </a:r>
            <a:r>
              <a:rPr sz="8850" spc="-195" dirty="0"/>
              <a:t>E</a:t>
            </a:r>
            <a:r>
              <a:rPr sz="8850" spc="785" dirty="0"/>
              <a:t>R</a:t>
            </a:r>
            <a:r>
              <a:rPr sz="8850" spc="295" dirty="0"/>
              <a:t>/</a:t>
            </a:r>
            <a:r>
              <a:rPr sz="8850" spc="-1800" dirty="0"/>
              <a:t> </a:t>
            </a:r>
            <a:r>
              <a:rPr sz="8850" spc="380" dirty="0"/>
              <a:t>D</a:t>
            </a:r>
            <a:r>
              <a:rPr sz="8850" spc="1080" dirty="0"/>
              <a:t>I</a:t>
            </a:r>
            <a:r>
              <a:rPr sz="8850" spc="905" dirty="0"/>
              <a:t>S</a:t>
            </a:r>
            <a:r>
              <a:rPr sz="8850" spc="-195" dirty="0"/>
              <a:t>E</a:t>
            </a:r>
            <a:r>
              <a:rPr sz="8850" spc="150" dirty="0"/>
              <a:t>A</a:t>
            </a:r>
            <a:r>
              <a:rPr sz="8850" spc="905" dirty="0"/>
              <a:t>S</a:t>
            </a:r>
            <a:r>
              <a:rPr sz="8850" spc="-195" dirty="0"/>
              <a:t>E</a:t>
            </a:r>
            <a:r>
              <a:rPr sz="8850" spc="40" dirty="0"/>
              <a:t>S</a:t>
            </a:r>
            <a:r>
              <a:rPr sz="8850" dirty="0"/>
              <a:t>	</a:t>
            </a:r>
            <a:r>
              <a:rPr sz="8850" spc="740" dirty="0"/>
              <a:t>P</a:t>
            </a:r>
            <a:r>
              <a:rPr sz="8850" spc="150" dirty="0"/>
              <a:t>A</a:t>
            </a:r>
            <a:r>
              <a:rPr sz="8850" spc="90" dirty="0"/>
              <a:t>G</a:t>
            </a:r>
            <a:r>
              <a:rPr sz="8850" spc="-1065" dirty="0"/>
              <a:t>E</a:t>
            </a:r>
            <a:endParaRPr sz="8850"/>
          </a:p>
        </p:txBody>
      </p:sp>
      <p:grpSp>
        <p:nvGrpSpPr>
          <p:cNvPr id="6" name="object 6"/>
          <p:cNvGrpSpPr/>
          <p:nvPr/>
        </p:nvGrpSpPr>
        <p:grpSpPr>
          <a:xfrm>
            <a:off x="592831" y="2064144"/>
            <a:ext cx="13160375" cy="7482840"/>
            <a:chOff x="592831" y="2064144"/>
            <a:chExt cx="13160375" cy="74828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831" y="2622029"/>
              <a:ext cx="12306298" cy="6924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8284" y="2064144"/>
              <a:ext cx="104775" cy="104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8284" y="3292869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48284" y="5340744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8284" y="7798194"/>
              <a:ext cx="104775" cy="1047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908535" y="901417"/>
            <a:ext cx="3364229" cy="1811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35"/>
              </a:spcBef>
            </a:pPr>
            <a:r>
              <a:rPr sz="4100" spc="10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4100" spc="-21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4100" spc="-19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4100" spc="-22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4100" spc="6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4100" spc="16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4100" spc="-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100" spc="-6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4100" spc="16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4100" spc="15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4100" spc="6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4100" spc="-1025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4100">
              <a:latin typeface="Verdana"/>
              <a:cs typeface="Verdana"/>
            </a:endParaRPr>
          </a:p>
          <a:p>
            <a:pPr marL="12700" marR="216535">
              <a:lnSpc>
                <a:spcPct val="107500"/>
              </a:lnSpc>
              <a:spcBef>
                <a:spcPts val="2650"/>
              </a:spcBef>
            </a:pPr>
            <a:r>
              <a:rPr sz="2500" spc="13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140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235" dirty="0">
                <a:solidFill>
                  <a:srgbClr val="231F20"/>
                </a:solidFill>
                <a:latin typeface="Verdana"/>
                <a:cs typeface="Verdana"/>
              </a:rPr>
              <a:t>-  </a:t>
            </a:r>
            <a:r>
              <a:rPr sz="2500" spc="-20" dirty="0">
                <a:solidFill>
                  <a:srgbClr val="231F20"/>
                </a:solidFill>
                <a:latin typeface="Verdana"/>
                <a:cs typeface="Verdana"/>
              </a:rPr>
              <a:t>toolbar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08535" y="3096013"/>
            <a:ext cx="4171950" cy="575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745">
              <a:lnSpc>
                <a:spcPct val="107500"/>
              </a:lnSpc>
              <a:spcBef>
                <a:spcPts val="100"/>
              </a:spcBef>
            </a:pPr>
            <a:r>
              <a:rPr sz="2500" spc="-10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80" dirty="0">
                <a:solidFill>
                  <a:srgbClr val="231F20"/>
                </a:solidFill>
                <a:latin typeface="Verdana"/>
                <a:cs typeface="Verdana"/>
              </a:rPr>
              <a:t>t 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-14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ll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70" dirty="0">
                <a:solidFill>
                  <a:srgbClr val="231F20"/>
                </a:solidFill>
                <a:latin typeface="Verdana"/>
                <a:cs typeface="Verdana"/>
              </a:rPr>
              <a:t>s  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60" dirty="0">
                <a:solidFill>
                  <a:srgbClr val="231F20"/>
                </a:solidFill>
                <a:latin typeface="Verdana"/>
                <a:cs typeface="Verdana"/>
              </a:rPr>
              <a:t>e  </a:t>
            </a:r>
            <a:r>
              <a:rPr sz="2500" spc="-85" dirty="0">
                <a:solidFill>
                  <a:srgbClr val="231F20"/>
                </a:solidFill>
                <a:latin typeface="Verdana"/>
                <a:cs typeface="Verdana"/>
              </a:rPr>
              <a:t>server.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50">
              <a:latin typeface="Verdana"/>
              <a:cs typeface="Verdana"/>
            </a:endParaRPr>
          </a:p>
          <a:p>
            <a:pPr marL="12700" marR="344805">
              <a:lnSpc>
                <a:spcPct val="107500"/>
              </a:lnSpc>
              <a:spcBef>
                <a:spcPts val="5"/>
              </a:spcBef>
            </a:pP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-100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2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-8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ll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55" dirty="0">
                <a:solidFill>
                  <a:srgbClr val="231F20"/>
                </a:solidFill>
                <a:latin typeface="Verdana"/>
                <a:cs typeface="Verdana"/>
              </a:rPr>
              <a:t>o  </a:t>
            </a:r>
            <a:r>
              <a:rPr sz="2500" spc="30" dirty="0">
                <a:solidFill>
                  <a:srgbClr val="231F20"/>
                </a:solidFill>
                <a:latin typeface="Verdana"/>
                <a:cs typeface="Verdana"/>
              </a:rPr>
              <a:t>diseases </a:t>
            </a:r>
            <a:r>
              <a:rPr sz="2500" spc="-15" dirty="0">
                <a:solidFill>
                  <a:srgbClr val="231F20"/>
                </a:solidFill>
                <a:latin typeface="Verdana"/>
                <a:cs typeface="Verdana"/>
              </a:rPr>
              <a:t>details </a:t>
            </a:r>
            <a:r>
              <a:rPr sz="2500" spc="-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8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60" dirty="0">
                <a:solidFill>
                  <a:srgbClr val="231F20"/>
                </a:solidFill>
                <a:latin typeface="Verdana"/>
                <a:cs typeface="Verdana"/>
              </a:rPr>
              <a:t>e 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85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60" dirty="0">
                <a:solidFill>
                  <a:srgbClr val="231F20"/>
                </a:solidFill>
                <a:latin typeface="Verdana"/>
                <a:cs typeface="Verdana"/>
              </a:rPr>
              <a:t>e  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07500"/>
              </a:lnSpc>
            </a:pP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6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-14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-100" dirty="0">
                <a:solidFill>
                  <a:srgbClr val="231F20"/>
                </a:solidFill>
                <a:latin typeface="Verdana"/>
                <a:cs typeface="Verdana"/>
              </a:rPr>
              <a:t>h 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500" spc="8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70" dirty="0">
                <a:solidFill>
                  <a:srgbClr val="231F20"/>
                </a:solidFill>
                <a:latin typeface="Verdana"/>
                <a:cs typeface="Verdana"/>
              </a:rPr>
              <a:t>s  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-7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-19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14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8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-15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2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2500" spc="-18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-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-1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500" spc="-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7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-1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54519" y="1028703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876"/>
              <a:ext cx="4828324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831" y="2561320"/>
              <a:ext cx="12306298" cy="6924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831" y="769835"/>
            <a:ext cx="12630785" cy="1363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494780" algn="l"/>
                <a:tab pos="8258175" algn="l"/>
              </a:tabLst>
            </a:pPr>
            <a:r>
              <a:rPr sz="8750" spc="90" dirty="0"/>
              <a:t>U</a:t>
            </a:r>
            <a:r>
              <a:rPr sz="8750" spc="900" dirty="0"/>
              <a:t>S</a:t>
            </a:r>
            <a:r>
              <a:rPr sz="8750" spc="-195" dirty="0"/>
              <a:t>E</a:t>
            </a:r>
            <a:r>
              <a:rPr sz="8750" spc="780" dirty="0"/>
              <a:t>R</a:t>
            </a:r>
            <a:r>
              <a:rPr sz="8750" spc="290" dirty="0"/>
              <a:t>/</a:t>
            </a:r>
            <a:r>
              <a:rPr sz="8750" spc="-1780" dirty="0"/>
              <a:t> </a:t>
            </a:r>
            <a:r>
              <a:rPr sz="8750" spc="-590" dirty="0"/>
              <a:t>T</a:t>
            </a:r>
            <a:r>
              <a:rPr sz="8750" spc="155" dirty="0"/>
              <a:t>A</a:t>
            </a:r>
            <a:r>
              <a:rPr sz="8750" spc="-90" dirty="0"/>
              <a:t>L</a:t>
            </a:r>
            <a:r>
              <a:rPr sz="8750" spc="-425" dirty="0"/>
              <a:t>K</a:t>
            </a:r>
            <a:r>
              <a:rPr sz="8750" dirty="0"/>
              <a:t>	</a:t>
            </a:r>
            <a:r>
              <a:rPr sz="8750" spc="-590" dirty="0"/>
              <a:t>T</a:t>
            </a:r>
            <a:r>
              <a:rPr sz="8750" spc="-1010" dirty="0"/>
              <a:t>O</a:t>
            </a:r>
            <a:r>
              <a:rPr sz="8750" dirty="0"/>
              <a:t>	</a:t>
            </a:r>
            <a:r>
              <a:rPr sz="8750" spc="735" dirty="0"/>
              <a:t>P</a:t>
            </a:r>
            <a:r>
              <a:rPr sz="8750" spc="155" dirty="0"/>
              <a:t>A</a:t>
            </a:r>
            <a:r>
              <a:rPr sz="8750" spc="-590" dirty="0"/>
              <a:t>T</a:t>
            </a:r>
            <a:r>
              <a:rPr sz="8750" spc="1065" dirty="0"/>
              <a:t>I</a:t>
            </a:r>
            <a:r>
              <a:rPr sz="8750" spc="-195" dirty="0"/>
              <a:t>E</a:t>
            </a:r>
            <a:r>
              <a:rPr sz="8750" spc="-55" dirty="0"/>
              <a:t>N</a:t>
            </a:r>
            <a:r>
              <a:rPr sz="8750" spc="-1450" dirty="0"/>
              <a:t>T</a:t>
            </a:r>
            <a:endParaRPr sz="8750"/>
          </a:p>
        </p:txBody>
      </p:sp>
      <p:grpSp>
        <p:nvGrpSpPr>
          <p:cNvPr id="8" name="object 8"/>
          <p:cNvGrpSpPr/>
          <p:nvPr/>
        </p:nvGrpSpPr>
        <p:grpSpPr>
          <a:xfrm>
            <a:off x="13215966" y="2611448"/>
            <a:ext cx="114300" cy="5600700"/>
            <a:chOff x="13215966" y="2611448"/>
            <a:chExt cx="114300" cy="5600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5966" y="2611448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5966" y="3525848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5966" y="4897448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5966" y="6269047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15966" y="8097847"/>
              <a:ext cx="114300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396056" y="1346728"/>
            <a:ext cx="4876800" cy="744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4500" spc="-26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4500" spc="-22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4500" spc="-26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4500" spc="45" dirty="0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sz="4500" spc="16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4500" spc="-3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4500" spc="-100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4500" spc="15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4500" spc="14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4500" spc="4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4500" spc="-1130" dirty="0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4500">
              <a:latin typeface="Verdana"/>
              <a:cs typeface="Verdana"/>
            </a:endParaRPr>
          </a:p>
          <a:p>
            <a:pPr marL="106680">
              <a:lnSpc>
                <a:spcPct val="100000"/>
              </a:lnSpc>
              <a:spcBef>
                <a:spcPts val="3130"/>
              </a:spcBef>
            </a:pPr>
            <a:r>
              <a:rPr sz="2600" spc="225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nu</a:t>
            </a:r>
            <a:r>
              <a:rPr sz="26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260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600" spc="-185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endParaRPr sz="2600">
              <a:latin typeface="Lucida Sans Unicode"/>
              <a:cs typeface="Lucida Sans Unicode"/>
            </a:endParaRPr>
          </a:p>
          <a:p>
            <a:pPr marL="106680" marR="643255">
              <a:lnSpc>
                <a:spcPct val="115399"/>
              </a:lnSpc>
            </a:pPr>
            <a:r>
              <a:rPr sz="2600" spc="160" dirty="0">
                <a:solidFill>
                  <a:srgbClr val="231F20"/>
                </a:solidFill>
                <a:latin typeface="Lucida Sans Unicode"/>
                <a:cs typeface="Lucida Sans Unicode"/>
              </a:rPr>
              <a:t>toolbar</a:t>
            </a:r>
            <a:r>
              <a:rPr sz="2600" spc="35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doctor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details. </a:t>
            </a:r>
            <a:r>
              <a:rPr sz="260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409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-17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260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6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600" spc="-295" dirty="0">
                <a:solidFill>
                  <a:srgbClr val="231F20"/>
                </a:solidFill>
                <a:latin typeface="Lucida Sans Unicode"/>
                <a:cs typeface="Lucida Sans Unicode"/>
              </a:rPr>
              <a:t>x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w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409" dirty="0">
                <a:solidFill>
                  <a:srgbClr val="231F20"/>
                </a:solidFill>
                <a:latin typeface="Lucida Sans Unicode"/>
                <a:cs typeface="Lucida Sans Unicode"/>
              </a:rPr>
              <a:t>c</a:t>
            </a:r>
            <a:r>
              <a:rPr sz="2600" spc="-125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endParaRPr sz="2600">
              <a:latin typeface="Lucida Sans Unicode"/>
              <a:cs typeface="Lucida Sans Unicode"/>
            </a:endParaRPr>
          </a:p>
          <a:p>
            <a:pPr marL="106680" marR="293370">
              <a:lnSpc>
                <a:spcPct val="115399"/>
              </a:lnSpc>
            </a:pPr>
            <a:r>
              <a:rPr sz="26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services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get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post </a:t>
            </a:r>
            <a:r>
              <a:rPr sz="2600" spc="-8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information.</a:t>
            </a:r>
            <a:endParaRPr sz="2600">
              <a:latin typeface="Lucida Sans Unicode"/>
              <a:cs typeface="Lucida Sans Unicode"/>
            </a:endParaRPr>
          </a:p>
          <a:p>
            <a:pPr marL="106680">
              <a:lnSpc>
                <a:spcPct val="100000"/>
              </a:lnSpc>
              <a:spcBef>
                <a:spcPts val="480"/>
              </a:spcBef>
            </a:pP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this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50" dirty="0">
                <a:solidFill>
                  <a:srgbClr val="231F20"/>
                </a:solidFill>
                <a:latin typeface="Lucida Sans Unicode"/>
                <a:cs typeface="Lucida Sans Unicode"/>
              </a:rPr>
              <a:t>is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communication</a:t>
            </a:r>
            <a:endParaRPr sz="2600">
              <a:latin typeface="Lucida Sans Unicode"/>
              <a:cs typeface="Lucida Sans Unicode"/>
            </a:endParaRPr>
          </a:p>
          <a:p>
            <a:pPr marL="106680" marR="5080">
              <a:lnSpc>
                <a:spcPct val="115399"/>
              </a:lnSpc>
            </a:pPr>
            <a:r>
              <a:rPr sz="26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center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admin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user </a:t>
            </a:r>
            <a:r>
              <a:rPr sz="2600" spc="-8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modules</a:t>
            </a:r>
            <a:endParaRPr sz="2600">
              <a:latin typeface="Lucida Sans Unicode"/>
              <a:cs typeface="Lucida Sans Unicode"/>
            </a:endParaRPr>
          </a:p>
          <a:p>
            <a:pPr marL="106680" marR="8890">
              <a:lnSpc>
                <a:spcPct val="115399"/>
              </a:lnSpc>
            </a:pPr>
            <a:r>
              <a:rPr sz="26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r>
              <a:rPr sz="2600" spc="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user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admin </a:t>
            </a:r>
            <a:r>
              <a:rPr sz="26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messages </a:t>
            </a:r>
            <a:r>
              <a:rPr sz="26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6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-120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60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g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6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6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i</a:t>
            </a:r>
            <a:r>
              <a:rPr sz="2600" spc="254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600" spc="35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n</a:t>
            </a:r>
            <a:r>
              <a:rPr sz="2600" dirty="0">
                <a:solidFill>
                  <a:srgbClr val="231F20"/>
                </a:solidFill>
                <a:latin typeface="Lucida Sans Unicode"/>
                <a:cs typeface="Lucida Sans Unicode"/>
              </a:rPr>
              <a:t>d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</a:t>
            </a:r>
            <a:r>
              <a:rPr sz="26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600" spc="290" dirty="0">
                <a:solidFill>
                  <a:srgbClr val="231F20"/>
                </a:solidFill>
                <a:latin typeface="Lucida Sans Unicode"/>
                <a:cs typeface="Lucida Sans Unicode"/>
              </a:rPr>
              <a:t>e</a:t>
            </a:r>
            <a:r>
              <a:rPr sz="26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60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'</a:t>
            </a:r>
            <a:r>
              <a:rPr sz="2600" spc="-5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6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231F20"/>
                </a:solidFill>
                <a:latin typeface="Lucida Sans Unicode"/>
                <a:cs typeface="Lucida Sans Unicode"/>
              </a:rPr>
              <a:t>a  </a:t>
            </a:r>
            <a:r>
              <a:rPr sz="26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left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6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210" dirty="0">
                <a:solidFill>
                  <a:srgbClr val="231F20"/>
                </a:solidFill>
                <a:latin typeface="Lucida Sans Unicode"/>
                <a:cs typeface="Lucida Sans Unicode"/>
              </a:rPr>
              <a:t>vice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versa</a:t>
            </a:r>
            <a:r>
              <a:rPr sz="26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for</a:t>
            </a:r>
            <a:endParaRPr sz="2600">
              <a:latin typeface="Lucida Sans Unicode"/>
              <a:cs typeface="Lucida Sans Unicode"/>
            </a:endParaRPr>
          </a:p>
          <a:p>
            <a:pPr marL="106680">
              <a:lnSpc>
                <a:spcPct val="100000"/>
              </a:lnSpc>
              <a:spcBef>
                <a:spcPts val="480"/>
              </a:spcBef>
            </a:pPr>
            <a:r>
              <a:rPr sz="26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admin</a:t>
            </a:r>
            <a:endParaRPr sz="2600">
              <a:latin typeface="Lucida Sans Unicode"/>
              <a:cs typeface="Lucida Sans Unicode"/>
            </a:endParaRPr>
          </a:p>
          <a:p>
            <a:pPr marL="106680" marR="320040">
              <a:lnSpc>
                <a:spcPct val="115399"/>
              </a:lnSpc>
            </a:pPr>
            <a:r>
              <a:rPr sz="26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send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button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6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send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the </a:t>
            </a:r>
            <a:r>
              <a:rPr sz="2600" spc="-81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message</a:t>
            </a:r>
            <a:r>
              <a:rPr sz="2600" spc="3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6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6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server.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54519" y="1028700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871"/>
              <a:ext cx="4828324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233" y="2561318"/>
              <a:ext cx="12306298" cy="69246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533" y="738566"/>
            <a:ext cx="11123295" cy="1363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750" spc="90" dirty="0"/>
              <a:t>U</a:t>
            </a:r>
            <a:r>
              <a:rPr sz="8750" spc="900" dirty="0"/>
              <a:t>S</a:t>
            </a:r>
            <a:r>
              <a:rPr sz="8750" spc="-195" dirty="0"/>
              <a:t>E</a:t>
            </a:r>
            <a:r>
              <a:rPr sz="8750" spc="780" dirty="0"/>
              <a:t>R</a:t>
            </a:r>
            <a:r>
              <a:rPr sz="8750" spc="290" dirty="0"/>
              <a:t>/</a:t>
            </a:r>
            <a:r>
              <a:rPr sz="8750" spc="-1780" dirty="0"/>
              <a:t> </a:t>
            </a:r>
            <a:r>
              <a:rPr sz="8750" spc="-590" dirty="0"/>
              <a:t>T</a:t>
            </a:r>
            <a:r>
              <a:rPr sz="8750" spc="-195" dirty="0"/>
              <a:t>E</a:t>
            </a:r>
            <a:r>
              <a:rPr sz="8750" spc="900" dirty="0"/>
              <a:t>S</a:t>
            </a:r>
            <a:r>
              <a:rPr sz="8750" spc="-590" dirty="0"/>
              <a:t>T</a:t>
            </a:r>
            <a:r>
              <a:rPr sz="8750" spc="1065" dirty="0"/>
              <a:t>I</a:t>
            </a:r>
            <a:r>
              <a:rPr sz="8750" spc="520" dirty="0"/>
              <a:t>M</a:t>
            </a:r>
            <a:r>
              <a:rPr sz="8750" spc="-150" dirty="0"/>
              <a:t>O</a:t>
            </a:r>
            <a:r>
              <a:rPr sz="8750" spc="-55" dirty="0"/>
              <a:t>N</a:t>
            </a:r>
            <a:r>
              <a:rPr sz="8750" spc="1065" dirty="0"/>
              <a:t>I</a:t>
            </a:r>
            <a:r>
              <a:rPr sz="8750" spc="155" dirty="0"/>
              <a:t>A</a:t>
            </a:r>
            <a:r>
              <a:rPr sz="8750" spc="-90" dirty="0"/>
              <a:t>L</a:t>
            </a:r>
            <a:r>
              <a:rPr sz="8750" spc="40" dirty="0"/>
              <a:t>S</a:t>
            </a:r>
            <a:endParaRPr sz="8750"/>
          </a:p>
        </p:txBody>
      </p:sp>
      <p:grpSp>
        <p:nvGrpSpPr>
          <p:cNvPr id="8" name="object 8"/>
          <p:cNvGrpSpPr/>
          <p:nvPr/>
        </p:nvGrpSpPr>
        <p:grpSpPr>
          <a:xfrm>
            <a:off x="13522292" y="2751109"/>
            <a:ext cx="114300" cy="4972050"/>
            <a:chOff x="13522292" y="2751109"/>
            <a:chExt cx="114300" cy="49720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2292" y="2751109"/>
              <a:ext cx="114300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2292" y="4208434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2292" y="5665759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2292" y="7608859"/>
              <a:ext cx="114300" cy="1142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821139" y="3952427"/>
            <a:ext cx="4465955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1825">
              <a:lnSpc>
                <a:spcPct val="113799"/>
              </a:lnSpc>
              <a:spcBef>
                <a:spcPts val="100"/>
              </a:spcBef>
            </a:pPr>
            <a:r>
              <a:rPr sz="2800" spc="140" dirty="0">
                <a:solidFill>
                  <a:srgbClr val="231F20"/>
                </a:solidFill>
                <a:latin typeface="Lucida Sans Unicode"/>
                <a:cs typeface="Lucida Sans Unicode"/>
              </a:rPr>
              <a:t>mat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card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display </a:t>
            </a:r>
            <a:r>
              <a:rPr sz="280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3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reviews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r>
              <a:rPr sz="2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45" dirty="0">
                <a:solidFill>
                  <a:srgbClr val="231F20"/>
                </a:solidFill>
                <a:latin typeface="Lucida Sans Unicode"/>
                <a:cs typeface="Lucida Sans Unicode"/>
              </a:rPr>
              <a:t>model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based</a:t>
            </a:r>
            <a:endParaRPr sz="2800">
              <a:latin typeface="Lucida Sans Unicode"/>
              <a:cs typeface="Lucida Sans Unicode"/>
            </a:endParaRPr>
          </a:p>
          <a:p>
            <a:pPr marR="5080">
              <a:lnSpc>
                <a:spcPct val="113799"/>
              </a:lnSpc>
            </a:pPr>
            <a:r>
              <a:rPr sz="2800" spc="100" dirty="0">
                <a:solidFill>
                  <a:srgbClr val="231F20"/>
                </a:solidFill>
                <a:latin typeface="Lucida Sans Unicode"/>
                <a:cs typeface="Lucida Sans Unicode"/>
              </a:rPr>
              <a:t>form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</a:t>
            </a:r>
            <a:r>
              <a:rPr sz="2800" spc="3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65" dirty="0">
                <a:solidFill>
                  <a:srgbClr val="231F20"/>
                </a:solidFill>
                <a:latin typeface="Lucida Sans Unicode"/>
                <a:cs typeface="Lucida Sans Unicode"/>
              </a:rPr>
              <a:t>send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review</a:t>
            </a:r>
            <a:r>
              <a:rPr sz="2800" spc="3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sz="280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r>
              <a:rPr sz="2800" spc="3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server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50">
              <a:latin typeface="Lucida Sans Unicode"/>
              <a:cs typeface="Lucida Sans Unicode"/>
            </a:endParaRPr>
          </a:p>
          <a:p>
            <a:pPr marR="1117600">
              <a:lnSpc>
                <a:spcPct val="113799"/>
              </a:lnSpc>
              <a:spcBef>
                <a:spcPts val="5"/>
              </a:spcBef>
            </a:pPr>
            <a:r>
              <a:rPr sz="28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here</a:t>
            </a:r>
            <a:r>
              <a:rPr sz="2800" spc="37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25" dirty="0">
                <a:solidFill>
                  <a:srgbClr val="231F20"/>
                </a:solidFill>
                <a:latin typeface="Lucida Sans Unicode"/>
                <a:cs typeface="Lucida Sans Unicode"/>
              </a:rPr>
              <a:t>we</a:t>
            </a:r>
            <a:r>
              <a:rPr sz="28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use</a:t>
            </a:r>
            <a:r>
              <a:rPr sz="2800" spc="3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post </a:t>
            </a:r>
            <a:r>
              <a:rPr sz="2800" spc="-86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service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20" dirty="0">
                <a:solidFill>
                  <a:srgbClr val="231F20"/>
                </a:solidFill>
                <a:latin typeface="Lucida Sans Unicode"/>
                <a:cs typeface="Lucida Sans Unicode"/>
              </a:rPr>
              <a:t>and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get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64"/>
              </a:spcBef>
            </a:pPr>
            <a:r>
              <a:rPr sz="2800" spc="220" dirty="0">
                <a:solidFill>
                  <a:srgbClr val="231F20"/>
                </a:solidFill>
                <a:latin typeface="Lucida Sans Unicode"/>
                <a:cs typeface="Lucida Sans Unicode"/>
              </a:rPr>
              <a:t>service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17492" y="1396775"/>
            <a:ext cx="4646295" cy="2095500"/>
          </a:xfrm>
          <a:prstGeom prst="rect">
            <a:avLst/>
          </a:prstGeom>
        </p:spPr>
        <p:txBody>
          <a:bodyPr vert="horz" wrap="square" lIns="0" tIns="243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15"/>
              </a:spcBef>
            </a:pPr>
            <a:r>
              <a:rPr sz="5300" spc="180" dirty="0">
                <a:solidFill>
                  <a:srgbClr val="231F20"/>
                </a:solidFill>
                <a:latin typeface="Lucida Sans Unicode"/>
                <a:cs typeface="Lucida Sans Unicode"/>
              </a:rPr>
              <a:t>Things</a:t>
            </a:r>
            <a:r>
              <a:rPr sz="5300" spc="70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5300" spc="250" dirty="0">
                <a:solidFill>
                  <a:srgbClr val="231F20"/>
                </a:solidFill>
                <a:latin typeface="Lucida Sans Unicode"/>
                <a:cs typeface="Lucida Sans Unicode"/>
              </a:rPr>
              <a:t>used:</a:t>
            </a:r>
            <a:endParaRPr sz="5300">
              <a:latin typeface="Lucida Sans Unicode"/>
              <a:cs typeface="Lucida Sans Unicode"/>
            </a:endParaRPr>
          </a:p>
          <a:p>
            <a:pPr marL="603250" marR="5080">
              <a:lnSpc>
                <a:spcPct val="113799"/>
              </a:lnSpc>
              <a:spcBef>
                <a:spcPts val="475"/>
              </a:spcBef>
            </a:pPr>
            <a:r>
              <a:rPr sz="28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m</a:t>
            </a:r>
            <a:r>
              <a:rPr sz="28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8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800" spc="-190" dirty="0">
                <a:solidFill>
                  <a:srgbClr val="231F20"/>
                </a:solidFill>
                <a:latin typeface="Lucida Sans Unicode"/>
                <a:cs typeface="Lucida Sans Unicode"/>
              </a:rPr>
              <a:t>-</a:t>
            </a:r>
            <a:r>
              <a:rPr sz="2800" spc="-61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8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oo</a:t>
            </a:r>
            <a:r>
              <a:rPr sz="2800" spc="80" dirty="0">
                <a:solidFill>
                  <a:srgbClr val="231F20"/>
                </a:solidFill>
                <a:latin typeface="Lucida Sans Unicode"/>
                <a:cs typeface="Lucida Sans Unicode"/>
              </a:rPr>
              <a:t>l</a:t>
            </a:r>
            <a:r>
              <a:rPr sz="2800" spc="260" dirty="0">
                <a:solidFill>
                  <a:srgbClr val="231F20"/>
                </a:solidFill>
                <a:latin typeface="Lucida Sans Unicode"/>
                <a:cs typeface="Lucida Sans Unicode"/>
              </a:rPr>
              <a:t>b</a:t>
            </a:r>
            <a:r>
              <a:rPr sz="2800" spc="235" dirty="0">
                <a:solidFill>
                  <a:srgbClr val="231F20"/>
                </a:solidFill>
                <a:latin typeface="Lucida Sans Unicode"/>
                <a:cs typeface="Lucida Sans Unicode"/>
              </a:rPr>
              <a:t>a</a:t>
            </a:r>
            <a:r>
              <a:rPr sz="2800" spc="-135" dirty="0">
                <a:solidFill>
                  <a:srgbClr val="231F20"/>
                </a:solidFill>
                <a:latin typeface="Lucida Sans Unicode"/>
                <a:cs typeface="Lucida Sans Unicode"/>
              </a:rPr>
              <a:t>r</a:t>
            </a:r>
            <a:r>
              <a:rPr sz="2800" spc="4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300" dirty="0">
                <a:solidFill>
                  <a:srgbClr val="231F20"/>
                </a:solidFill>
                <a:latin typeface="Lucida Sans Unicode"/>
                <a:cs typeface="Lucida Sans Unicode"/>
              </a:rPr>
              <a:t>t</a:t>
            </a:r>
            <a:r>
              <a:rPr sz="2800" spc="-65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800" spc="40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40" dirty="0">
                <a:solidFill>
                  <a:srgbClr val="231F20"/>
                </a:solidFill>
                <a:latin typeface="Lucida Sans Unicode"/>
                <a:cs typeface="Lucida Sans Unicode"/>
              </a:rPr>
              <a:t>s</a:t>
            </a:r>
            <a:r>
              <a:rPr sz="2800" spc="130" dirty="0">
                <a:solidFill>
                  <a:srgbClr val="231F20"/>
                </a:solidFill>
                <a:latin typeface="Lucida Sans Unicode"/>
                <a:cs typeface="Lucida Sans Unicode"/>
              </a:rPr>
              <a:t>h</a:t>
            </a:r>
            <a:r>
              <a:rPr sz="28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o</a:t>
            </a:r>
            <a:r>
              <a:rPr sz="2800" spc="-30" dirty="0">
                <a:solidFill>
                  <a:srgbClr val="231F20"/>
                </a:solidFill>
                <a:latin typeface="Lucida Sans Unicode"/>
                <a:cs typeface="Lucida Sans Unicode"/>
              </a:rPr>
              <a:t>w  </a:t>
            </a:r>
            <a:r>
              <a:rPr sz="2800" spc="110" dirty="0">
                <a:solidFill>
                  <a:srgbClr val="231F20"/>
                </a:solidFill>
                <a:latin typeface="Lucida Sans Unicode"/>
                <a:cs typeface="Lucida Sans Unicode"/>
              </a:rPr>
              <a:t>menu</a:t>
            </a:r>
            <a:r>
              <a:rPr sz="2800" spc="39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70" dirty="0">
                <a:solidFill>
                  <a:srgbClr val="231F20"/>
                </a:solidFill>
                <a:latin typeface="Lucida Sans Unicode"/>
                <a:cs typeface="Lucida Sans Unicode"/>
              </a:rPr>
              <a:t>bar.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01422" cy="5803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5923" y="308674"/>
            <a:ext cx="7727950" cy="1565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5015" algn="l"/>
              </a:tabLst>
            </a:pPr>
            <a:r>
              <a:rPr sz="10100" spc="160" dirty="0">
                <a:solidFill>
                  <a:srgbClr val="FFFFFF"/>
                </a:solidFill>
              </a:rPr>
              <a:t>A</a:t>
            </a:r>
            <a:r>
              <a:rPr sz="10100" spc="420" dirty="0">
                <a:solidFill>
                  <a:srgbClr val="FFFFFF"/>
                </a:solidFill>
              </a:rPr>
              <a:t>D</a:t>
            </a:r>
            <a:r>
              <a:rPr sz="10100" spc="575" dirty="0">
                <a:solidFill>
                  <a:srgbClr val="FFFFFF"/>
                </a:solidFill>
              </a:rPr>
              <a:t>M</a:t>
            </a:r>
            <a:r>
              <a:rPr sz="10100" spc="1220" dirty="0">
                <a:solidFill>
                  <a:srgbClr val="FFFFFF"/>
                </a:solidFill>
              </a:rPr>
              <a:t>I</a:t>
            </a:r>
            <a:r>
              <a:rPr sz="10100" spc="-1075" dirty="0">
                <a:solidFill>
                  <a:srgbClr val="FFFFFF"/>
                </a:solidFill>
              </a:rPr>
              <a:t>N</a:t>
            </a:r>
            <a:r>
              <a:rPr sz="10100" dirty="0">
                <a:solidFill>
                  <a:srgbClr val="FFFFFF"/>
                </a:solidFill>
              </a:rPr>
              <a:t>	</a:t>
            </a:r>
            <a:r>
              <a:rPr sz="10100" spc="-520" dirty="0">
                <a:solidFill>
                  <a:srgbClr val="FFFFFF"/>
                </a:solidFill>
              </a:rPr>
              <a:t>F</a:t>
            </a:r>
            <a:r>
              <a:rPr sz="10100" spc="-120" dirty="0">
                <a:solidFill>
                  <a:srgbClr val="FFFFFF"/>
                </a:solidFill>
              </a:rPr>
              <a:t>L</a:t>
            </a:r>
            <a:r>
              <a:rPr sz="10100" spc="-190" dirty="0">
                <a:solidFill>
                  <a:srgbClr val="FFFFFF"/>
                </a:solidFill>
              </a:rPr>
              <a:t>O</a:t>
            </a:r>
            <a:r>
              <a:rPr sz="10100" spc="-1885" dirty="0">
                <a:solidFill>
                  <a:srgbClr val="FFFFFF"/>
                </a:solidFill>
              </a:rPr>
              <a:t>W</a:t>
            </a:r>
            <a:endParaRPr sz="101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8466" y="0"/>
            <a:ext cx="3989532" cy="8318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3201" y="2349742"/>
            <a:ext cx="3399790" cy="15430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  <a:spcBef>
                <a:spcPts val="1595"/>
              </a:spcBef>
            </a:pP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00" spc="-3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0330" y="6760018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</a:pP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200" spc="-3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9837" y="6760018"/>
            <a:ext cx="3086100" cy="1238250"/>
          </a:xfrm>
          <a:prstGeom prst="rect">
            <a:avLst/>
          </a:prstGeom>
          <a:solidFill>
            <a:srgbClr val="72707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-3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6564" y="3892481"/>
            <a:ext cx="2352040" cy="2864485"/>
            <a:chOff x="6376564" y="3892481"/>
            <a:chExt cx="2352040" cy="2864485"/>
          </a:xfrm>
        </p:grpSpPr>
        <p:sp>
          <p:nvSpPr>
            <p:cNvPr id="10" name="object 10"/>
            <p:cNvSpPr/>
            <p:nvPr/>
          </p:nvSpPr>
          <p:spPr>
            <a:xfrm>
              <a:off x="6434469" y="5518452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4" h="1134109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564" y="6641704"/>
              <a:ext cx="152319" cy="1149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15462" y="3911531"/>
              <a:ext cx="2294255" cy="1607185"/>
            </a:xfrm>
            <a:custGeom>
              <a:avLst/>
              <a:gdLst/>
              <a:ahLst/>
              <a:cxnLst/>
              <a:rect l="l" t="t" r="r" b="b"/>
              <a:pathLst>
                <a:path w="2294254" h="1607185">
                  <a:moveTo>
                    <a:pt x="0" y="1606569"/>
                  </a:moveTo>
                  <a:lnTo>
                    <a:pt x="2293683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43791" y="3873968"/>
            <a:ext cx="2355215" cy="2882900"/>
            <a:chOff x="8843791" y="3873968"/>
            <a:chExt cx="2355215" cy="2882900"/>
          </a:xfrm>
        </p:grpSpPr>
        <p:sp>
          <p:nvSpPr>
            <p:cNvPr id="14" name="object 14"/>
            <p:cNvSpPr/>
            <p:nvPr/>
          </p:nvSpPr>
          <p:spPr>
            <a:xfrm>
              <a:off x="11103975" y="5518452"/>
              <a:ext cx="18415" cy="1134110"/>
            </a:xfrm>
            <a:custGeom>
              <a:avLst/>
              <a:gdLst/>
              <a:ahLst/>
              <a:cxnLst/>
              <a:rect l="l" t="t" r="r" b="b"/>
              <a:pathLst>
                <a:path w="18415" h="1134109">
                  <a:moveTo>
                    <a:pt x="0" y="0"/>
                  </a:moveTo>
                  <a:lnTo>
                    <a:pt x="18102" y="1133681"/>
                  </a:lnTo>
                </a:path>
              </a:pathLst>
            </a:custGeom>
            <a:ln w="380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6069" y="6641704"/>
              <a:ext cx="152319" cy="1149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62841" y="3893018"/>
              <a:ext cx="2222500" cy="1625600"/>
            </a:xfrm>
            <a:custGeom>
              <a:avLst/>
              <a:gdLst/>
              <a:ahLst/>
              <a:cxnLst/>
              <a:rect l="l" t="t" r="r" b="b"/>
              <a:pathLst>
                <a:path w="2222500" h="1625600">
                  <a:moveTo>
                    <a:pt x="2222020" y="1625049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3662990" y="337476"/>
              <a:ext cx="4297045" cy="9570720"/>
            </a:xfrm>
            <a:custGeom>
              <a:avLst/>
              <a:gdLst/>
              <a:ahLst/>
              <a:cxnLst/>
              <a:rect l="l" t="t" r="r" b="b"/>
              <a:pathLst>
                <a:path w="4297044" h="9570720">
                  <a:moveTo>
                    <a:pt x="4296549" y="8919947"/>
                  </a:moveTo>
                  <a:lnTo>
                    <a:pt x="0" y="8919947"/>
                  </a:lnTo>
                  <a:lnTo>
                    <a:pt x="0" y="9570250"/>
                  </a:lnTo>
                  <a:lnTo>
                    <a:pt x="4296549" y="9570250"/>
                  </a:lnTo>
                  <a:lnTo>
                    <a:pt x="4296549" y="8919947"/>
                  </a:lnTo>
                  <a:close/>
                </a:path>
                <a:path w="4297044" h="9570720">
                  <a:moveTo>
                    <a:pt x="4296549" y="0"/>
                  </a:moveTo>
                  <a:lnTo>
                    <a:pt x="0" y="0"/>
                  </a:lnTo>
                  <a:lnTo>
                    <a:pt x="0" y="691235"/>
                  </a:lnTo>
                  <a:lnTo>
                    <a:pt x="4296549" y="691235"/>
                  </a:lnTo>
                  <a:lnTo>
                    <a:pt x="42965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54519" y="1028701"/>
              <a:ext cx="4806315" cy="8228965"/>
            </a:xfrm>
            <a:custGeom>
              <a:avLst/>
              <a:gdLst/>
              <a:ahLst/>
              <a:cxnLst/>
              <a:rect l="l" t="t" r="r" b="b"/>
              <a:pathLst>
                <a:path w="4806315" h="8228965">
                  <a:moveTo>
                    <a:pt x="4806296" y="8228710"/>
                  </a:moveTo>
                  <a:lnTo>
                    <a:pt x="0" y="8228710"/>
                  </a:lnTo>
                  <a:lnTo>
                    <a:pt x="0" y="0"/>
                  </a:lnTo>
                  <a:lnTo>
                    <a:pt x="4806296" y="0"/>
                  </a:lnTo>
                  <a:lnTo>
                    <a:pt x="4806296" y="82287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459874"/>
              <a:ext cx="4828324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325" y="2561320"/>
              <a:ext cx="12249148" cy="68865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804" y="997911"/>
            <a:ext cx="11760835" cy="1348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720205" algn="l"/>
              </a:tabLst>
            </a:pPr>
            <a:r>
              <a:rPr sz="8650" spc="390" dirty="0"/>
              <a:t>ADMIN/</a:t>
            </a:r>
            <a:r>
              <a:rPr sz="8650" spc="-1760" dirty="0"/>
              <a:t> </a:t>
            </a:r>
            <a:r>
              <a:rPr sz="8650" spc="20" dirty="0"/>
              <a:t>ADD	</a:t>
            </a:r>
            <a:r>
              <a:rPr sz="8650" spc="375" dirty="0"/>
              <a:t>DISEASES</a:t>
            </a:r>
            <a:endParaRPr sz="8650"/>
          </a:p>
        </p:txBody>
      </p:sp>
      <p:grpSp>
        <p:nvGrpSpPr>
          <p:cNvPr id="8" name="object 8"/>
          <p:cNvGrpSpPr/>
          <p:nvPr/>
        </p:nvGrpSpPr>
        <p:grpSpPr>
          <a:xfrm>
            <a:off x="13934710" y="2534337"/>
            <a:ext cx="114300" cy="4076700"/>
            <a:chOff x="13934710" y="2534337"/>
            <a:chExt cx="114300" cy="4076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4710" y="2534337"/>
              <a:ext cx="114299" cy="1142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4710" y="4020237"/>
              <a:ext cx="114299" cy="1142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4710" y="6496737"/>
              <a:ext cx="114299" cy="1142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232366" y="3755696"/>
            <a:ext cx="3155950" cy="3492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3500">
              <a:lnSpc>
                <a:spcPct val="116100"/>
              </a:lnSpc>
              <a:spcBef>
                <a:spcPts val="90"/>
              </a:spcBef>
            </a:pPr>
            <a:r>
              <a:rPr sz="2800" spc="195" dirty="0">
                <a:solidFill>
                  <a:srgbClr val="231F20"/>
                </a:solidFill>
                <a:latin typeface="Lucida Sans Unicode"/>
                <a:cs typeface="Lucida Sans Unicode"/>
              </a:rPr>
              <a:t>Simple</a:t>
            </a:r>
            <a:r>
              <a:rPr sz="2800" spc="38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231F20"/>
                </a:solidFill>
                <a:latin typeface="Lucida Sans Unicode"/>
                <a:cs typeface="Lucida Sans Unicode"/>
              </a:rPr>
              <a:t>form:</a:t>
            </a:r>
            <a:r>
              <a:rPr sz="2800" spc="3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5" dirty="0">
                <a:solidFill>
                  <a:srgbClr val="231F20"/>
                </a:solidFill>
                <a:latin typeface="Lucida Sans Unicode"/>
                <a:cs typeface="Lucida Sans Unicode"/>
              </a:rPr>
              <a:t>To </a:t>
            </a:r>
            <a:r>
              <a:rPr sz="2800" spc="-86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add</a:t>
            </a:r>
            <a:r>
              <a:rPr sz="2800" spc="40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75" dirty="0">
                <a:solidFill>
                  <a:srgbClr val="231F20"/>
                </a:solidFill>
                <a:latin typeface="Lucida Sans Unicode"/>
                <a:cs typeface="Lucida Sans Unicode"/>
              </a:rPr>
              <a:t>the</a:t>
            </a:r>
            <a:endParaRPr sz="2800">
              <a:latin typeface="Lucida Sans Unicode"/>
              <a:cs typeface="Lucida Sans Unicode"/>
            </a:endParaRPr>
          </a:p>
          <a:p>
            <a:pPr marR="469265">
              <a:lnSpc>
                <a:spcPct val="116100"/>
              </a:lnSpc>
            </a:pPr>
            <a:r>
              <a:rPr sz="28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diseases</a:t>
            </a:r>
            <a:r>
              <a:rPr sz="2800" spc="36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50" dirty="0">
                <a:solidFill>
                  <a:srgbClr val="231F20"/>
                </a:solidFill>
                <a:latin typeface="Lucida Sans Unicode"/>
                <a:cs typeface="Lucida Sans Unicode"/>
              </a:rPr>
              <a:t>with </a:t>
            </a:r>
            <a:r>
              <a:rPr sz="2800" spc="-86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04" dirty="0">
                <a:solidFill>
                  <a:srgbClr val="231F20"/>
                </a:solidFill>
                <a:latin typeface="Lucida Sans Unicode"/>
                <a:cs typeface="Lucida Sans Unicode"/>
              </a:rPr>
              <a:t>validators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R="5080">
              <a:lnSpc>
                <a:spcPct val="116100"/>
              </a:lnSpc>
            </a:pPr>
            <a:r>
              <a:rPr sz="2800" spc="215" dirty="0">
                <a:solidFill>
                  <a:srgbClr val="231F20"/>
                </a:solidFill>
                <a:latin typeface="Lucida Sans Unicode"/>
                <a:cs typeface="Lucida Sans Unicode"/>
              </a:rPr>
              <a:t>Diseases</a:t>
            </a:r>
            <a:r>
              <a:rPr sz="2800" spc="34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names </a:t>
            </a:r>
            <a:r>
              <a:rPr sz="2800" spc="-869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229" dirty="0">
                <a:solidFill>
                  <a:srgbClr val="231F20"/>
                </a:solidFill>
                <a:latin typeface="Lucida Sans Unicode"/>
                <a:cs typeface="Lucida Sans Unicode"/>
              </a:rPr>
              <a:t>component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20385" y="1407567"/>
            <a:ext cx="3819525" cy="18783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20"/>
              </a:spcBef>
            </a:pPr>
            <a:r>
              <a:rPr sz="4400" spc="135" dirty="0">
                <a:solidFill>
                  <a:srgbClr val="231F20"/>
                </a:solidFill>
                <a:latin typeface="Lucida Sans Unicode"/>
                <a:cs typeface="Lucida Sans Unicode"/>
              </a:rPr>
              <a:t>Things</a:t>
            </a:r>
            <a:r>
              <a:rPr sz="4400" spc="56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4400" spc="200" dirty="0">
                <a:solidFill>
                  <a:srgbClr val="231F20"/>
                </a:solidFill>
                <a:latin typeface="Lucida Sans Unicode"/>
                <a:cs typeface="Lucida Sans Unicode"/>
              </a:rPr>
              <a:t>used:</a:t>
            </a:r>
            <a:endParaRPr sz="4400">
              <a:latin typeface="Lucida Sans Unicode"/>
              <a:cs typeface="Lucida Sans Unicode"/>
            </a:endParaRPr>
          </a:p>
          <a:p>
            <a:pPr marL="611505" marR="401320">
              <a:lnSpc>
                <a:spcPct val="116100"/>
              </a:lnSpc>
              <a:spcBef>
                <a:spcPts val="280"/>
              </a:spcBef>
            </a:pPr>
            <a:r>
              <a:rPr sz="2800" spc="155" dirty="0">
                <a:solidFill>
                  <a:srgbClr val="231F20"/>
                </a:solidFill>
                <a:latin typeface="Lucida Sans Unicode"/>
                <a:cs typeface="Lucida Sans Unicode"/>
              </a:rPr>
              <a:t>Menu</a:t>
            </a:r>
            <a:r>
              <a:rPr sz="2800" spc="38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95" dirty="0">
                <a:solidFill>
                  <a:srgbClr val="231F20"/>
                </a:solidFill>
                <a:latin typeface="Lucida Sans Unicode"/>
                <a:cs typeface="Lucida Sans Unicode"/>
              </a:rPr>
              <a:t>bar:</a:t>
            </a:r>
            <a:r>
              <a:rPr sz="2800" spc="390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90" dirty="0">
                <a:solidFill>
                  <a:srgbClr val="231F20"/>
                </a:solidFill>
                <a:latin typeface="Lucida Sans Unicode"/>
                <a:cs typeface="Lucida Sans Unicode"/>
              </a:rPr>
              <a:t>Mat </a:t>
            </a:r>
            <a:r>
              <a:rPr sz="2800" spc="-875" dirty="0">
                <a:solidFill>
                  <a:srgbClr val="231F20"/>
                </a:solidFill>
                <a:latin typeface="Lucida Sans Unicode"/>
                <a:cs typeface="Lucida Sans Unicode"/>
              </a:rPr>
              <a:t> </a:t>
            </a:r>
            <a:r>
              <a:rPr sz="2800" spc="185" dirty="0">
                <a:solidFill>
                  <a:srgbClr val="231F20"/>
                </a:solidFill>
                <a:latin typeface="Lucida Sans Unicode"/>
                <a:cs typeface="Lucida Sans Unicode"/>
              </a:rPr>
              <a:t>toolbar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Custom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OPTIMUS PRIME</vt:lpstr>
      <vt:lpstr>CONCEPTS</vt:lpstr>
      <vt:lpstr>USER FLOW</vt:lpstr>
      <vt:lpstr>USER/ HOME PAGE</vt:lpstr>
      <vt:lpstr>USER/ DISEASES PAGE</vt:lpstr>
      <vt:lpstr>USER/ TALK TO PATIENT</vt:lpstr>
      <vt:lpstr>USER/ TESTIMONIALS</vt:lpstr>
      <vt:lpstr>ADMIN FLOW</vt:lpstr>
      <vt:lpstr>ADMIN/ ADD DISEASES</vt:lpstr>
      <vt:lpstr>ADMIN/ TALK TO PATIENT</vt:lpstr>
      <vt:lpstr>LOGIN</vt:lpstr>
      <vt:lpstr>THANK' S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name</dc:title>
  <dc:creator>19CSE535 Aashish</dc:creator>
  <cp:keywords>DAFigWQPaa0,BAFigX_fHnY</cp:keywords>
  <cp:lastModifiedBy>Sametta Venkata Naga Aashish</cp:lastModifiedBy>
  <cp:revision>1</cp:revision>
  <dcterms:created xsi:type="dcterms:W3CDTF">2023-05-11T07:18:44Z</dcterms:created>
  <dcterms:modified xsi:type="dcterms:W3CDTF">2023-05-11T07:28:56Z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2023-05-11T00:00:00Z</vt:filetime>
  </property>
</Properties>
</file>