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D8EC-1F04-BF5B-0A56-F286D19FC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FD5E1F-B4C3-E1F6-678A-CDB5FD405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47CACE-4C17-E807-83A2-AEA2F56DC7D8}"/>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5" name="Footer Placeholder 4">
            <a:extLst>
              <a:ext uri="{FF2B5EF4-FFF2-40B4-BE49-F238E27FC236}">
                <a16:creationId xmlns:a16="http://schemas.microsoft.com/office/drawing/2014/main" id="{79FF8F58-65B4-E71A-A158-F012531340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B48F5E-73B3-6F37-0827-C4F38B7AF18A}"/>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213616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B773-2188-ECAD-292A-1D085AA8AB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7A0835-BA29-789A-56EB-F57DC7A0BB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F5023-A714-ABA9-8785-E071E833301D}"/>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5" name="Footer Placeholder 4">
            <a:extLst>
              <a:ext uri="{FF2B5EF4-FFF2-40B4-BE49-F238E27FC236}">
                <a16:creationId xmlns:a16="http://schemas.microsoft.com/office/drawing/2014/main" id="{D4999473-4883-9F11-6BD8-2C4C8073B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E52C7-1E8C-9B04-9534-0CBB8BFEB3D3}"/>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266138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1396A3-F1AF-51A3-98A6-93E429E1EA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65172-BFD4-5090-1730-2E1148714F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EF73A-9FF9-EAF4-F532-6D7B96627682}"/>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5" name="Footer Placeholder 4">
            <a:extLst>
              <a:ext uri="{FF2B5EF4-FFF2-40B4-BE49-F238E27FC236}">
                <a16:creationId xmlns:a16="http://schemas.microsoft.com/office/drawing/2014/main" id="{82BD77EC-0A53-F953-6064-B92D59C52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3FC34-B66A-56E1-6E97-953F5BDC262B}"/>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344204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1899-38E9-68CB-AF4E-FC3D4DF08E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5B24D-2431-6276-3330-9B9E59454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EF79C-B939-5531-D5EB-35F5D5EA2D96}"/>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5" name="Footer Placeholder 4">
            <a:extLst>
              <a:ext uri="{FF2B5EF4-FFF2-40B4-BE49-F238E27FC236}">
                <a16:creationId xmlns:a16="http://schemas.microsoft.com/office/drawing/2014/main" id="{D146B737-FF46-B2F3-215B-45A9741AF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D4DCE-43C7-0F65-3E78-61826A1A8421}"/>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411367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8D5C-7193-3F03-BE60-46F148A623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AC1FA0-295B-90D7-F5C7-04089A318A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B2455-2DC0-A659-9B9E-E6D50BF013CB}"/>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5" name="Footer Placeholder 4">
            <a:extLst>
              <a:ext uri="{FF2B5EF4-FFF2-40B4-BE49-F238E27FC236}">
                <a16:creationId xmlns:a16="http://schemas.microsoft.com/office/drawing/2014/main" id="{36386661-C35D-DDD6-C79E-632A475F53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321E1-0DB2-BC90-35B0-8C4A878D5387}"/>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407434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D608-BAF6-58A0-785E-1CC67719C7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DFD681-3E05-B422-C3DB-7B86A3274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93CD5E-1B17-09BA-2341-DA176B435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7A7BF5-2233-DB7D-1385-347CBACD16FD}"/>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6" name="Footer Placeholder 5">
            <a:extLst>
              <a:ext uri="{FF2B5EF4-FFF2-40B4-BE49-F238E27FC236}">
                <a16:creationId xmlns:a16="http://schemas.microsoft.com/office/drawing/2014/main" id="{91BE47D5-66F8-1294-E69A-B88ACF82A5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5AD288-911C-8ED2-C9EA-B4F447686C3E}"/>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104192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979D-743E-8456-2DA7-0E663CB05B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062D35-9867-0703-25FB-4A1446736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9E8F69-F47B-B040-797D-2A39FE278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B415AD-F64E-633A-C90A-A198DA9E4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85BCC-447E-40FF-EFC7-221BF6094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5A4F6-A9B5-4E9B-DE7A-268A0E62A780}"/>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8" name="Footer Placeholder 7">
            <a:extLst>
              <a:ext uri="{FF2B5EF4-FFF2-40B4-BE49-F238E27FC236}">
                <a16:creationId xmlns:a16="http://schemas.microsoft.com/office/drawing/2014/main" id="{A8B8E4B1-CCFC-2632-8650-52FF9362EA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E55C72-6DDA-1F51-AD29-C21943A44B17}"/>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421115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6009-4D5D-D960-D4EA-F3F5A9A383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0F54A8-9541-B703-0FEB-F55229E043F6}"/>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4" name="Footer Placeholder 3">
            <a:extLst>
              <a:ext uri="{FF2B5EF4-FFF2-40B4-BE49-F238E27FC236}">
                <a16:creationId xmlns:a16="http://schemas.microsoft.com/office/drawing/2014/main" id="{268EAE21-06F1-016F-CD95-2ED0D2B637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C4A49F-AD95-E4F7-4AFC-953A314DAEE7}"/>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264293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D2233C-A970-D55C-AC38-CB31FCD02211}"/>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3" name="Footer Placeholder 2">
            <a:extLst>
              <a:ext uri="{FF2B5EF4-FFF2-40B4-BE49-F238E27FC236}">
                <a16:creationId xmlns:a16="http://schemas.microsoft.com/office/drawing/2014/main" id="{821550FD-3D0D-5EBB-6F73-3475FF8BE7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F7966E-6826-69C3-0223-459A9B2DA7F6}"/>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57770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BBB8-5D85-11B8-B2FC-538A5574A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89EE0F-748B-BE93-3F93-98F5793E9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E115EE-E337-DB66-164C-4AC201E97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D91D9-75C9-6325-2DD2-45E4AA0890AA}"/>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6" name="Footer Placeholder 5">
            <a:extLst>
              <a:ext uri="{FF2B5EF4-FFF2-40B4-BE49-F238E27FC236}">
                <a16:creationId xmlns:a16="http://schemas.microsoft.com/office/drawing/2014/main" id="{44CD9EA3-8B16-5D35-CEB4-25356E0F2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917689-DA96-E5D0-7918-81990E10FA04}"/>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67135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1AB1-CADB-68C9-EB71-CA7346A82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844FEE-BBBD-2597-34C1-A7DFAAF7E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803789-FE8A-7AD3-C043-50E2BBF0E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3A8E4A-4729-35E4-BEDD-860ACB218CEF}"/>
              </a:ext>
            </a:extLst>
          </p:cNvPr>
          <p:cNvSpPr>
            <a:spLocks noGrp="1"/>
          </p:cNvSpPr>
          <p:nvPr>
            <p:ph type="dt" sz="half" idx="10"/>
          </p:nvPr>
        </p:nvSpPr>
        <p:spPr/>
        <p:txBody>
          <a:bodyPr/>
          <a:lstStyle/>
          <a:p>
            <a:fld id="{F46897A6-54FF-4F5C-A3D3-CD34125F2E61}" type="datetimeFigureOut">
              <a:rPr lang="en-IN" smtClean="0"/>
              <a:t>15-05-2023</a:t>
            </a:fld>
            <a:endParaRPr lang="en-IN"/>
          </a:p>
        </p:txBody>
      </p:sp>
      <p:sp>
        <p:nvSpPr>
          <p:cNvPr id="6" name="Footer Placeholder 5">
            <a:extLst>
              <a:ext uri="{FF2B5EF4-FFF2-40B4-BE49-F238E27FC236}">
                <a16:creationId xmlns:a16="http://schemas.microsoft.com/office/drawing/2014/main" id="{9F5CECFD-43B8-0A9D-31FF-3155F1EE54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068FFF-0632-23F0-AFCE-B25600D91BD1}"/>
              </a:ext>
            </a:extLst>
          </p:cNvPr>
          <p:cNvSpPr>
            <a:spLocks noGrp="1"/>
          </p:cNvSpPr>
          <p:nvPr>
            <p:ph type="sldNum" sz="quarter" idx="12"/>
          </p:nvPr>
        </p:nvSpPr>
        <p:spPr/>
        <p:txBody>
          <a:bodyPr/>
          <a:lstStyle/>
          <a:p>
            <a:fld id="{9D9B27CD-5D65-4CB6-A7F2-2492A4AD75DA}" type="slidenum">
              <a:rPr lang="en-IN" smtClean="0"/>
              <a:t>‹#›</a:t>
            </a:fld>
            <a:endParaRPr lang="en-IN"/>
          </a:p>
        </p:txBody>
      </p:sp>
    </p:spTree>
    <p:extLst>
      <p:ext uri="{BB962C8B-B14F-4D97-AF65-F5344CB8AC3E}">
        <p14:creationId xmlns:p14="http://schemas.microsoft.com/office/powerpoint/2010/main" val="27134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E5555-BBD5-45CB-EF9B-F6BAD5ACE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8CC57D-12BC-7CBB-ECE7-7C59284C1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E6ECE-069E-2169-8658-BC627EF40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897A6-54FF-4F5C-A3D3-CD34125F2E61}" type="datetimeFigureOut">
              <a:rPr lang="en-IN" smtClean="0"/>
              <a:t>15-05-2023</a:t>
            </a:fld>
            <a:endParaRPr lang="en-IN"/>
          </a:p>
        </p:txBody>
      </p:sp>
      <p:sp>
        <p:nvSpPr>
          <p:cNvPr id="5" name="Footer Placeholder 4">
            <a:extLst>
              <a:ext uri="{FF2B5EF4-FFF2-40B4-BE49-F238E27FC236}">
                <a16:creationId xmlns:a16="http://schemas.microsoft.com/office/drawing/2014/main" id="{432D2D30-2F37-5CAA-C7B3-FC68F4C991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67A76C-4B13-EFEA-CF5C-6BD86FB02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B27CD-5D65-4CB6-A7F2-2492A4AD75DA}" type="slidenum">
              <a:rPr lang="en-IN" smtClean="0"/>
              <a:t>‹#›</a:t>
            </a:fld>
            <a:endParaRPr lang="en-IN"/>
          </a:p>
        </p:txBody>
      </p:sp>
    </p:spTree>
    <p:extLst>
      <p:ext uri="{BB962C8B-B14F-4D97-AF65-F5344CB8AC3E}">
        <p14:creationId xmlns:p14="http://schemas.microsoft.com/office/powerpoint/2010/main" val="157219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E118-D99A-689E-61AE-E5710E5AC6B3}"/>
              </a:ext>
            </a:extLst>
          </p:cNvPr>
          <p:cNvSpPr>
            <a:spLocks noGrp="1"/>
          </p:cNvSpPr>
          <p:nvPr>
            <p:ph type="ctrTitle"/>
          </p:nvPr>
        </p:nvSpPr>
        <p:spPr>
          <a:xfrm>
            <a:off x="1524000" y="1122363"/>
            <a:ext cx="9144000" cy="966319"/>
          </a:xfrm>
        </p:spPr>
        <p:txBody>
          <a:bodyPr>
            <a:normAutofit/>
          </a:bodyPr>
          <a:lstStyle/>
          <a:p>
            <a:r>
              <a:rPr lang="en-IN" sz="3600" dirty="0"/>
              <a:t>DBMS Project: UPI PAYMENT</a:t>
            </a:r>
          </a:p>
        </p:txBody>
      </p:sp>
      <p:sp>
        <p:nvSpPr>
          <p:cNvPr id="3" name="Subtitle 2">
            <a:extLst>
              <a:ext uri="{FF2B5EF4-FFF2-40B4-BE49-F238E27FC236}">
                <a16:creationId xmlns:a16="http://schemas.microsoft.com/office/drawing/2014/main" id="{960CA280-E13B-F3F0-E20A-18D51913CDE9}"/>
              </a:ext>
            </a:extLst>
          </p:cNvPr>
          <p:cNvSpPr>
            <a:spLocks noGrp="1"/>
          </p:cNvSpPr>
          <p:nvPr>
            <p:ph type="subTitle" idx="1"/>
          </p:nvPr>
        </p:nvSpPr>
        <p:spPr>
          <a:xfrm>
            <a:off x="1524000" y="2415942"/>
            <a:ext cx="9144000" cy="3003082"/>
          </a:xfrm>
        </p:spPr>
        <p:txBody>
          <a:bodyPr>
            <a:normAutofit fontScale="77500" lnSpcReduction="20000"/>
          </a:bodyPr>
          <a:lstStyle/>
          <a:p>
            <a:pPr algn="l"/>
            <a:r>
              <a:rPr lang="en-IN" dirty="0"/>
              <a:t>                                                                       Prepared by:</a:t>
            </a:r>
          </a:p>
          <a:p>
            <a:r>
              <a:rPr lang="en-IN" dirty="0"/>
              <a:t>Aashish Rampal: 21CSB0A03</a:t>
            </a:r>
          </a:p>
          <a:p>
            <a:r>
              <a:rPr lang="en-IN" dirty="0"/>
              <a:t>Dhyey Gokani: 21CSB0A19</a:t>
            </a:r>
          </a:p>
          <a:p>
            <a:r>
              <a:rPr lang="en-IN" dirty="0"/>
              <a:t>Btech CSE-A (2021-2025)  </a:t>
            </a:r>
          </a:p>
          <a:p>
            <a:endParaRPr lang="en-IN" dirty="0"/>
          </a:p>
          <a:p>
            <a:r>
              <a:rPr lang="en-IN" dirty="0"/>
              <a:t>Submitted To:</a:t>
            </a:r>
          </a:p>
          <a:p>
            <a:r>
              <a:rPr lang="en-IN" dirty="0"/>
              <a:t>  DR. T. Ramakrishnudu</a:t>
            </a:r>
          </a:p>
          <a:p>
            <a:r>
              <a:rPr lang="en-IN" dirty="0"/>
              <a:t>Department of Computer Science and Engineering,</a:t>
            </a:r>
          </a:p>
          <a:p>
            <a:r>
              <a:rPr lang="en-IN" dirty="0"/>
              <a:t>National Institute of Technology, Warangal          </a:t>
            </a:r>
          </a:p>
        </p:txBody>
      </p:sp>
    </p:spTree>
    <p:extLst>
      <p:ext uri="{BB962C8B-B14F-4D97-AF65-F5344CB8AC3E}">
        <p14:creationId xmlns:p14="http://schemas.microsoft.com/office/powerpoint/2010/main" val="2767067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6ED3-C75C-59FF-23A8-D7C4763507DF}"/>
              </a:ext>
            </a:extLst>
          </p:cNvPr>
          <p:cNvSpPr>
            <a:spLocks noGrp="1"/>
          </p:cNvSpPr>
          <p:nvPr>
            <p:ph type="title"/>
          </p:nvPr>
        </p:nvSpPr>
        <p:spPr/>
        <p:txBody>
          <a:bodyPr>
            <a:normAutofit/>
          </a:bodyPr>
          <a:lstStyle/>
          <a:p>
            <a:pPr algn="ctr"/>
            <a:r>
              <a:rPr lang="en-IN" sz="3600" dirty="0"/>
              <a:t>Functional Dependencies</a:t>
            </a:r>
          </a:p>
        </p:txBody>
      </p:sp>
      <p:sp>
        <p:nvSpPr>
          <p:cNvPr id="3" name="Content Placeholder 2">
            <a:extLst>
              <a:ext uri="{FF2B5EF4-FFF2-40B4-BE49-F238E27FC236}">
                <a16:creationId xmlns:a16="http://schemas.microsoft.com/office/drawing/2014/main" id="{882B2A6A-3612-B021-3F64-AB10442D2135}"/>
              </a:ext>
            </a:extLst>
          </p:cNvPr>
          <p:cNvSpPr>
            <a:spLocks noGrp="1"/>
          </p:cNvSpPr>
          <p:nvPr>
            <p:ph idx="1"/>
          </p:nvPr>
        </p:nvSpPr>
        <p:spPr>
          <a:xfrm>
            <a:off x="838200" y="1825625"/>
            <a:ext cx="10515600" cy="4575175"/>
          </a:xfrm>
        </p:spPr>
        <p:txBody>
          <a:bodyPr>
            <a:normAutofit fontScale="32500" lnSpcReduction="20000"/>
          </a:bodyPr>
          <a:lstStyle/>
          <a:p>
            <a:pPr marL="800100" indent="-571500">
              <a:lnSpc>
                <a:spcPct val="107000"/>
              </a:lnSpc>
              <a:buFont typeface="Wingdings" panose="05000000000000000000" pitchFamily="2" charset="2"/>
              <a:buChar char="v"/>
            </a:pP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Bank_name </a:t>
            </a:r>
            <a:r>
              <a:rPr lang="en-IN" sz="55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 Bank_name,Server_status, Email,Transaction_time</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571500">
              <a:lnSpc>
                <a:spcPct val="107000"/>
              </a:lnSpc>
              <a:buFont typeface="Wingdings" panose="05000000000000000000" pitchFamily="2" charset="2"/>
              <a:buChar char="v"/>
            </a:pP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Bank_name</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 Bank_name,Virtual_id,URL</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571500">
              <a:lnSpc>
                <a:spcPct val="107000"/>
              </a:lnSpc>
              <a:buFont typeface="Wingdings" panose="05000000000000000000" pitchFamily="2" charset="2"/>
              <a:buChar char="v"/>
            </a:pP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Bank_name</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 Bank_name,Main_address</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571500">
              <a:lnSpc>
                <a:spcPct val="107000"/>
              </a:lnSpc>
              <a:buFont typeface="Wingdings" panose="05000000000000000000" pitchFamily="2" charset="2"/>
              <a:buChar char="v"/>
            </a:pP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Bank_name,Branch_name</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Bank_name,Branch_name,Address, Branch_email</a:t>
            </a:r>
          </a:p>
          <a:p>
            <a:pPr marL="800100" indent="-571500">
              <a:lnSpc>
                <a:spcPct val="107000"/>
              </a:lnSpc>
              <a:buFont typeface="Wingdings" panose="05000000000000000000" pitchFamily="2" charset="2"/>
              <a:buChar char="v"/>
            </a:pP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Acc_no</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Acc_no,Mobile_no,C_name,Balance,type</a:t>
            </a:r>
            <a:r>
              <a:rPr lang="en-IN" sz="5500" kern="100" dirty="0">
                <a:latin typeface="Times New Roman" panose="02020603050405020304" pitchFamily="18" charset="0"/>
                <a:ea typeface="Calibri" panose="020F0502020204030204" pitchFamily="34" charset="0"/>
                <a:cs typeface="Times New Roman" panose="02020603050405020304" pitchFamily="18" charset="0"/>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Min_balance,Bank_name</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571500">
              <a:lnSpc>
                <a:spcPct val="107000"/>
              </a:lnSpc>
              <a:buFont typeface="Wingdings" panose="05000000000000000000" pitchFamily="2" charset="2"/>
              <a:buChar char="v"/>
            </a:pP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Bank_name,Branch_name,Acc_no</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Bank_name,Branch_name, Acc_no</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571500">
              <a:lnSpc>
                <a:spcPct val="107000"/>
              </a:lnSpc>
              <a:buFont typeface="Wingdings" panose="05000000000000000000" pitchFamily="2" charset="2"/>
              <a:buChar char="v"/>
            </a:pP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Acc_no,Card_no</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Acc_no,Card_no,Hashed_PIN,Hashed_CVV, Month,Year </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571500">
              <a:lnSpc>
                <a:spcPct val="107000"/>
              </a:lnSpc>
              <a:buFont typeface="Wingdings" panose="05000000000000000000" pitchFamily="2" charset="2"/>
              <a:buChar char="v"/>
            </a:pP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UPI_ID</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UPI_ID,User_name,Hashed_PIN </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571500">
              <a:lnSpc>
                <a:spcPct val="107000"/>
              </a:lnSpc>
              <a:buFont typeface="Wingdings" panose="05000000000000000000" pitchFamily="2" charset="2"/>
              <a:buChar char="v"/>
            </a:pP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UPI_ID,Acc_no</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UPI_ID,Acc_no </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571500">
              <a:lnSpc>
                <a:spcPct val="107000"/>
              </a:lnSpc>
              <a:spcAft>
                <a:spcPts val="800"/>
              </a:spcAft>
              <a:buFont typeface="Wingdings" panose="05000000000000000000" pitchFamily="2" charset="2"/>
              <a:buChar char="v"/>
            </a:pP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UPI_ID</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5500" kern="100" dirty="0">
                <a:effectLst/>
                <a:latin typeface="Times New Roman" panose="02020603050405020304" pitchFamily="18" charset="0"/>
                <a:ea typeface="Calibri" panose="020F0502020204030204" pitchFamily="34" charset="0"/>
                <a:cs typeface="Times New Roman" panose="02020603050405020304" pitchFamily="18" charset="0"/>
              </a:rPr>
              <a:t>UPI_ID,charge</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p>
        </p:txBody>
      </p:sp>
    </p:spTree>
    <p:extLst>
      <p:ext uri="{BB962C8B-B14F-4D97-AF65-F5344CB8AC3E}">
        <p14:creationId xmlns:p14="http://schemas.microsoft.com/office/powerpoint/2010/main" val="363706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7DB8-78F2-36DC-502F-186E3170D7F0}"/>
              </a:ext>
            </a:extLst>
          </p:cNvPr>
          <p:cNvSpPr>
            <a:spLocks noGrp="1"/>
          </p:cNvSpPr>
          <p:nvPr>
            <p:ph type="title"/>
          </p:nvPr>
        </p:nvSpPr>
        <p:spPr>
          <a:xfrm>
            <a:off x="838200" y="365126"/>
            <a:ext cx="10515600" cy="1116542"/>
          </a:xfrm>
        </p:spPr>
        <p:txBody>
          <a:bodyPr>
            <a:normAutofit/>
          </a:bodyPr>
          <a:lstStyle/>
          <a:p>
            <a:pPr algn="ctr"/>
            <a:r>
              <a:rPr lang="en-IN" sz="3600" dirty="0"/>
              <a:t>Functional Dependencies</a:t>
            </a:r>
          </a:p>
        </p:txBody>
      </p:sp>
      <p:sp>
        <p:nvSpPr>
          <p:cNvPr id="3" name="Content Placeholder 2">
            <a:extLst>
              <a:ext uri="{FF2B5EF4-FFF2-40B4-BE49-F238E27FC236}">
                <a16:creationId xmlns:a16="http://schemas.microsoft.com/office/drawing/2014/main" id="{9BB842E6-C848-B184-E6C4-13EC900149A2}"/>
              </a:ext>
            </a:extLst>
          </p:cNvPr>
          <p:cNvSpPr>
            <a:spLocks noGrp="1"/>
          </p:cNvSpPr>
          <p:nvPr>
            <p:ph idx="1"/>
          </p:nvPr>
        </p:nvSpPr>
        <p:spPr>
          <a:xfrm>
            <a:off x="838200" y="1481668"/>
            <a:ext cx="10515600" cy="4695295"/>
          </a:xfrm>
        </p:spPr>
        <p:txBody>
          <a:bodyPr>
            <a:normAutofit/>
          </a:bodyPr>
          <a:lstStyle/>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UPI_ID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UPI_ID,Subscription_fee,Money_sent_today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Name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Name, type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spcAft>
                <a:spcPts val="800"/>
              </a:spcAft>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UPI_ID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UPI_ID,Name,Sending_time,Amount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UPI_ID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UPI_ID,Name,Amount,Receiving_time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Transaction_ID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Transaction_ID,Sender_ID,Sender_Name, Status,Initiation_time,Name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Transaction_ID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Transaction_ID,Receiver_name,Receiver_ID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Transaction_ID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Transaction_ID,Receipt_present,Merchant_ID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spcAft>
                <a:spcPts val="800"/>
              </a:spcAft>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Merchant_ID,Merchant_name,Acc_no</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42661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C2AC-F855-3FE7-E955-8467C5986D5D}"/>
              </a:ext>
            </a:extLst>
          </p:cNvPr>
          <p:cNvSpPr>
            <a:spLocks noGrp="1"/>
          </p:cNvSpPr>
          <p:nvPr>
            <p:ph type="title"/>
          </p:nvPr>
        </p:nvSpPr>
        <p:spPr/>
        <p:txBody>
          <a:bodyPr>
            <a:normAutofit/>
          </a:bodyPr>
          <a:lstStyle/>
          <a:p>
            <a:pPr algn="ctr"/>
            <a:r>
              <a:rPr lang="en-IN" sz="3600" dirty="0"/>
              <a:t>Functional Dependencies</a:t>
            </a:r>
          </a:p>
        </p:txBody>
      </p:sp>
      <p:sp>
        <p:nvSpPr>
          <p:cNvPr id="3" name="Content Placeholder 2">
            <a:extLst>
              <a:ext uri="{FF2B5EF4-FFF2-40B4-BE49-F238E27FC236}">
                <a16:creationId xmlns:a16="http://schemas.microsoft.com/office/drawing/2014/main" id="{E6014C41-9EEB-B135-C7A0-2BBF7364C04E}"/>
              </a:ext>
            </a:extLst>
          </p:cNvPr>
          <p:cNvSpPr>
            <a:spLocks noGrp="1"/>
          </p:cNvSpPr>
          <p:nvPr>
            <p:ph idx="1"/>
          </p:nvPr>
        </p:nvSpPr>
        <p:spPr/>
        <p:txBody>
          <a:bodyPr>
            <a:normAutofit/>
          </a:bodyPr>
          <a:lstStyle/>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Merchant_ID,type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Merchant_ID,Customer_ID,Area_code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Merchant_ID,Card_no</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Merchant_ID,Mobile_no,type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Merchant_ID,Destination,source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Merchant_ID,Bus_no,Bus_name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Merchant_ID,Train_no,Train_name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07000"/>
              </a:lnSpc>
              <a:spcAft>
                <a:spcPts val="800"/>
              </a:spcAft>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Merchant_ID,Flight_no</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68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D1C0-8B67-71B8-23A3-1999F3211600}"/>
              </a:ext>
            </a:extLst>
          </p:cNvPr>
          <p:cNvSpPr>
            <a:spLocks noGrp="1"/>
          </p:cNvSpPr>
          <p:nvPr>
            <p:ph type="title"/>
          </p:nvPr>
        </p:nvSpPr>
        <p:spPr/>
        <p:txBody>
          <a:bodyPr>
            <a:normAutofit/>
          </a:bodyPr>
          <a:lstStyle/>
          <a:p>
            <a:pPr algn="ctr"/>
            <a:r>
              <a:rPr lang="en-IN" sz="3600" dirty="0"/>
              <a:t>Functional Dependencies</a:t>
            </a:r>
          </a:p>
        </p:txBody>
      </p:sp>
      <p:sp>
        <p:nvSpPr>
          <p:cNvPr id="3" name="Content Placeholder 2">
            <a:extLst>
              <a:ext uri="{FF2B5EF4-FFF2-40B4-BE49-F238E27FC236}">
                <a16:creationId xmlns:a16="http://schemas.microsoft.com/office/drawing/2014/main" id="{C15FDBCD-37AD-9819-01BF-51FCA4EE937D}"/>
              </a:ext>
            </a:extLst>
          </p:cNvPr>
          <p:cNvSpPr>
            <a:spLocks noGrp="1"/>
          </p:cNvSpPr>
          <p:nvPr>
            <p:ph idx="1"/>
          </p:nvPr>
        </p:nvSpPr>
        <p:spPr/>
        <p:txBody>
          <a:bodyPr/>
          <a:lstStyle/>
          <a:p>
            <a:pPr>
              <a:buFont typeface="Wingdings" panose="05000000000000000000" pitchFamily="2" charset="2"/>
              <a:buChar char="v"/>
            </a:pPr>
            <a:r>
              <a:rPr lang="en-IN" dirty="0"/>
              <a:t>Transitive Dependencies: Has to  be removed to convert to </a:t>
            </a:r>
            <a:r>
              <a:rPr lang="en-IN" sz="3600" b="1" dirty="0"/>
              <a:t>3NF</a:t>
            </a:r>
          </a:p>
          <a:p>
            <a:pPr marL="0" indent="0">
              <a:buNone/>
            </a:pPr>
            <a:r>
              <a:rPr lang="en-IN" sz="2000" dirty="0"/>
              <a:t>     </a:t>
            </a:r>
            <a:r>
              <a:rPr lang="en-US" sz="2000" dirty="0"/>
              <a:t>P2P RECEIVER_ID</a:t>
            </a:r>
            <a:r>
              <a:rPr lang="en-US" sz="2000" dirty="0">
                <a:sym typeface="Wingdings" panose="05000000000000000000" pitchFamily="2" charset="2"/>
              </a:rPr>
              <a:t></a:t>
            </a:r>
            <a:r>
              <a:rPr lang="en-US" sz="2000" dirty="0"/>
              <a:t>RECEIVER_NAME</a:t>
            </a:r>
          </a:p>
          <a:p>
            <a:pPr marL="0" indent="0">
              <a:buNone/>
            </a:pPr>
            <a:endParaRPr lang="en-US" sz="2000" dirty="0"/>
          </a:p>
          <a:p>
            <a:pPr>
              <a:buFont typeface="Wingdings" panose="05000000000000000000" pitchFamily="2" charset="2"/>
              <a:buChar char="v"/>
            </a:pPr>
            <a:r>
              <a:rPr lang="en-US" dirty="0"/>
              <a:t>Partial Dependencies:  Has to be removed to convert to  </a:t>
            </a:r>
            <a:r>
              <a:rPr lang="en-US" sz="3600" b="1" dirty="0"/>
              <a:t>2NF</a:t>
            </a:r>
          </a:p>
          <a:p>
            <a:pPr marL="0" indent="0">
              <a:buNone/>
            </a:pPr>
            <a:r>
              <a:rPr lang="en-US" dirty="0"/>
              <a:t> and then </a:t>
            </a:r>
            <a:r>
              <a:rPr lang="en-US" sz="3600" b="1" dirty="0"/>
              <a:t>3NF.</a:t>
            </a:r>
            <a:endParaRPr lang="en-US" dirty="0"/>
          </a:p>
          <a:p>
            <a:pPr marL="0" indent="0">
              <a:buNone/>
            </a:pPr>
            <a:r>
              <a:rPr lang="en-US" dirty="0"/>
              <a:t>    </a:t>
            </a:r>
            <a:r>
              <a:rPr lang="en-US" sz="2000" dirty="0"/>
              <a:t>SENDS UPI_ID -&gt;TIME</a:t>
            </a:r>
          </a:p>
          <a:p>
            <a:pPr marL="0" indent="0">
              <a:buNone/>
            </a:pPr>
            <a:r>
              <a:rPr lang="en-US" sz="2000" dirty="0"/>
              <a:t>    RECEIVES UPI_ID-&gt;TIME</a:t>
            </a:r>
            <a:endParaRPr lang="en-IN" sz="2000" dirty="0"/>
          </a:p>
        </p:txBody>
      </p:sp>
    </p:spTree>
    <p:extLst>
      <p:ext uri="{BB962C8B-B14F-4D97-AF65-F5344CB8AC3E}">
        <p14:creationId xmlns:p14="http://schemas.microsoft.com/office/powerpoint/2010/main" val="194392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2CD8-F650-46F7-FBF8-4502B88CA15E}"/>
              </a:ext>
            </a:extLst>
          </p:cNvPr>
          <p:cNvSpPr>
            <a:spLocks noGrp="1"/>
          </p:cNvSpPr>
          <p:nvPr>
            <p:ph type="ctrTitle"/>
          </p:nvPr>
        </p:nvSpPr>
        <p:spPr>
          <a:xfrm>
            <a:off x="1524000" y="1122363"/>
            <a:ext cx="9144000" cy="975944"/>
          </a:xfrm>
        </p:spPr>
        <p:txBody>
          <a:bodyPr>
            <a:normAutofit/>
          </a:bodyPr>
          <a:lstStyle/>
          <a:p>
            <a:r>
              <a:rPr lang="en-IN" sz="3600" dirty="0"/>
              <a:t>Problem Statement</a:t>
            </a:r>
          </a:p>
        </p:txBody>
      </p:sp>
      <p:sp>
        <p:nvSpPr>
          <p:cNvPr id="3" name="Subtitle 2">
            <a:extLst>
              <a:ext uri="{FF2B5EF4-FFF2-40B4-BE49-F238E27FC236}">
                <a16:creationId xmlns:a16="http://schemas.microsoft.com/office/drawing/2014/main" id="{999C361C-0029-AD0A-6588-9A37B165BAF4}"/>
              </a:ext>
            </a:extLst>
          </p:cNvPr>
          <p:cNvSpPr>
            <a:spLocks noGrp="1"/>
          </p:cNvSpPr>
          <p:nvPr>
            <p:ph type="subTitle" idx="1"/>
          </p:nvPr>
        </p:nvSpPr>
        <p:spPr>
          <a:xfrm>
            <a:off x="1524000" y="2415941"/>
            <a:ext cx="9144000" cy="2841859"/>
          </a:xfrm>
        </p:spPr>
        <p:txBody>
          <a:bodyPr/>
          <a:lstStyle/>
          <a:p>
            <a:pPr marL="285750" indent="-285750" algn="l">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User details: This includes personal information such as name, phone number, email address, and UPI ID. </a:t>
            </a:r>
            <a:endParaRPr lang="en-IN" sz="2000" dirty="0">
              <a:effectLst/>
              <a:latin typeface="Times New Roman" panose="02020603050405020304" pitchFamily="18" charset="0"/>
              <a:ea typeface="Times New Roman" panose="02020603050405020304" pitchFamily="18" charset="0"/>
            </a:endParaRPr>
          </a:p>
          <a:p>
            <a:pPr marL="285750" indent="-285750" algn="l">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 Transaction history: This includes details of all transactions made through UPI, including the date, time, amount, sender UPI ID, receiver UPI ID, and transaction status (success/failure).</a:t>
            </a:r>
            <a:endParaRPr lang="en-IN" sz="2000" dirty="0">
              <a:effectLst/>
              <a:latin typeface="Times New Roman" panose="02020603050405020304" pitchFamily="18" charset="0"/>
              <a:ea typeface="Times New Roman" panose="02020603050405020304" pitchFamily="18" charset="0"/>
            </a:endParaRPr>
          </a:p>
          <a:p>
            <a:pPr marL="285750" indent="-285750" algn="l">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 Bank account information: This includes the bank name, account number, and IFSC code for each UPI user.</a:t>
            </a:r>
            <a:endParaRPr lang="en-IN" sz="2000" dirty="0">
              <a:effectLst/>
              <a:latin typeface="Times New Roman" panose="02020603050405020304" pitchFamily="18" charset="0"/>
              <a:ea typeface="Times New Roman" panose="02020603050405020304" pitchFamily="18" charset="0"/>
            </a:endParaRPr>
          </a:p>
          <a:p>
            <a:pPr algn="l"/>
            <a:endParaRPr lang="en-IN" dirty="0"/>
          </a:p>
        </p:txBody>
      </p:sp>
    </p:spTree>
    <p:extLst>
      <p:ext uri="{BB962C8B-B14F-4D97-AF65-F5344CB8AC3E}">
        <p14:creationId xmlns:p14="http://schemas.microsoft.com/office/powerpoint/2010/main" val="31721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C849-F5D7-B674-EF64-5CE1C5113A5A}"/>
              </a:ext>
            </a:extLst>
          </p:cNvPr>
          <p:cNvSpPr>
            <a:spLocks noGrp="1"/>
          </p:cNvSpPr>
          <p:nvPr>
            <p:ph type="ctrTitle"/>
          </p:nvPr>
        </p:nvSpPr>
        <p:spPr>
          <a:xfrm>
            <a:off x="1524000" y="1122363"/>
            <a:ext cx="9144000" cy="947069"/>
          </a:xfrm>
        </p:spPr>
        <p:txBody>
          <a:bodyPr>
            <a:normAutofit/>
          </a:bodyPr>
          <a:lstStyle/>
          <a:p>
            <a:r>
              <a:rPr lang="en-IN" sz="3600" dirty="0"/>
              <a:t>Problem  Statement</a:t>
            </a:r>
          </a:p>
        </p:txBody>
      </p:sp>
      <p:sp>
        <p:nvSpPr>
          <p:cNvPr id="3" name="Subtitle 2">
            <a:extLst>
              <a:ext uri="{FF2B5EF4-FFF2-40B4-BE49-F238E27FC236}">
                <a16:creationId xmlns:a16="http://schemas.microsoft.com/office/drawing/2014/main" id="{2B425D58-32AF-2859-765F-E97214DAF085}"/>
              </a:ext>
            </a:extLst>
          </p:cNvPr>
          <p:cNvSpPr>
            <a:spLocks noGrp="1"/>
          </p:cNvSpPr>
          <p:nvPr>
            <p:ph type="subTitle" idx="1"/>
          </p:nvPr>
        </p:nvSpPr>
        <p:spPr>
          <a:xfrm>
            <a:off x="1524000" y="2233061"/>
            <a:ext cx="9144000" cy="2338939"/>
          </a:xfrm>
        </p:spPr>
        <p:txBody>
          <a:bodyPr/>
          <a:lstStyle/>
          <a:p>
            <a:pPr marL="285750" indent="-285750" algn="l">
              <a:spcBef>
                <a:spcPts val="600"/>
              </a:spcBef>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Merchant information: This includes the name and UPI ID of each registered merchant, along with the products/services they offer.</a:t>
            </a:r>
            <a:endParaRPr lang="en-IN" sz="2000" dirty="0">
              <a:effectLst/>
              <a:latin typeface="Times New Roman" panose="02020603050405020304" pitchFamily="18" charset="0"/>
              <a:ea typeface="Times New Roman" panose="02020603050405020304" pitchFamily="18" charset="0"/>
            </a:endParaRPr>
          </a:p>
          <a:p>
            <a:pPr marL="285750" indent="-285750" algn="l">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Payment methods: This includes the available payment methods for each merchant, such as UPI, credit/debit card, net banking, etc.</a:t>
            </a:r>
            <a:endParaRPr lang="en-IN" sz="2000" dirty="0">
              <a:effectLst/>
              <a:latin typeface="Times New Roman" panose="02020603050405020304" pitchFamily="18" charset="0"/>
              <a:ea typeface="Times New Roman" panose="02020603050405020304" pitchFamily="18" charset="0"/>
            </a:endParaRPr>
          </a:p>
          <a:p>
            <a:pPr marL="285750" indent="-285750" algn="l">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Bill information: This includes the bill amount, due date, and status (paid/unpaid) for each user.</a:t>
            </a:r>
            <a:endParaRPr lang="en-IN" sz="2000" dirty="0">
              <a:effectLst/>
              <a:latin typeface="Times New Roman" panose="02020603050405020304" pitchFamily="18" charset="0"/>
              <a:ea typeface="Times New Roman" panose="02020603050405020304" pitchFamily="18" charset="0"/>
            </a:endParaRPr>
          </a:p>
          <a:p>
            <a:pPr marL="342900" indent="-342900" algn="l">
              <a:buFont typeface="Wingdings" panose="05000000000000000000" pitchFamily="2" charset="2"/>
              <a:buChar char="v"/>
            </a:pPr>
            <a:endParaRPr lang="en-IN" dirty="0"/>
          </a:p>
        </p:txBody>
      </p:sp>
    </p:spTree>
    <p:extLst>
      <p:ext uri="{BB962C8B-B14F-4D97-AF65-F5344CB8AC3E}">
        <p14:creationId xmlns:p14="http://schemas.microsoft.com/office/powerpoint/2010/main" val="41934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C034-68E6-FB5F-9FCD-454B1F523EAC}"/>
              </a:ext>
            </a:extLst>
          </p:cNvPr>
          <p:cNvSpPr>
            <a:spLocks noGrp="1"/>
          </p:cNvSpPr>
          <p:nvPr>
            <p:ph type="title"/>
          </p:nvPr>
        </p:nvSpPr>
        <p:spPr>
          <a:xfrm>
            <a:off x="838200" y="365126"/>
            <a:ext cx="10515600" cy="828408"/>
          </a:xfrm>
        </p:spPr>
        <p:txBody>
          <a:bodyPr>
            <a:normAutofit/>
          </a:bodyPr>
          <a:lstStyle/>
          <a:p>
            <a:pPr algn="ctr"/>
            <a:r>
              <a:rPr lang="en-IN" sz="3600" dirty="0"/>
              <a:t>ER Model</a:t>
            </a:r>
          </a:p>
        </p:txBody>
      </p:sp>
      <p:pic>
        <p:nvPicPr>
          <p:cNvPr id="5" name="Content Placeholder 4">
            <a:extLst>
              <a:ext uri="{FF2B5EF4-FFF2-40B4-BE49-F238E27FC236}">
                <a16:creationId xmlns:a16="http://schemas.microsoft.com/office/drawing/2014/main" id="{55B73151-1CB6-576D-9C7F-1BF22CF32F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914" y="1299410"/>
            <a:ext cx="9452008" cy="5193463"/>
          </a:xfrm>
        </p:spPr>
      </p:pic>
    </p:spTree>
    <p:extLst>
      <p:ext uri="{BB962C8B-B14F-4D97-AF65-F5344CB8AC3E}">
        <p14:creationId xmlns:p14="http://schemas.microsoft.com/office/powerpoint/2010/main" val="241822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987A-E8D8-121F-CE54-3E495EEFFEE5}"/>
              </a:ext>
            </a:extLst>
          </p:cNvPr>
          <p:cNvSpPr>
            <a:spLocks noGrp="1"/>
          </p:cNvSpPr>
          <p:nvPr>
            <p:ph type="ctrTitle"/>
          </p:nvPr>
        </p:nvSpPr>
        <p:spPr>
          <a:xfrm>
            <a:off x="1524000" y="606392"/>
            <a:ext cx="9144000" cy="847023"/>
          </a:xfrm>
        </p:spPr>
        <p:txBody>
          <a:bodyPr>
            <a:normAutofit/>
          </a:bodyPr>
          <a:lstStyle/>
          <a:p>
            <a:r>
              <a:rPr lang="en-IN" sz="3600" dirty="0"/>
              <a:t>ER Model Explanation</a:t>
            </a:r>
          </a:p>
        </p:txBody>
      </p:sp>
      <p:sp>
        <p:nvSpPr>
          <p:cNvPr id="3" name="Subtitle 2">
            <a:extLst>
              <a:ext uri="{FF2B5EF4-FFF2-40B4-BE49-F238E27FC236}">
                <a16:creationId xmlns:a16="http://schemas.microsoft.com/office/drawing/2014/main" id="{9B2E8B94-42D1-C009-EEDD-62C14785D2F6}"/>
              </a:ext>
            </a:extLst>
          </p:cNvPr>
          <p:cNvSpPr>
            <a:spLocks noGrp="1"/>
          </p:cNvSpPr>
          <p:nvPr>
            <p:ph type="subTitle" idx="1"/>
          </p:nvPr>
        </p:nvSpPr>
        <p:spPr>
          <a:xfrm>
            <a:off x="1524000" y="1597795"/>
            <a:ext cx="9144000" cy="4889632"/>
          </a:xfrm>
        </p:spPr>
        <p:txBody>
          <a:bodyPr>
            <a:normAutofit/>
          </a:bodyPr>
          <a:lstStyle/>
          <a:p>
            <a:pPr algn="l"/>
            <a:r>
              <a:rPr lang="en-US" sz="2000" dirty="0">
                <a:solidFill>
                  <a:srgbClr val="0D0D0D"/>
                </a:solidFill>
                <a:effectLst/>
                <a:latin typeface="Times New Roman" panose="02020603050405020304" pitchFamily="18" charset="0"/>
                <a:ea typeface="Times New Roman" panose="02020603050405020304" pitchFamily="18" charset="0"/>
              </a:rPr>
              <a:t>The ER model shows the working and data arrangement in a UPI-based payment system.</a:t>
            </a:r>
          </a:p>
          <a:p>
            <a:pPr algn="l"/>
            <a:endParaRPr lang="en-IN" sz="2000" dirty="0">
              <a:effectLst/>
              <a:latin typeface="Times New Roman" panose="02020603050405020304" pitchFamily="18" charset="0"/>
              <a:ea typeface="Times New Roman" panose="02020603050405020304" pitchFamily="18" charset="0"/>
            </a:endParaRPr>
          </a:p>
          <a:p>
            <a:pPr marL="342900" indent="-342900" algn="l">
              <a:buFont typeface="Wingdings" panose="05000000000000000000" pitchFamily="2" charset="2"/>
              <a:buChar char="v"/>
            </a:pPr>
            <a:r>
              <a:rPr lang="en-IN" dirty="0"/>
              <a:t>Banks:</a:t>
            </a:r>
          </a:p>
          <a:p>
            <a:pPr algn="l"/>
            <a:r>
              <a:rPr lang="en-US" sz="2000" dirty="0">
                <a:solidFill>
                  <a:srgbClr val="0D0D0D"/>
                </a:solidFill>
                <a:effectLst/>
                <a:latin typeface="Times New Roman" panose="02020603050405020304" pitchFamily="18" charset="0"/>
                <a:ea typeface="Times New Roman" panose="02020603050405020304" pitchFamily="18" charset="0"/>
              </a:rPr>
              <a:t>Different banks are present in the bank’s relation which is divided into 2 relations, signifying virtual and physical banks. Virtual banks are banks having no physical presence therefore they have no branches, but physical banks may have multiple branches.</a:t>
            </a:r>
          </a:p>
          <a:p>
            <a:pPr algn="l"/>
            <a:endParaRPr lang="en-US" sz="2000" dirty="0">
              <a:solidFill>
                <a:srgbClr val="0D0D0D"/>
              </a:solidFill>
              <a:latin typeface="Times New Roman" panose="02020603050405020304" pitchFamily="18" charset="0"/>
              <a:ea typeface="Times New Roman" panose="02020603050405020304" pitchFamily="18" charset="0"/>
            </a:endParaRPr>
          </a:p>
          <a:p>
            <a:pPr marL="342900" indent="-342900" algn="l">
              <a:buFont typeface="Wingdings" panose="05000000000000000000" pitchFamily="2" charset="2"/>
              <a:buChar char="v"/>
            </a:pPr>
            <a:r>
              <a:rPr lang="en-US" dirty="0">
                <a:solidFill>
                  <a:srgbClr val="0D0D0D"/>
                </a:solidFill>
                <a:latin typeface="Times New Roman" panose="02020603050405020304" pitchFamily="18" charset="0"/>
                <a:ea typeface="Times New Roman" panose="02020603050405020304" pitchFamily="18" charset="0"/>
              </a:rPr>
              <a:t>Branches</a:t>
            </a:r>
            <a:r>
              <a:rPr lang="en-US" sz="2000" dirty="0">
                <a:solidFill>
                  <a:srgbClr val="0D0D0D"/>
                </a:solidFill>
                <a:latin typeface="Times New Roman" panose="02020603050405020304" pitchFamily="18" charset="0"/>
                <a:ea typeface="Times New Roman" panose="02020603050405020304" pitchFamily="18" charset="0"/>
              </a:rPr>
              <a:t>:</a:t>
            </a:r>
          </a:p>
          <a:p>
            <a:pPr algn="l"/>
            <a:r>
              <a:rPr lang="en-US" sz="2000" dirty="0">
                <a:solidFill>
                  <a:srgbClr val="0D0D0D"/>
                </a:solidFill>
                <a:effectLst/>
                <a:latin typeface="Times New Roman" panose="02020603050405020304" pitchFamily="18" charset="0"/>
                <a:ea typeface="Times New Roman" panose="02020603050405020304" pitchFamily="18" charset="0"/>
              </a:rPr>
              <a:t>Branches are a weak entity that is dependent upon the presence of physical banks, the relation between branches and the physical bank is many to one because a  physical bank may have many branches, but a branch is only of a single bank.</a:t>
            </a:r>
            <a:endParaRPr lang="en-IN" sz="2000" dirty="0">
              <a:effectLst/>
              <a:latin typeface="Times New Roman" panose="02020603050405020304" pitchFamily="18" charset="0"/>
              <a:ea typeface="Times New Roman" panose="02020603050405020304" pitchFamily="18" charset="0"/>
            </a:endParaRPr>
          </a:p>
          <a:p>
            <a:pPr algn="l"/>
            <a:endParaRPr lang="en-US" sz="2000" dirty="0">
              <a:solidFill>
                <a:srgbClr val="0D0D0D"/>
              </a:solidFill>
              <a:latin typeface="Times New Roman" panose="02020603050405020304" pitchFamily="18" charset="0"/>
              <a:ea typeface="Times New Roman" panose="02020603050405020304" pitchFamily="18" charset="0"/>
            </a:endParaRPr>
          </a:p>
          <a:p>
            <a:pPr algn="l"/>
            <a:endParaRPr lang="en-US" sz="2000" dirty="0">
              <a:solidFill>
                <a:srgbClr val="0D0D0D"/>
              </a:solidFill>
              <a:effectLst/>
              <a:latin typeface="Times New Roman" panose="02020603050405020304" pitchFamily="18" charset="0"/>
              <a:ea typeface="Times New Roman" panose="02020603050405020304" pitchFamily="18" charset="0"/>
            </a:endParaRPr>
          </a:p>
          <a:p>
            <a:pPr marL="342900" indent="-342900" algn="l">
              <a:buFont typeface="Wingdings" panose="05000000000000000000" pitchFamily="2" charset="2"/>
              <a:buChar char="v"/>
            </a:pPr>
            <a:endParaRPr lang="en-IN" sz="2000" dirty="0">
              <a:effectLst/>
              <a:latin typeface="Times New Roman" panose="02020603050405020304" pitchFamily="18" charset="0"/>
              <a:ea typeface="Times New Roman" panose="02020603050405020304" pitchFamily="18" charset="0"/>
            </a:endParaRPr>
          </a:p>
          <a:p>
            <a:pPr algn="l"/>
            <a:endParaRPr lang="en-IN" dirty="0"/>
          </a:p>
        </p:txBody>
      </p:sp>
    </p:spTree>
    <p:extLst>
      <p:ext uri="{BB962C8B-B14F-4D97-AF65-F5344CB8AC3E}">
        <p14:creationId xmlns:p14="http://schemas.microsoft.com/office/powerpoint/2010/main" val="328772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7366-53BA-8B0F-475F-B61F29755BAB}"/>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ER Model Explanation</a:t>
            </a:r>
          </a:p>
        </p:txBody>
      </p:sp>
      <p:sp>
        <p:nvSpPr>
          <p:cNvPr id="3" name="Content Placeholder 2">
            <a:extLst>
              <a:ext uri="{FF2B5EF4-FFF2-40B4-BE49-F238E27FC236}">
                <a16:creationId xmlns:a16="http://schemas.microsoft.com/office/drawing/2014/main" id="{ACD77302-C980-0688-E6A8-184E995A3703}"/>
              </a:ext>
            </a:extLst>
          </p:cNvPr>
          <p:cNvSpPr>
            <a:spLocks noGrp="1"/>
          </p:cNvSpPr>
          <p:nvPr>
            <p:ph idx="1"/>
          </p:nvPr>
        </p:nvSpPr>
        <p:spPr>
          <a:xfrm>
            <a:off x="838200" y="1825625"/>
            <a:ext cx="10515600" cy="4796556"/>
          </a:xfrm>
        </p:spPr>
        <p:txBody>
          <a:bodyPr/>
          <a:lstStyle/>
          <a:p>
            <a:pPr>
              <a:buFont typeface="Wingdings" panose="05000000000000000000" pitchFamily="2" charset="2"/>
              <a:buChar char="v"/>
            </a:pPr>
            <a:r>
              <a:rPr lang="en-IN" dirty="0"/>
              <a:t>Bank Account:</a:t>
            </a:r>
          </a:p>
          <a:p>
            <a:pPr marL="0" indent="0">
              <a:buNone/>
            </a:pPr>
            <a:r>
              <a:rPr lang="en-US" sz="2000" dirty="0">
                <a:solidFill>
                  <a:srgbClr val="0D0D0D"/>
                </a:solidFill>
                <a:effectLst/>
                <a:latin typeface="Times New Roman" panose="02020603050405020304" pitchFamily="18" charset="0"/>
                <a:ea typeface="Times New Roman" panose="02020603050405020304" pitchFamily="18" charset="0"/>
              </a:rPr>
              <a:t>Bank account contains attributes such as account no., account type(saving or current), </a:t>
            </a:r>
            <a:r>
              <a:rPr lang="en-US" sz="2000" dirty="0" err="1">
                <a:solidFill>
                  <a:srgbClr val="0D0D0D"/>
                </a:solidFill>
                <a:effectLst/>
                <a:latin typeface="Times New Roman" panose="02020603050405020304" pitchFamily="18" charset="0"/>
                <a:ea typeface="Times New Roman" panose="02020603050405020304" pitchFamily="18" charset="0"/>
              </a:rPr>
              <a:t>etc</a:t>
            </a:r>
            <a:r>
              <a:rPr lang="en-US" sz="2000" dirty="0">
                <a:solidFill>
                  <a:srgbClr val="0D0D0D"/>
                </a:solidFill>
                <a:effectLst/>
                <a:latin typeface="Times New Roman" panose="02020603050405020304" pitchFamily="18" charset="0"/>
                <a:ea typeface="Times New Roman" panose="02020603050405020304" pitchFamily="18" charset="0"/>
              </a:rPr>
              <a:t>… The relation between branches and bank accounts, and virtual banks and bank account represents in which bank the account is which is useful in determining the server status, maximum daily transactions limit, etc.. which is useful in determining the result of a transaction performed by the payment gateway.</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Card:</a:t>
            </a:r>
          </a:p>
          <a:p>
            <a:pPr marL="0" indent="0">
              <a:buNone/>
            </a:pPr>
            <a:r>
              <a:rPr lang="en-US" sz="1800" dirty="0">
                <a:solidFill>
                  <a:srgbClr val="0D0D0D"/>
                </a:solidFill>
                <a:effectLst/>
                <a:latin typeface="Times New Roman" panose="02020603050405020304" pitchFamily="18" charset="0"/>
                <a:ea typeface="Times New Roman" panose="02020603050405020304" pitchFamily="18" charset="0"/>
              </a:rPr>
              <a:t>A card signifies a debit card and is a weak entity of a bank account, as only a person with an account can hold a card. The relation between a card and a bank account Is one-to-one because an account can have a maximum1 card and a card is for a single account only. A card entity is necessary for UPI based payment system because only a person with the card can become a subscriber.</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48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8DFB-11A8-8B70-8F8E-8CE8F430B448}"/>
              </a:ext>
            </a:extLst>
          </p:cNvPr>
          <p:cNvSpPr>
            <a:spLocks noGrp="1"/>
          </p:cNvSpPr>
          <p:nvPr>
            <p:ph type="title"/>
          </p:nvPr>
        </p:nvSpPr>
        <p:spPr>
          <a:xfrm>
            <a:off x="838200" y="365125"/>
            <a:ext cx="10515600" cy="732155"/>
          </a:xfrm>
        </p:spPr>
        <p:txBody>
          <a:bodyPr>
            <a:normAutofit/>
          </a:bodyPr>
          <a:lstStyle/>
          <a:p>
            <a:pPr algn="ctr"/>
            <a:r>
              <a:rPr lang="en-IN" sz="3600" dirty="0"/>
              <a:t>ER Model Explanation</a:t>
            </a:r>
          </a:p>
        </p:txBody>
      </p:sp>
      <p:sp>
        <p:nvSpPr>
          <p:cNvPr id="3" name="Content Placeholder 2">
            <a:extLst>
              <a:ext uri="{FF2B5EF4-FFF2-40B4-BE49-F238E27FC236}">
                <a16:creationId xmlns:a16="http://schemas.microsoft.com/office/drawing/2014/main" id="{E764FF91-06D5-D684-3196-FEBDCE7D7BC5}"/>
              </a:ext>
            </a:extLst>
          </p:cNvPr>
          <p:cNvSpPr>
            <a:spLocks noGrp="1"/>
          </p:cNvSpPr>
          <p:nvPr>
            <p:ph idx="1"/>
          </p:nvPr>
        </p:nvSpPr>
        <p:spPr>
          <a:xfrm>
            <a:off x="838200" y="1097280"/>
            <a:ext cx="10515600" cy="5079683"/>
          </a:xfrm>
        </p:spPr>
        <p:txBody>
          <a:bodyPr/>
          <a:lstStyle/>
          <a:p>
            <a:pPr>
              <a:buFont typeface="Wingdings" panose="05000000000000000000" pitchFamily="2" charset="2"/>
              <a:buChar char="v"/>
            </a:pPr>
            <a:r>
              <a:rPr lang="en-IN" dirty="0"/>
              <a:t>User:</a:t>
            </a:r>
          </a:p>
          <a:p>
            <a:pPr marL="0" indent="0">
              <a:buNone/>
            </a:pPr>
            <a:r>
              <a:rPr lang="en-US" sz="2000" dirty="0">
                <a:solidFill>
                  <a:srgbClr val="0D0D0D"/>
                </a:solidFill>
                <a:effectLst/>
                <a:latin typeface="Times New Roman" panose="02020603050405020304" pitchFamily="18" charset="0"/>
                <a:ea typeface="Times New Roman" panose="02020603050405020304" pitchFamily="18" charset="0"/>
              </a:rPr>
              <a:t>User entity is used to signify the users of UPI which are divided into subscribers(senders and receivers) who pay a subscription fee for the service and just receivers from whom a charge is deducted every time they receive money from UPI. User has a one-to-many relation with a bank account because a user can in UPI if have multiple bank accounts linked with the same mobile no. then the user can switch between any of those accounts but a bank account can’t have multiple users.</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p>
          <a:p>
            <a:pPr>
              <a:buFont typeface="Wingdings" panose="05000000000000000000" pitchFamily="2" charset="2"/>
              <a:buChar char="v"/>
            </a:pPr>
            <a:r>
              <a:rPr lang="en-IN" dirty="0"/>
              <a:t>Payment Gateway:</a:t>
            </a:r>
          </a:p>
          <a:p>
            <a:pPr marL="0" indent="0">
              <a:buNone/>
            </a:pPr>
            <a:r>
              <a:rPr lang="en-US" sz="2000" dirty="0">
                <a:solidFill>
                  <a:srgbClr val="0D0D0D"/>
                </a:solidFill>
                <a:effectLst/>
                <a:latin typeface="Times New Roman" panose="02020603050405020304" pitchFamily="18" charset="0"/>
                <a:ea typeface="Times New Roman" panose="02020603050405020304" pitchFamily="18" charset="0"/>
              </a:rPr>
              <a:t>Payment gateway signifies which payment gateway (</a:t>
            </a:r>
            <a:r>
              <a:rPr lang="en-US" sz="2000" dirty="0" err="1">
                <a:solidFill>
                  <a:srgbClr val="0D0D0D"/>
                </a:solidFill>
                <a:effectLst/>
                <a:latin typeface="Times New Roman" panose="02020603050405020304" pitchFamily="18" charset="0"/>
                <a:ea typeface="Times New Roman" panose="02020603050405020304" pitchFamily="18" charset="0"/>
              </a:rPr>
              <a:t>eg.</a:t>
            </a:r>
            <a:r>
              <a:rPr lang="en-US" sz="2000" dirty="0">
                <a:solidFill>
                  <a:srgbClr val="0D0D0D"/>
                </a:solidFill>
                <a:effectLst/>
                <a:latin typeface="Times New Roman" panose="02020603050405020304" pitchFamily="18" charset="0"/>
                <a:ea typeface="Times New Roman" panose="02020603050405020304" pitchFamily="18" charset="0"/>
              </a:rPr>
              <a:t> Paytm, pay, </a:t>
            </a:r>
            <a:r>
              <a:rPr lang="en-US" sz="2000" dirty="0" err="1">
                <a:solidFill>
                  <a:srgbClr val="0D0D0D"/>
                </a:solidFill>
                <a:effectLst/>
                <a:latin typeface="Times New Roman" panose="02020603050405020304" pitchFamily="18" charset="0"/>
                <a:ea typeface="Times New Roman" panose="02020603050405020304" pitchFamily="18" charset="0"/>
              </a:rPr>
              <a:t>etc</a:t>
            </a:r>
            <a:r>
              <a:rPr lang="en-US" sz="2000" dirty="0">
                <a:solidFill>
                  <a:srgbClr val="0D0D0D"/>
                </a:solidFill>
                <a:effectLst/>
                <a:latin typeface="Times New Roman" panose="02020603050405020304" pitchFamily="18" charset="0"/>
                <a:ea typeface="Times New Roman" panose="02020603050405020304" pitchFamily="18" charset="0"/>
              </a:rPr>
              <a:t>) is used and if using the gateway KYC is necessary or not. The payment gateway receives money-sending requests from subscribers at a given time and then does transactions and if the transaction is successful then the receiver receives the amount sometime later. The relations between subscribers and payment gateway, and users(both subscribers and receivers can receive) and payment gateway are both many to many because an individual can send/receive money from different gateways and a gateway is used by more than one subscriber/user.</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139465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28C4-7710-BEA2-C236-E6C5D13AF3F0}"/>
              </a:ext>
            </a:extLst>
          </p:cNvPr>
          <p:cNvSpPr>
            <a:spLocks noGrp="1"/>
          </p:cNvSpPr>
          <p:nvPr>
            <p:ph type="ctrTitle"/>
          </p:nvPr>
        </p:nvSpPr>
        <p:spPr>
          <a:xfrm>
            <a:off x="1524000" y="163629"/>
            <a:ext cx="9144000" cy="702645"/>
          </a:xfrm>
        </p:spPr>
        <p:txBody>
          <a:bodyPr>
            <a:normAutofit/>
          </a:bodyPr>
          <a:lstStyle/>
          <a:p>
            <a:r>
              <a:rPr lang="en-IN" sz="3600" dirty="0"/>
              <a:t>ER Model Explanation</a:t>
            </a:r>
          </a:p>
        </p:txBody>
      </p:sp>
      <p:sp>
        <p:nvSpPr>
          <p:cNvPr id="3" name="Subtitle 2">
            <a:extLst>
              <a:ext uri="{FF2B5EF4-FFF2-40B4-BE49-F238E27FC236}">
                <a16:creationId xmlns:a16="http://schemas.microsoft.com/office/drawing/2014/main" id="{ECB6DB6E-2209-9754-2979-66954C8C1ABA}"/>
              </a:ext>
            </a:extLst>
          </p:cNvPr>
          <p:cNvSpPr>
            <a:spLocks noGrp="1"/>
          </p:cNvSpPr>
          <p:nvPr>
            <p:ph type="subTitle" idx="1"/>
          </p:nvPr>
        </p:nvSpPr>
        <p:spPr>
          <a:xfrm>
            <a:off x="1524000" y="1491916"/>
            <a:ext cx="9144000" cy="5072513"/>
          </a:xfrm>
        </p:spPr>
        <p:txBody>
          <a:bodyPr>
            <a:normAutofit fontScale="92500" lnSpcReduction="10000"/>
          </a:bodyPr>
          <a:lstStyle/>
          <a:p>
            <a:pPr marL="342900" indent="-342900" algn="l">
              <a:buFont typeface="Wingdings" panose="05000000000000000000" pitchFamily="2" charset="2"/>
              <a:buChar char="v"/>
            </a:pPr>
            <a:r>
              <a:rPr lang="en-IN" sz="2800" dirty="0"/>
              <a:t>Transactions:</a:t>
            </a:r>
          </a:p>
          <a:p>
            <a:pPr algn="l"/>
            <a:r>
              <a:rPr lang="en-US" sz="2000" dirty="0">
                <a:solidFill>
                  <a:srgbClr val="0D0D0D"/>
                </a:solidFill>
                <a:effectLst/>
                <a:latin typeface="Times New Roman" panose="02020603050405020304" pitchFamily="18" charset="0"/>
                <a:ea typeface="Times New Roman" panose="02020603050405020304" pitchFamily="18" charset="0"/>
              </a:rPr>
              <a:t>It shows the transactions occurring through different payment gateways. The relation between them is many to one because a payment gateway can perform multiple transactions but a specific transaction occurs through only one payment gateway. Transactions are further divided into P2P and P2M, the former signifies the transactions from one person to another whereas the latter signifies transactions from a person to merchants.</a:t>
            </a:r>
          </a:p>
          <a:p>
            <a:pPr algn="l"/>
            <a:endParaRPr lang="en-US" sz="2000" dirty="0">
              <a:solidFill>
                <a:srgbClr val="0D0D0D"/>
              </a:solidFill>
              <a:latin typeface="Times New Roman" panose="02020603050405020304" pitchFamily="18" charset="0"/>
              <a:ea typeface="Times New Roman" panose="02020603050405020304" pitchFamily="18" charset="0"/>
            </a:endParaRPr>
          </a:p>
          <a:p>
            <a:pPr marL="342900" indent="-342900" algn="l">
              <a:buFont typeface="Wingdings" panose="05000000000000000000" pitchFamily="2" charset="2"/>
              <a:buChar char="v"/>
            </a:pPr>
            <a:r>
              <a:rPr lang="en-IN" sz="2800" dirty="0">
                <a:effectLst/>
                <a:latin typeface="Times New Roman" panose="02020603050405020304" pitchFamily="18" charset="0"/>
                <a:ea typeface="Times New Roman" panose="02020603050405020304" pitchFamily="18" charset="0"/>
              </a:rPr>
              <a:t>Merchants:</a:t>
            </a:r>
          </a:p>
          <a:p>
            <a:pPr algn="l"/>
            <a:r>
              <a:rPr lang="en-US" sz="2000" dirty="0">
                <a:solidFill>
                  <a:srgbClr val="0D0D0D"/>
                </a:solidFill>
                <a:effectLst/>
                <a:latin typeface="Times New Roman" panose="02020603050405020304" pitchFamily="18" charset="0"/>
                <a:ea typeface="Times New Roman" panose="02020603050405020304" pitchFamily="18" charset="0"/>
              </a:rPr>
              <a:t>Merchants entity signifies different merchants accepting money through UPI. Merchants have a one-to-one relationship with bank accounts because an account is of a single merchant and a merchant has a single universal account. Merchants is divided into different types of merchants with different services available on UPI like shops, electricity,  mobile recharge, ticket booking, and credit card payments. Ticket booking is further divided into tickets for buses, trains, and flights.</a:t>
            </a:r>
            <a:endParaRPr lang="en-IN" sz="2000" dirty="0">
              <a:effectLst/>
              <a:latin typeface="Times New Roman" panose="02020603050405020304" pitchFamily="18" charset="0"/>
              <a:ea typeface="Times New Roman" panose="02020603050405020304" pitchFamily="18" charset="0"/>
            </a:endParaRPr>
          </a:p>
          <a:p>
            <a:br>
              <a:rPr lang="en-US" sz="1800" b="1" i="1" dirty="0">
                <a:solidFill>
                  <a:srgbClr val="0D0D0D"/>
                </a:solidFill>
                <a:effectLst/>
                <a:latin typeface="Times New Roman" panose="02020603050405020304" pitchFamily="18" charset="0"/>
                <a:ea typeface="Times New Roman" panose="02020603050405020304" pitchFamily="18" charset="0"/>
              </a:rPr>
            </a:br>
            <a:br>
              <a:rPr lang="en-US" sz="1800" b="1" i="1" dirty="0">
                <a:solidFill>
                  <a:srgbClr val="0D0D0D"/>
                </a:solidFill>
                <a:effectLst/>
                <a:latin typeface="Times New Roman" panose="02020603050405020304" pitchFamily="18" charset="0"/>
                <a:ea typeface="Times New Roman" panose="02020603050405020304" pitchFamily="18" charset="0"/>
              </a:rPr>
            </a:b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5910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2FD0-86CF-7DDA-2F87-7A7E623B4F40}"/>
              </a:ext>
            </a:extLst>
          </p:cNvPr>
          <p:cNvSpPr>
            <a:spLocks noGrp="1"/>
          </p:cNvSpPr>
          <p:nvPr>
            <p:ph type="title"/>
          </p:nvPr>
        </p:nvSpPr>
        <p:spPr>
          <a:xfrm>
            <a:off x="838200" y="365125"/>
            <a:ext cx="10515600" cy="866909"/>
          </a:xfrm>
        </p:spPr>
        <p:txBody>
          <a:bodyPr>
            <a:normAutofit/>
          </a:bodyPr>
          <a:lstStyle/>
          <a:p>
            <a:pPr algn="ctr"/>
            <a:r>
              <a:rPr lang="en-IN" sz="3600" dirty="0"/>
              <a:t>Relation Schema</a:t>
            </a:r>
          </a:p>
        </p:txBody>
      </p:sp>
      <p:pic>
        <p:nvPicPr>
          <p:cNvPr id="5" name="Content Placeholder 4">
            <a:extLst>
              <a:ext uri="{FF2B5EF4-FFF2-40B4-BE49-F238E27FC236}">
                <a16:creationId xmlns:a16="http://schemas.microsoft.com/office/drawing/2014/main" id="{F43BB2D0-CBAF-A0BE-E3AC-89E4315DE9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5171" y="1655545"/>
            <a:ext cx="9452008" cy="4918510"/>
          </a:xfrm>
        </p:spPr>
      </p:pic>
    </p:spTree>
    <p:extLst>
      <p:ext uri="{BB962C8B-B14F-4D97-AF65-F5344CB8AC3E}">
        <p14:creationId xmlns:p14="http://schemas.microsoft.com/office/powerpoint/2010/main" val="531767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7579</TotalTime>
  <Words>1303</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DBMS Project: UPI PAYMENT</vt:lpstr>
      <vt:lpstr>Problem Statement</vt:lpstr>
      <vt:lpstr>Problem  Statement</vt:lpstr>
      <vt:lpstr>ER Model</vt:lpstr>
      <vt:lpstr>ER Model Explanation</vt:lpstr>
      <vt:lpstr>ER Model Explanation</vt:lpstr>
      <vt:lpstr>ER Model Explanation</vt:lpstr>
      <vt:lpstr>ER Model Explanation</vt:lpstr>
      <vt:lpstr>Relation Schema</vt:lpstr>
      <vt:lpstr>Functional Dependencies</vt:lpstr>
      <vt:lpstr>Functional Dependencies</vt:lpstr>
      <vt:lpstr>Functional Dependencies</vt:lpstr>
      <vt:lpstr>Functional 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 UPI PAYMENT</dc:title>
  <dc:creator>Aashish Rampal</dc:creator>
  <cp:lastModifiedBy>Aashish Rampal</cp:lastModifiedBy>
  <cp:revision>2</cp:revision>
  <dcterms:created xsi:type="dcterms:W3CDTF">2023-05-14T12:12:13Z</dcterms:created>
  <dcterms:modified xsi:type="dcterms:W3CDTF">2023-05-20T16:01:05Z</dcterms:modified>
</cp:coreProperties>
</file>