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340" r:id="rId2"/>
    <p:sldId id="368" r:id="rId3"/>
    <p:sldId id="369" r:id="rId4"/>
    <p:sldId id="360" r:id="rId5"/>
    <p:sldId id="361" r:id="rId6"/>
    <p:sldId id="362" r:id="rId7"/>
    <p:sldId id="363" r:id="rId8"/>
    <p:sldId id="364" r:id="rId9"/>
    <p:sldId id="365" r:id="rId10"/>
    <p:sldId id="366" r:id="rId11"/>
    <p:sldId id="367" r:id="rId12"/>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EA4576-18E6-44A1-968C-BAC47FDF7855}">
          <p14:sldIdLst>
            <p14:sldId id="340"/>
            <p14:sldId id="368"/>
            <p14:sldId id="369"/>
            <p14:sldId id="360"/>
            <p14:sldId id="361"/>
            <p14:sldId id="362"/>
            <p14:sldId id="363"/>
            <p14:sldId id="364"/>
            <p14:sldId id="365"/>
            <p14:sldId id="366"/>
            <p14:sldId id="367"/>
          </p14:sldIdLst>
        </p14:section>
      </p14:sectionLst>
    </p:ext>
    <p:ext uri="{EFAFB233-063F-42B5-8137-9DF3F51BA10A}">
      <p15:sldGuideLst xmlns:p15="http://schemas.microsoft.com/office/powerpoint/2012/main">
        <p15:guide id="1" orient="horz" pos="4118">
          <p15:clr>
            <a:srgbClr val="A4A3A4"/>
          </p15:clr>
        </p15:guide>
        <p15:guide id="2" orient="horz" pos="3835">
          <p15:clr>
            <a:srgbClr val="A4A3A4"/>
          </p15:clr>
        </p15:guide>
        <p15:guide id="3" orient="horz" pos="106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91693" autoAdjust="0"/>
  </p:normalViewPr>
  <p:slideViewPr>
    <p:cSldViewPr snapToGrid="0" showGuides="1">
      <p:cViewPr varScale="1">
        <p:scale>
          <a:sx n="62" d="100"/>
          <a:sy n="62" d="100"/>
        </p:scale>
        <p:origin x="1056" y="48"/>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4362"/>
    </p:cViewPr>
  </p:sorterViewPr>
  <p:notesViewPr>
    <p:cSldViewPr snapToGrid="0" showGuides="1">
      <p:cViewPr varScale="1">
        <p:scale>
          <a:sx n="88" d="100"/>
          <a:sy n="88" d="100"/>
        </p:scale>
        <p:origin x="-2844" y="-120"/>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1564038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2015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908762"/>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SE or an </a:t>
            </a:r>
          </a:p>
          <a:p>
            <a:r>
              <a:rPr lang="en-US" sz="1200" kern="1200" dirty="0" smtClean="0">
                <a:solidFill>
                  <a:schemeClr val="tx1"/>
                </a:solidFill>
                <a:latin typeface="Arial"/>
                <a:ea typeface="MS PGothic" pitchFamily="34" charset="-128"/>
                <a:cs typeface="+mn-cs"/>
              </a:rPr>
              <a:t>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SE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US" sz="2900" b="1" kern="1200" noProof="0" dirty="0" smtClean="0">
                <a:solidFill>
                  <a:schemeClr val="accent2"/>
                </a:solidFill>
                <a:latin typeface="+mj-lt"/>
                <a:ea typeface="+mj-ea"/>
                <a:cs typeface="+mj-cs"/>
              </a:rPr>
              <a:t>© 2015 SAP SE </a:t>
            </a:r>
            <a:r>
              <a:rPr lang="en-US" sz="2900" b="1" kern="1200" noProof="0" dirty="0" err="1" smtClean="0">
                <a:solidFill>
                  <a:schemeClr val="accent2"/>
                </a:solidFill>
                <a:latin typeface="+mj-lt"/>
                <a:ea typeface="+mj-ea"/>
                <a:cs typeface="+mj-cs"/>
              </a:rPr>
              <a:t>oder</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ein</a:t>
            </a:r>
            <a:r>
              <a:rPr lang="en-US" sz="2900" b="1" kern="1200" noProof="0" dirty="0" smtClean="0">
                <a:solidFill>
                  <a:schemeClr val="accent2"/>
                </a:solidFill>
                <a:latin typeface="+mj-lt"/>
                <a:ea typeface="+mj-ea"/>
                <a:cs typeface="+mj-cs"/>
              </a:rPr>
              <a:t> SAP-</a:t>
            </a:r>
            <a:r>
              <a:rPr lang="en-US" sz="2900" b="1" kern="1200" noProof="0" dirty="0" err="1" smtClean="0">
                <a:solidFill>
                  <a:schemeClr val="accent2"/>
                </a:solidFill>
                <a:latin typeface="+mj-lt"/>
                <a:ea typeface="+mj-ea"/>
                <a:cs typeface="+mj-cs"/>
              </a:rPr>
              <a:t>Konzernunternehmen</a:t>
            </a:r>
            <a:r>
              <a:rPr lang="en-US" sz="2900" b="1" kern="1200" noProof="0" dirty="0" smtClean="0">
                <a:solidFill>
                  <a:schemeClr val="accent2"/>
                </a:solidFill>
                <a:latin typeface="+mj-lt"/>
                <a:ea typeface="+mj-ea"/>
                <a:cs typeface="+mj-cs"/>
              </a:rPr>
              <a:t>. </a:t>
            </a:r>
            <a:br>
              <a:rPr lang="en-US" sz="2900" b="1" kern="1200" noProof="0" dirty="0" smtClean="0">
                <a:solidFill>
                  <a:schemeClr val="accent2"/>
                </a:solidFill>
                <a:latin typeface="+mj-lt"/>
                <a:ea typeface="+mj-ea"/>
                <a:cs typeface="+mj-cs"/>
              </a:rPr>
            </a:br>
            <a:r>
              <a:rPr lang="en-US" sz="2900" b="1" kern="1200" noProof="0" dirty="0" err="1" smtClean="0">
                <a:solidFill>
                  <a:schemeClr val="accent2"/>
                </a:solidFill>
                <a:latin typeface="+mj-lt"/>
                <a:ea typeface="+mj-ea"/>
                <a:cs typeface="+mj-cs"/>
              </a:rPr>
              <a:t>Alle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Rechte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vorbehalten</a:t>
            </a:r>
            <a:r>
              <a:rPr lang="en-US" sz="2900" b="1" kern="1200" noProof="0" dirty="0" smtClean="0">
                <a:solidFill>
                  <a:schemeClr val="accent2"/>
                </a:solidFill>
                <a:latin typeface="+mj-lt"/>
                <a:ea typeface="+mj-ea"/>
                <a:cs typeface="+mj-cs"/>
              </a:rPr>
              <a:t>.</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5" name="Information_Classification"/>
          <p:cNvSpPr txBox="1"/>
          <p:nvPr userDrawn="1"/>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5002"/>
          <a:stretch/>
        </p:blipFill>
        <p:spPr bwMode="auto">
          <a:xfrm>
            <a:off x="1" y="-1"/>
            <a:ext cx="12195174" cy="685958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noAutofit/>
          </a:bodyPr>
          <a:lstStyle/>
          <a:p>
            <a:r>
              <a:rPr lang="en-US" altLang="zh-CN" sz="4400" dirty="0" smtClean="0"/>
              <a:t>Fiori Introduction</a:t>
            </a:r>
            <a:endParaRPr lang="en-US" sz="4400" dirty="0"/>
          </a:p>
        </p:txBody>
      </p:sp>
      <p:sp>
        <p:nvSpPr>
          <p:cNvPr id="3" name="Subtitle 2"/>
          <p:cNvSpPr>
            <a:spLocks noGrp="1"/>
          </p:cNvSpPr>
          <p:nvPr>
            <p:ph type="subTitle" idx="1"/>
          </p:nvPr>
        </p:nvSpPr>
        <p:spPr/>
        <p:txBody>
          <a:bodyPr/>
          <a:lstStyle/>
          <a:p>
            <a:r>
              <a:rPr lang="en-US" dirty="0" smtClean="0"/>
              <a:t>Jerry Wang</a:t>
            </a:r>
          </a:p>
          <a:p>
            <a:r>
              <a:rPr lang="en-US" dirty="0" smtClean="0"/>
              <a:t>2016 </a:t>
            </a:r>
            <a:r>
              <a:rPr lang="en-US" altLang="zh-CN" dirty="0" smtClean="0"/>
              <a:t>Jan</a:t>
            </a:r>
            <a:endParaRPr lang="en-US" dirty="0" smtClean="0"/>
          </a:p>
        </p:txBody>
      </p:sp>
      <p:sp>
        <p:nvSpPr>
          <p:cNvPr id="5" name="ConfidentialFlag"/>
          <p:cNvSpPr txBox="1"/>
          <p:nvPr/>
        </p:nvSpPr>
        <p:spPr>
          <a:xfrm>
            <a:off x="11041022" y="1837963"/>
            <a:ext cx="694789"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600" kern="0" smtClean="0">
                <a:solidFill>
                  <a:srgbClr val="000000"/>
                </a:solidFill>
                <a:ea typeface="Arial Unicode MS" pitchFamily="34" charset="-128"/>
                <a:cs typeface="Arial Unicode MS" pitchFamily="34" charset="-128"/>
              </a:rPr>
              <a:t>Internal</a:t>
            </a:r>
            <a:endParaRPr lang="en-US" sz="1600" kern="0" dirty="0" err="1" smtClean="0">
              <a:solidFill>
                <a:srgbClr val="000000"/>
              </a:solidFill>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Gateway Frontend Add-on converts response to JSON format</a:t>
            </a:r>
            <a:endParaRPr lang="en-US" dirty="0"/>
          </a:p>
        </p:txBody>
      </p:sp>
      <p:pic>
        <p:nvPicPr>
          <p:cNvPr id="5" name="Picture 4"/>
          <p:cNvPicPr>
            <a:picLocks noChangeAspect="1"/>
          </p:cNvPicPr>
          <p:nvPr/>
        </p:nvPicPr>
        <p:blipFill>
          <a:blip r:embed="rId2"/>
          <a:stretch>
            <a:fillRect/>
          </a:stretch>
        </p:blipFill>
        <p:spPr>
          <a:xfrm>
            <a:off x="324000" y="1396539"/>
            <a:ext cx="11209991" cy="3596952"/>
          </a:xfrm>
          <a:prstGeom prst="rect">
            <a:avLst/>
          </a:prstGeom>
        </p:spPr>
      </p:pic>
    </p:spTree>
    <p:extLst>
      <p:ext uri="{BB962C8B-B14F-4D97-AF65-F5344CB8AC3E}">
        <p14:creationId xmlns:p14="http://schemas.microsoft.com/office/powerpoint/2010/main" val="3192874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Gateway Frontend Add-on converts response to JSON format</a:t>
            </a:r>
          </a:p>
        </p:txBody>
      </p:sp>
      <p:pic>
        <p:nvPicPr>
          <p:cNvPr id="5" name="Picture 4"/>
          <p:cNvPicPr>
            <a:picLocks noChangeAspect="1"/>
          </p:cNvPicPr>
          <p:nvPr/>
        </p:nvPicPr>
        <p:blipFill>
          <a:blip r:embed="rId2"/>
          <a:stretch>
            <a:fillRect/>
          </a:stretch>
        </p:blipFill>
        <p:spPr>
          <a:xfrm>
            <a:off x="324000" y="1382438"/>
            <a:ext cx="11354784" cy="3452159"/>
          </a:xfrm>
          <a:prstGeom prst="rect">
            <a:avLst/>
          </a:prstGeom>
        </p:spPr>
      </p:pic>
    </p:spTree>
    <p:extLst>
      <p:ext uri="{BB962C8B-B14F-4D97-AF65-F5344CB8AC3E}">
        <p14:creationId xmlns:p14="http://schemas.microsoft.com/office/powerpoint/2010/main" val="1465814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Connects UI Tile to BSP Application</a:t>
            </a:r>
            <a:endParaRPr lang="en-US" dirty="0"/>
          </a:p>
        </p:txBody>
      </p:sp>
      <p:pic>
        <p:nvPicPr>
          <p:cNvPr id="5" name="Picture 4"/>
          <p:cNvPicPr>
            <a:picLocks noChangeAspect="1"/>
          </p:cNvPicPr>
          <p:nvPr/>
        </p:nvPicPr>
        <p:blipFill>
          <a:blip r:embed="rId2"/>
          <a:stretch>
            <a:fillRect/>
          </a:stretch>
        </p:blipFill>
        <p:spPr>
          <a:xfrm>
            <a:off x="324000" y="1483465"/>
            <a:ext cx="4503810" cy="3200677"/>
          </a:xfrm>
          <a:prstGeom prst="rect">
            <a:avLst/>
          </a:prstGeom>
        </p:spPr>
      </p:pic>
      <p:pic>
        <p:nvPicPr>
          <p:cNvPr id="6" name="Picture 5"/>
          <p:cNvPicPr>
            <a:picLocks noChangeAspect="1"/>
          </p:cNvPicPr>
          <p:nvPr/>
        </p:nvPicPr>
        <p:blipFill>
          <a:blip r:embed="rId3"/>
          <a:stretch>
            <a:fillRect/>
          </a:stretch>
        </p:blipFill>
        <p:spPr>
          <a:xfrm>
            <a:off x="5057005" y="1483465"/>
            <a:ext cx="5197290" cy="891617"/>
          </a:xfrm>
          <a:prstGeom prst="rect">
            <a:avLst/>
          </a:prstGeom>
        </p:spPr>
      </p:pic>
      <p:pic>
        <p:nvPicPr>
          <p:cNvPr id="7" name="Picture 6"/>
          <p:cNvPicPr>
            <a:picLocks noChangeAspect="1"/>
          </p:cNvPicPr>
          <p:nvPr/>
        </p:nvPicPr>
        <p:blipFill>
          <a:blip r:embed="rId4"/>
          <a:stretch>
            <a:fillRect/>
          </a:stretch>
        </p:blipFill>
        <p:spPr>
          <a:xfrm>
            <a:off x="5057005" y="2974045"/>
            <a:ext cx="3292125" cy="2171888"/>
          </a:xfrm>
          <a:prstGeom prst="rect">
            <a:avLst/>
          </a:prstGeom>
        </p:spPr>
      </p:pic>
    </p:spTree>
    <p:extLst>
      <p:ext uri="{BB962C8B-B14F-4D97-AF65-F5344CB8AC3E}">
        <p14:creationId xmlns:p14="http://schemas.microsoft.com/office/powerpoint/2010/main" val="111282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Connects UI Tile to BSP Application</a:t>
            </a:r>
            <a:endParaRPr lang="en-US" dirty="0"/>
          </a:p>
        </p:txBody>
      </p:sp>
      <p:pic>
        <p:nvPicPr>
          <p:cNvPr id="5" name="Picture 4"/>
          <p:cNvPicPr>
            <a:picLocks noChangeAspect="1"/>
          </p:cNvPicPr>
          <p:nvPr/>
        </p:nvPicPr>
        <p:blipFill>
          <a:blip r:embed="rId2"/>
          <a:stretch>
            <a:fillRect/>
          </a:stretch>
        </p:blipFill>
        <p:spPr>
          <a:xfrm>
            <a:off x="324000" y="1248552"/>
            <a:ext cx="7887383" cy="1569856"/>
          </a:xfrm>
          <a:prstGeom prst="rect">
            <a:avLst/>
          </a:prstGeom>
        </p:spPr>
      </p:pic>
      <p:pic>
        <p:nvPicPr>
          <p:cNvPr id="6" name="Picture 5"/>
          <p:cNvPicPr>
            <a:picLocks noChangeAspect="1"/>
          </p:cNvPicPr>
          <p:nvPr/>
        </p:nvPicPr>
        <p:blipFill>
          <a:blip r:embed="rId3"/>
          <a:stretch>
            <a:fillRect/>
          </a:stretch>
        </p:blipFill>
        <p:spPr>
          <a:xfrm>
            <a:off x="8392551" y="1545757"/>
            <a:ext cx="2255715" cy="975445"/>
          </a:xfrm>
          <a:prstGeom prst="rect">
            <a:avLst/>
          </a:prstGeom>
        </p:spPr>
      </p:pic>
      <p:pic>
        <p:nvPicPr>
          <p:cNvPr id="7" name="Picture 6"/>
          <p:cNvPicPr>
            <a:picLocks noChangeAspect="1"/>
          </p:cNvPicPr>
          <p:nvPr/>
        </p:nvPicPr>
        <p:blipFill>
          <a:blip r:embed="rId4"/>
          <a:stretch>
            <a:fillRect/>
          </a:stretch>
        </p:blipFill>
        <p:spPr>
          <a:xfrm>
            <a:off x="324000" y="3307569"/>
            <a:ext cx="4785775" cy="2270957"/>
          </a:xfrm>
          <a:prstGeom prst="rect">
            <a:avLst/>
          </a:prstGeom>
        </p:spPr>
      </p:pic>
      <p:pic>
        <p:nvPicPr>
          <p:cNvPr id="8" name="Picture 7"/>
          <p:cNvPicPr>
            <a:picLocks noChangeAspect="1"/>
          </p:cNvPicPr>
          <p:nvPr/>
        </p:nvPicPr>
        <p:blipFill>
          <a:blip r:embed="rId5"/>
          <a:stretch>
            <a:fillRect/>
          </a:stretch>
        </p:blipFill>
        <p:spPr>
          <a:xfrm>
            <a:off x="5229334" y="3163330"/>
            <a:ext cx="6730233" cy="3358719"/>
          </a:xfrm>
          <a:prstGeom prst="rect">
            <a:avLst/>
          </a:prstGeom>
        </p:spPr>
      </p:pic>
    </p:spTree>
    <p:extLst>
      <p:ext uri="{BB962C8B-B14F-4D97-AF65-F5344CB8AC3E}">
        <p14:creationId xmlns:p14="http://schemas.microsoft.com/office/powerpoint/2010/main" val="176073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button in Toolbar</a:t>
            </a:r>
            <a:endParaRPr lang="en-US" dirty="0"/>
          </a:p>
        </p:txBody>
      </p:sp>
      <p:pic>
        <p:nvPicPr>
          <p:cNvPr id="5" name="Picture 4"/>
          <p:cNvPicPr>
            <a:picLocks noChangeAspect="1"/>
          </p:cNvPicPr>
          <p:nvPr/>
        </p:nvPicPr>
        <p:blipFill>
          <a:blip r:embed="rId2"/>
          <a:stretch>
            <a:fillRect/>
          </a:stretch>
        </p:blipFill>
        <p:spPr>
          <a:xfrm>
            <a:off x="324000" y="1586908"/>
            <a:ext cx="6828112" cy="4229467"/>
          </a:xfrm>
          <a:prstGeom prst="rect">
            <a:avLst/>
          </a:prstGeom>
        </p:spPr>
      </p:pic>
    </p:spTree>
    <p:extLst>
      <p:ext uri="{BB962C8B-B14F-4D97-AF65-F5344CB8AC3E}">
        <p14:creationId xmlns:p14="http://schemas.microsoft.com/office/powerpoint/2010/main" val="8633519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Type popup</a:t>
            </a:r>
            <a:endParaRPr lang="en-US" dirty="0"/>
          </a:p>
        </p:txBody>
      </p:sp>
      <p:pic>
        <p:nvPicPr>
          <p:cNvPr id="1028" name="Picture 4" descr="C:\Users\i042416\AppData\Local\YNote\data\cle.ee@163.com\08010a75c1fe4f1fb2946fec8802aa9f\clipbo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92" y="1498657"/>
            <a:ext cx="11697816" cy="4412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476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BSP Application sends OData Request</a:t>
            </a:r>
            <a:endParaRPr lang="en-US" dirty="0"/>
          </a:p>
        </p:txBody>
      </p:sp>
      <p:pic>
        <p:nvPicPr>
          <p:cNvPr id="5" name="Picture 4"/>
          <p:cNvPicPr>
            <a:picLocks noChangeAspect="1"/>
          </p:cNvPicPr>
          <p:nvPr/>
        </p:nvPicPr>
        <p:blipFill>
          <a:blip r:embed="rId2"/>
          <a:stretch>
            <a:fillRect/>
          </a:stretch>
        </p:blipFill>
        <p:spPr>
          <a:xfrm>
            <a:off x="546551" y="1406870"/>
            <a:ext cx="11294071" cy="3647044"/>
          </a:xfrm>
          <a:prstGeom prst="rect">
            <a:avLst/>
          </a:prstGeom>
        </p:spPr>
      </p:pic>
    </p:spTree>
    <p:extLst>
      <p:ext uri="{BB962C8B-B14F-4D97-AF65-F5344CB8AC3E}">
        <p14:creationId xmlns:p14="http://schemas.microsoft.com/office/powerpoint/2010/main" val="19873810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Gateway Frontend Add-on calls Trusted RFC to Backend</a:t>
            </a:r>
            <a:endParaRPr lang="en-US" dirty="0"/>
          </a:p>
        </p:txBody>
      </p:sp>
      <p:pic>
        <p:nvPicPr>
          <p:cNvPr id="6" name="Picture 5"/>
          <p:cNvPicPr>
            <a:picLocks noChangeAspect="1"/>
          </p:cNvPicPr>
          <p:nvPr/>
        </p:nvPicPr>
        <p:blipFill>
          <a:blip r:embed="rId2"/>
          <a:stretch>
            <a:fillRect/>
          </a:stretch>
        </p:blipFill>
        <p:spPr>
          <a:xfrm>
            <a:off x="7119189" y="1647243"/>
            <a:ext cx="4580017" cy="2057578"/>
          </a:xfrm>
          <a:prstGeom prst="rect">
            <a:avLst/>
          </a:prstGeom>
        </p:spPr>
      </p:pic>
      <p:pic>
        <p:nvPicPr>
          <p:cNvPr id="7" name="Picture 6"/>
          <p:cNvPicPr>
            <a:picLocks noChangeAspect="1"/>
          </p:cNvPicPr>
          <p:nvPr/>
        </p:nvPicPr>
        <p:blipFill>
          <a:blip r:embed="rId3"/>
          <a:stretch>
            <a:fillRect/>
          </a:stretch>
        </p:blipFill>
        <p:spPr>
          <a:xfrm>
            <a:off x="324000" y="1647243"/>
            <a:ext cx="6576630" cy="3947502"/>
          </a:xfrm>
          <a:prstGeom prst="rect">
            <a:avLst/>
          </a:prstGeom>
        </p:spPr>
      </p:pic>
    </p:spTree>
    <p:extLst>
      <p:ext uri="{BB962C8B-B14F-4D97-AF65-F5344CB8AC3E}">
        <p14:creationId xmlns:p14="http://schemas.microsoft.com/office/powerpoint/2010/main" val="993327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Gateway Backend Add-on Delegates to Service Provider</a:t>
            </a:r>
            <a:endParaRPr lang="en-US" dirty="0"/>
          </a:p>
        </p:txBody>
      </p:sp>
      <p:pic>
        <p:nvPicPr>
          <p:cNvPr id="6" name="Picture 5"/>
          <p:cNvPicPr>
            <a:picLocks noChangeAspect="1"/>
          </p:cNvPicPr>
          <p:nvPr/>
        </p:nvPicPr>
        <p:blipFill>
          <a:blip r:embed="rId2"/>
          <a:stretch>
            <a:fillRect/>
          </a:stretch>
        </p:blipFill>
        <p:spPr>
          <a:xfrm>
            <a:off x="324000" y="1425560"/>
            <a:ext cx="10950889" cy="4008467"/>
          </a:xfrm>
          <a:prstGeom prst="rect">
            <a:avLst/>
          </a:prstGeom>
        </p:spPr>
      </p:pic>
    </p:spTree>
    <p:extLst>
      <p:ext uri="{BB962C8B-B14F-4D97-AF65-F5344CB8AC3E}">
        <p14:creationId xmlns:p14="http://schemas.microsoft.com/office/powerpoint/2010/main" val="512084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in ABAP Format</a:t>
            </a:r>
            <a:endParaRPr lang="en-US" dirty="0"/>
          </a:p>
        </p:txBody>
      </p:sp>
      <p:pic>
        <p:nvPicPr>
          <p:cNvPr id="5" name="Picture 4"/>
          <p:cNvPicPr>
            <a:picLocks noChangeAspect="1"/>
          </p:cNvPicPr>
          <p:nvPr/>
        </p:nvPicPr>
        <p:blipFill>
          <a:blip r:embed="rId2"/>
          <a:stretch>
            <a:fillRect/>
          </a:stretch>
        </p:blipFill>
        <p:spPr>
          <a:xfrm>
            <a:off x="6366454" y="2253259"/>
            <a:ext cx="4488569" cy="1562235"/>
          </a:xfrm>
          <a:prstGeom prst="rect">
            <a:avLst/>
          </a:prstGeom>
        </p:spPr>
      </p:pic>
      <p:pic>
        <p:nvPicPr>
          <p:cNvPr id="6" name="Picture 5"/>
          <p:cNvPicPr>
            <a:picLocks noChangeAspect="1"/>
          </p:cNvPicPr>
          <p:nvPr/>
        </p:nvPicPr>
        <p:blipFill>
          <a:blip r:embed="rId3"/>
          <a:stretch>
            <a:fillRect/>
          </a:stretch>
        </p:blipFill>
        <p:spPr>
          <a:xfrm>
            <a:off x="324000" y="1575518"/>
            <a:ext cx="5624047" cy="3337849"/>
          </a:xfrm>
          <a:prstGeom prst="rect">
            <a:avLst/>
          </a:prstGeom>
        </p:spPr>
      </p:pic>
    </p:spTree>
    <p:extLst>
      <p:ext uri="{BB962C8B-B14F-4D97-AF65-F5344CB8AC3E}">
        <p14:creationId xmlns:p14="http://schemas.microsoft.com/office/powerpoint/2010/main" val="252141420"/>
      </p:ext>
    </p:extLst>
  </p:cSld>
  <p:clrMapOvr>
    <a:masterClrMapping/>
  </p:clrMapOvr>
</p:sld>
</file>

<file path=ppt/theme/theme1.xml><?xml version="1.0" encoding="utf-8"?>
<a:theme xmlns:a="http://schemas.openxmlformats.org/drawingml/2006/main" name="SAP_2014_16x9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1553</TotalTime>
  <Words>77</Words>
  <Application>Microsoft Office PowerPoint</Application>
  <PresentationFormat>Custom</PresentationFormat>
  <Paragraphs>15</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 Unicode MS</vt:lpstr>
      <vt:lpstr>MS PGothic</vt:lpstr>
      <vt:lpstr>Arial</vt:lpstr>
      <vt:lpstr>Courier New</vt:lpstr>
      <vt:lpstr>Symbol</vt:lpstr>
      <vt:lpstr>wingdings</vt:lpstr>
      <vt:lpstr>wingdings</vt:lpstr>
      <vt:lpstr>SAP_2014_16x9_v1.1</vt:lpstr>
      <vt:lpstr>Fiori Introduction</vt:lpstr>
      <vt:lpstr>Connects UI Tile to BSP Application</vt:lpstr>
      <vt:lpstr>Connects UI Tile to BSP Application</vt:lpstr>
      <vt:lpstr>Create button in Toolbar</vt:lpstr>
      <vt:lpstr>Transaction Type popup</vt:lpstr>
      <vt:lpstr>1. BSP Application sends OData Request</vt:lpstr>
      <vt:lpstr>2. Gateway Frontend Add-on calls Trusted RFC to Backend</vt:lpstr>
      <vt:lpstr>3. Gateway Backend Add-on Delegates to Service Provider</vt:lpstr>
      <vt:lpstr>Response in ABAP Format</vt:lpstr>
      <vt:lpstr>4. Gateway Frontend Add-on converts response to JSON format</vt:lpstr>
      <vt:lpstr>4. Gateway Frontend Add-on converts response to JSON format</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Wang, Jerry</cp:lastModifiedBy>
  <cp:revision>377</cp:revision>
  <dcterms:created xsi:type="dcterms:W3CDTF">2014-06-27T10:09:28Z</dcterms:created>
  <dcterms:modified xsi:type="dcterms:W3CDTF">2016-01-01T09:32:04Z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-184207573</vt:i4>
  </property>
  <property fmtid="{D5CDD505-2E9C-101B-9397-08002B2CF9AE}" pid="3" name="_NewReviewCycle">
    <vt:lpwstr/>
  </property>
  <property fmtid="{D5CDD505-2E9C-101B-9397-08002B2CF9AE}" pid="4" name="_EmailSubject">
    <vt:lpwstr>Presentation of  legacy code </vt:lpwstr>
  </property>
  <property fmtid="{D5CDD505-2E9C-101B-9397-08002B2CF9AE}" pid="5" name="_AuthorEmail">
    <vt:lpwstr>helen.wang02@sap.com</vt:lpwstr>
  </property>
  <property fmtid="{D5CDD505-2E9C-101B-9397-08002B2CF9AE}" pid="6" name="_AuthorEmailDisplayName">
    <vt:lpwstr>Wang, Helen (external - Temp Staff)</vt:lpwstr>
  </property>
  <property fmtid="{D5CDD505-2E9C-101B-9397-08002B2CF9AE}" pid="7" name="_PreviousAdHocReviewCycleID">
    <vt:i4>1788917067</vt:i4>
  </property>
</Properties>
</file>