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40" r:id="rId2"/>
    <p:sldId id="370"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70"/>
            <p14:sldId id="371"/>
            <p14:sldId id="372"/>
            <p14:sldId id="373"/>
            <p14:sldId id="374"/>
            <p14:sldId id="375"/>
            <p14:sldId id="376"/>
            <p14:sldId id="377"/>
            <p14:sldId id="378"/>
            <p14:sldId id="379"/>
            <p14:sldId id="380"/>
            <p14:sldId id="381"/>
            <p14:sldId id="382"/>
            <p14:sldId id="383"/>
            <p14:sldId id="384"/>
            <p14:sldId id="385"/>
            <p14:sldId id="386"/>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003283"/>
    <a:srgbClr val="FF0000"/>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5144" autoAdjust="0"/>
  </p:normalViewPr>
  <p:slideViewPr>
    <p:cSldViewPr snapToGrid="0" showGuides="1">
      <p:cViewPr varScale="1">
        <p:scale>
          <a:sx n="57" d="100"/>
          <a:sy n="57" d="100"/>
        </p:scale>
        <p:origin x="1248" y="5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r>
              <a:rPr lang="en-US" dirty="0" smtClean="0"/>
              <a:t>30 </a:t>
            </a:r>
            <a:r>
              <a:rPr lang="en-US" altLang="zh-CN" dirty="0" smtClean="0"/>
              <a:t>minutes</a:t>
            </a:r>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https://wiki.wdf.sap.corp/wiki/display/fiorisuite/Globalization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495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https://wdciw01.wdf.sap.corp:7080/sap/bc/ui5_ui5/ui2/ushell/resources/~20160209105200~/sap/ui/core/cldr/en.json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6132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Jerry 2016-03-04</a:t>
            </a:r>
            <a:r>
              <a:rPr lang="en-US" baseline="0" dirty="0" smtClean="0"/>
              <a:t> 15:13PM – format is determined by gateway system setting, not CRM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0634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UI5 Globalization</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2016 </a:t>
            </a:r>
            <a:r>
              <a:rPr lang="en-US" altLang="zh-CN" dirty="0"/>
              <a:t>April</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English version of CLDR loaded</a:t>
            </a:r>
            <a:endParaRPr lang="en-US" dirty="0"/>
          </a:p>
        </p:txBody>
      </p:sp>
      <p:pic>
        <p:nvPicPr>
          <p:cNvPr id="5" name="Picture 4"/>
          <p:cNvPicPr>
            <a:picLocks noChangeAspect="1"/>
          </p:cNvPicPr>
          <p:nvPr/>
        </p:nvPicPr>
        <p:blipFill>
          <a:blip r:embed="rId2"/>
          <a:stretch>
            <a:fillRect/>
          </a:stretch>
        </p:blipFill>
        <p:spPr>
          <a:xfrm>
            <a:off x="324000" y="1342497"/>
            <a:ext cx="10958510" cy="2049958"/>
          </a:xfrm>
          <a:prstGeom prst="rect">
            <a:avLst/>
          </a:prstGeom>
        </p:spPr>
      </p:pic>
      <p:pic>
        <p:nvPicPr>
          <p:cNvPr id="6" name="Picture 5"/>
          <p:cNvPicPr>
            <a:picLocks noChangeAspect="1"/>
          </p:cNvPicPr>
          <p:nvPr/>
        </p:nvPicPr>
        <p:blipFill>
          <a:blip r:embed="rId3"/>
          <a:stretch>
            <a:fillRect/>
          </a:stretch>
        </p:blipFill>
        <p:spPr>
          <a:xfrm>
            <a:off x="324000" y="3522676"/>
            <a:ext cx="8215072" cy="2933954"/>
          </a:xfrm>
          <a:prstGeom prst="rect">
            <a:avLst/>
          </a:prstGeom>
        </p:spPr>
      </p:pic>
      <p:pic>
        <p:nvPicPr>
          <p:cNvPr id="7" name="Picture 6"/>
          <p:cNvPicPr>
            <a:picLocks noChangeAspect="1"/>
          </p:cNvPicPr>
          <p:nvPr/>
        </p:nvPicPr>
        <p:blipFill>
          <a:blip r:embed="rId4"/>
          <a:stretch>
            <a:fillRect/>
          </a:stretch>
        </p:blipFill>
        <p:spPr>
          <a:xfrm>
            <a:off x="7792147" y="4627919"/>
            <a:ext cx="4077053" cy="1745131"/>
          </a:xfrm>
          <a:prstGeom prst="rect">
            <a:avLst/>
          </a:prstGeom>
          <a:ln w="12700">
            <a:solidFill>
              <a:srgbClr val="999999"/>
            </a:solidFill>
          </a:ln>
        </p:spPr>
      </p:pic>
    </p:spTree>
    <p:extLst>
      <p:ext uri="{BB962C8B-B14F-4D97-AF65-F5344CB8AC3E}">
        <p14:creationId xmlns:p14="http://schemas.microsoft.com/office/powerpoint/2010/main" val="70697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CLDR file according to Language</a:t>
            </a:r>
            <a:endParaRPr lang="en-US" dirty="0"/>
          </a:p>
        </p:txBody>
      </p:sp>
      <p:pic>
        <p:nvPicPr>
          <p:cNvPr id="5" name="Picture 4"/>
          <p:cNvPicPr>
            <a:picLocks noChangeAspect="1"/>
          </p:cNvPicPr>
          <p:nvPr/>
        </p:nvPicPr>
        <p:blipFill>
          <a:blip r:embed="rId2"/>
          <a:stretch>
            <a:fillRect/>
          </a:stretch>
        </p:blipFill>
        <p:spPr>
          <a:xfrm>
            <a:off x="324000" y="1251029"/>
            <a:ext cx="10798476" cy="2690093"/>
          </a:xfrm>
          <a:prstGeom prst="rect">
            <a:avLst/>
          </a:prstGeom>
        </p:spPr>
      </p:pic>
      <p:pic>
        <p:nvPicPr>
          <p:cNvPr id="6" name="Picture 5"/>
          <p:cNvPicPr>
            <a:picLocks noChangeAspect="1"/>
          </p:cNvPicPr>
          <p:nvPr/>
        </p:nvPicPr>
        <p:blipFill>
          <a:blip r:embed="rId3"/>
          <a:stretch>
            <a:fillRect/>
          </a:stretch>
        </p:blipFill>
        <p:spPr>
          <a:xfrm>
            <a:off x="324000" y="4111901"/>
            <a:ext cx="4892464" cy="1653683"/>
          </a:xfrm>
          <a:prstGeom prst="rect">
            <a:avLst/>
          </a:prstGeom>
        </p:spPr>
      </p:pic>
      <p:pic>
        <p:nvPicPr>
          <p:cNvPr id="7" name="Picture 6"/>
          <p:cNvPicPr>
            <a:picLocks noChangeAspect="1"/>
          </p:cNvPicPr>
          <p:nvPr/>
        </p:nvPicPr>
        <p:blipFill>
          <a:blip r:embed="rId4"/>
          <a:stretch>
            <a:fillRect/>
          </a:stretch>
        </p:blipFill>
        <p:spPr>
          <a:xfrm>
            <a:off x="5561873" y="4111901"/>
            <a:ext cx="3553518" cy="1240029"/>
          </a:xfrm>
          <a:prstGeom prst="rect">
            <a:avLst/>
          </a:prstGeom>
        </p:spPr>
      </p:pic>
    </p:spTree>
    <p:extLst>
      <p:ext uri="{BB962C8B-B14F-4D97-AF65-F5344CB8AC3E}">
        <p14:creationId xmlns:p14="http://schemas.microsoft.com/office/powerpoint/2010/main" val="86032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CLDR file according to </a:t>
            </a:r>
            <a:r>
              <a:rPr lang="en-US" dirty="0" smtClean="0"/>
              <a:t>Language ( 2 )</a:t>
            </a:r>
            <a:endParaRPr lang="en-US" dirty="0"/>
          </a:p>
        </p:txBody>
      </p:sp>
      <p:pic>
        <p:nvPicPr>
          <p:cNvPr id="5" name="Picture 4"/>
          <p:cNvPicPr>
            <a:picLocks noChangeAspect="1"/>
          </p:cNvPicPr>
          <p:nvPr/>
        </p:nvPicPr>
        <p:blipFill>
          <a:blip r:embed="rId2"/>
          <a:stretch>
            <a:fillRect/>
          </a:stretch>
        </p:blipFill>
        <p:spPr>
          <a:xfrm>
            <a:off x="324000" y="1450941"/>
            <a:ext cx="11233093" cy="3900987"/>
          </a:xfrm>
          <a:prstGeom prst="rect">
            <a:avLst/>
          </a:prstGeom>
        </p:spPr>
      </p:pic>
    </p:spTree>
    <p:extLst>
      <p:ext uri="{BB962C8B-B14F-4D97-AF65-F5344CB8AC3E}">
        <p14:creationId xmlns:p14="http://schemas.microsoft.com/office/powerpoint/2010/main" val="896729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Format ( 2 )</a:t>
            </a:r>
            <a:endParaRPr lang="en-US" dirty="0"/>
          </a:p>
        </p:txBody>
      </p:sp>
      <p:pic>
        <p:nvPicPr>
          <p:cNvPr id="5" name="Picture 4"/>
          <p:cNvPicPr>
            <a:picLocks noChangeAspect="1"/>
          </p:cNvPicPr>
          <p:nvPr/>
        </p:nvPicPr>
        <p:blipFill>
          <a:blip r:embed="rId3"/>
          <a:stretch>
            <a:fillRect/>
          </a:stretch>
        </p:blipFill>
        <p:spPr>
          <a:xfrm>
            <a:off x="430453" y="1510394"/>
            <a:ext cx="7353937" cy="1310754"/>
          </a:xfrm>
          <a:prstGeom prst="rect">
            <a:avLst/>
          </a:prstGeom>
        </p:spPr>
      </p:pic>
      <p:pic>
        <p:nvPicPr>
          <p:cNvPr id="6" name="Picture 5"/>
          <p:cNvPicPr>
            <a:picLocks noChangeAspect="1"/>
          </p:cNvPicPr>
          <p:nvPr/>
        </p:nvPicPr>
        <p:blipFill>
          <a:blip r:embed="rId4"/>
          <a:stretch>
            <a:fillRect/>
          </a:stretch>
        </p:blipFill>
        <p:spPr>
          <a:xfrm>
            <a:off x="430453" y="2996969"/>
            <a:ext cx="7361260" cy="1279196"/>
          </a:xfrm>
          <a:prstGeom prst="rect">
            <a:avLst/>
          </a:prstGeom>
        </p:spPr>
      </p:pic>
      <p:pic>
        <p:nvPicPr>
          <p:cNvPr id="7" name="Picture 6"/>
          <p:cNvPicPr>
            <a:picLocks noChangeAspect="1"/>
          </p:cNvPicPr>
          <p:nvPr/>
        </p:nvPicPr>
        <p:blipFill>
          <a:blip r:embed="rId5"/>
          <a:stretch>
            <a:fillRect/>
          </a:stretch>
        </p:blipFill>
        <p:spPr>
          <a:xfrm>
            <a:off x="430452" y="4451986"/>
            <a:ext cx="3026317" cy="1330249"/>
          </a:xfrm>
          <a:prstGeom prst="rect">
            <a:avLst/>
          </a:prstGeom>
        </p:spPr>
      </p:pic>
      <p:pic>
        <p:nvPicPr>
          <p:cNvPr id="9" name="Picture 8"/>
          <p:cNvPicPr>
            <a:picLocks noChangeAspect="1"/>
          </p:cNvPicPr>
          <p:nvPr/>
        </p:nvPicPr>
        <p:blipFill>
          <a:blip r:embed="rId6"/>
          <a:stretch>
            <a:fillRect/>
          </a:stretch>
        </p:blipFill>
        <p:spPr>
          <a:xfrm>
            <a:off x="3722360" y="4451986"/>
            <a:ext cx="7908743" cy="1330249"/>
          </a:xfrm>
          <a:prstGeom prst="rect">
            <a:avLst/>
          </a:prstGeom>
          <a:ln w="12700">
            <a:solidFill>
              <a:srgbClr val="999999"/>
            </a:solidFill>
          </a:ln>
        </p:spPr>
      </p:pic>
    </p:spTree>
    <p:extLst>
      <p:ext uri="{BB962C8B-B14F-4D97-AF65-F5344CB8AC3E}">
        <p14:creationId xmlns:p14="http://schemas.microsoft.com/office/powerpoint/2010/main" val="132066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“1880” formatted to “1880,00”</a:t>
            </a:r>
            <a:endParaRPr lang="en-US" dirty="0"/>
          </a:p>
        </p:txBody>
      </p:sp>
      <p:pic>
        <p:nvPicPr>
          <p:cNvPr id="5" name="Picture 4"/>
          <p:cNvPicPr>
            <a:picLocks noChangeAspect="1"/>
          </p:cNvPicPr>
          <p:nvPr/>
        </p:nvPicPr>
        <p:blipFill>
          <a:blip r:embed="rId2"/>
          <a:stretch>
            <a:fillRect/>
          </a:stretch>
        </p:blipFill>
        <p:spPr>
          <a:xfrm>
            <a:off x="324000" y="1528236"/>
            <a:ext cx="3303040" cy="3877482"/>
          </a:xfrm>
          <a:prstGeom prst="rect">
            <a:avLst/>
          </a:prstGeom>
        </p:spPr>
      </p:pic>
      <p:pic>
        <p:nvPicPr>
          <p:cNvPr id="6" name="Picture 5"/>
          <p:cNvPicPr>
            <a:picLocks noChangeAspect="1"/>
          </p:cNvPicPr>
          <p:nvPr/>
        </p:nvPicPr>
        <p:blipFill>
          <a:blip r:embed="rId3"/>
          <a:stretch>
            <a:fillRect/>
          </a:stretch>
        </p:blipFill>
        <p:spPr>
          <a:xfrm>
            <a:off x="3963944" y="1528236"/>
            <a:ext cx="7754813" cy="1941105"/>
          </a:xfrm>
          <a:prstGeom prst="rect">
            <a:avLst/>
          </a:prstGeom>
        </p:spPr>
      </p:pic>
      <p:pic>
        <p:nvPicPr>
          <p:cNvPr id="7" name="Picture 6"/>
          <p:cNvPicPr>
            <a:picLocks noChangeAspect="1"/>
          </p:cNvPicPr>
          <p:nvPr/>
        </p:nvPicPr>
        <p:blipFill>
          <a:blip r:embed="rId4"/>
          <a:stretch>
            <a:fillRect/>
          </a:stretch>
        </p:blipFill>
        <p:spPr>
          <a:xfrm>
            <a:off x="3928472" y="3723332"/>
            <a:ext cx="7940728" cy="1295512"/>
          </a:xfrm>
          <a:prstGeom prst="rect">
            <a:avLst/>
          </a:prstGeom>
        </p:spPr>
      </p:pic>
    </p:spTree>
    <p:extLst>
      <p:ext uri="{BB962C8B-B14F-4D97-AF65-F5344CB8AC3E}">
        <p14:creationId xmlns:p14="http://schemas.microsoft.com/office/powerpoint/2010/main" val="278849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oOptions</a:t>
            </a:r>
            <a:endParaRPr lang="en-US" dirty="0"/>
          </a:p>
        </p:txBody>
      </p:sp>
      <p:pic>
        <p:nvPicPr>
          <p:cNvPr id="5" name="Picture 4"/>
          <p:cNvPicPr>
            <a:picLocks noChangeAspect="1"/>
          </p:cNvPicPr>
          <p:nvPr/>
        </p:nvPicPr>
        <p:blipFill>
          <a:blip r:embed="rId2"/>
          <a:stretch>
            <a:fillRect/>
          </a:stretch>
        </p:blipFill>
        <p:spPr>
          <a:xfrm>
            <a:off x="324000" y="1427414"/>
            <a:ext cx="10226926" cy="2606266"/>
          </a:xfrm>
          <a:prstGeom prst="rect">
            <a:avLst/>
          </a:prstGeom>
        </p:spPr>
      </p:pic>
      <p:pic>
        <p:nvPicPr>
          <p:cNvPr id="6" name="Picture 5"/>
          <p:cNvPicPr>
            <a:picLocks noChangeAspect="1"/>
          </p:cNvPicPr>
          <p:nvPr/>
        </p:nvPicPr>
        <p:blipFill>
          <a:blip r:embed="rId3"/>
          <a:stretch>
            <a:fillRect/>
          </a:stretch>
        </p:blipFill>
        <p:spPr>
          <a:xfrm>
            <a:off x="324000" y="4380844"/>
            <a:ext cx="2118544" cy="1988992"/>
          </a:xfrm>
          <a:prstGeom prst="rect">
            <a:avLst/>
          </a:prstGeom>
        </p:spPr>
      </p:pic>
      <p:pic>
        <p:nvPicPr>
          <p:cNvPr id="7" name="Picture 6"/>
          <p:cNvPicPr>
            <a:picLocks noChangeAspect="1"/>
          </p:cNvPicPr>
          <p:nvPr/>
        </p:nvPicPr>
        <p:blipFill>
          <a:blip r:embed="rId4"/>
          <a:stretch>
            <a:fillRect/>
          </a:stretch>
        </p:blipFill>
        <p:spPr>
          <a:xfrm>
            <a:off x="2719377" y="4380844"/>
            <a:ext cx="9209138" cy="1092109"/>
          </a:xfrm>
          <a:prstGeom prst="rect">
            <a:avLst/>
          </a:prstGeom>
        </p:spPr>
      </p:pic>
    </p:spTree>
    <p:extLst>
      <p:ext uri="{BB962C8B-B14F-4D97-AF65-F5344CB8AC3E}">
        <p14:creationId xmlns:p14="http://schemas.microsoft.com/office/powerpoint/2010/main" val="13452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Date Format</a:t>
            </a:r>
            <a:endParaRPr lang="en-US" dirty="0"/>
          </a:p>
        </p:txBody>
      </p:sp>
      <p:pic>
        <p:nvPicPr>
          <p:cNvPr id="7" name="Picture 6"/>
          <p:cNvPicPr>
            <a:picLocks noChangeAspect="1"/>
          </p:cNvPicPr>
          <p:nvPr/>
        </p:nvPicPr>
        <p:blipFill>
          <a:blip r:embed="rId2"/>
          <a:stretch>
            <a:fillRect/>
          </a:stretch>
        </p:blipFill>
        <p:spPr>
          <a:xfrm>
            <a:off x="3865195" y="1367931"/>
            <a:ext cx="4115157" cy="1341236"/>
          </a:xfrm>
          <a:prstGeom prst="rect">
            <a:avLst/>
          </a:prstGeom>
          <a:ln w="12700">
            <a:solidFill>
              <a:srgbClr val="999999"/>
            </a:solidFill>
          </a:ln>
        </p:spPr>
      </p:pic>
      <p:pic>
        <p:nvPicPr>
          <p:cNvPr id="8" name="Picture 7"/>
          <p:cNvPicPr>
            <a:picLocks noChangeAspect="1"/>
          </p:cNvPicPr>
          <p:nvPr/>
        </p:nvPicPr>
        <p:blipFill>
          <a:blip r:embed="rId3"/>
          <a:stretch>
            <a:fillRect/>
          </a:stretch>
        </p:blipFill>
        <p:spPr>
          <a:xfrm>
            <a:off x="3865195" y="2782583"/>
            <a:ext cx="5270437" cy="1048420"/>
          </a:xfrm>
          <a:prstGeom prst="rect">
            <a:avLst/>
          </a:prstGeom>
          <a:ln>
            <a:solidFill>
              <a:srgbClr val="999999"/>
            </a:solidFill>
          </a:ln>
        </p:spPr>
      </p:pic>
      <p:pic>
        <p:nvPicPr>
          <p:cNvPr id="9" name="Picture 8"/>
          <p:cNvPicPr>
            <a:picLocks noChangeAspect="1"/>
          </p:cNvPicPr>
          <p:nvPr/>
        </p:nvPicPr>
        <p:blipFill>
          <a:blip r:embed="rId4"/>
          <a:stretch>
            <a:fillRect/>
          </a:stretch>
        </p:blipFill>
        <p:spPr>
          <a:xfrm>
            <a:off x="216424" y="1367931"/>
            <a:ext cx="3199129" cy="2253045"/>
          </a:xfrm>
          <a:prstGeom prst="rect">
            <a:avLst/>
          </a:prstGeom>
        </p:spPr>
      </p:pic>
      <p:pic>
        <p:nvPicPr>
          <p:cNvPr id="11" name="Picture 10"/>
          <p:cNvPicPr>
            <a:picLocks noChangeAspect="1"/>
          </p:cNvPicPr>
          <p:nvPr/>
        </p:nvPicPr>
        <p:blipFill>
          <a:blip r:embed="rId5"/>
          <a:stretch>
            <a:fillRect/>
          </a:stretch>
        </p:blipFill>
        <p:spPr>
          <a:xfrm>
            <a:off x="324000" y="3968728"/>
            <a:ext cx="8798917" cy="885544"/>
          </a:xfrm>
          <a:prstGeom prst="rect">
            <a:avLst/>
          </a:prstGeom>
          <a:ln w="12700">
            <a:solidFill>
              <a:srgbClr val="999999"/>
            </a:solidFill>
          </a:ln>
        </p:spPr>
      </p:pic>
      <p:pic>
        <p:nvPicPr>
          <p:cNvPr id="12" name="Picture 11"/>
          <p:cNvPicPr>
            <a:picLocks noChangeAspect="1"/>
          </p:cNvPicPr>
          <p:nvPr/>
        </p:nvPicPr>
        <p:blipFill>
          <a:blip r:embed="rId6"/>
          <a:stretch>
            <a:fillRect/>
          </a:stretch>
        </p:blipFill>
        <p:spPr>
          <a:xfrm>
            <a:off x="324000" y="4935926"/>
            <a:ext cx="7620460" cy="1397639"/>
          </a:xfrm>
          <a:prstGeom prst="rect">
            <a:avLst/>
          </a:prstGeom>
          <a:ln w="12700">
            <a:solidFill>
              <a:srgbClr val="999999"/>
            </a:solidFill>
          </a:ln>
        </p:spPr>
      </p:pic>
    </p:spTree>
    <p:extLst>
      <p:ext uri="{BB962C8B-B14F-4D97-AF65-F5344CB8AC3E}">
        <p14:creationId xmlns:p14="http://schemas.microsoft.com/office/powerpoint/2010/main" val="7311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is Date formatted </a:t>
            </a:r>
            <a:endParaRPr lang="en-US" dirty="0"/>
          </a:p>
        </p:txBody>
      </p:sp>
      <p:pic>
        <p:nvPicPr>
          <p:cNvPr id="5" name="Picture 4"/>
          <p:cNvPicPr>
            <a:picLocks noChangeAspect="1"/>
          </p:cNvPicPr>
          <p:nvPr/>
        </p:nvPicPr>
        <p:blipFill>
          <a:blip r:embed="rId2"/>
          <a:stretch>
            <a:fillRect/>
          </a:stretch>
        </p:blipFill>
        <p:spPr>
          <a:xfrm>
            <a:off x="324000" y="1260203"/>
            <a:ext cx="10889924" cy="3048264"/>
          </a:xfrm>
          <a:prstGeom prst="rect">
            <a:avLst/>
          </a:prstGeom>
        </p:spPr>
      </p:pic>
      <p:pic>
        <p:nvPicPr>
          <p:cNvPr id="6" name="Picture 5"/>
          <p:cNvPicPr>
            <a:picLocks noChangeAspect="1"/>
          </p:cNvPicPr>
          <p:nvPr/>
        </p:nvPicPr>
        <p:blipFill>
          <a:blip r:embed="rId3"/>
          <a:stretch>
            <a:fillRect/>
          </a:stretch>
        </p:blipFill>
        <p:spPr>
          <a:xfrm>
            <a:off x="2579424" y="3060314"/>
            <a:ext cx="9510584" cy="3078747"/>
          </a:xfrm>
          <a:prstGeom prst="rect">
            <a:avLst/>
          </a:prstGeom>
        </p:spPr>
      </p:pic>
    </p:spTree>
    <p:extLst>
      <p:ext uri="{BB962C8B-B14F-4D97-AF65-F5344CB8AC3E}">
        <p14:creationId xmlns:p14="http://schemas.microsoft.com/office/powerpoint/2010/main" val="7208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is Date formatted </a:t>
            </a:r>
            <a:r>
              <a:rPr lang="en-US" altLang="zh-CN" dirty="0" smtClean="0"/>
              <a:t>(2)</a:t>
            </a:r>
            <a:endParaRPr lang="en-US" dirty="0"/>
          </a:p>
        </p:txBody>
      </p:sp>
      <p:pic>
        <p:nvPicPr>
          <p:cNvPr id="5" name="Picture 4"/>
          <p:cNvPicPr>
            <a:picLocks noChangeAspect="1"/>
          </p:cNvPicPr>
          <p:nvPr/>
        </p:nvPicPr>
        <p:blipFill>
          <a:blip r:embed="rId2"/>
          <a:stretch>
            <a:fillRect/>
          </a:stretch>
        </p:blipFill>
        <p:spPr>
          <a:xfrm>
            <a:off x="324000" y="1367818"/>
            <a:ext cx="4701947" cy="2133785"/>
          </a:xfrm>
          <a:prstGeom prst="rect">
            <a:avLst/>
          </a:prstGeom>
        </p:spPr>
      </p:pic>
      <p:pic>
        <p:nvPicPr>
          <p:cNvPr id="6" name="Picture 5"/>
          <p:cNvPicPr>
            <a:picLocks noChangeAspect="1"/>
          </p:cNvPicPr>
          <p:nvPr/>
        </p:nvPicPr>
        <p:blipFill>
          <a:blip r:embed="rId3"/>
          <a:stretch>
            <a:fillRect/>
          </a:stretch>
        </p:blipFill>
        <p:spPr>
          <a:xfrm>
            <a:off x="324000" y="3916513"/>
            <a:ext cx="9510584" cy="2316681"/>
          </a:xfrm>
          <a:prstGeom prst="rect">
            <a:avLst/>
          </a:prstGeom>
        </p:spPr>
      </p:pic>
      <p:pic>
        <p:nvPicPr>
          <p:cNvPr id="7" name="Picture 6"/>
          <p:cNvPicPr>
            <a:picLocks noChangeAspect="1"/>
          </p:cNvPicPr>
          <p:nvPr/>
        </p:nvPicPr>
        <p:blipFill>
          <a:blip r:embed="rId4"/>
          <a:stretch>
            <a:fillRect/>
          </a:stretch>
        </p:blipFill>
        <p:spPr>
          <a:xfrm>
            <a:off x="3017390" y="1313369"/>
            <a:ext cx="8580864" cy="2370025"/>
          </a:xfrm>
          <a:prstGeom prst="rect">
            <a:avLst/>
          </a:prstGeom>
        </p:spPr>
      </p:pic>
    </p:spTree>
    <p:extLst>
      <p:ext uri="{BB962C8B-B14F-4D97-AF65-F5344CB8AC3E}">
        <p14:creationId xmlns:p14="http://schemas.microsoft.com/office/powerpoint/2010/main" val="181137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Objective</a:t>
            </a:r>
            <a:endParaRPr lang="en-US" dirty="0"/>
          </a:p>
        </p:txBody>
      </p:sp>
      <p:sp>
        <p:nvSpPr>
          <p:cNvPr id="3" name="TextBox 2"/>
          <p:cNvSpPr txBox="1"/>
          <p:nvPr/>
        </p:nvSpPr>
        <p:spPr>
          <a:xfrm>
            <a:off x="324000" y="1297858"/>
            <a:ext cx="11545200" cy="1708160"/>
          </a:xfrm>
          <a:prstGeom prst="rect">
            <a:avLst/>
          </a:prstGeom>
          <a:noFill/>
        </p:spPr>
        <p:txBody>
          <a:bodyPr wrap="square" lIns="0" tIns="0" rIns="0" bIns="0" rtlCol="0">
            <a:spAutoFit/>
          </a:bodyPr>
          <a:lstStyle/>
          <a:p>
            <a:pPr marL="342900" indent="-342900" fontAlgn="base">
              <a:spcBef>
                <a:spcPts val="600"/>
              </a:spcBef>
              <a:spcAft>
                <a:spcPct val="0"/>
              </a:spcAft>
              <a:buClr>
                <a:srgbClr val="F0AB00"/>
              </a:buClr>
              <a:buSzPct val="80000"/>
              <a:buFont typeface="Arial" panose="020B0604020202020204" pitchFamily="34" charset="0"/>
              <a:buChar char="•"/>
            </a:pPr>
            <a:r>
              <a:rPr lang="en-US" sz="2400" dirty="0"/>
              <a:t>Ensure a consistent formatting across the </a:t>
            </a:r>
            <a:r>
              <a:rPr lang="en-US" sz="2400" dirty="0" smtClean="0"/>
              <a:t>applications</a:t>
            </a:r>
          </a:p>
          <a:p>
            <a:pPr marL="342900" indent="-342900" fontAlgn="base">
              <a:spcBef>
                <a:spcPts val="600"/>
              </a:spcBef>
              <a:spcAft>
                <a:spcPct val="0"/>
              </a:spcAft>
              <a:buClr>
                <a:srgbClr val="F0AB00"/>
              </a:buClr>
              <a:buSzPct val="80000"/>
              <a:buFont typeface="Arial" panose="020B0604020202020204" pitchFamily="34" charset="0"/>
              <a:buChar char="•"/>
            </a:pPr>
            <a:r>
              <a:rPr lang="en-US" sz="2400" dirty="0"/>
              <a:t>Reduce Application development cost</a:t>
            </a:r>
          </a:p>
          <a:p>
            <a:pPr fontAlgn="base">
              <a:spcBef>
                <a:spcPts val="600"/>
              </a:spcBef>
              <a:spcAft>
                <a:spcPct val="0"/>
              </a:spcAft>
              <a:buClr>
                <a:srgbClr val="F0AB00"/>
              </a:buClr>
              <a:buSzPct val="80000"/>
            </a:pPr>
            <a:endParaRPr lang="en-US" sz="2400" dirty="0" smtClean="0"/>
          </a:p>
          <a:p>
            <a:pPr fontAlgn="base">
              <a:spcBef>
                <a:spcPts val="600"/>
              </a:spcBef>
              <a:spcAft>
                <a:spcPct val="0"/>
              </a:spcAft>
              <a:buClr>
                <a:srgbClr val="F0AB00"/>
              </a:buClr>
              <a:buSzPct val="80000"/>
            </a:pPr>
            <a:endParaRPr lang="en-US" altLang="zh-CN" sz="2400" dirty="0" smtClean="0"/>
          </a:p>
        </p:txBody>
      </p:sp>
    </p:spTree>
    <p:extLst>
      <p:ext uri="{BB962C8B-B14F-4D97-AF65-F5344CB8AC3E}">
        <p14:creationId xmlns:p14="http://schemas.microsoft.com/office/powerpoint/2010/main" val="2084508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Format</a:t>
            </a:r>
            <a:endParaRPr lang="en-US" dirty="0"/>
          </a:p>
        </p:txBody>
      </p:sp>
      <p:sp>
        <p:nvSpPr>
          <p:cNvPr id="5" name="TextBox 4"/>
          <p:cNvSpPr txBox="1"/>
          <p:nvPr/>
        </p:nvSpPr>
        <p:spPr>
          <a:xfrm>
            <a:off x="324000" y="1465545"/>
            <a:ext cx="377201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Example: GM4/001</a:t>
            </a:r>
          </a:p>
        </p:txBody>
      </p:sp>
      <p:pic>
        <p:nvPicPr>
          <p:cNvPr id="6" name="Picture 5"/>
          <p:cNvPicPr>
            <a:picLocks noChangeAspect="1"/>
          </p:cNvPicPr>
          <p:nvPr/>
        </p:nvPicPr>
        <p:blipFill>
          <a:blip r:embed="rId2"/>
          <a:stretch>
            <a:fillRect/>
          </a:stretch>
        </p:blipFill>
        <p:spPr>
          <a:xfrm>
            <a:off x="336526" y="1940659"/>
            <a:ext cx="9731583" cy="3604572"/>
          </a:xfrm>
          <a:prstGeom prst="rect">
            <a:avLst/>
          </a:prstGeom>
        </p:spPr>
      </p:pic>
    </p:spTree>
    <p:extLst>
      <p:ext uri="{BB962C8B-B14F-4D97-AF65-F5344CB8AC3E}">
        <p14:creationId xmlns:p14="http://schemas.microsoft.com/office/powerpoint/2010/main" val="377120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1880.00 formatted as 2K?</a:t>
            </a:r>
            <a:endParaRPr lang="en-US" dirty="0"/>
          </a:p>
        </p:txBody>
      </p:sp>
      <p:pic>
        <p:nvPicPr>
          <p:cNvPr id="5" name="Picture 4"/>
          <p:cNvPicPr>
            <a:picLocks noChangeAspect="1"/>
          </p:cNvPicPr>
          <p:nvPr/>
        </p:nvPicPr>
        <p:blipFill>
          <a:blip r:embed="rId2"/>
          <a:stretch>
            <a:fillRect/>
          </a:stretch>
        </p:blipFill>
        <p:spPr>
          <a:xfrm>
            <a:off x="324000" y="1503842"/>
            <a:ext cx="4408087" cy="2651299"/>
          </a:xfrm>
          <a:prstGeom prst="rect">
            <a:avLst/>
          </a:prstGeom>
        </p:spPr>
      </p:pic>
      <p:pic>
        <p:nvPicPr>
          <p:cNvPr id="6" name="Picture 5"/>
          <p:cNvPicPr>
            <a:picLocks noChangeAspect="1"/>
          </p:cNvPicPr>
          <p:nvPr/>
        </p:nvPicPr>
        <p:blipFill>
          <a:blip r:embed="rId3"/>
          <a:stretch>
            <a:fillRect/>
          </a:stretch>
        </p:blipFill>
        <p:spPr>
          <a:xfrm>
            <a:off x="4998844" y="1503842"/>
            <a:ext cx="6870356" cy="916629"/>
          </a:xfrm>
          <a:prstGeom prst="rect">
            <a:avLst/>
          </a:prstGeom>
        </p:spPr>
      </p:pic>
      <p:pic>
        <p:nvPicPr>
          <p:cNvPr id="7" name="Picture 6"/>
          <p:cNvPicPr>
            <a:picLocks noChangeAspect="1"/>
          </p:cNvPicPr>
          <p:nvPr/>
        </p:nvPicPr>
        <p:blipFill>
          <a:blip r:embed="rId4"/>
          <a:stretch>
            <a:fillRect/>
          </a:stretch>
        </p:blipFill>
        <p:spPr>
          <a:xfrm>
            <a:off x="324000" y="4774460"/>
            <a:ext cx="9873273" cy="1276716"/>
          </a:xfrm>
          <a:prstGeom prst="rect">
            <a:avLst/>
          </a:prstGeom>
        </p:spPr>
      </p:pic>
    </p:spTree>
    <p:extLst>
      <p:ext uri="{BB962C8B-B14F-4D97-AF65-F5344CB8AC3E}">
        <p14:creationId xmlns:p14="http://schemas.microsoft.com/office/powerpoint/2010/main" val="426292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CLDR - </a:t>
            </a:r>
            <a:r>
              <a:rPr lang="it-IT" dirty="0" err="1"/>
              <a:t>Unicode</a:t>
            </a:r>
            <a:r>
              <a:rPr lang="it-IT" dirty="0"/>
              <a:t> Common Locale Data </a:t>
            </a:r>
            <a:r>
              <a:rPr lang="it-IT" dirty="0" err="1"/>
              <a:t>Repository</a:t>
            </a:r>
            <a:endParaRPr lang="en-US" dirty="0"/>
          </a:p>
        </p:txBody>
      </p:sp>
      <p:sp>
        <p:nvSpPr>
          <p:cNvPr id="5" name="TextBox 4"/>
          <p:cNvSpPr txBox="1"/>
          <p:nvPr/>
        </p:nvSpPr>
        <p:spPr>
          <a:xfrm>
            <a:off x="228600" y="1385047"/>
            <a:ext cx="11640600" cy="184665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The Unicode CLDR provides key building blocks for software to </a:t>
            </a:r>
            <a:r>
              <a:rPr lang="en-US" sz="2400" b="1" kern="0" dirty="0">
                <a:solidFill>
                  <a:srgbClr val="FF0000"/>
                </a:solidFill>
                <a:ea typeface="Arial Unicode MS" pitchFamily="34" charset="-128"/>
                <a:cs typeface="Arial Unicode MS" pitchFamily="34" charset="-128"/>
              </a:rPr>
              <a:t>support the world's languages</a:t>
            </a:r>
            <a:r>
              <a:rPr lang="en-US" sz="2400" kern="0" dirty="0">
                <a:ea typeface="Arial Unicode MS" pitchFamily="34" charset="-128"/>
                <a:cs typeface="Arial Unicode MS" pitchFamily="34" charset="-128"/>
              </a:rPr>
              <a:t>, with the largest and most extensive standard </a:t>
            </a:r>
            <a:r>
              <a:rPr lang="en-US" sz="2400" kern="0" dirty="0" smtClean="0">
                <a:ea typeface="Arial Unicode MS" pitchFamily="34" charset="-128"/>
                <a:cs typeface="Arial Unicode MS" pitchFamily="34" charset="-128"/>
              </a:rPr>
              <a:t>repository </a:t>
            </a:r>
            <a:r>
              <a:rPr lang="en-US" sz="2400" kern="0" dirty="0">
                <a:ea typeface="Arial Unicode MS" pitchFamily="34" charset="-128"/>
                <a:cs typeface="Arial Unicode MS" pitchFamily="34" charset="-128"/>
              </a:rPr>
              <a:t>of locale data available. This data is used by a wide spectrum of companies for their </a:t>
            </a:r>
            <a:r>
              <a:rPr lang="en-US" sz="2400" b="1" kern="0" dirty="0">
                <a:solidFill>
                  <a:srgbClr val="FF0000"/>
                </a:solidFill>
                <a:ea typeface="Arial Unicode MS" pitchFamily="34" charset="-128"/>
                <a:cs typeface="Arial Unicode MS" pitchFamily="34" charset="-128"/>
              </a:rPr>
              <a:t>software internationalization and </a:t>
            </a:r>
            <a:r>
              <a:rPr lang="en-US" sz="2400" b="1" kern="0" dirty="0" smtClean="0">
                <a:solidFill>
                  <a:srgbClr val="FF0000"/>
                </a:solidFill>
                <a:ea typeface="Arial Unicode MS" pitchFamily="34" charset="-128"/>
                <a:cs typeface="Arial Unicode MS" pitchFamily="34" charset="-128"/>
              </a:rPr>
              <a:t>localization</a:t>
            </a:r>
            <a:r>
              <a:rPr lang="en-US" sz="2400" b="1" kern="0" dirty="0">
                <a:solidFill>
                  <a:srgbClr val="FF0000"/>
                </a:solidFill>
                <a:ea typeface="Arial Unicode MS" pitchFamily="34" charset="-128"/>
                <a:cs typeface="Arial Unicode MS" pitchFamily="34" charset="-128"/>
              </a:rPr>
              <a:t>, adapting software to the conventions of different languages for such common software tasks</a:t>
            </a:r>
            <a:r>
              <a:rPr lang="en-US" sz="2400" kern="0" dirty="0">
                <a:ea typeface="Arial Unicode MS" pitchFamily="34" charset="-128"/>
                <a:cs typeface="Arial Unicode MS" pitchFamily="34" charset="-128"/>
              </a:rPr>
              <a:t>.</a:t>
            </a:r>
            <a:endParaRPr lang="en-US" sz="24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228599" y="3697749"/>
            <a:ext cx="4814047" cy="2683240"/>
          </a:xfrm>
          <a:prstGeom prst="rect">
            <a:avLst/>
          </a:prstGeom>
        </p:spPr>
      </p:pic>
    </p:spTree>
    <p:extLst>
      <p:ext uri="{BB962C8B-B14F-4D97-AF65-F5344CB8AC3E}">
        <p14:creationId xmlns:p14="http://schemas.microsoft.com/office/powerpoint/2010/main" val="13483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 Specific Format Data</a:t>
            </a:r>
            <a:endParaRPr lang="en-US" dirty="0"/>
          </a:p>
        </p:txBody>
      </p:sp>
      <p:pic>
        <p:nvPicPr>
          <p:cNvPr id="5" name="Picture 4"/>
          <p:cNvPicPr>
            <a:picLocks noChangeAspect="1"/>
          </p:cNvPicPr>
          <p:nvPr/>
        </p:nvPicPr>
        <p:blipFill>
          <a:blip r:embed="rId2"/>
          <a:stretch>
            <a:fillRect/>
          </a:stretch>
        </p:blipFill>
        <p:spPr>
          <a:xfrm>
            <a:off x="323999" y="1472551"/>
            <a:ext cx="11606779" cy="625190"/>
          </a:xfrm>
          <a:prstGeom prst="rect">
            <a:avLst/>
          </a:prstGeom>
        </p:spPr>
      </p:pic>
      <p:pic>
        <p:nvPicPr>
          <p:cNvPr id="6" name="Picture 5"/>
          <p:cNvPicPr>
            <a:picLocks noChangeAspect="1"/>
          </p:cNvPicPr>
          <p:nvPr/>
        </p:nvPicPr>
        <p:blipFill>
          <a:blip r:embed="rId3"/>
          <a:stretch>
            <a:fillRect/>
          </a:stretch>
        </p:blipFill>
        <p:spPr>
          <a:xfrm>
            <a:off x="323999" y="2490042"/>
            <a:ext cx="10905165" cy="3436918"/>
          </a:xfrm>
          <a:prstGeom prst="rect">
            <a:avLst/>
          </a:prstGeom>
        </p:spPr>
      </p:pic>
    </p:spTree>
    <p:extLst>
      <p:ext uri="{BB962C8B-B14F-4D97-AF65-F5344CB8AC3E}">
        <p14:creationId xmlns:p14="http://schemas.microsoft.com/office/powerpoint/2010/main" val="328340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oFormat.oLocaleData</a:t>
            </a:r>
          </a:p>
        </p:txBody>
      </p:sp>
      <p:pic>
        <p:nvPicPr>
          <p:cNvPr id="5" name="Picture 4"/>
          <p:cNvPicPr>
            <a:picLocks noChangeAspect="1"/>
          </p:cNvPicPr>
          <p:nvPr/>
        </p:nvPicPr>
        <p:blipFill>
          <a:blip r:embed="rId2"/>
          <a:stretch>
            <a:fillRect/>
          </a:stretch>
        </p:blipFill>
        <p:spPr>
          <a:xfrm>
            <a:off x="324000" y="1451928"/>
            <a:ext cx="9609653" cy="647756"/>
          </a:xfrm>
          <a:prstGeom prst="rect">
            <a:avLst/>
          </a:prstGeom>
        </p:spPr>
      </p:pic>
      <p:pic>
        <p:nvPicPr>
          <p:cNvPr id="6" name="Picture 5"/>
          <p:cNvPicPr>
            <a:picLocks noChangeAspect="1"/>
          </p:cNvPicPr>
          <p:nvPr/>
        </p:nvPicPr>
        <p:blipFill>
          <a:blip r:embed="rId3"/>
          <a:stretch>
            <a:fillRect/>
          </a:stretch>
        </p:blipFill>
        <p:spPr>
          <a:xfrm>
            <a:off x="450999" y="2099684"/>
            <a:ext cx="2224965" cy="3636502"/>
          </a:xfrm>
          <a:prstGeom prst="rect">
            <a:avLst/>
          </a:prstGeom>
        </p:spPr>
      </p:pic>
      <p:pic>
        <p:nvPicPr>
          <p:cNvPr id="7" name="Picture 6"/>
          <p:cNvPicPr>
            <a:picLocks noChangeAspect="1"/>
          </p:cNvPicPr>
          <p:nvPr/>
        </p:nvPicPr>
        <p:blipFill>
          <a:blip r:embed="rId4"/>
          <a:stretch>
            <a:fillRect/>
          </a:stretch>
        </p:blipFill>
        <p:spPr>
          <a:xfrm>
            <a:off x="2802963" y="2581832"/>
            <a:ext cx="8899345" cy="1444285"/>
          </a:xfrm>
          <a:prstGeom prst="rect">
            <a:avLst/>
          </a:prstGeom>
        </p:spPr>
      </p:pic>
      <p:pic>
        <p:nvPicPr>
          <p:cNvPr id="8" name="Picture 7"/>
          <p:cNvPicPr>
            <a:picLocks noChangeAspect="1"/>
          </p:cNvPicPr>
          <p:nvPr/>
        </p:nvPicPr>
        <p:blipFill>
          <a:blip r:embed="rId5"/>
          <a:stretch>
            <a:fillRect/>
          </a:stretch>
        </p:blipFill>
        <p:spPr>
          <a:xfrm>
            <a:off x="2802963" y="4323409"/>
            <a:ext cx="8821952" cy="1069539"/>
          </a:xfrm>
          <a:prstGeom prst="rect">
            <a:avLst/>
          </a:prstGeom>
        </p:spPr>
      </p:pic>
    </p:spTree>
    <p:extLst>
      <p:ext uri="{BB962C8B-B14F-4D97-AF65-F5344CB8AC3E}">
        <p14:creationId xmlns:p14="http://schemas.microsoft.com/office/powerpoint/2010/main" val="75835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en.json</a:t>
            </a:r>
            <a:endParaRPr lang="en-US" dirty="0"/>
          </a:p>
        </p:txBody>
      </p:sp>
      <p:pic>
        <p:nvPicPr>
          <p:cNvPr id="5" name="Picture 4"/>
          <p:cNvPicPr>
            <a:picLocks noChangeAspect="1"/>
          </p:cNvPicPr>
          <p:nvPr/>
        </p:nvPicPr>
        <p:blipFill>
          <a:blip r:embed="rId3"/>
          <a:stretch>
            <a:fillRect/>
          </a:stretch>
        </p:blipFill>
        <p:spPr>
          <a:xfrm>
            <a:off x="324000" y="1301633"/>
            <a:ext cx="9297206" cy="3772227"/>
          </a:xfrm>
          <a:prstGeom prst="rect">
            <a:avLst/>
          </a:prstGeom>
        </p:spPr>
      </p:pic>
      <p:pic>
        <p:nvPicPr>
          <p:cNvPr id="6" name="Picture 5"/>
          <p:cNvPicPr>
            <a:picLocks noChangeAspect="1"/>
          </p:cNvPicPr>
          <p:nvPr/>
        </p:nvPicPr>
        <p:blipFill>
          <a:blip r:embed="rId4"/>
          <a:stretch>
            <a:fillRect/>
          </a:stretch>
        </p:blipFill>
        <p:spPr>
          <a:xfrm>
            <a:off x="6303871" y="3331513"/>
            <a:ext cx="2949196" cy="2697714"/>
          </a:xfrm>
          <a:prstGeom prst="rect">
            <a:avLst/>
          </a:prstGeom>
          <a:noFill/>
          <a:ln w="12700">
            <a:solidFill>
              <a:srgbClr val="999999"/>
            </a:solidFill>
          </a:ln>
        </p:spPr>
      </p:pic>
    </p:spTree>
    <p:extLst>
      <p:ext uri="{BB962C8B-B14F-4D97-AF65-F5344CB8AC3E}">
        <p14:creationId xmlns:p14="http://schemas.microsoft.com/office/powerpoint/2010/main" val="300293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“1880” formatted to “2K” </a:t>
            </a:r>
            <a:endParaRPr lang="en-US" dirty="0"/>
          </a:p>
        </p:txBody>
      </p:sp>
      <p:pic>
        <p:nvPicPr>
          <p:cNvPr id="5" name="Picture 4"/>
          <p:cNvPicPr>
            <a:picLocks noChangeAspect="1"/>
          </p:cNvPicPr>
          <p:nvPr/>
        </p:nvPicPr>
        <p:blipFill>
          <a:blip r:embed="rId2"/>
          <a:stretch>
            <a:fillRect/>
          </a:stretch>
        </p:blipFill>
        <p:spPr>
          <a:xfrm>
            <a:off x="324000" y="1297340"/>
            <a:ext cx="8281823" cy="2005702"/>
          </a:xfrm>
          <a:prstGeom prst="rect">
            <a:avLst/>
          </a:prstGeom>
        </p:spPr>
      </p:pic>
      <p:pic>
        <p:nvPicPr>
          <p:cNvPr id="6" name="Picture 5"/>
          <p:cNvPicPr>
            <a:picLocks noChangeAspect="1"/>
          </p:cNvPicPr>
          <p:nvPr/>
        </p:nvPicPr>
        <p:blipFill>
          <a:blip r:embed="rId3"/>
          <a:stretch>
            <a:fillRect/>
          </a:stretch>
        </p:blipFill>
        <p:spPr>
          <a:xfrm>
            <a:off x="324000" y="3520132"/>
            <a:ext cx="10064654" cy="2115188"/>
          </a:xfrm>
          <a:prstGeom prst="rect">
            <a:avLst/>
          </a:prstGeom>
        </p:spPr>
      </p:pic>
      <p:pic>
        <p:nvPicPr>
          <p:cNvPr id="7" name="Picture 6"/>
          <p:cNvPicPr>
            <a:picLocks noChangeAspect="1"/>
          </p:cNvPicPr>
          <p:nvPr/>
        </p:nvPicPr>
        <p:blipFill>
          <a:blip r:embed="rId4"/>
          <a:stretch>
            <a:fillRect/>
          </a:stretch>
        </p:blipFill>
        <p:spPr>
          <a:xfrm>
            <a:off x="5706161" y="5098978"/>
            <a:ext cx="5799323" cy="1287892"/>
          </a:xfrm>
          <a:prstGeom prst="rect">
            <a:avLst/>
          </a:prstGeom>
          <a:ln w="12700">
            <a:solidFill>
              <a:srgbClr val="999999"/>
            </a:solidFill>
          </a:ln>
        </p:spPr>
      </p:pic>
    </p:spTree>
    <p:extLst>
      <p:ext uri="{BB962C8B-B14F-4D97-AF65-F5344CB8AC3E}">
        <p14:creationId xmlns:p14="http://schemas.microsoft.com/office/powerpoint/2010/main" val="262274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TotalTime>
  <Words>197</Words>
  <Application>Microsoft Office PowerPoint</Application>
  <PresentationFormat>Custom</PresentationFormat>
  <Paragraphs>33</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MS PGothic</vt:lpstr>
      <vt:lpstr>Arial</vt:lpstr>
      <vt:lpstr>Courier New</vt:lpstr>
      <vt:lpstr>Symbol</vt:lpstr>
      <vt:lpstr>wingdings</vt:lpstr>
      <vt:lpstr>wingdings</vt:lpstr>
      <vt:lpstr>SAP_2014_16x9_v1.1</vt:lpstr>
      <vt:lpstr>UI5 Globalization</vt:lpstr>
      <vt:lpstr>Objective</vt:lpstr>
      <vt:lpstr>Number Format</vt:lpstr>
      <vt:lpstr>How is this 1880.00 formatted as 2K?</vt:lpstr>
      <vt:lpstr>CLDR - Unicode Common Locale Data Repository</vt:lpstr>
      <vt:lpstr>Locale Specific Format Data</vt:lpstr>
      <vt:lpstr>oFormat.oLocaleData</vt:lpstr>
      <vt:lpstr>en.json</vt:lpstr>
      <vt:lpstr>How is “1880” formatted to “2K” </vt:lpstr>
      <vt:lpstr>How is English version of CLDR loaded</vt:lpstr>
      <vt:lpstr>Load CLDR file according to Language</vt:lpstr>
      <vt:lpstr>Load CLDR file according to Language ( 2 )</vt:lpstr>
      <vt:lpstr>Number Format ( 2 )</vt:lpstr>
      <vt:lpstr>How is “1880” formatted to “1880,00”</vt:lpstr>
      <vt:lpstr>oOptions</vt:lpstr>
      <vt:lpstr>Date Format</vt:lpstr>
      <vt:lpstr>How is Date formatted </vt:lpstr>
      <vt:lpstr>How is Date formatted (2)</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536</cp:revision>
  <dcterms:created xsi:type="dcterms:W3CDTF">2014-06-27T10:09:28Z</dcterms:created>
  <dcterms:modified xsi:type="dcterms:W3CDTF">2016-03-04T09:25:38Z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