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7" r:id="rId2"/>
    <p:sldId id="260" r:id="rId3"/>
    <p:sldId id="261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082" autoAdjust="0"/>
    <p:restoredTop sz="93930" autoAdjust="0"/>
  </p:normalViewPr>
  <p:slideViewPr>
    <p:cSldViewPr snapToGrid="0">
      <p:cViewPr varScale="1">
        <p:scale>
          <a:sx n="63" d="100"/>
          <a:sy n="63" d="100"/>
        </p:scale>
        <p:origin x="118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FFF932-AE32-4CB2-A004-ABC55BBBB993}" type="datetimeFigureOut">
              <a:rPr lang="en-US" smtClean="0"/>
              <a:t>2015-11-03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B1E16C-EC52-46D5-9BB3-59AA4A442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1646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smtClean="0"/>
              <a:t>Test in QHD/504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 prepare output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里将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search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content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赋给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adv.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此时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saved query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还没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load.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dpo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执行完后，五个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default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search parameter entry.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然后执行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load saved query,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将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里的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query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加载到内存里，绑到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 controller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node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上，这样就能显示在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ui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当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ui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上编辑搜索参数并且点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save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后，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saved query component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adv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的内容被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save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到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Db. 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这里有可能产生错误，如果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 controller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saved query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adv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没有绑定的话。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load query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出错的根源还是在于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save query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的实现。只要这个问题解决了，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load 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也就不存在问题了。</a:t>
            </a:r>
          </a:p>
          <a:p>
            <a:pPr marL="228600" indent="-228600">
              <a:buAutoNum type="arabicPeriod"/>
            </a:pPr>
            <a:endParaRPr lang="en-US" dirty="0" smtClean="0"/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B1E16C-EC52-46D5-9BB3-59AA4A442EA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9635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Partner determination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B1E16C-EC52-46D5-9BB3-59AA4A442EA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6215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B1E16C-EC52-46D5-9BB3-59AA4A442EA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331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85C6E-53D4-4DF2-B9C6-C242624B2A8A}" type="datetimeFigureOut">
              <a:rPr lang="en-US" smtClean="0"/>
              <a:t>2015-11-03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5073D-7276-4A8C-AC0C-F5F16F67A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602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85C6E-53D4-4DF2-B9C6-C242624B2A8A}" type="datetimeFigureOut">
              <a:rPr lang="en-US" smtClean="0"/>
              <a:t>2015-11-03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5073D-7276-4A8C-AC0C-F5F16F67A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744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85C6E-53D4-4DF2-B9C6-C242624B2A8A}" type="datetimeFigureOut">
              <a:rPr lang="en-US" smtClean="0"/>
              <a:t>2015-11-03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5073D-7276-4A8C-AC0C-F5F16F67A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923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85C6E-53D4-4DF2-B9C6-C242624B2A8A}" type="datetimeFigureOut">
              <a:rPr lang="en-US" smtClean="0"/>
              <a:t>2015-11-03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5073D-7276-4A8C-AC0C-F5F16F67A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192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85C6E-53D4-4DF2-B9C6-C242624B2A8A}" type="datetimeFigureOut">
              <a:rPr lang="en-US" smtClean="0"/>
              <a:t>2015-11-03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5073D-7276-4A8C-AC0C-F5F16F67A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946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85C6E-53D4-4DF2-B9C6-C242624B2A8A}" type="datetimeFigureOut">
              <a:rPr lang="en-US" smtClean="0"/>
              <a:t>2015-11-03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5073D-7276-4A8C-AC0C-F5F16F67A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990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85C6E-53D4-4DF2-B9C6-C242624B2A8A}" type="datetimeFigureOut">
              <a:rPr lang="en-US" smtClean="0"/>
              <a:t>2015-11-03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5073D-7276-4A8C-AC0C-F5F16F67A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717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85C6E-53D4-4DF2-B9C6-C242624B2A8A}" type="datetimeFigureOut">
              <a:rPr lang="en-US" smtClean="0"/>
              <a:t>2015-11-03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5073D-7276-4A8C-AC0C-F5F16F67A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46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85C6E-53D4-4DF2-B9C6-C242624B2A8A}" type="datetimeFigureOut">
              <a:rPr lang="en-US" smtClean="0"/>
              <a:t>2015-11-03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5073D-7276-4A8C-AC0C-F5F16F67A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000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85C6E-53D4-4DF2-B9C6-C242624B2A8A}" type="datetimeFigureOut">
              <a:rPr lang="en-US" smtClean="0"/>
              <a:t>2015-11-03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5073D-7276-4A8C-AC0C-F5F16F67A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414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85C6E-53D4-4DF2-B9C6-C242624B2A8A}" type="datetimeFigureOut">
              <a:rPr lang="en-US" smtClean="0"/>
              <a:t>2015-11-03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5073D-7276-4A8C-AC0C-F5F16F67A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505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885C6E-53D4-4DF2-B9C6-C242624B2A8A}" type="datetimeFigureOut">
              <a:rPr lang="en-US" smtClean="0"/>
              <a:t>2015-11-03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5073D-7276-4A8C-AC0C-F5F16F67A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376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Regular expression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7952" y="1825625"/>
            <a:ext cx="1159306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(/^ </a:t>
            </a:r>
            <a:r>
              <a:rPr lang="en-US" sz="2400" dirty="0" smtClean="0">
                <a:solidFill>
                  <a:srgbClr val="FF0000"/>
                </a:solidFill>
              </a:rPr>
              <a:t>(</a:t>
            </a:r>
            <a:r>
              <a:rPr lang="en-US" sz="2400" dirty="0">
                <a:solidFill>
                  <a:srgbClr val="FF0000"/>
                </a:solidFill>
              </a:rPr>
              <a:t>https</a:t>
            </a:r>
            <a:r>
              <a:rPr lang="en-US" sz="2400" dirty="0" smtClean="0">
                <a:solidFill>
                  <a:srgbClr val="FF0000"/>
                </a:solidFill>
              </a:rPr>
              <a:t>?\:) </a:t>
            </a:r>
            <a:r>
              <a:rPr lang="en-US" sz="2400" dirty="0" smtClean="0"/>
              <a:t>\/\/(</a:t>
            </a:r>
            <a:r>
              <a:rPr lang="en-US" sz="2400" dirty="0" smtClean="0">
                <a:solidFill>
                  <a:srgbClr val="92D050"/>
                </a:solidFill>
              </a:rPr>
              <a:t>([^:\/?#]*)  </a:t>
            </a:r>
            <a:r>
              <a:rPr lang="en-US" sz="2400" dirty="0" smtClean="0"/>
              <a:t>(</a:t>
            </a:r>
            <a:r>
              <a:rPr lang="en-US" sz="2400" b="1" dirty="0" smtClean="0">
                <a:solidFill>
                  <a:srgbClr val="FF0000"/>
                </a:solidFill>
              </a:rPr>
              <a:t>?:</a:t>
            </a:r>
            <a:r>
              <a:rPr lang="en-US" sz="2400" b="1" dirty="0" smtClean="0">
                <a:solidFill>
                  <a:srgbClr val="7030A0"/>
                </a:solidFill>
              </a:rPr>
              <a:t>\</a:t>
            </a:r>
            <a:r>
              <a:rPr lang="en-US" sz="3600" dirty="0" smtClean="0">
                <a:solidFill>
                  <a:srgbClr val="FFC000"/>
                </a:solidFill>
              </a:rPr>
              <a:t>: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00B0F0"/>
                </a:solidFill>
              </a:rPr>
              <a:t>([0-9]+) </a:t>
            </a:r>
            <a:r>
              <a:rPr lang="en-US" sz="2400" dirty="0" smtClean="0"/>
              <a:t>) ?) (\/[^?#]*)(\?[^#]*|)(#.*|)$/);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417111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399" y="1466088"/>
            <a:ext cx="10889924" cy="325402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3081" y="2052879"/>
            <a:ext cx="2743438" cy="208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139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/(</a:t>
            </a:r>
            <a:r>
              <a:rPr lang="en-US" dirty="0">
                <a:solidFill>
                  <a:srgbClr val="FF0000"/>
                </a:solidFill>
              </a:rPr>
              <a:t>?:</a:t>
            </a:r>
            <a:r>
              <a:rPr lang="en-US" dirty="0"/>
              <a:t>^\?|</a:t>
            </a:r>
            <a:r>
              <a:rPr lang="en-US" dirty="0">
                <a:solidFill>
                  <a:srgbClr val="FF0000"/>
                </a:solidFill>
              </a:rPr>
              <a:t>&amp;</a:t>
            </a:r>
            <a:r>
              <a:rPr lang="en-US" dirty="0"/>
              <a:t>)(.*?)=(.*?)(?=</a:t>
            </a:r>
            <a:r>
              <a:rPr lang="en-US" dirty="0">
                <a:solidFill>
                  <a:srgbClr val="FF0000"/>
                </a:solidFill>
              </a:rPr>
              <a:t>&amp;</a:t>
            </a:r>
            <a:r>
              <a:rPr lang="en-US" dirty="0"/>
              <a:t>|$)/g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58368" y="1402080"/>
            <a:ext cx="110947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(?:</a:t>
            </a:r>
            <a:r>
              <a:rPr lang="en-US" altLang="zh-CN" dirty="0" err="1"/>
              <a:t>exp</a:t>
            </a:r>
            <a:r>
              <a:rPr lang="en-US" altLang="zh-CN" dirty="0"/>
              <a:t>)</a:t>
            </a:r>
            <a:r>
              <a:rPr lang="zh-CN" altLang="en-US" dirty="0"/>
              <a:t>不会改变正则表达式的处理方式，只是这样的组匹配的内容不会像前两种那样被捕获到某个组里面，也不会拥有组</a:t>
            </a:r>
            <a:r>
              <a:rPr lang="zh-CN" altLang="en-US" dirty="0" smtClean="0"/>
              <a:t>号</a:t>
            </a:r>
            <a:endParaRPr lang="en-US" altLang="zh-CN" dirty="0" smtClean="0"/>
          </a:p>
          <a:p>
            <a:r>
              <a:rPr lang="en-US" dirty="0"/>
              <a:t>(?=</a:t>
            </a:r>
            <a:r>
              <a:rPr lang="en-US" dirty="0" err="1"/>
              <a:t>exp</a:t>
            </a:r>
            <a:r>
              <a:rPr lang="en-US" dirty="0"/>
              <a:t>)</a:t>
            </a:r>
            <a:r>
              <a:rPr lang="zh-CN" altLang="en-US" dirty="0"/>
              <a:t>也叫</a:t>
            </a:r>
            <a:r>
              <a:rPr lang="zh-CN" altLang="en-US" b="1" dirty="0"/>
              <a:t>零宽度正预测先行断言</a:t>
            </a:r>
            <a:r>
              <a:rPr lang="zh-CN" altLang="en-US" dirty="0"/>
              <a:t>，它断言自身出现的位置的后面能匹配表达式</a:t>
            </a:r>
            <a:r>
              <a:rPr lang="en-US" dirty="0" err="1"/>
              <a:t>exp</a:t>
            </a:r>
            <a:r>
              <a:rPr lang="en-US" dirty="0"/>
              <a:t>。</a:t>
            </a:r>
            <a:r>
              <a:rPr lang="zh-CN" altLang="en-US" dirty="0"/>
              <a:t>比如</a:t>
            </a:r>
            <a:r>
              <a:rPr lang="en-US" altLang="zh-CN" dirty="0"/>
              <a:t>\</a:t>
            </a:r>
            <a:r>
              <a:rPr lang="en-US" dirty="0"/>
              <a:t>b\w+(?=</a:t>
            </a:r>
            <a:r>
              <a:rPr lang="en-US" dirty="0" err="1"/>
              <a:t>ing</a:t>
            </a:r>
            <a:r>
              <a:rPr lang="en-US" dirty="0"/>
              <a:t>\b)，</a:t>
            </a:r>
            <a:r>
              <a:rPr lang="zh-CN" altLang="en-US" dirty="0"/>
              <a:t>匹配以</a:t>
            </a:r>
            <a:r>
              <a:rPr lang="en-US" dirty="0" err="1"/>
              <a:t>ing</a:t>
            </a:r>
            <a:r>
              <a:rPr lang="zh-CN" altLang="en-US" dirty="0"/>
              <a:t>结尾的单词的前面部分</a:t>
            </a:r>
            <a:r>
              <a:rPr lang="en-US" altLang="zh-CN" dirty="0"/>
              <a:t>(</a:t>
            </a:r>
            <a:r>
              <a:rPr lang="zh-CN" altLang="en-US" dirty="0"/>
              <a:t>除了</a:t>
            </a:r>
            <a:r>
              <a:rPr lang="en-US" b="1" dirty="0" err="1"/>
              <a:t>ing</a:t>
            </a:r>
            <a:r>
              <a:rPr lang="zh-CN" altLang="en-US" dirty="0"/>
              <a:t>以外的部分</a:t>
            </a:r>
            <a:r>
              <a:rPr lang="en-US" altLang="zh-CN" dirty="0"/>
              <a:t>)</a:t>
            </a:r>
            <a:r>
              <a:rPr lang="zh-CN" altLang="en-US" dirty="0"/>
              <a:t>，如查找</a:t>
            </a:r>
            <a:r>
              <a:rPr lang="en-US" dirty="0"/>
              <a:t>I'm </a:t>
            </a:r>
            <a:r>
              <a:rPr lang="en-US" dirty="0">
                <a:solidFill>
                  <a:srgbClr val="FF0000"/>
                </a:solidFill>
              </a:rPr>
              <a:t>sing</a:t>
            </a:r>
            <a:r>
              <a:rPr lang="en-US" dirty="0"/>
              <a:t>ing while you're </a:t>
            </a:r>
            <a:r>
              <a:rPr lang="en-US" dirty="0">
                <a:solidFill>
                  <a:srgbClr val="FF0000"/>
                </a:solidFill>
              </a:rPr>
              <a:t>danc</a:t>
            </a:r>
            <a:r>
              <a:rPr lang="en-US" dirty="0"/>
              <a:t>ing.</a:t>
            </a:r>
            <a:r>
              <a:rPr lang="zh-CN" altLang="en-US" dirty="0"/>
              <a:t>时，它会匹配</a:t>
            </a:r>
            <a:r>
              <a:rPr lang="en-US" dirty="0"/>
              <a:t>sing</a:t>
            </a:r>
            <a:r>
              <a:rPr lang="zh-CN" altLang="en-US" dirty="0"/>
              <a:t>和</a:t>
            </a:r>
            <a:r>
              <a:rPr lang="en-US" dirty="0" err="1"/>
              <a:t>danc</a:t>
            </a:r>
            <a:r>
              <a:rPr lang="en-US" dirty="0"/>
              <a:t>。</a:t>
            </a:r>
            <a:endParaRPr lang="en-US" altLang="zh-CN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44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flipV="1">
            <a:off x="438912" y="231648"/>
            <a:ext cx="4706112" cy="487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438912" y="685984"/>
            <a:ext cx="4706112" cy="487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438912" y="1147552"/>
            <a:ext cx="4706112" cy="487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438912" y="1609120"/>
            <a:ext cx="5437632" cy="42864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438912" y="2070688"/>
            <a:ext cx="4706112" cy="487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438912" y="2427232"/>
            <a:ext cx="4706112" cy="487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438912" y="2832544"/>
            <a:ext cx="4706112" cy="487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1853184" y="1880224"/>
            <a:ext cx="1158240" cy="12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1853184" y="2288480"/>
            <a:ext cx="1158240" cy="12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1853184" y="2657216"/>
            <a:ext cx="1158240" cy="12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1853184" y="475488"/>
            <a:ext cx="11582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1853184" y="944880"/>
            <a:ext cx="11582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1853184" y="1444752"/>
            <a:ext cx="11582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705344" y="3962400"/>
            <a:ext cx="0" cy="19994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8235696" y="3962400"/>
            <a:ext cx="6096" cy="19994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8808720" y="3962400"/>
            <a:ext cx="6096" cy="19994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9369552" y="3962400"/>
            <a:ext cx="18288" cy="19994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9942576" y="3962400"/>
            <a:ext cx="30480" cy="19994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 flipV="1">
            <a:off x="7900416" y="4328160"/>
            <a:ext cx="27432" cy="1221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8482584" y="4328160"/>
            <a:ext cx="0" cy="1221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9107424" y="4328160"/>
            <a:ext cx="0" cy="1221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>
            <a:off x="9643872" y="4328160"/>
            <a:ext cx="36576" cy="1221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2901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/>
        </p:nvCxnSpPr>
        <p:spPr>
          <a:xfrm flipV="1">
            <a:off x="1584960" y="1877568"/>
            <a:ext cx="0" cy="2488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Saved query Incident </a:t>
            </a:r>
            <a:endParaRPr lang="en-US"/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341376" y="2231136"/>
            <a:ext cx="11350752" cy="24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670560" y="1886188"/>
            <a:ext cx="0" cy="1027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70560" y="225552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t1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07264" y="2913888"/>
            <a:ext cx="2426208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1. Context node binding of node </a:t>
            </a:r>
            <a:r>
              <a:rPr lang="en-US" b="1" dirty="0" smtClean="0">
                <a:solidFill>
                  <a:srgbClr val="FF0000"/>
                </a:solidFill>
              </a:rPr>
              <a:t>A</a:t>
            </a:r>
            <a:r>
              <a:rPr lang="en-US" sz="1600" dirty="0" smtClean="0"/>
              <a:t> ( Lead component controller ) and node </a:t>
            </a:r>
            <a:r>
              <a:rPr lang="en-US" b="1" dirty="0" smtClean="0">
                <a:solidFill>
                  <a:srgbClr val="FF0000"/>
                </a:solidFill>
              </a:rPr>
              <a:t>B</a:t>
            </a:r>
            <a:r>
              <a:rPr lang="en-US" sz="1600" dirty="0" smtClean="0"/>
              <a:t> ( saved query)</a:t>
            </a:r>
            <a:endParaRPr lang="en-US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1584959" y="2255520"/>
            <a:ext cx="646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t2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41376" y="4352544"/>
            <a:ext cx="3035808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2. Entity from view controller’s node C is added to node A.</a:t>
            </a:r>
          </a:p>
          <a:p>
            <a:r>
              <a:rPr lang="en-US" sz="1600" dirty="0" smtClean="0"/>
              <a:t>Now A, B and C have exactly </a:t>
            </a:r>
            <a:r>
              <a:rPr lang="en-US" b="1" dirty="0" smtClean="0">
                <a:solidFill>
                  <a:srgbClr val="FF0000"/>
                </a:solidFill>
              </a:rPr>
              <a:t>5</a:t>
            </a:r>
            <a:r>
              <a:rPr lang="en-US" sz="1600" dirty="0" smtClean="0"/>
              <a:t> entries ( defined in view configuration ). This is done in lead search view controller’s </a:t>
            </a:r>
            <a:r>
              <a:rPr lang="en-US" sz="1600" dirty="0" err="1" smtClean="0"/>
              <a:t>do_prepare_output</a:t>
            </a:r>
            <a:r>
              <a:rPr lang="en-US" sz="1600" dirty="0"/>
              <a:t> </a:t>
            </a:r>
            <a:r>
              <a:rPr lang="en-US" sz="1600" dirty="0" smtClean="0"/>
              <a:t>method.</a:t>
            </a:r>
            <a:endParaRPr lang="en-US" sz="1600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3035808" y="1886188"/>
            <a:ext cx="0" cy="9097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999230" y="2191523"/>
            <a:ext cx="512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t3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633472" y="2795968"/>
            <a:ext cx="1962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3. Lead search view raises BEFORE_OUTPUT event ( via super class implementation)</a:t>
            </a:r>
            <a:endParaRPr lang="en-US" sz="1600" dirty="0"/>
          </a:p>
        </p:txBody>
      </p:sp>
      <p:cxnSp>
        <p:nvCxnSpPr>
          <p:cNvPr id="21" name="Straight Connector 20"/>
          <p:cNvCxnSpPr/>
          <p:nvPr/>
        </p:nvCxnSpPr>
        <p:spPr>
          <a:xfrm flipH="1">
            <a:off x="4888991" y="1877568"/>
            <a:ext cx="24385" cy="2255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858512" y="2191523"/>
            <a:ext cx="73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t4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614928" y="4305168"/>
            <a:ext cx="28529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4. user’s saved query is loaded from DB and fill into node </a:t>
            </a:r>
            <a:r>
              <a:rPr lang="en-US" sz="1600" b="1" dirty="0" smtClean="0">
                <a:solidFill>
                  <a:srgbClr val="FF0000"/>
                </a:solidFill>
              </a:rPr>
              <a:t>C</a:t>
            </a:r>
            <a:r>
              <a:rPr lang="en-US" sz="1600" dirty="0" smtClean="0"/>
              <a:t> ( </a:t>
            </a:r>
            <a:r>
              <a:rPr lang="en-US" sz="1600" b="1" dirty="0" smtClean="0">
                <a:solidFill>
                  <a:srgbClr val="FF0000"/>
                </a:solidFill>
              </a:rPr>
              <a:t>1</a:t>
            </a:r>
            <a:r>
              <a:rPr lang="en-US" sz="1600" dirty="0" smtClean="0"/>
              <a:t> entry ). </a:t>
            </a:r>
            <a:endParaRPr lang="en-US" sz="1600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6016752" y="1886188"/>
            <a:ext cx="0" cy="34782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261361" y="5317104"/>
            <a:ext cx="408432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5. User has changes saved query and save. The validation is done based on node </a:t>
            </a:r>
            <a:r>
              <a:rPr lang="en-US" b="1" dirty="0" smtClean="0">
                <a:solidFill>
                  <a:srgbClr val="FF0000"/>
                </a:solidFill>
              </a:rPr>
              <a:t>B</a:t>
            </a:r>
            <a:r>
              <a:rPr lang="en-US" sz="1600" dirty="0" smtClean="0"/>
              <a:t> (</a:t>
            </a:r>
            <a:r>
              <a:rPr lang="en-US" b="1" dirty="0" smtClean="0">
                <a:solidFill>
                  <a:srgbClr val="FF0000"/>
                </a:solidFill>
              </a:rPr>
              <a:t> 5 </a:t>
            </a:r>
            <a:r>
              <a:rPr lang="en-US" sz="1600" dirty="0" smtClean="0"/>
              <a:t>entries and C ( </a:t>
            </a:r>
            <a:r>
              <a:rPr lang="en-US" b="1" dirty="0" smtClean="0">
                <a:solidFill>
                  <a:srgbClr val="FF0000"/>
                </a:solidFill>
              </a:rPr>
              <a:t>1</a:t>
            </a:r>
            <a:r>
              <a:rPr lang="en-US" sz="1600" dirty="0" smtClean="0"/>
              <a:t> entry ). Failed!</a:t>
            </a:r>
            <a:endParaRPr lang="en-US" sz="1600" dirty="0"/>
          </a:p>
        </p:txBody>
      </p:sp>
      <p:sp>
        <p:nvSpPr>
          <p:cNvPr id="30" name="TextBox 29"/>
          <p:cNvSpPr txBox="1"/>
          <p:nvPr/>
        </p:nvSpPr>
        <p:spPr>
          <a:xfrm>
            <a:off x="6028944" y="2182903"/>
            <a:ext cx="451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t5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7040880" y="2207490"/>
            <a:ext cx="463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t6</a:t>
            </a:r>
            <a:endParaRPr lang="en-US" dirty="0"/>
          </a:p>
        </p:txBody>
      </p:sp>
      <p:cxnSp>
        <p:nvCxnSpPr>
          <p:cNvPr id="38" name="Straight Connector 37"/>
          <p:cNvCxnSpPr/>
          <p:nvPr/>
        </p:nvCxnSpPr>
        <p:spPr>
          <a:xfrm>
            <a:off x="7040880" y="1886188"/>
            <a:ext cx="0" cy="13812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467856" y="3267456"/>
            <a:ext cx="371246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6. Content of node </a:t>
            </a:r>
            <a:r>
              <a:rPr lang="en-US" sz="1600" b="1" dirty="0" smtClean="0">
                <a:solidFill>
                  <a:srgbClr val="FF0000"/>
                </a:solidFill>
              </a:rPr>
              <a:t>C</a:t>
            </a:r>
            <a:r>
              <a:rPr lang="en-US" sz="1600" dirty="0" smtClean="0"/>
              <a:t> is merged to node </a:t>
            </a:r>
            <a:r>
              <a:rPr lang="en-US" sz="1600" b="1" dirty="0" smtClean="0">
                <a:solidFill>
                  <a:srgbClr val="FF0000"/>
                </a:solidFill>
              </a:rPr>
              <a:t>A</a:t>
            </a:r>
            <a:r>
              <a:rPr lang="en-US" sz="1600" dirty="0" smtClean="0"/>
              <a:t> as t2. Since now C already has </a:t>
            </a:r>
            <a:r>
              <a:rPr lang="en-US" sz="1600" b="1" dirty="0" smtClean="0">
                <a:solidFill>
                  <a:srgbClr val="FF0000"/>
                </a:solidFill>
              </a:rPr>
              <a:t>1</a:t>
            </a:r>
            <a:r>
              <a:rPr lang="en-US" sz="1600" dirty="0" smtClean="0"/>
              <a:t> entry, so after </a:t>
            </a:r>
            <a:r>
              <a:rPr lang="en-US" sz="1600" dirty="0" err="1" smtClean="0"/>
              <a:t>do_prepare_output</a:t>
            </a:r>
            <a:r>
              <a:rPr lang="en-US" sz="1600" dirty="0" smtClean="0"/>
              <a:t> , </a:t>
            </a:r>
            <a:r>
              <a:rPr lang="en-US" sz="1600" b="1" dirty="0" smtClean="0">
                <a:solidFill>
                  <a:srgbClr val="FF0000"/>
                </a:solidFill>
              </a:rPr>
              <a:t>A, B </a:t>
            </a:r>
            <a:r>
              <a:rPr lang="en-US" sz="1600" dirty="0" smtClean="0"/>
              <a:t>and </a:t>
            </a:r>
            <a:r>
              <a:rPr lang="en-US" sz="1600" b="1" dirty="0" smtClean="0">
                <a:solidFill>
                  <a:srgbClr val="FF0000"/>
                </a:solidFill>
              </a:rPr>
              <a:t>C</a:t>
            </a:r>
            <a:r>
              <a:rPr lang="en-US" sz="1600" dirty="0" smtClean="0"/>
              <a:t> have 5( </a:t>
            </a:r>
            <a:r>
              <a:rPr lang="en-US" sz="1600" b="1" dirty="0" smtClean="0">
                <a:solidFill>
                  <a:srgbClr val="00B050"/>
                </a:solidFill>
              </a:rPr>
              <a:t>from configuration </a:t>
            </a:r>
            <a:r>
              <a:rPr lang="en-US" sz="1600" dirty="0" smtClean="0"/>
              <a:t>)+ 1(</a:t>
            </a:r>
            <a:r>
              <a:rPr lang="en-US" sz="1600" b="1" dirty="0" smtClean="0">
                <a:solidFill>
                  <a:srgbClr val="00B050"/>
                </a:solidFill>
              </a:rPr>
              <a:t>load from saved query</a:t>
            </a:r>
            <a:r>
              <a:rPr lang="en-US" sz="1600" dirty="0" smtClean="0"/>
              <a:t>) = </a:t>
            </a:r>
            <a:r>
              <a:rPr lang="en-US" sz="1600" b="1" dirty="0" smtClean="0">
                <a:solidFill>
                  <a:srgbClr val="FF0000"/>
                </a:solidFill>
              </a:rPr>
              <a:t>6 </a:t>
            </a:r>
            <a:r>
              <a:rPr lang="en-US" sz="1600" dirty="0" smtClean="0"/>
              <a:t>entries  ( to be exact, before super DPO, C = 1, after super DPO, C = 6)</a:t>
            </a:r>
          </a:p>
          <a:p>
            <a:endParaRPr lang="en-US" sz="1600" dirty="0"/>
          </a:p>
        </p:txBody>
      </p:sp>
      <p:cxnSp>
        <p:nvCxnSpPr>
          <p:cNvPr id="42" name="Straight Connector 41"/>
          <p:cNvCxnSpPr/>
          <p:nvPr/>
        </p:nvCxnSpPr>
        <p:spPr>
          <a:xfrm>
            <a:off x="10777728" y="1877568"/>
            <a:ext cx="12192" cy="34869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0753344" y="2191523"/>
            <a:ext cx="563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t8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10195560" y="4900595"/>
            <a:ext cx="23164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8</a:t>
            </a:r>
            <a:r>
              <a:rPr lang="en-US" sz="1600" dirty="0" smtClean="0"/>
              <a:t>. User clicks save </a:t>
            </a:r>
          </a:p>
          <a:p>
            <a:r>
              <a:rPr lang="en-US" sz="1600" dirty="0" smtClean="0"/>
              <a:t>button, validation is </a:t>
            </a:r>
          </a:p>
          <a:p>
            <a:r>
              <a:rPr lang="en-US" sz="1600" dirty="0" smtClean="0"/>
              <a:t>done on node </a:t>
            </a:r>
            <a:r>
              <a:rPr lang="en-US" sz="1600" b="1" dirty="0" smtClean="0">
                <a:solidFill>
                  <a:srgbClr val="FF0000"/>
                </a:solidFill>
              </a:rPr>
              <a:t>B</a:t>
            </a:r>
            <a:r>
              <a:rPr lang="en-US" sz="1600" dirty="0" smtClean="0"/>
              <a:t> ( </a:t>
            </a:r>
            <a:r>
              <a:rPr lang="en-US" sz="1600" b="1" dirty="0" smtClean="0">
                <a:solidFill>
                  <a:srgbClr val="FF0000"/>
                </a:solidFill>
              </a:rPr>
              <a:t>6</a:t>
            </a:r>
            <a:r>
              <a:rPr lang="en-US" sz="1600" dirty="0" smtClean="0"/>
              <a:t> entries ) and </a:t>
            </a:r>
            <a:r>
              <a:rPr lang="en-US" sz="1600" b="1" dirty="0" smtClean="0">
                <a:solidFill>
                  <a:srgbClr val="FF0000"/>
                </a:solidFill>
              </a:rPr>
              <a:t>C</a:t>
            </a:r>
            <a:r>
              <a:rPr lang="en-US" sz="1600" dirty="0" smtClean="0"/>
              <a:t> </a:t>
            </a:r>
          </a:p>
          <a:p>
            <a:r>
              <a:rPr lang="en-US" sz="1600" dirty="0" smtClean="0"/>
              <a:t>( </a:t>
            </a:r>
            <a:r>
              <a:rPr lang="en-US" sz="1600" b="1" dirty="0" smtClean="0">
                <a:solidFill>
                  <a:srgbClr val="FF0000"/>
                </a:solidFill>
              </a:rPr>
              <a:t>1</a:t>
            </a:r>
            <a:r>
              <a:rPr lang="en-US" sz="1600" dirty="0" smtClean="0"/>
              <a:t> entry ) – PASS!</a:t>
            </a:r>
            <a:endParaRPr lang="en-US" sz="1600" dirty="0"/>
          </a:p>
        </p:txBody>
      </p:sp>
      <p:cxnSp>
        <p:nvCxnSpPr>
          <p:cNvPr id="47" name="Straight Connector 46"/>
          <p:cNvCxnSpPr/>
          <p:nvPr/>
        </p:nvCxnSpPr>
        <p:spPr>
          <a:xfrm>
            <a:off x="8997696" y="1886188"/>
            <a:ext cx="33528" cy="36761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9022081" y="2182903"/>
            <a:ext cx="755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t7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7345681" y="5562314"/>
            <a:ext cx="268833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7. after </a:t>
            </a:r>
            <a:r>
              <a:rPr lang="en-US" sz="1600" dirty="0" err="1"/>
              <a:t>before_output</a:t>
            </a:r>
            <a:r>
              <a:rPr lang="en-US" sz="1600" dirty="0"/>
              <a:t> event handler is executed, </a:t>
            </a:r>
            <a:r>
              <a:rPr lang="en-US" sz="1600" b="1" dirty="0" smtClean="0">
                <a:solidFill>
                  <a:srgbClr val="FF0000"/>
                </a:solidFill>
              </a:rPr>
              <a:t>C</a:t>
            </a:r>
            <a:r>
              <a:rPr lang="en-US" sz="1600" dirty="0" smtClean="0"/>
              <a:t> </a:t>
            </a:r>
            <a:r>
              <a:rPr lang="en-US" sz="1600" dirty="0"/>
              <a:t>has </a:t>
            </a:r>
            <a:r>
              <a:rPr lang="en-US" sz="1600" b="1" dirty="0">
                <a:solidFill>
                  <a:srgbClr val="FF0000"/>
                </a:solidFill>
              </a:rPr>
              <a:t>1 </a:t>
            </a:r>
            <a:r>
              <a:rPr lang="en-US" sz="1600" dirty="0"/>
              <a:t>entry, </a:t>
            </a:r>
            <a:r>
              <a:rPr lang="en-US" sz="1600" b="1" dirty="0">
                <a:solidFill>
                  <a:srgbClr val="FF0000"/>
                </a:solidFill>
              </a:rPr>
              <a:t>A</a:t>
            </a:r>
            <a:r>
              <a:rPr lang="en-US" sz="1600" dirty="0"/>
              <a:t> has 5 + 1 = </a:t>
            </a:r>
            <a:r>
              <a:rPr lang="en-US" sz="1600" b="1" dirty="0">
                <a:solidFill>
                  <a:srgbClr val="FF0000"/>
                </a:solidFill>
              </a:rPr>
              <a:t>6</a:t>
            </a:r>
            <a:r>
              <a:rPr lang="en-US" sz="1600" dirty="0"/>
              <a:t> entries. </a:t>
            </a:r>
            <a:r>
              <a:rPr lang="en-US" sz="1600" b="1" dirty="0">
                <a:solidFill>
                  <a:srgbClr val="FF0000"/>
                </a:solidFill>
              </a:rPr>
              <a:t>B</a:t>
            </a:r>
            <a:r>
              <a:rPr lang="en-US" sz="1600" dirty="0"/>
              <a:t> has</a:t>
            </a:r>
            <a:r>
              <a:rPr lang="en-US" sz="1600" b="1" dirty="0">
                <a:solidFill>
                  <a:srgbClr val="FF0000"/>
                </a:solidFill>
              </a:rPr>
              <a:t> 6 </a:t>
            </a:r>
            <a:r>
              <a:rPr lang="en-US" sz="1600" dirty="0"/>
              <a:t>entries as well due to context node binding.</a:t>
            </a:r>
          </a:p>
        </p:txBody>
      </p:sp>
      <p:sp>
        <p:nvSpPr>
          <p:cNvPr id="5" name="Rectangle 4"/>
          <p:cNvSpPr/>
          <p:nvPr/>
        </p:nvSpPr>
        <p:spPr>
          <a:xfrm>
            <a:off x="670560" y="1877568"/>
            <a:ext cx="6370320" cy="353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First roundtrip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040880" y="1877568"/>
            <a:ext cx="3749040" cy="35356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Second roundtrip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992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889760" y="5248132"/>
            <a:ext cx="5230368" cy="682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097024" y="5404842"/>
            <a:ext cx="4815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CRM_PARTNER_DETERM_INITIAL_EC </a:t>
            </a:r>
            <a:r>
              <a:rPr lang="en-US" altLang="zh-CN" dirty="0" smtClean="0"/>
              <a:t>is called 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889760" y="3615559"/>
            <a:ext cx="5230368" cy="682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304288" y="3587603"/>
            <a:ext cx="4815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Lv_proceed_partner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abap_true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889760" y="1886712"/>
            <a:ext cx="5230368" cy="682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It_partner</a:t>
            </a:r>
            <a:r>
              <a:rPr lang="en-US" dirty="0" smtClean="0"/>
              <a:t> is not initial when CRM_ORDER_MAINTAIN is called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889760" y="329184"/>
            <a:ext cx="5230368" cy="682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Fields belongs to context node which is bound to </a:t>
            </a:r>
            <a:r>
              <a:rPr lang="en-US" dirty="0" err="1" smtClean="0"/>
              <a:t>BTPartner</a:t>
            </a:r>
            <a:r>
              <a:rPr lang="en-US" dirty="0" smtClean="0"/>
              <a:t> are changed in UI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10" idx="2"/>
            <a:endCxn id="8" idx="0"/>
          </p:cNvCxnSpPr>
          <p:nvPr/>
        </p:nvCxnSpPr>
        <p:spPr>
          <a:xfrm>
            <a:off x="4504944" y="1011936"/>
            <a:ext cx="0" cy="87477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2"/>
          </p:cNvCxnSpPr>
          <p:nvPr/>
        </p:nvCxnSpPr>
        <p:spPr>
          <a:xfrm>
            <a:off x="4504944" y="2569464"/>
            <a:ext cx="0" cy="104609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3" idx="0"/>
          </p:cNvCxnSpPr>
          <p:nvPr/>
        </p:nvCxnSpPr>
        <p:spPr>
          <a:xfrm>
            <a:off x="4504944" y="4298311"/>
            <a:ext cx="0" cy="949821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8839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Decision 2"/>
          <p:cNvSpPr/>
          <p:nvPr/>
        </p:nvSpPr>
        <p:spPr>
          <a:xfrm>
            <a:off x="987552" y="1109472"/>
            <a:ext cx="2426208" cy="112166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Is </a:t>
            </a:r>
            <a:r>
              <a:rPr lang="en-US" dirty="0" err="1" smtClean="0"/>
              <a:t>lv_value</a:t>
            </a:r>
            <a:r>
              <a:rPr lang="en-US" dirty="0" smtClean="0"/>
              <a:t> = 1?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609344" y="2808470"/>
            <a:ext cx="859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7" name="Flowchart: Decision 6"/>
          <p:cNvSpPr/>
          <p:nvPr/>
        </p:nvSpPr>
        <p:spPr>
          <a:xfrm>
            <a:off x="3931920" y="2149364"/>
            <a:ext cx="2426208" cy="112166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Is </a:t>
            </a:r>
            <a:r>
              <a:rPr lang="en-US" dirty="0" err="1" smtClean="0"/>
              <a:t>lv_value</a:t>
            </a:r>
            <a:r>
              <a:rPr lang="en-US" dirty="0" smtClean="0"/>
              <a:t> = 2?</a:t>
            </a:r>
            <a:endParaRPr lang="en-US" dirty="0"/>
          </a:p>
        </p:txBody>
      </p:sp>
      <p:cxnSp>
        <p:nvCxnSpPr>
          <p:cNvPr id="9" name="Elbow Connector 8"/>
          <p:cNvCxnSpPr>
            <a:stCxn id="3" idx="3"/>
            <a:endCxn id="7" idx="0"/>
          </p:cNvCxnSpPr>
          <p:nvPr/>
        </p:nvCxnSpPr>
        <p:spPr>
          <a:xfrm>
            <a:off x="3413760" y="1670304"/>
            <a:ext cx="1731264" cy="47906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398264" y="1300972"/>
            <a:ext cx="90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5145024" y="3291102"/>
            <a:ext cx="12192" cy="178508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145024" y="3310497"/>
            <a:ext cx="768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cxnSp>
        <p:nvCxnSpPr>
          <p:cNvPr id="18" name="Elbow Connector 17"/>
          <p:cNvCxnSpPr>
            <a:stCxn id="7" idx="3"/>
          </p:cNvCxnSpPr>
          <p:nvPr/>
        </p:nvCxnSpPr>
        <p:spPr>
          <a:xfrm flipH="1">
            <a:off x="5215128" y="2710196"/>
            <a:ext cx="1143000" cy="2264140"/>
          </a:xfrm>
          <a:prstGeom prst="bentConnector4">
            <a:avLst>
              <a:gd name="adj1" fmla="val -20000"/>
              <a:gd name="adj2" fmla="val 62385"/>
            </a:avLst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571488" y="3430262"/>
            <a:ext cx="73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cxnSp>
        <p:nvCxnSpPr>
          <p:cNvPr id="23" name="Elbow Connector 22"/>
          <p:cNvCxnSpPr>
            <a:stCxn id="3" idx="2"/>
          </p:cNvCxnSpPr>
          <p:nvPr/>
        </p:nvCxnSpPr>
        <p:spPr>
          <a:xfrm rot="16200000" flipH="1">
            <a:off x="2307336" y="2124456"/>
            <a:ext cx="2743200" cy="2956560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481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161" y="1439357"/>
            <a:ext cx="2919295" cy="243941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9049" y="1328186"/>
            <a:ext cx="4160900" cy="2661752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V="1">
            <a:off x="3011424" y="1439357"/>
            <a:ext cx="987552" cy="10112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endCxn id="3" idx="1"/>
          </p:cNvCxnSpPr>
          <p:nvPr/>
        </p:nvCxnSpPr>
        <p:spPr>
          <a:xfrm flipV="1">
            <a:off x="3169785" y="2659062"/>
            <a:ext cx="969264" cy="280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3011424" y="2121408"/>
            <a:ext cx="1127625" cy="1220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852928" y="3706368"/>
            <a:ext cx="1216084" cy="196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6448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601" y="1002718"/>
            <a:ext cx="4728749" cy="2033090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582" y="3375570"/>
            <a:ext cx="4752767" cy="2883701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066832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i042416\AppData\Local\YNote\data\cle.ee@163.com\d254098b87e8477c8b00cc56f09eeaa5\clipboar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688" y="1117727"/>
            <a:ext cx="5114925" cy="3552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5232" y="406654"/>
            <a:ext cx="5421001" cy="1080770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5232" y="2015457"/>
            <a:ext cx="4875126" cy="1471455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55232" y="4100289"/>
            <a:ext cx="5869299" cy="1849407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000851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902" y="395977"/>
            <a:ext cx="11728196" cy="6066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183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796</TotalTime>
  <Words>462</Words>
  <Application>Microsoft Office PowerPoint</Application>
  <PresentationFormat>Widescreen</PresentationFormat>
  <Paragraphs>51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宋体</vt:lpstr>
      <vt:lpstr>Arial</vt:lpstr>
      <vt:lpstr>Calibri</vt:lpstr>
      <vt:lpstr>Calibri Light</vt:lpstr>
      <vt:lpstr>Office Theme</vt:lpstr>
      <vt:lpstr>Regular expression</vt:lpstr>
      <vt:lpstr>PowerPoint Presentation</vt:lpstr>
      <vt:lpstr>Saved query Incident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/(?:^\?|&amp;)(.*?)=(.*?)(?=&amp;|$)/g</vt:lpstr>
    </vt:vector>
  </TitlesOfParts>
  <Company>SAP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Wang, Jerry</dc:creator>
  <cp:lastModifiedBy>Wang, Jerry</cp:lastModifiedBy>
  <cp:revision>103</cp:revision>
  <dcterms:created xsi:type="dcterms:W3CDTF">2015-05-25T05:53:36Z</dcterms:created>
  <dcterms:modified xsi:type="dcterms:W3CDTF">2015-11-03T10:35:51Z</dcterms:modified>
</cp:coreProperties>
</file>