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340" r:id="rId2"/>
    <p:sldId id="370" r:id="rId3"/>
    <p:sldId id="368" r:id="rId4"/>
    <p:sldId id="369" r:id="rId5"/>
    <p:sldId id="360" r:id="rId6"/>
    <p:sldId id="361" r:id="rId7"/>
    <p:sldId id="362" r:id="rId8"/>
    <p:sldId id="363" r:id="rId9"/>
    <p:sldId id="364" r:id="rId10"/>
    <p:sldId id="365" r:id="rId11"/>
    <p:sldId id="366" r:id="rId12"/>
    <p:sldId id="367" r:id="rId13"/>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70"/>
            <p14:sldId id="368"/>
            <p14:sldId id="369"/>
            <p14:sldId id="360"/>
            <p14:sldId id="361"/>
            <p14:sldId id="362"/>
            <p14:sldId id="363"/>
            <p14:sldId id="364"/>
            <p14:sldId id="365"/>
            <p14:sldId id="366"/>
            <p14:sldId id="367"/>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3930" autoAdjust="0"/>
  </p:normalViewPr>
  <p:slideViewPr>
    <p:cSldViewPr snapToGrid="0" showGuides="1">
      <p:cViewPr varScale="1">
        <p:scale>
          <a:sx n="67" d="100"/>
          <a:sy n="67" d="100"/>
        </p:scale>
        <p:origin x="864" y="6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Gateway</a:t>
            </a:r>
            <a:r>
              <a:rPr lang="en-US" baseline="0" dirty="0" smtClean="0"/>
              <a:t> frontend add-on: request route / dispatch. </a:t>
            </a:r>
          </a:p>
          <a:p>
            <a:r>
              <a:rPr lang="en-US" baseline="0" dirty="0" smtClean="0"/>
              <a:t>Sales manager – sales representative – Asian, European, American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9495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2016-01-18 16:44PM</a:t>
            </a:r>
            <a:r>
              <a:rPr lang="en-US" baseline="0" dirty="0" smtClean="0"/>
              <a:t> confirmed by Jerry – this screenshot is done in Gateway system</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4392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Fiori Introduction</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2016 </a:t>
            </a:r>
            <a:r>
              <a:rPr lang="en-US" altLang="zh-CN" dirty="0" smtClean="0"/>
              <a:t>Jan</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in ABAP Format</a:t>
            </a:r>
            <a:endParaRPr lang="en-US" dirty="0"/>
          </a:p>
        </p:txBody>
      </p:sp>
      <p:pic>
        <p:nvPicPr>
          <p:cNvPr id="5" name="Picture 4"/>
          <p:cNvPicPr>
            <a:picLocks noChangeAspect="1"/>
          </p:cNvPicPr>
          <p:nvPr/>
        </p:nvPicPr>
        <p:blipFill>
          <a:blip r:embed="rId2"/>
          <a:stretch>
            <a:fillRect/>
          </a:stretch>
        </p:blipFill>
        <p:spPr>
          <a:xfrm>
            <a:off x="6366454" y="2253259"/>
            <a:ext cx="4488569" cy="1562235"/>
          </a:xfrm>
          <a:prstGeom prst="rect">
            <a:avLst/>
          </a:prstGeom>
        </p:spPr>
      </p:pic>
      <p:pic>
        <p:nvPicPr>
          <p:cNvPr id="6" name="Picture 5"/>
          <p:cNvPicPr>
            <a:picLocks noChangeAspect="1"/>
          </p:cNvPicPr>
          <p:nvPr/>
        </p:nvPicPr>
        <p:blipFill>
          <a:blip r:embed="rId3"/>
          <a:stretch>
            <a:fillRect/>
          </a:stretch>
        </p:blipFill>
        <p:spPr>
          <a:xfrm>
            <a:off x="324000" y="1575518"/>
            <a:ext cx="5624047" cy="3337849"/>
          </a:xfrm>
          <a:prstGeom prst="rect">
            <a:avLst/>
          </a:prstGeom>
        </p:spPr>
      </p:pic>
    </p:spTree>
    <p:extLst>
      <p:ext uri="{BB962C8B-B14F-4D97-AF65-F5344CB8AC3E}">
        <p14:creationId xmlns:p14="http://schemas.microsoft.com/office/powerpoint/2010/main" val="25214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Gateway Frontend Add-on converts response to JSON format</a:t>
            </a:r>
            <a:endParaRPr lang="en-US" dirty="0"/>
          </a:p>
        </p:txBody>
      </p:sp>
      <p:pic>
        <p:nvPicPr>
          <p:cNvPr id="3" name="Picture 2"/>
          <p:cNvPicPr>
            <a:picLocks noChangeAspect="1"/>
          </p:cNvPicPr>
          <p:nvPr/>
        </p:nvPicPr>
        <p:blipFill>
          <a:blip r:embed="rId3"/>
          <a:stretch>
            <a:fillRect/>
          </a:stretch>
        </p:blipFill>
        <p:spPr>
          <a:xfrm>
            <a:off x="435436" y="1597025"/>
            <a:ext cx="11324301" cy="3665538"/>
          </a:xfrm>
          <a:prstGeom prst="rect">
            <a:avLst/>
          </a:prstGeom>
        </p:spPr>
      </p:pic>
    </p:spTree>
    <p:extLst>
      <p:ext uri="{BB962C8B-B14F-4D97-AF65-F5344CB8AC3E}">
        <p14:creationId xmlns:p14="http://schemas.microsoft.com/office/powerpoint/2010/main" val="3192874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Gateway Frontend Add-on converts response to JSON format</a:t>
            </a:r>
          </a:p>
        </p:txBody>
      </p:sp>
      <p:pic>
        <p:nvPicPr>
          <p:cNvPr id="5" name="Picture 4"/>
          <p:cNvPicPr>
            <a:picLocks noChangeAspect="1"/>
          </p:cNvPicPr>
          <p:nvPr/>
        </p:nvPicPr>
        <p:blipFill>
          <a:blip r:embed="rId2"/>
          <a:stretch>
            <a:fillRect/>
          </a:stretch>
        </p:blipFill>
        <p:spPr>
          <a:xfrm>
            <a:off x="324000" y="1382438"/>
            <a:ext cx="11354784" cy="3452159"/>
          </a:xfrm>
          <a:prstGeom prst="rect">
            <a:avLst/>
          </a:prstGeom>
        </p:spPr>
      </p:pic>
    </p:spTree>
    <p:extLst>
      <p:ext uri="{BB962C8B-B14F-4D97-AF65-F5344CB8AC3E}">
        <p14:creationId xmlns:p14="http://schemas.microsoft.com/office/powerpoint/2010/main" val="146581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Fiori Architecture ( CRM </a:t>
            </a:r>
            <a:r>
              <a:rPr lang="en-US" altLang="zh-CN" smtClean="0"/>
              <a:t>on Premise )</a:t>
            </a:r>
            <a:endParaRPr lang="en-US" dirty="0"/>
          </a:p>
        </p:txBody>
      </p:sp>
      <p:pic>
        <p:nvPicPr>
          <p:cNvPr id="4" name="Picture 3"/>
          <p:cNvPicPr>
            <a:picLocks noChangeAspect="1"/>
          </p:cNvPicPr>
          <p:nvPr/>
        </p:nvPicPr>
        <p:blipFill>
          <a:blip r:embed="rId3"/>
          <a:stretch>
            <a:fillRect/>
          </a:stretch>
        </p:blipFill>
        <p:spPr>
          <a:xfrm>
            <a:off x="324000" y="1303020"/>
            <a:ext cx="4956660" cy="5247358"/>
          </a:xfrm>
          <a:prstGeom prst="rect">
            <a:avLst/>
          </a:prstGeom>
        </p:spPr>
      </p:pic>
    </p:spTree>
    <p:extLst>
      <p:ext uri="{BB962C8B-B14F-4D97-AF65-F5344CB8AC3E}">
        <p14:creationId xmlns:p14="http://schemas.microsoft.com/office/powerpoint/2010/main" val="2084508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Connects UI Tile to BSP Application</a:t>
            </a:r>
            <a:endParaRPr lang="en-US" dirty="0"/>
          </a:p>
        </p:txBody>
      </p:sp>
      <p:pic>
        <p:nvPicPr>
          <p:cNvPr id="5" name="Picture 4"/>
          <p:cNvPicPr>
            <a:picLocks noChangeAspect="1"/>
          </p:cNvPicPr>
          <p:nvPr/>
        </p:nvPicPr>
        <p:blipFill>
          <a:blip r:embed="rId2"/>
          <a:stretch>
            <a:fillRect/>
          </a:stretch>
        </p:blipFill>
        <p:spPr>
          <a:xfrm>
            <a:off x="324000" y="1483465"/>
            <a:ext cx="4503810" cy="3200677"/>
          </a:xfrm>
          <a:prstGeom prst="rect">
            <a:avLst/>
          </a:prstGeom>
        </p:spPr>
      </p:pic>
      <p:pic>
        <p:nvPicPr>
          <p:cNvPr id="6" name="Picture 5"/>
          <p:cNvPicPr>
            <a:picLocks noChangeAspect="1"/>
          </p:cNvPicPr>
          <p:nvPr/>
        </p:nvPicPr>
        <p:blipFill>
          <a:blip r:embed="rId3"/>
          <a:stretch>
            <a:fillRect/>
          </a:stretch>
        </p:blipFill>
        <p:spPr>
          <a:xfrm>
            <a:off x="5057005" y="1483465"/>
            <a:ext cx="5197290" cy="891617"/>
          </a:xfrm>
          <a:prstGeom prst="rect">
            <a:avLst/>
          </a:prstGeom>
        </p:spPr>
      </p:pic>
      <p:pic>
        <p:nvPicPr>
          <p:cNvPr id="7" name="Picture 6"/>
          <p:cNvPicPr>
            <a:picLocks noChangeAspect="1"/>
          </p:cNvPicPr>
          <p:nvPr/>
        </p:nvPicPr>
        <p:blipFill>
          <a:blip r:embed="rId4"/>
          <a:stretch>
            <a:fillRect/>
          </a:stretch>
        </p:blipFill>
        <p:spPr>
          <a:xfrm>
            <a:off x="5057005" y="2974045"/>
            <a:ext cx="3292125" cy="2171888"/>
          </a:xfrm>
          <a:prstGeom prst="rect">
            <a:avLst/>
          </a:prstGeom>
        </p:spPr>
      </p:pic>
    </p:spTree>
    <p:extLst>
      <p:ext uri="{BB962C8B-B14F-4D97-AF65-F5344CB8AC3E}">
        <p14:creationId xmlns:p14="http://schemas.microsoft.com/office/powerpoint/2010/main" val="111282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Connects UI Tile to BSP Application</a:t>
            </a:r>
            <a:endParaRPr lang="en-US" dirty="0"/>
          </a:p>
        </p:txBody>
      </p:sp>
      <p:pic>
        <p:nvPicPr>
          <p:cNvPr id="5" name="Picture 4"/>
          <p:cNvPicPr>
            <a:picLocks noChangeAspect="1"/>
          </p:cNvPicPr>
          <p:nvPr/>
        </p:nvPicPr>
        <p:blipFill>
          <a:blip r:embed="rId2"/>
          <a:stretch>
            <a:fillRect/>
          </a:stretch>
        </p:blipFill>
        <p:spPr>
          <a:xfrm>
            <a:off x="324000" y="1248552"/>
            <a:ext cx="7887383" cy="1569856"/>
          </a:xfrm>
          <a:prstGeom prst="rect">
            <a:avLst/>
          </a:prstGeom>
        </p:spPr>
      </p:pic>
      <p:pic>
        <p:nvPicPr>
          <p:cNvPr id="6" name="Picture 5"/>
          <p:cNvPicPr>
            <a:picLocks noChangeAspect="1"/>
          </p:cNvPicPr>
          <p:nvPr/>
        </p:nvPicPr>
        <p:blipFill>
          <a:blip r:embed="rId3"/>
          <a:stretch>
            <a:fillRect/>
          </a:stretch>
        </p:blipFill>
        <p:spPr>
          <a:xfrm>
            <a:off x="8392551" y="1545757"/>
            <a:ext cx="2255715" cy="975445"/>
          </a:xfrm>
          <a:prstGeom prst="rect">
            <a:avLst/>
          </a:prstGeom>
        </p:spPr>
      </p:pic>
      <p:pic>
        <p:nvPicPr>
          <p:cNvPr id="7" name="Picture 6"/>
          <p:cNvPicPr>
            <a:picLocks noChangeAspect="1"/>
          </p:cNvPicPr>
          <p:nvPr/>
        </p:nvPicPr>
        <p:blipFill>
          <a:blip r:embed="rId4"/>
          <a:stretch>
            <a:fillRect/>
          </a:stretch>
        </p:blipFill>
        <p:spPr>
          <a:xfrm>
            <a:off x="324000" y="2986710"/>
            <a:ext cx="4785775" cy="2270957"/>
          </a:xfrm>
          <a:prstGeom prst="rect">
            <a:avLst/>
          </a:prstGeom>
        </p:spPr>
      </p:pic>
      <p:pic>
        <p:nvPicPr>
          <p:cNvPr id="8" name="Picture 7"/>
          <p:cNvPicPr>
            <a:picLocks noChangeAspect="1"/>
          </p:cNvPicPr>
          <p:nvPr/>
        </p:nvPicPr>
        <p:blipFill>
          <a:blip r:embed="rId5"/>
          <a:stretch>
            <a:fillRect/>
          </a:stretch>
        </p:blipFill>
        <p:spPr>
          <a:xfrm>
            <a:off x="5229334" y="3163330"/>
            <a:ext cx="6730233" cy="3358719"/>
          </a:xfrm>
          <a:prstGeom prst="rect">
            <a:avLst/>
          </a:prstGeom>
        </p:spPr>
      </p:pic>
      <p:pic>
        <p:nvPicPr>
          <p:cNvPr id="3" name="Picture 2"/>
          <p:cNvPicPr>
            <a:picLocks noChangeAspect="1"/>
          </p:cNvPicPr>
          <p:nvPr/>
        </p:nvPicPr>
        <p:blipFill>
          <a:blip r:embed="rId6"/>
          <a:stretch>
            <a:fillRect/>
          </a:stretch>
        </p:blipFill>
        <p:spPr>
          <a:xfrm>
            <a:off x="324000" y="5538559"/>
            <a:ext cx="4640029" cy="602749"/>
          </a:xfrm>
          <a:prstGeom prst="rect">
            <a:avLst/>
          </a:prstGeom>
        </p:spPr>
      </p:pic>
    </p:spTree>
    <p:extLst>
      <p:ext uri="{BB962C8B-B14F-4D97-AF65-F5344CB8AC3E}">
        <p14:creationId xmlns:p14="http://schemas.microsoft.com/office/powerpoint/2010/main" val="176073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button in Toolbar</a:t>
            </a:r>
            <a:endParaRPr lang="en-US" dirty="0"/>
          </a:p>
        </p:txBody>
      </p:sp>
      <p:pic>
        <p:nvPicPr>
          <p:cNvPr id="5" name="Picture 4"/>
          <p:cNvPicPr>
            <a:picLocks noChangeAspect="1"/>
          </p:cNvPicPr>
          <p:nvPr/>
        </p:nvPicPr>
        <p:blipFill>
          <a:blip r:embed="rId2"/>
          <a:stretch>
            <a:fillRect/>
          </a:stretch>
        </p:blipFill>
        <p:spPr>
          <a:xfrm>
            <a:off x="324000" y="1586908"/>
            <a:ext cx="6828112" cy="4229467"/>
          </a:xfrm>
          <a:prstGeom prst="rect">
            <a:avLst/>
          </a:prstGeom>
        </p:spPr>
      </p:pic>
    </p:spTree>
    <p:extLst>
      <p:ext uri="{BB962C8B-B14F-4D97-AF65-F5344CB8AC3E}">
        <p14:creationId xmlns:p14="http://schemas.microsoft.com/office/powerpoint/2010/main" val="863351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Type popup</a:t>
            </a:r>
            <a:endParaRPr lang="en-US" dirty="0"/>
          </a:p>
        </p:txBody>
      </p:sp>
      <p:pic>
        <p:nvPicPr>
          <p:cNvPr id="1028" name="Picture 4" descr="C:\Users\i042416\AppData\Local\YNote\data\cle.ee@163.com\08010a75c1fe4f1fb2946fec8802aa9f\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2" y="1498657"/>
            <a:ext cx="11697816" cy="4259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7692" y="5857103"/>
            <a:ext cx="11697816"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GM4/001: frontend server </a:t>
            </a: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QHD/504: backend server</a:t>
            </a:r>
          </a:p>
        </p:txBody>
      </p:sp>
    </p:spTree>
    <p:extLst>
      <p:ext uri="{BB962C8B-B14F-4D97-AF65-F5344CB8AC3E}">
        <p14:creationId xmlns:p14="http://schemas.microsoft.com/office/powerpoint/2010/main" val="4188476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BSP Application sends OData Request</a:t>
            </a:r>
            <a:endParaRPr lang="en-US" dirty="0"/>
          </a:p>
        </p:txBody>
      </p:sp>
      <p:pic>
        <p:nvPicPr>
          <p:cNvPr id="5" name="Picture 4"/>
          <p:cNvPicPr>
            <a:picLocks noChangeAspect="1"/>
          </p:cNvPicPr>
          <p:nvPr/>
        </p:nvPicPr>
        <p:blipFill>
          <a:blip r:embed="rId2"/>
          <a:stretch>
            <a:fillRect/>
          </a:stretch>
        </p:blipFill>
        <p:spPr>
          <a:xfrm>
            <a:off x="546551" y="1406870"/>
            <a:ext cx="11294071" cy="3647044"/>
          </a:xfrm>
          <a:prstGeom prst="rect">
            <a:avLst/>
          </a:prstGeom>
        </p:spPr>
      </p:pic>
    </p:spTree>
    <p:extLst>
      <p:ext uri="{BB962C8B-B14F-4D97-AF65-F5344CB8AC3E}">
        <p14:creationId xmlns:p14="http://schemas.microsoft.com/office/powerpoint/2010/main" val="1987381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Gateway Frontend Add-on calls Trusted RFC to Backend</a:t>
            </a:r>
            <a:endParaRPr lang="en-US" dirty="0"/>
          </a:p>
        </p:txBody>
      </p:sp>
      <p:pic>
        <p:nvPicPr>
          <p:cNvPr id="6" name="Picture 5"/>
          <p:cNvPicPr>
            <a:picLocks noChangeAspect="1"/>
          </p:cNvPicPr>
          <p:nvPr/>
        </p:nvPicPr>
        <p:blipFill>
          <a:blip r:embed="rId2"/>
          <a:stretch>
            <a:fillRect/>
          </a:stretch>
        </p:blipFill>
        <p:spPr>
          <a:xfrm>
            <a:off x="7119189" y="1647243"/>
            <a:ext cx="4580017" cy="2057578"/>
          </a:xfrm>
          <a:prstGeom prst="rect">
            <a:avLst/>
          </a:prstGeom>
        </p:spPr>
      </p:pic>
      <p:pic>
        <p:nvPicPr>
          <p:cNvPr id="7" name="Picture 6"/>
          <p:cNvPicPr>
            <a:picLocks noChangeAspect="1"/>
          </p:cNvPicPr>
          <p:nvPr/>
        </p:nvPicPr>
        <p:blipFill>
          <a:blip r:embed="rId3"/>
          <a:stretch>
            <a:fillRect/>
          </a:stretch>
        </p:blipFill>
        <p:spPr>
          <a:xfrm>
            <a:off x="324000" y="1647243"/>
            <a:ext cx="6576630" cy="3947502"/>
          </a:xfrm>
          <a:prstGeom prst="rect">
            <a:avLst/>
          </a:prstGeom>
        </p:spPr>
      </p:pic>
    </p:spTree>
    <p:extLst>
      <p:ext uri="{BB962C8B-B14F-4D97-AF65-F5344CB8AC3E}">
        <p14:creationId xmlns:p14="http://schemas.microsoft.com/office/powerpoint/2010/main" val="993327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Gateway Backend Add-on Delegates to Service Provider</a:t>
            </a:r>
            <a:endParaRPr lang="en-US" dirty="0"/>
          </a:p>
        </p:txBody>
      </p:sp>
      <p:pic>
        <p:nvPicPr>
          <p:cNvPr id="6" name="Picture 5"/>
          <p:cNvPicPr>
            <a:picLocks noChangeAspect="1"/>
          </p:cNvPicPr>
          <p:nvPr/>
        </p:nvPicPr>
        <p:blipFill>
          <a:blip r:embed="rId2"/>
          <a:stretch>
            <a:fillRect/>
          </a:stretch>
        </p:blipFill>
        <p:spPr>
          <a:xfrm>
            <a:off x="324000" y="1425560"/>
            <a:ext cx="10950889" cy="4008467"/>
          </a:xfrm>
          <a:prstGeom prst="rect">
            <a:avLst/>
          </a:prstGeom>
        </p:spPr>
      </p:pic>
    </p:spTree>
    <p:extLst>
      <p:ext uri="{BB962C8B-B14F-4D97-AF65-F5344CB8AC3E}">
        <p14:creationId xmlns:p14="http://schemas.microsoft.com/office/powerpoint/2010/main" val="512084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TotalTime>
  <Words>127</Words>
  <Application>Microsoft Office PowerPoint</Application>
  <PresentationFormat>Custom</PresentationFormat>
  <Paragraphs>23</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Unicode MS</vt:lpstr>
      <vt:lpstr>MS PGothic</vt:lpstr>
      <vt:lpstr>Arial</vt:lpstr>
      <vt:lpstr>Courier New</vt:lpstr>
      <vt:lpstr>Symbol</vt:lpstr>
      <vt:lpstr>wingdings</vt:lpstr>
      <vt:lpstr>wingdings</vt:lpstr>
      <vt:lpstr>SAP_2014_16x9_v1.1</vt:lpstr>
      <vt:lpstr>Fiori Introduction</vt:lpstr>
      <vt:lpstr>Fiori Architecture ( CRM on Premise )</vt:lpstr>
      <vt:lpstr>Connects UI Tile to BSP Application</vt:lpstr>
      <vt:lpstr>Connects UI Tile to BSP Application</vt:lpstr>
      <vt:lpstr>Create button in Toolbar</vt:lpstr>
      <vt:lpstr>Transaction Type popup</vt:lpstr>
      <vt:lpstr>1. BSP Application sends OData Request</vt:lpstr>
      <vt:lpstr>2. Gateway Frontend Add-on calls Trusted RFC to Backend</vt:lpstr>
      <vt:lpstr>3. Gateway Backend Add-on Delegates to Service Provider</vt:lpstr>
      <vt:lpstr>Response in ABAP Format</vt:lpstr>
      <vt:lpstr>4. Gateway Frontend Add-on converts response to JSON format</vt:lpstr>
      <vt:lpstr>4. Gateway Frontend Add-on converts response to JSON format</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395</cp:revision>
  <dcterms:created xsi:type="dcterms:W3CDTF">2014-06-27T10:09:28Z</dcterms:created>
  <dcterms:modified xsi:type="dcterms:W3CDTF">2016-01-19T03:32:26Z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