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340" r:id="rId2"/>
    <p:sldId id="358" r:id="rId3"/>
    <p:sldId id="359" r:id="rId4"/>
    <p:sldId id="360" r:id="rId5"/>
    <p:sldId id="361" r:id="rId6"/>
    <p:sldId id="362" r:id="rId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58"/>
            <p14:sldId id="359"/>
            <p14:sldId id="360"/>
            <p14:sldId id="361"/>
            <p14:sldId id="362"/>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1693" autoAdjust="0"/>
  </p:normalViewPr>
  <p:slideViewPr>
    <p:cSldViewPr snapToGrid="0" showGuides="1">
      <p:cViewPr varScale="1">
        <p:scale>
          <a:sx n="62" d="100"/>
          <a:sy n="62" d="100"/>
        </p:scale>
        <p:origin x="1056"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328377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hyperlink" Target="file:///\\cnctul000\Restricted\ACI_CRM\Projects\Fiori\Knowlege%20Sharing\13_Useful_tool\Jslint%20for%20Sublime%20Text%202.pdf" TargetMode="External"/><Relationship Id="rId13" Type="http://schemas.openxmlformats.org/officeDocument/2006/relationships/hyperlink" Target="file:///\\cnctul000\Restricted\ACI_CRM\Projects\Fiori\Knowlege%20Sharing\13_Useful_tool\refact%20feature%20in%20AIE.png" TargetMode="External"/><Relationship Id="rId3" Type="http://schemas.openxmlformats.org/officeDocument/2006/relationships/hyperlink" Target="http://jd.benow.ca/" TargetMode="External"/><Relationship Id="rId7" Type="http://schemas.openxmlformats.org/officeDocument/2006/relationships/hyperlink" Target="https://wiki.wdf.sap.corp/wiki/display/~I042416/003.+Controller+hook+present+in+previous+version+missing+or+incompatible" TargetMode="External"/><Relationship Id="rId12" Type="http://schemas.openxmlformats.org/officeDocument/2006/relationships/hyperlink" Target="http://scn.sap.com/docs/DOC-64663" TargetMode="External"/><Relationship Id="rId2" Type="http://schemas.openxmlformats.org/officeDocument/2006/relationships/hyperlink" Target="http://scn.sap.com/community/java/blog/2014/02/11/step-by-step-to-configure-jad-to-decompile-source-code-of-class-file" TargetMode="External"/><Relationship Id="rId1" Type="http://schemas.openxmlformats.org/officeDocument/2006/relationships/slideLayout" Target="../slideLayouts/slideLayout11.xml"/><Relationship Id="rId6" Type="http://schemas.openxmlformats.org/officeDocument/2006/relationships/hyperlink" Target="https://wiki.wdf.sap.corp/wiki/display/fiorisuite/ESLint+-+JavaScript+Check+Framework+for+Fiori+Apps" TargetMode="External"/><Relationship Id="rId11" Type="http://schemas.openxmlformats.org/officeDocument/2006/relationships/hyperlink" Target="file:///\\cnctul000\Restricted\ACI_CRM\Projects\Fiori\Knowlege%20Sharing\13_Useful_tool\profile%20in%20Javascript.png" TargetMode="External"/><Relationship Id="rId5" Type="http://schemas.openxmlformats.org/officeDocument/2006/relationships/hyperlink" Target="http://scn.sap.com/community/java/blog/2015/09/18/step-by-step-to-use-visualvm-to-do-performance-measurement" TargetMode="External"/><Relationship Id="rId10" Type="http://schemas.openxmlformats.org/officeDocument/2006/relationships/hyperlink" Target="https://rde-fiori.dispatcher.neo.ondemand.com/index.html" TargetMode="External"/><Relationship Id="rId4" Type="http://schemas.openxmlformats.org/officeDocument/2006/relationships/hyperlink" Target="http://scn.sap.com/community/java/blog/2015/06/13/use-sourcemonitor-to-monitor-your-java-code-complexity" TargetMode="External"/><Relationship Id="rId9" Type="http://schemas.openxmlformats.org/officeDocument/2006/relationships/hyperlink" Target="file:///\\cnctul000\Restricted\ACI_CRM\Projects\Fiori\Knowlege%20Sharing\13_Useful_tool\Code%20Check%20in%20WebIDE.pdf" TargetMode="External"/><Relationship Id="rId14" Type="http://schemas.openxmlformats.org/officeDocument/2006/relationships/hyperlink" Target="file:///\\cnctul000\Restricted\ACI_CRM\Projects\Fiori\Knowlege%20Sharing\13_Useful_tool\Code%20coverage.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Users/i042416/Documents/RefactAttachment/boolean%20Parameter%20discussion.docx"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Users/i042416/Documents/RefactAttachment/boolean%20parameter%20in%20Navigation%20issues.msg"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51cto.com/art/201509/492085.htm"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eclipsesource.com/blogs/2014/04/11/3-good-reasons-to-avoid-arrays-in-java-interfaces"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Code Refact Related Topics</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2015 Oct</a:t>
            </a:r>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Tools for Code Review &amp; Code Refact</a:t>
            </a:r>
            <a:endParaRPr lang="en-US" dirty="0"/>
          </a:p>
        </p:txBody>
      </p:sp>
      <p:sp>
        <p:nvSpPr>
          <p:cNvPr id="5" name="TextBox 4"/>
          <p:cNvSpPr txBox="1"/>
          <p:nvPr/>
        </p:nvSpPr>
        <p:spPr>
          <a:xfrm>
            <a:off x="543697" y="1606378"/>
            <a:ext cx="3595817" cy="204671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Java</a:t>
            </a: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2"/>
              </a:rPr>
              <a:t>JAD</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3"/>
              </a:rPr>
              <a:t>Java </a:t>
            </a:r>
            <a:r>
              <a:rPr lang="en-US" sz="1800" b="1" kern="0" dirty="0" err="1" smtClean="0">
                <a:ea typeface="Arial Unicode MS" pitchFamily="34" charset="-128"/>
                <a:cs typeface="Arial Unicode MS" pitchFamily="34" charset="-128"/>
                <a:hlinkClick r:id="rId3"/>
              </a:rPr>
              <a:t>Decompiler</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4"/>
              </a:rPr>
              <a:t>Source Monitor</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5"/>
              </a:rPr>
              <a:t>Visual VM</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rPr>
              <a:t>Refactor Menu in Eclipse</a:t>
            </a:r>
            <a:endParaRPr lang="en-US" sz="1800" b="1" kern="0" dirty="0" smtClean="0">
              <a:ea typeface="Arial Unicode MS" pitchFamily="34" charset="-128"/>
              <a:cs typeface="Arial Unicode MS" pitchFamily="34" charset="-128"/>
            </a:endParaRPr>
          </a:p>
        </p:txBody>
      </p:sp>
      <p:sp>
        <p:nvSpPr>
          <p:cNvPr id="7" name="TextBox 6"/>
          <p:cNvSpPr txBox="1"/>
          <p:nvPr/>
        </p:nvSpPr>
        <p:spPr>
          <a:xfrm>
            <a:off x="457200" y="3608173"/>
            <a:ext cx="4275438" cy="275460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JavaScript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hlinkClick r:id="rId6"/>
              </a:rPr>
              <a:t>ESLint </a:t>
            </a:r>
            <a:r>
              <a:rPr lang="en-US" sz="1800" kern="0" dirty="0" smtClean="0">
                <a:ea typeface="Arial Unicode MS" pitchFamily="34" charset="-128"/>
                <a:cs typeface="Arial Unicode MS" pitchFamily="34" charset="-128"/>
                <a:hlinkClick r:id="rId6"/>
              </a:rPr>
              <a:t>for </a:t>
            </a:r>
            <a:r>
              <a:rPr lang="en-US" sz="1800" kern="0" dirty="0" err="1">
                <a:ea typeface="Arial Unicode MS" pitchFamily="34" charset="-128"/>
                <a:cs typeface="Arial Unicode MS" pitchFamily="34" charset="-128"/>
                <a:hlinkClick r:id="rId6"/>
              </a:rPr>
              <a:t>Fiori</a:t>
            </a:r>
            <a:r>
              <a:rPr lang="en-US" sz="1800" kern="0" dirty="0">
                <a:ea typeface="Arial Unicode MS" pitchFamily="34" charset="-128"/>
                <a:cs typeface="Arial Unicode MS" pitchFamily="34" charset="-128"/>
                <a:hlinkClick r:id="rId6"/>
              </a:rPr>
              <a:t> </a:t>
            </a:r>
            <a:r>
              <a:rPr lang="en-US" sz="1800" kern="0" dirty="0" smtClean="0">
                <a:ea typeface="Arial Unicode MS" pitchFamily="34" charset="-128"/>
                <a:cs typeface="Arial Unicode MS" pitchFamily="34" charset="-128"/>
                <a:hlinkClick r:id="rId6"/>
              </a:rPr>
              <a:t>Apps</a:t>
            </a:r>
            <a:endParaRPr lang="en-US"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7"/>
              </a:rPr>
              <a:t>Check Jenkins build log</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8" action="ppaction://hlinkfile"/>
              </a:rPr>
              <a:t>JSlint for Sublime Text 2</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9" action="ppaction://hlinkfile"/>
              </a:rPr>
              <a:t>Code check </a:t>
            </a:r>
            <a:r>
              <a:rPr lang="en-US" altLang="zh-CN" sz="1800" kern="0" dirty="0" smtClean="0">
                <a:ea typeface="Arial Unicode MS" pitchFamily="34" charset="-128"/>
                <a:cs typeface="Arial Unicode MS" pitchFamily="34" charset="-128"/>
              </a:rPr>
              <a:t>in </a:t>
            </a:r>
            <a:r>
              <a:rPr lang="en-US" altLang="zh-CN" sz="1800" kern="0" dirty="0" smtClean="0">
                <a:ea typeface="Arial Unicode MS" pitchFamily="34" charset="-128"/>
                <a:cs typeface="Arial Unicode MS" pitchFamily="34" charset="-128"/>
                <a:hlinkClick r:id="rId10"/>
              </a:rPr>
              <a:t>WebIDE</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hlinkClick r:id="rId11" action="ppaction://hlinkfile"/>
              </a:rPr>
              <a:t>Profile in Chrome</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
        <p:nvSpPr>
          <p:cNvPr id="8" name="TextBox 7"/>
          <p:cNvSpPr txBox="1"/>
          <p:nvPr/>
        </p:nvSpPr>
        <p:spPr>
          <a:xfrm>
            <a:off x="6722076" y="1713269"/>
            <a:ext cx="381823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b="1" kern="0" dirty="0" smtClean="0">
                <a:ea typeface="Arial Unicode MS" pitchFamily="34" charset="-128"/>
                <a:cs typeface="Arial Unicode MS" pitchFamily="34" charset="-128"/>
              </a:rPr>
              <a:t>ABAP</a:t>
            </a: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2"/>
              </a:rPr>
              <a:t>Code inspector</a:t>
            </a:r>
            <a:endParaRPr lang="en-US" altLang="zh-CN"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3" action="ppaction://hlinkfile"/>
              </a:rPr>
              <a:t>Refactor feature in AIE</a:t>
            </a:r>
            <a:endParaRPr lang="en-US" altLang="zh-CN"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4" action="ppaction://hlinkfile"/>
              </a:rPr>
              <a:t>Code coverage</a:t>
            </a:r>
            <a:endParaRPr lang="en-US" altLang="zh-CN" sz="1800" b="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740371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wrong to use a </a:t>
            </a:r>
            <a:r>
              <a:rPr lang="en-US" dirty="0" smtClean="0"/>
              <a:t>Boolean </a:t>
            </a:r>
            <a:r>
              <a:rPr lang="en-US" dirty="0"/>
              <a:t>parameter to determine behavior</a:t>
            </a:r>
          </a:p>
        </p:txBody>
      </p:sp>
      <p:sp>
        <p:nvSpPr>
          <p:cNvPr id="5" name="TextBox 4"/>
          <p:cNvSpPr txBox="1"/>
          <p:nvPr/>
        </p:nvSpPr>
        <p:spPr>
          <a:xfrm>
            <a:off x="324000" y="1433384"/>
            <a:ext cx="115452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kern="0" dirty="0" smtClean="0">
                <a:ea typeface="Arial Unicode MS" pitchFamily="34" charset="-128"/>
                <a:cs typeface="Arial Unicode MS" pitchFamily="34" charset="-128"/>
                <a:hlinkClick r:id="rId3" action="ppaction://hlinkfile"/>
              </a:rPr>
              <a:t>Discussion in stackoverflow</a:t>
            </a:r>
            <a:endParaRPr lang="en-US" sz="1800" kern="0" dirty="0" smtClean="0">
              <a:ea typeface="Arial Unicode MS" pitchFamily="34" charset="-128"/>
              <a:cs typeface="Arial Unicode MS" pitchFamily="34" charset="-128"/>
            </a:endParaRPr>
          </a:p>
        </p:txBody>
      </p:sp>
      <p:sp>
        <p:nvSpPr>
          <p:cNvPr id="6" name="TextBox 5"/>
          <p:cNvSpPr txBox="1"/>
          <p:nvPr/>
        </p:nvSpPr>
        <p:spPr>
          <a:xfrm>
            <a:off x="324000" y="1890584"/>
            <a:ext cx="11686768" cy="232371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A developer defines a method with a </a:t>
            </a:r>
            <a:r>
              <a:rPr lang="en-US" sz="1800" dirty="0" smtClean="0"/>
              <a:t>Boolean </a:t>
            </a:r>
            <a:r>
              <a:rPr lang="en-US" sz="1800" dirty="0"/>
              <a:t>as one of its parameters, and that method calls another, and so on, and eventually that </a:t>
            </a:r>
            <a:r>
              <a:rPr lang="en-US" sz="1800" dirty="0" smtClean="0"/>
              <a:t>Boolean </a:t>
            </a:r>
            <a:r>
              <a:rPr lang="en-US" sz="1800" dirty="0"/>
              <a:t>is used, solely to determine whether or not to take a certain action. </a:t>
            </a:r>
            <a:endParaRPr lang="en-US" sz="1800" dirty="0" smtClean="0"/>
          </a:p>
          <a:p>
            <a:pPr fontAlgn="base">
              <a:spcBef>
                <a:spcPts val="600"/>
              </a:spcBef>
              <a:spcAft>
                <a:spcPct val="0"/>
              </a:spcAft>
              <a:buClr>
                <a:srgbClr val="F0AB00"/>
              </a:buClr>
              <a:buSzPct val="80000"/>
            </a:pPr>
            <a:endParaRPr lang="en-US" sz="1800" dirty="0"/>
          </a:p>
          <a:p>
            <a:pPr fontAlgn="base">
              <a:spcBef>
                <a:spcPts val="600"/>
              </a:spcBef>
              <a:spcAft>
                <a:spcPct val="0"/>
              </a:spcAft>
              <a:buClr>
                <a:srgbClr val="F0AB00"/>
              </a:buClr>
              <a:buSzPct val="80000"/>
            </a:pPr>
            <a:r>
              <a:rPr lang="en-US" altLang="zh-CN" sz="1800" dirty="0" smtClean="0">
                <a:hlinkClick r:id="rId4" action="ppaction://hlinkfile"/>
              </a:rPr>
              <a:t>One incident in </a:t>
            </a:r>
            <a:r>
              <a:rPr lang="en-US" altLang="zh-CN" sz="1800" dirty="0" err="1" smtClean="0">
                <a:hlinkClick r:id="rId4" action="ppaction://hlinkfile"/>
              </a:rPr>
              <a:t>Fiori</a:t>
            </a:r>
            <a:r>
              <a:rPr lang="en-US" altLang="zh-CN" sz="1800" dirty="0" smtClean="0">
                <a:hlinkClick r:id="rId4" action="ppaction://hlinkfile"/>
              </a:rPr>
              <a:t> team</a:t>
            </a:r>
            <a:endParaRPr lang="en-US" altLang="zh-CN" sz="1800" dirty="0" smtClean="0"/>
          </a:p>
          <a:p>
            <a:pPr fontAlgn="base">
              <a:spcBef>
                <a:spcPts val="600"/>
              </a:spcBef>
              <a:spcAft>
                <a:spcPct val="0"/>
              </a:spcAft>
              <a:buClr>
                <a:srgbClr val="F0AB00"/>
              </a:buClr>
              <a:buSzPct val="80000"/>
            </a:pPr>
            <a:endParaRPr lang="en-US" sz="1800" dirty="0" smtClean="0"/>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2626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constant in Java</a:t>
            </a:r>
            <a:endParaRPr lang="en-US" dirty="0"/>
          </a:p>
        </p:txBody>
      </p:sp>
      <p:sp>
        <p:nvSpPr>
          <p:cNvPr id="6" name="TextBox 5"/>
          <p:cNvSpPr txBox="1"/>
          <p:nvPr/>
        </p:nvSpPr>
        <p:spPr>
          <a:xfrm>
            <a:off x="324000" y="1346886"/>
            <a:ext cx="11167784"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hlinkClick r:id="rId2"/>
              </a:rPr>
              <a:t>http://</a:t>
            </a:r>
            <a:r>
              <a:rPr lang="en-US" sz="1800" kern="0" dirty="0" smtClean="0">
                <a:ea typeface="Arial Unicode MS" pitchFamily="34" charset="-128"/>
                <a:cs typeface="Arial Unicode MS" pitchFamily="34" charset="-128"/>
                <a:hlinkClick r:id="rId2"/>
              </a:rPr>
              <a:t>developer.51cto.com/art/201509/492085.htm</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091131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using Array in interface in Java</a:t>
            </a:r>
            <a:endParaRPr lang="en-US" dirty="0"/>
          </a:p>
        </p:txBody>
      </p:sp>
      <p:sp>
        <p:nvSpPr>
          <p:cNvPr id="5" name="TextBox 4"/>
          <p:cNvSpPr txBox="1"/>
          <p:nvPr/>
        </p:nvSpPr>
        <p:spPr>
          <a:xfrm>
            <a:off x="457200" y="1371600"/>
            <a:ext cx="11219935"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hlinkClick r:id="rId2"/>
              </a:rPr>
              <a:t>http://</a:t>
            </a:r>
            <a:r>
              <a:rPr lang="en-US" sz="1800" kern="0" dirty="0" smtClean="0">
                <a:ea typeface="Arial Unicode MS" pitchFamily="34" charset="-128"/>
                <a:cs typeface="Arial Unicode MS" pitchFamily="34" charset="-128"/>
                <a:hlinkClick r:id="rId2"/>
              </a:rPr>
              <a:t>eclipsesource.com/blogs/2014/04/11/3-good-reasons-to-avoid-arrays-in-java-interfaces</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030865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Colons </a:t>
            </a:r>
            <a:r>
              <a:rPr lang="en-US" altLang="zh-CN" dirty="0" smtClean="0"/>
              <a:t>in JavaScript</a:t>
            </a:r>
            <a:endParaRPr lang="en-US" dirty="0"/>
          </a:p>
        </p:txBody>
      </p:sp>
      <p:sp>
        <p:nvSpPr>
          <p:cNvPr id="5" name="Rectangle 4"/>
          <p:cNvSpPr/>
          <p:nvPr/>
        </p:nvSpPr>
        <p:spPr>
          <a:xfrm>
            <a:off x="324000" y="1532228"/>
            <a:ext cx="6096000" cy="2677656"/>
          </a:xfrm>
          <a:prstGeom prst="rect">
            <a:avLst/>
          </a:prstGeom>
        </p:spPr>
        <p:txBody>
          <a:bodyPr>
            <a:spAutoFit/>
          </a:bodyPr>
          <a:lstStyle/>
          <a:p>
            <a:r>
              <a:rPr lang="en-US" dirty="0"/>
              <a:t>function a() {</a:t>
            </a:r>
          </a:p>
          <a:p>
            <a:r>
              <a:rPr lang="en-US" dirty="0"/>
              <a:t>	console.log("I was called!");</a:t>
            </a:r>
          </a:p>
          <a:p>
            <a:r>
              <a:rPr lang="en-US" dirty="0"/>
              <a:t>	return "Jerry";</a:t>
            </a:r>
          </a:p>
          <a:p>
            <a:r>
              <a:rPr lang="en-US" dirty="0"/>
              <a:t>}</a:t>
            </a:r>
          </a:p>
          <a:p>
            <a:endParaRPr lang="en-US" dirty="0"/>
          </a:p>
          <a:p>
            <a:endParaRPr lang="en-US" dirty="0"/>
          </a:p>
          <a:p>
            <a:r>
              <a:rPr lang="en-US" dirty="0" err="1"/>
              <a:t>var</a:t>
            </a:r>
            <a:r>
              <a:rPr lang="en-US" dirty="0"/>
              <a:t> b = a(), a; </a:t>
            </a:r>
            <a:endParaRPr lang="en-US" dirty="0" smtClean="0"/>
          </a:p>
          <a:p>
            <a:r>
              <a:rPr lang="en-US" dirty="0" smtClean="0"/>
              <a:t>console.log(b); </a:t>
            </a:r>
            <a:endParaRPr lang="en-US" dirty="0"/>
          </a:p>
        </p:txBody>
      </p:sp>
      <p:sp>
        <p:nvSpPr>
          <p:cNvPr id="6" name="TextBox 5"/>
          <p:cNvSpPr txBox="1"/>
          <p:nvPr/>
        </p:nvSpPr>
        <p:spPr>
          <a:xfrm>
            <a:off x="2224217" y="3851538"/>
            <a:ext cx="179172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Jerry</a:t>
            </a:r>
            <a:endParaRPr lang="en-US" sz="1800" kern="0" dirty="0" smtClean="0">
              <a:ea typeface="Arial Unicode MS" pitchFamily="34" charset="-128"/>
              <a:cs typeface="Arial Unicode MS" pitchFamily="34" charset="-128"/>
            </a:endParaRPr>
          </a:p>
        </p:txBody>
      </p:sp>
      <p:sp>
        <p:nvSpPr>
          <p:cNvPr id="7" name="TextBox 6"/>
          <p:cNvSpPr txBox="1"/>
          <p:nvPr/>
        </p:nvSpPr>
        <p:spPr>
          <a:xfrm>
            <a:off x="5647038" y="1532228"/>
            <a:ext cx="564703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d = (function c(){</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a(),a; </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console.log(d);</a:t>
            </a:r>
            <a:endParaRPr lang="en-US" sz="1800" kern="0" dirty="0" smtClean="0">
              <a:ea typeface="Arial Unicode MS" pitchFamily="34" charset="-128"/>
              <a:cs typeface="Arial Unicode MS" pitchFamily="34" charset="-128"/>
            </a:endParaRPr>
          </a:p>
        </p:txBody>
      </p:sp>
      <p:sp>
        <p:nvSpPr>
          <p:cNvPr id="8" name="TextBox 7"/>
          <p:cNvSpPr txBox="1"/>
          <p:nvPr/>
        </p:nvSpPr>
        <p:spPr>
          <a:xfrm>
            <a:off x="5647038" y="3620530"/>
            <a:ext cx="4300151" cy="204671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will print: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 was </a:t>
            </a:r>
            <a:r>
              <a:rPr lang="en-US" sz="1800" kern="0" dirty="0" smtClean="0">
                <a:ea typeface="Arial Unicode MS" pitchFamily="34" charset="-128"/>
                <a:cs typeface="Arial Unicode MS" pitchFamily="34" charset="-128"/>
              </a:rPr>
              <a:t>called!</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a()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console.log("I was called!");</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"Jerry";</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9" name="TextBox 8"/>
          <p:cNvSpPr txBox="1"/>
          <p:nvPr/>
        </p:nvSpPr>
        <p:spPr>
          <a:xfrm>
            <a:off x="432486" y="4661862"/>
            <a:ext cx="4176584" cy="133882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a-DK" sz="1800" kern="0" dirty="0">
                <a:ea typeface="Arial Unicode MS" pitchFamily="34" charset="-128"/>
                <a:cs typeface="Arial Unicode MS" pitchFamily="34" charset="-128"/>
              </a:rPr>
              <a:t>(</a:t>
            </a:r>
            <a:r>
              <a:rPr lang="da-DK" sz="1800" kern="0" dirty="0" err="1">
                <a:ea typeface="Arial Unicode MS" pitchFamily="34" charset="-128"/>
                <a:cs typeface="Arial Unicode MS" pitchFamily="34" charset="-128"/>
              </a:rPr>
              <a:t>function</a:t>
            </a:r>
            <a:r>
              <a:rPr lang="da-DK" sz="1800" kern="0" dirty="0">
                <a:ea typeface="Arial Unicode MS" pitchFamily="34" charset="-128"/>
                <a:cs typeface="Arial Unicode MS" pitchFamily="34" charset="-128"/>
              </a:rPr>
              <a:t>() </a:t>
            </a:r>
            <a:r>
              <a:rPr lang="da-DK"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endParaRPr lang="da-DK"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da-DK" sz="1800" kern="0" dirty="0">
                <a:ea typeface="Arial Unicode MS" pitchFamily="34" charset="-128"/>
                <a:cs typeface="Arial Unicode MS" pitchFamily="34" charset="-128"/>
              </a:rPr>
              <a:t>    var e = f = 1</a:t>
            </a:r>
            <a:r>
              <a:rPr lang="da-DK"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r>
              <a:rPr lang="da-DK" sz="1800" kern="0" dirty="0" smtClean="0">
                <a:ea typeface="Arial Unicode MS" pitchFamily="34" charset="-128"/>
                <a:cs typeface="Arial Unicode MS" pitchFamily="34" charset="-128"/>
              </a:rPr>
              <a:t>})();</a:t>
            </a:r>
            <a:endParaRPr lang="en-US" sz="1800" kern="0" dirty="0" err="1" smtClean="0">
              <a:ea typeface="Arial Unicode MS" pitchFamily="34" charset="-128"/>
              <a:cs typeface="Arial Unicode MS" pitchFamily="34" charset="-128"/>
            </a:endParaRPr>
          </a:p>
        </p:txBody>
      </p:sp>
      <p:sp>
        <p:nvSpPr>
          <p:cNvPr id="10" name="Rectangle 9"/>
          <p:cNvSpPr/>
          <p:nvPr/>
        </p:nvSpPr>
        <p:spPr>
          <a:xfrm>
            <a:off x="575444" y="4918037"/>
            <a:ext cx="1529586" cy="415498"/>
          </a:xfrm>
          <a:prstGeom prst="rect">
            <a:avLst/>
          </a:prstGeom>
        </p:spPr>
        <p:txBody>
          <a:bodyPr wrap="none">
            <a:spAutoFit/>
          </a:bodyPr>
          <a:lstStyle/>
          <a:p>
            <a:r>
              <a:rPr lang="en-US" dirty="0"/>
              <a:t>"use strict";</a:t>
            </a:r>
          </a:p>
        </p:txBody>
      </p:sp>
      <p:sp>
        <p:nvSpPr>
          <p:cNvPr id="11" name="Rectangle 10"/>
          <p:cNvSpPr/>
          <p:nvPr/>
        </p:nvSpPr>
        <p:spPr>
          <a:xfrm>
            <a:off x="1720520" y="6000690"/>
            <a:ext cx="5145961" cy="415498"/>
          </a:xfrm>
          <a:prstGeom prst="rect">
            <a:avLst/>
          </a:prstGeom>
        </p:spPr>
        <p:txBody>
          <a:bodyPr wrap="none">
            <a:spAutoFit/>
          </a:bodyPr>
          <a:lstStyle/>
          <a:p>
            <a:r>
              <a:rPr lang="en-US" dirty="0"/>
              <a:t>Uncaught </a:t>
            </a:r>
            <a:r>
              <a:rPr lang="en-US" dirty="0" err="1"/>
              <a:t>ReferenceError</a:t>
            </a:r>
            <a:r>
              <a:rPr lang="en-US" dirty="0"/>
              <a:t>: f is not defined</a:t>
            </a:r>
          </a:p>
        </p:txBody>
      </p:sp>
    </p:spTree>
    <p:extLst>
      <p:ext uri="{BB962C8B-B14F-4D97-AF65-F5344CB8AC3E}">
        <p14:creationId xmlns:p14="http://schemas.microsoft.com/office/powerpoint/2010/main" val="11668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886</TotalTime>
  <Words>193</Words>
  <Application>Microsoft Office PowerPoint</Application>
  <PresentationFormat>Custom</PresentationFormat>
  <Paragraphs>61</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 Unicode MS</vt:lpstr>
      <vt:lpstr>MS PGothic</vt:lpstr>
      <vt:lpstr>Arial</vt:lpstr>
      <vt:lpstr>Courier New</vt:lpstr>
      <vt:lpstr>Symbol</vt:lpstr>
      <vt:lpstr>Wingdings</vt:lpstr>
      <vt:lpstr>Wingdings</vt:lpstr>
      <vt:lpstr>SAP_2014_16x9_v1.1</vt:lpstr>
      <vt:lpstr>Code Refact Related Topics</vt:lpstr>
      <vt:lpstr>Related Tools for Code Review &amp; Code Refact</vt:lpstr>
      <vt:lpstr>Is it wrong to use a Boolean parameter to determine behavior</vt:lpstr>
      <vt:lpstr>How to define constant in Java</vt:lpstr>
      <vt:lpstr>Avoid using Array in interface in Java</vt:lpstr>
      <vt:lpstr>Colons in JavaScript</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226</cp:revision>
  <dcterms:created xsi:type="dcterms:W3CDTF">2014-06-27T10:09:28Z</dcterms:created>
  <dcterms:modified xsi:type="dcterms:W3CDTF">2015-10-09T11:15:10Z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