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40"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58"/>
            <p14:sldId id="359"/>
            <p14:sldId id="360"/>
            <p14:sldId id="361"/>
            <p14:sldId id="362"/>
            <p14:sldId id="363"/>
            <p14:sldId id="364"/>
            <p14:sldId id="365"/>
            <p14:sldId id="366"/>
            <p14:sldId id="367"/>
            <p14:sldId id="368"/>
            <p14:sldId id="369"/>
            <p14:sldId id="370"/>
            <p14:sldId id="371"/>
            <p14:sldId id="372"/>
            <p14:sldId id="373"/>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varScale="1">
        <p:scale>
          <a:sx n="62" d="100"/>
          <a:sy n="62" d="100"/>
        </p:scale>
        <p:origin x="278"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328377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hyperlink" Target="RefactAttachment/Jslint%20for%20Sublime%20Text%202.pdf" TargetMode="External"/><Relationship Id="rId13" Type="http://schemas.openxmlformats.org/officeDocument/2006/relationships/hyperlink" Target="RefactAttachment/refact%20feature%20in%20AIE.png" TargetMode="External"/><Relationship Id="rId3" Type="http://schemas.openxmlformats.org/officeDocument/2006/relationships/hyperlink" Target="http://jd.benow.ca/" TargetMode="External"/><Relationship Id="rId7" Type="http://schemas.openxmlformats.org/officeDocument/2006/relationships/hyperlink" Target="https://wiki.wdf.sap.corp/wiki/display/~I042416/003.+Controller+hook+present+in+previous+version+missing+or+incompatible" TargetMode="External"/><Relationship Id="rId12" Type="http://schemas.openxmlformats.org/officeDocument/2006/relationships/hyperlink" Target="http://scn.sap.com/docs/DOC-64663" TargetMode="External"/><Relationship Id="rId2" Type="http://schemas.openxmlformats.org/officeDocument/2006/relationships/hyperlink" Target="http://scn.sap.com/community/java/blog/2014/02/11/step-by-step-to-configure-jad-to-decompile-source-code-of-class-file" TargetMode="External"/><Relationship Id="rId1" Type="http://schemas.openxmlformats.org/officeDocument/2006/relationships/slideLayout" Target="../slideLayouts/slideLayout11.xml"/><Relationship Id="rId6" Type="http://schemas.openxmlformats.org/officeDocument/2006/relationships/hyperlink" Target="https://wiki.wdf.sap.corp/wiki/display/fiorisuite/ESLint+-+JavaScript+Check+Framework+for+Fiori+Apps" TargetMode="External"/><Relationship Id="rId11" Type="http://schemas.openxmlformats.org/officeDocument/2006/relationships/hyperlink" Target="RefactAttachment/profile%20in%20Javascript.png" TargetMode="External"/><Relationship Id="rId5" Type="http://schemas.openxmlformats.org/officeDocument/2006/relationships/hyperlink" Target="http://scn.sap.com/community/java/blog/2015/09/18/step-by-step-to-use-visualvm-to-do-performance-measurement" TargetMode="External"/><Relationship Id="rId10" Type="http://schemas.openxmlformats.org/officeDocument/2006/relationships/hyperlink" Target="https://rde-fiori.dispatcher.neo.ondemand.com/index.html" TargetMode="External"/><Relationship Id="rId4" Type="http://schemas.openxmlformats.org/officeDocument/2006/relationships/hyperlink" Target="http://scn.sap.com/community/java/blog/2015/06/13/use-sourcemonitor-to-monitor-your-java-code-complexity" TargetMode="External"/><Relationship Id="rId9" Type="http://schemas.openxmlformats.org/officeDocument/2006/relationships/hyperlink" Target="RefactAttachment/Code%20Check%20in%20WebIDE.pdf" TargetMode="External"/><Relationship Id="rId14" Type="http://schemas.openxmlformats.org/officeDocument/2006/relationships/hyperlink" Target="RefactAttachment/Code%20coverage.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Users/i042416/Documents/RefactAttachment/boolean%20Parameter%20discussion.docx"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hyperlink" Target="RefactAttachment/utc%20true.png" TargetMode="External"/><Relationship Id="rId4" Type="http://schemas.openxmlformats.org/officeDocument/2006/relationships/hyperlink" Target="../../Users/i042416/Documents/RefactAttachment/boolean%20parameter%20in%20Navigation%20issues.ms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51cto.com/art/201509/492085.htm"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eclipsesource.com/blogs/2014/04/11/3-good-reasons-to-avoid-arrays-in-java-interfaces"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Code Refact Related Topics</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Oct</a:t>
            </a:r>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performance measurement in your code</a:t>
            </a:r>
            <a:endParaRPr lang="en-US" dirty="0"/>
          </a:p>
        </p:txBody>
      </p:sp>
      <p:sp>
        <p:nvSpPr>
          <p:cNvPr id="5" name="TextBox 4"/>
          <p:cNvSpPr txBox="1"/>
          <p:nvPr/>
        </p:nvSpPr>
        <p:spPr>
          <a:xfrm>
            <a:off x="324000" y="1322173"/>
            <a:ext cx="11106000" cy="452431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append_doms</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    </a:t>
            </a:r>
            <a:r>
              <a:rPr lang="en-US" sz="1800" kern="0" dirty="0" err="1">
                <a:solidFill>
                  <a:srgbClr val="FF0000"/>
                </a:solidFill>
                <a:ea typeface="Arial Unicode MS" pitchFamily="34" charset="-128"/>
                <a:cs typeface="Arial Unicode MS" pitchFamily="34" charset="-128"/>
              </a:rPr>
              <a:t>var</a:t>
            </a:r>
            <a:r>
              <a:rPr lang="en-US" sz="1800" kern="0" dirty="0">
                <a:solidFill>
                  <a:srgbClr val="FF0000"/>
                </a:solidFill>
                <a:ea typeface="Arial Unicode MS" pitchFamily="34" charset="-128"/>
                <a:cs typeface="Arial Unicode MS" pitchFamily="34" charset="-128"/>
              </a:rPr>
              <a:t> d = new Date(); // dirty code - nothing to do with application logic!!</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for(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 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&lt; 100000;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div = </a:t>
            </a:r>
            <a:r>
              <a:rPr lang="en-US" sz="1800" kern="0" dirty="0" err="1">
                <a:ea typeface="Arial Unicode MS" pitchFamily="34" charset="-128"/>
                <a:cs typeface="Arial Unicode MS" pitchFamily="34" charset="-128"/>
              </a:rPr>
              <a:t>document.createElement</a:t>
            </a:r>
            <a:r>
              <a:rPr lang="en-US" sz="1800" kern="0" dirty="0">
                <a:ea typeface="Arial Unicode MS" pitchFamily="34" charset="-128"/>
                <a:cs typeface="Arial Unicode MS" pitchFamily="34" charset="-128"/>
              </a:rPr>
              <a:t>( "div");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document.body.appendChild</a:t>
            </a:r>
            <a:r>
              <a:rPr lang="en-US" sz="1800" kern="0" dirty="0">
                <a:ea typeface="Arial Unicode MS" pitchFamily="34" charset="-128"/>
                <a:cs typeface="Arial Unicode MS" pitchFamily="34" charset="-128"/>
              </a:rPr>
              <a:t>(div);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    // dirty code - nothing to do with application logic!!!</a:t>
            </a:r>
          </a:p>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    console.log(" time consumed: " + ( new Date() - 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test()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append_doms</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744514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TextBox 4"/>
          <p:cNvSpPr txBox="1"/>
          <p:nvPr/>
        </p:nvSpPr>
        <p:spPr>
          <a:xfrm>
            <a:off x="324000" y="1396314"/>
            <a:ext cx="8659362"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append_doms</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for(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 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&lt; 100000;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div = </a:t>
            </a:r>
            <a:r>
              <a:rPr lang="en-US" sz="1800" kern="0" dirty="0" err="1">
                <a:ea typeface="Arial Unicode MS" pitchFamily="34" charset="-128"/>
                <a:cs typeface="Arial Unicode MS" pitchFamily="34" charset="-128"/>
              </a:rPr>
              <a:t>document.createElement</a:t>
            </a:r>
            <a:r>
              <a:rPr lang="en-US" sz="1800" kern="0" dirty="0">
                <a:ea typeface="Arial Unicode MS" pitchFamily="34" charset="-128"/>
                <a:cs typeface="Arial Unicode MS" pitchFamily="34" charset="-128"/>
              </a:rPr>
              <a:t>( "div");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document.body.appendChild</a:t>
            </a:r>
            <a:r>
              <a:rPr lang="en-US" sz="1800" kern="0" dirty="0">
                <a:ea typeface="Arial Unicode MS" pitchFamily="34" charset="-128"/>
                <a:cs typeface="Arial Unicode MS" pitchFamily="34" charset="-128"/>
              </a:rPr>
              <a:t>(div);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1" y="3546389"/>
            <a:ext cx="5038832" cy="315471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err="1">
                <a:ea typeface="Arial Unicode MS" pitchFamily="34" charset="-128"/>
                <a:cs typeface="Arial Unicode MS" pitchFamily="34" charset="-128"/>
              </a:rPr>
              <a:t>var</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log_time</a:t>
            </a:r>
            <a:r>
              <a:rPr lang="en-US" sz="1600" kern="0" dirty="0">
                <a:ea typeface="Arial Unicode MS" pitchFamily="34" charset="-128"/>
                <a:cs typeface="Arial Unicode MS" pitchFamily="34" charset="-128"/>
              </a:rPr>
              <a:t> = function( </a:t>
            </a:r>
            <a:r>
              <a:rPr lang="en-US" sz="1600" kern="0" dirty="0" err="1">
                <a:ea typeface="Arial Unicode MS" pitchFamily="34" charset="-128"/>
                <a:cs typeface="Arial Unicode MS" pitchFamily="34" charset="-128"/>
              </a:rPr>
              <a:t>func</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log_name</a:t>
            </a: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a:t>
            </a:r>
            <a:r>
              <a:rPr lang="en-US" sz="1600" kern="0" dirty="0" err="1">
                <a:ea typeface="Arial Unicode MS" pitchFamily="34" charset="-128"/>
                <a:cs typeface="Arial Unicode MS" pitchFamily="34" charset="-128"/>
              </a:rPr>
              <a:t>func</a:t>
            </a:r>
            <a:r>
              <a:rPr lang="en-US" sz="1600" kern="0" dirty="0">
                <a:ea typeface="Arial Unicode MS" pitchFamily="34" charset="-128"/>
                <a:cs typeface="Arial Unicode MS" pitchFamily="34" charset="-128"/>
              </a:rPr>
              <a:t> = ( function()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var</a:t>
            </a:r>
            <a:r>
              <a:rPr lang="en-US" sz="1600" kern="0" dirty="0">
                <a:ea typeface="Arial Unicode MS" pitchFamily="34" charset="-128"/>
                <a:cs typeface="Arial Unicode MS" pitchFamily="34" charset="-128"/>
              </a:rPr>
              <a:t> d;</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a:t>
            </a:r>
            <a:r>
              <a:rPr lang="en-US" sz="1600" kern="0" dirty="0" err="1">
                <a:ea typeface="Arial Unicode MS" pitchFamily="34" charset="-128"/>
                <a:cs typeface="Arial Unicode MS" pitchFamily="34" charset="-128"/>
              </a:rPr>
              <a:t>func.before</a:t>
            </a:r>
            <a:r>
              <a:rPr lang="en-US" sz="1600" kern="0" dirty="0">
                <a:ea typeface="Arial Unicode MS" pitchFamily="34" charset="-128"/>
                <a:cs typeface="Arial Unicode MS" pitchFamily="34" charset="-128"/>
              </a:rPr>
              <a:t>( function(){</a:t>
            </a:r>
          </a:p>
          <a:p>
            <a:pPr fontAlgn="base">
              <a:spcBef>
                <a:spcPts val="600"/>
              </a:spcBef>
              <a:spcAft>
                <a:spcPct val="0"/>
              </a:spcAft>
              <a:buClr>
                <a:srgbClr val="F0AB00"/>
              </a:buClr>
              <a:buSzPct val="80000"/>
            </a:pPr>
            <a:r>
              <a:rPr lang="en-US" sz="1600" kern="0" dirty="0">
                <a:solidFill>
                  <a:srgbClr val="FF0000"/>
                </a:solidFill>
                <a:ea typeface="Arial Unicode MS" pitchFamily="34" charset="-128"/>
                <a:cs typeface="Arial Unicode MS" pitchFamily="34" charset="-128"/>
              </a:rPr>
              <a:t>                 d = new Date();</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}).after( function(){</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r>
              <a:rPr lang="en-US" sz="1600" kern="0" dirty="0">
                <a:solidFill>
                  <a:srgbClr val="FF0000"/>
                </a:solidFill>
                <a:ea typeface="Arial Unicode MS" pitchFamily="34" charset="-128"/>
                <a:cs typeface="Arial Unicode MS" pitchFamily="34" charset="-128"/>
              </a:rPr>
              <a:t>console.log( </a:t>
            </a:r>
            <a:r>
              <a:rPr lang="en-US" sz="1600" kern="0" dirty="0" err="1">
                <a:solidFill>
                  <a:srgbClr val="FF0000"/>
                </a:solidFill>
                <a:ea typeface="Arial Unicode MS" pitchFamily="34" charset="-128"/>
                <a:cs typeface="Arial Unicode MS" pitchFamily="34" charset="-128"/>
              </a:rPr>
              <a:t>log_name</a:t>
            </a:r>
            <a:r>
              <a:rPr lang="en-US" sz="1600" kern="0" dirty="0">
                <a:solidFill>
                  <a:srgbClr val="FF0000"/>
                </a:solidFill>
                <a:ea typeface="Arial Unicode MS" pitchFamily="34" charset="-128"/>
                <a:cs typeface="Arial Unicode MS" pitchFamily="34" charset="-128"/>
              </a:rPr>
              <a:t> + ( new Date() - d));</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endParaRPr lang="en-US" sz="1600" kern="0" dirty="0" smtClean="0">
              <a:ea typeface="Arial Unicode MS" pitchFamily="34" charset="-128"/>
              <a:cs typeface="Arial Unicode MS" pitchFamily="34" charset="-128"/>
            </a:endParaRPr>
          </a:p>
        </p:txBody>
      </p:sp>
      <p:sp>
        <p:nvSpPr>
          <p:cNvPr id="8" name="TextBox 7"/>
          <p:cNvSpPr txBox="1"/>
          <p:nvPr/>
        </p:nvSpPr>
        <p:spPr>
          <a:xfrm>
            <a:off x="6672647" y="4967416"/>
            <a:ext cx="5338119" cy="1184940"/>
          </a:xfrm>
          <a:prstGeom prst="rect">
            <a:avLst/>
          </a:prstGeom>
          <a:noFill/>
        </p:spPr>
        <p:txBody>
          <a:bodyPr wrap="square" lIns="0" tIns="0" rIns="0" bIns="0" rtlCol="0">
            <a:spAutoFit/>
          </a:bodyPr>
          <a:lstStyle/>
          <a:p>
            <a:r>
              <a:rPr lang="en-US" sz="1800" dirty="0"/>
              <a:t>function test() { </a:t>
            </a:r>
          </a:p>
          <a:p>
            <a:r>
              <a:rPr lang="en-US" sz="1800" dirty="0"/>
              <a:t> </a:t>
            </a:r>
            <a:r>
              <a:rPr lang="en-US" sz="1800" dirty="0" err="1"/>
              <a:t>log_time</a:t>
            </a:r>
            <a:r>
              <a:rPr lang="en-US" sz="1800" dirty="0"/>
              <a:t>(</a:t>
            </a:r>
            <a:r>
              <a:rPr lang="en-US" sz="1800" dirty="0" err="1"/>
              <a:t>append_doms</a:t>
            </a:r>
            <a:r>
              <a:rPr lang="en-US" sz="1800" dirty="0"/>
              <a:t>, "consumed time: ")</a:t>
            </a:r>
            <a:r>
              <a:rPr lang="en-US" sz="1800" b="1" dirty="0">
                <a:solidFill>
                  <a:srgbClr val="FF0000"/>
                </a:solidFill>
              </a:rPr>
              <a:t>()</a:t>
            </a:r>
            <a:r>
              <a:rPr lang="en-US" sz="1800" dirty="0"/>
              <a:t>; </a:t>
            </a:r>
          </a:p>
          <a:p>
            <a:r>
              <a:rPr lang="en-US" sz="1800" dirty="0"/>
              <a:t>} </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130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 before sending Odata request</a:t>
            </a:r>
            <a:endParaRPr lang="en-US" dirty="0"/>
          </a:p>
        </p:txBody>
      </p:sp>
      <p:sp>
        <p:nvSpPr>
          <p:cNvPr id="5" name="TextBox 4"/>
          <p:cNvSpPr txBox="1"/>
          <p:nvPr/>
        </p:nvSpPr>
        <p:spPr>
          <a:xfrm>
            <a:off x="324000" y="1359243"/>
            <a:ext cx="11365492" cy="4001095"/>
          </a:xfrm>
          <a:prstGeom prst="rect">
            <a:avLst/>
          </a:prstGeom>
          <a:noFill/>
        </p:spPr>
        <p:txBody>
          <a:bodyPr wrap="square" lIns="0" tIns="0" rIns="0" bIns="0" rtlCol="0">
            <a:spAutoFit/>
          </a:bodyPr>
          <a:lstStyle/>
          <a:p>
            <a:r>
              <a:rPr lang="en-US" sz="1800" dirty="0" err="1"/>
              <a:t>var</a:t>
            </a:r>
            <a:r>
              <a:rPr lang="en-US" sz="1800" dirty="0"/>
              <a:t> send = function() {</a:t>
            </a:r>
          </a:p>
          <a:p>
            <a:r>
              <a:rPr lang="en-US" sz="1800" dirty="0"/>
              <a:t>     </a:t>
            </a:r>
            <a:r>
              <a:rPr lang="en-US" sz="1800" dirty="0" err="1"/>
              <a:t>var</a:t>
            </a:r>
            <a:r>
              <a:rPr lang="en-US" sz="1800" dirty="0"/>
              <a:t> value = </a:t>
            </a:r>
            <a:r>
              <a:rPr lang="en-US" sz="1800" dirty="0" err="1"/>
              <a:t>input.value</a:t>
            </a:r>
            <a:r>
              <a:rPr lang="en-US" sz="1800" dirty="0"/>
              <a:t>;</a:t>
            </a:r>
          </a:p>
          <a:p>
            <a:r>
              <a:rPr lang="en-US" sz="1800" dirty="0"/>
              <a:t>     if( </a:t>
            </a:r>
            <a:r>
              <a:rPr lang="en-US" sz="1800" dirty="0" err="1"/>
              <a:t>value.length</a:t>
            </a:r>
            <a:r>
              <a:rPr lang="en-US" sz="1800" dirty="0"/>
              <a:t> === '' ) {</a:t>
            </a:r>
          </a:p>
          <a:p>
            <a:r>
              <a:rPr lang="en-US" sz="1800" dirty="0"/>
              <a:t>           return false;</a:t>
            </a:r>
          </a:p>
          <a:p>
            <a:r>
              <a:rPr lang="en-US" sz="1800" dirty="0"/>
              <a:t>     }</a:t>
            </a:r>
          </a:p>
          <a:p>
            <a:r>
              <a:rPr lang="en-US" sz="1800" dirty="0"/>
              <a:t>     else if( </a:t>
            </a:r>
            <a:r>
              <a:rPr lang="en-US" sz="1800" dirty="0" err="1"/>
              <a:t>value.length</a:t>
            </a:r>
            <a:r>
              <a:rPr lang="en-US" sz="1800" dirty="0"/>
              <a:t> </a:t>
            </a:r>
            <a:r>
              <a:rPr lang="en-US" sz="1800" dirty="0" smtClean="0"/>
              <a:t>&gt; MAX_LENGTH) </a:t>
            </a:r>
            <a:r>
              <a:rPr lang="en-US" sz="1800" dirty="0"/>
              <a:t>{</a:t>
            </a:r>
          </a:p>
          <a:p>
            <a:r>
              <a:rPr lang="en-US" sz="1800" dirty="0"/>
              <a:t>           return false;</a:t>
            </a:r>
          </a:p>
          <a:p>
            <a:r>
              <a:rPr lang="en-US" sz="1800" dirty="0"/>
              <a:t>     }</a:t>
            </a:r>
          </a:p>
          <a:p>
            <a:r>
              <a:rPr lang="en-US" sz="1800" dirty="0"/>
              <a:t>     ... // lots of else</a:t>
            </a:r>
          </a:p>
          <a:p>
            <a:r>
              <a:rPr lang="en-US" sz="1800" dirty="0"/>
              <a:t>     else {</a:t>
            </a:r>
          </a:p>
          <a:p>
            <a:r>
              <a:rPr lang="en-US" sz="1800" dirty="0"/>
              <a:t>        // call OData API</a:t>
            </a:r>
          </a:p>
          <a:p>
            <a:r>
              <a:rPr lang="en-US" sz="1800" dirty="0"/>
              <a:t>     }</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494527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6" name="TextBox 5"/>
          <p:cNvSpPr txBox="1"/>
          <p:nvPr/>
        </p:nvSpPr>
        <p:spPr>
          <a:xfrm>
            <a:off x="324000" y="1371600"/>
            <a:ext cx="5211827" cy="2215991"/>
          </a:xfrm>
          <a:prstGeom prst="rect">
            <a:avLst/>
          </a:prstGeom>
          <a:noFill/>
        </p:spPr>
        <p:txBody>
          <a:bodyPr wrap="square" lIns="0" tIns="0" rIns="0" bIns="0" rtlCol="0">
            <a:spAutoFit/>
          </a:bodyPr>
          <a:lstStyle/>
          <a:p>
            <a:r>
              <a:rPr lang="en-US" sz="1800" dirty="0" err="1"/>
              <a:t>var</a:t>
            </a:r>
            <a:r>
              <a:rPr lang="en-US" sz="1800" dirty="0"/>
              <a:t> </a:t>
            </a:r>
            <a:r>
              <a:rPr lang="en-US" sz="1800" dirty="0" err="1"/>
              <a:t>valid_rules</a:t>
            </a:r>
            <a:r>
              <a:rPr lang="en-US" sz="1800" dirty="0"/>
              <a:t> = {</a:t>
            </a:r>
          </a:p>
          <a:p>
            <a:r>
              <a:rPr lang="en-US" sz="1800" dirty="0"/>
              <a:t>      </a:t>
            </a:r>
            <a:r>
              <a:rPr lang="en-US" sz="1800" dirty="0" err="1"/>
              <a:t>not_empty</a:t>
            </a:r>
            <a:r>
              <a:rPr lang="en-US" sz="1800" dirty="0"/>
              <a:t>: function( value ) {</a:t>
            </a:r>
          </a:p>
          <a:p>
            <a:r>
              <a:rPr lang="en-US" sz="1800" dirty="0"/>
              <a:t>         return </a:t>
            </a:r>
            <a:r>
              <a:rPr lang="en-US" sz="1800" dirty="0" err="1"/>
              <a:t>value.length</a:t>
            </a:r>
            <a:r>
              <a:rPr lang="en-US" sz="1800" dirty="0"/>
              <a:t> !== '';</a:t>
            </a:r>
          </a:p>
          <a:p>
            <a:r>
              <a:rPr lang="en-US" sz="1800" dirty="0"/>
              <a:t>      },</a:t>
            </a:r>
          </a:p>
          <a:p>
            <a:r>
              <a:rPr lang="en-US" sz="1800" dirty="0"/>
              <a:t>      </a:t>
            </a:r>
            <a:r>
              <a:rPr lang="en-US" sz="1800" dirty="0" err="1"/>
              <a:t>max_length</a:t>
            </a:r>
            <a:r>
              <a:rPr lang="en-US" sz="1800" dirty="0"/>
              <a:t>: function( value ) {</a:t>
            </a:r>
          </a:p>
          <a:p>
            <a:r>
              <a:rPr lang="en-US" sz="1800" dirty="0"/>
              <a:t>         return </a:t>
            </a:r>
            <a:r>
              <a:rPr lang="en-US" sz="1800" dirty="0" err="1"/>
              <a:t>value.length</a:t>
            </a:r>
            <a:r>
              <a:rPr lang="en-US" sz="1800" dirty="0"/>
              <a:t> &lt;= MAX_LENGTH  ;</a:t>
            </a:r>
          </a:p>
          <a:p>
            <a:r>
              <a:rPr lang="en-US" sz="1800" dirty="0"/>
              <a:t>      }</a:t>
            </a:r>
          </a:p>
          <a:p>
            <a:r>
              <a:rPr lang="en-US" sz="1800" dirty="0"/>
              <a:t> </a:t>
            </a:r>
            <a:r>
              <a:rPr lang="en-US" sz="1800" dirty="0" smtClean="0"/>
              <a:t>}</a:t>
            </a:r>
            <a:endParaRPr lang="en-US" sz="1800" dirty="0"/>
          </a:p>
        </p:txBody>
      </p:sp>
      <p:sp>
        <p:nvSpPr>
          <p:cNvPr id="7" name="TextBox 6"/>
          <p:cNvSpPr txBox="1"/>
          <p:nvPr/>
        </p:nvSpPr>
        <p:spPr>
          <a:xfrm>
            <a:off x="324000" y="3682314"/>
            <a:ext cx="5112973" cy="2616101"/>
          </a:xfrm>
          <a:prstGeom prst="rect">
            <a:avLst/>
          </a:prstGeom>
          <a:noFill/>
        </p:spPr>
        <p:txBody>
          <a:bodyPr wrap="square" lIns="0" tIns="0" rIns="0" bIns="0" rtlCol="0">
            <a:spAutoFit/>
          </a:bodyPr>
          <a:lstStyle/>
          <a:p>
            <a:r>
              <a:rPr lang="en-US" sz="1800" dirty="0" err="1"/>
              <a:t>var</a:t>
            </a:r>
            <a:r>
              <a:rPr lang="en-US" sz="1800" dirty="0"/>
              <a:t> </a:t>
            </a:r>
            <a:r>
              <a:rPr lang="en-US" sz="1800" dirty="0" err="1"/>
              <a:t>valid_check</a:t>
            </a:r>
            <a:r>
              <a:rPr lang="en-US" sz="1800" dirty="0"/>
              <a:t> = function() {</a:t>
            </a:r>
          </a:p>
          <a:p>
            <a:r>
              <a:rPr lang="en-US" sz="1800" dirty="0"/>
              <a:t>     for( </a:t>
            </a:r>
            <a:r>
              <a:rPr lang="en-US" sz="1800" dirty="0" err="1"/>
              <a:t>var</a:t>
            </a:r>
            <a:r>
              <a:rPr lang="en-US" sz="1800" dirty="0"/>
              <a:t> </a:t>
            </a:r>
            <a:r>
              <a:rPr lang="en-US" sz="1800" dirty="0" err="1"/>
              <a:t>i</a:t>
            </a:r>
            <a:r>
              <a:rPr lang="en-US" sz="1800" dirty="0"/>
              <a:t> in </a:t>
            </a:r>
            <a:r>
              <a:rPr lang="en-US" sz="1800" dirty="0" err="1"/>
              <a:t>valid_rules</a:t>
            </a:r>
            <a:r>
              <a:rPr lang="en-US" sz="1800" dirty="0"/>
              <a:t> ) {</a:t>
            </a:r>
          </a:p>
          <a:p>
            <a:r>
              <a:rPr lang="en-US" sz="1800" dirty="0"/>
              <a:t>          if ( </a:t>
            </a:r>
            <a:r>
              <a:rPr lang="en-US" sz="1800" dirty="0" err="1"/>
              <a:t>vali_rules</a:t>
            </a:r>
            <a:r>
              <a:rPr lang="en-US" sz="1800" dirty="0"/>
              <a:t>[</a:t>
            </a:r>
            <a:r>
              <a:rPr lang="en-US" sz="1800" dirty="0" err="1"/>
              <a:t>i</a:t>
            </a:r>
            <a:r>
              <a:rPr lang="en-US" sz="1800" dirty="0"/>
              <a:t>].apply( this, arguments) === false ) {</a:t>
            </a:r>
          </a:p>
          <a:p>
            <a:r>
              <a:rPr lang="en-US" sz="1800" dirty="0"/>
              <a:t>                return false;</a:t>
            </a:r>
          </a:p>
          <a:p>
            <a:r>
              <a:rPr lang="en-US" sz="1800" dirty="0"/>
              <a:t>          }</a:t>
            </a:r>
          </a:p>
          <a:p>
            <a:r>
              <a:rPr lang="en-US" sz="1800" dirty="0"/>
              <a:t>     }</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8" name="TextBox 7"/>
          <p:cNvSpPr txBox="1"/>
          <p:nvPr/>
        </p:nvSpPr>
        <p:spPr>
          <a:xfrm>
            <a:off x="6975924" y="3820813"/>
            <a:ext cx="4893276" cy="2339102"/>
          </a:xfrm>
          <a:prstGeom prst="rect">
            <a:avLst/>
          </a:prstGeom>
          <a:noFill/>
        </p:spPr>
        <p:txBody>
          <a:bodyPr wrap="square" lIns="0" tIns="0" rIns="0" bIns="0" rtlCol="0">
            <a:spAutoFit/>
          </a:bodyPr>
          <a:lstStyle/>
          <a:p>
            <a:r>
              <a:rPr lang="en-US" sz="1800" dirty="0" err="1"/>
              <a:t>var</a:t>
            </a:r>
            <a:r>
              <a:rPr lang="en-US" sz="1800" dirty="0"/>
              <a:t> send = function( value ) {</a:t>
            </a:r>
          </a:p>
          <a:p>
            <a:r>
              <a:rPr lang="en-US" sz="1800" dirty="0"/>
              <a:t>       if ( </a:t>
            </a:r>
            <a:r>
              <a:rPr lang="en-US" sz="1800" dirty="0" err="1"/>
              <a:t>valid_check</a:t>
            </a:r>
            <a:r>
              <a:rPr lang="en-US" sz="1800" dirty="0"/>
              <a:t>( value ) === false ) {</a:t>
            </a:r>
          </a:p>
          <a:p>
            <a:r>
              <a:rPr lang="en-US" sz="1800" dirty="0"/>
              <a:t>             return;</a:t>
            </a:r>
          </a:p>
          <a:p>
            <a:r>
              <a:rPr lang="en-US" sz="1800" dirty="0"/>
              <a:t>       }</a:t>
            </a:r>
          </a:p>
          <a:p>
            <a:r>
              <a:rPr lang="en-US" sz="1800" dirty="0"/>
              <a:t>      // call OData API</a:t>
            </a:r>
            <a:br>
              <a:rPr lang="en-US" sz="1800" dirty="0"/>
            </a:br>
            <a:endParaRPr lang="en-US" sz="1800" dirty="0"/>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985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Responsibility</a:t>
            </a:r>
            <a:endParaRPr lang="en-US" dirty="0"/>
          </a:p>
        </p:txBody>
      </p:sp>
      <p:sp>
        <p:nvSpPr>
          <p:cNvPr id="6" name="TextBox 5"/>
          <p:cNvSpPr txBox="1"/>
          <p:nvPr/>
        </p:nvSpPr>
        <p:spPr>
          <a:xfrm>
            <a:off x="432486" y="1433384"/>
            <a:ext cx="4757352" cy="412420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Priority: ActiveX &gt; HTML5 &gt; Flash &gt; Form(default)</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function </a:t>
            </a:r>
            <a:r>
              <a:rPr lang="en-US" sz="1600" kern="0" dirty="0" err="1">
                <a:ea typeface="Arial Unicode MS" pitchFamily="34" charset="-128"/>
                <a:cs typeface="Arial Unicode MS" pitchFamily="34" charset="-128"/>
              </a:rPr>
              <a:t>isActiveXSupported</a:t>
            </a:r>
            <a:r>
              <a:rPr lang="en-US" sz="16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false;</a:t>
            </a:r>
          </a:p>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a:t>
            </a: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function isHTML5Supported(){</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false;</a:t>
            </a:r>
          </a:p>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a:t>
            </a: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function </a:t>
            </a:r>
            <a:r>
              <a:rPr lang="en-US" sz="1600" kern="0" dirty="0" err="1">
                <a:ea typeface="Arial Unicode MS" pitchFamily="34" charset="-128"/>
                <a:cs typeface="Arial Unicode MS" pitchFamily="34" charset="-128"/>
              </a:rPr>
              <a:t>isFlashSupported</a:t>
            </a:r>
            <a:r>
              <a:rPr lang="en-US" sz="16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false;</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a:t>
            </a:r>
            <a:endParaRPr lang="en-US" sz="1600" kern="0" dirty="0" smtClean="0">
              <a:ea typeface="Arial Unicode MS" pitchFamily="34" charset="-128"/>
              <a:cs typeface="Arial Unicode MS" pitchFamily="34" charset="-128"/>
            </a:endParaRPr>
          </a:p>
        </p:txBody>
      </p:sp>
      <p:sp>
        <p:nvSpPr>
          <p:cNvPr id="7" name="TextBox 6"/>
          <p:cNvSpPr txBox="1"/>
          <p:nvPr/>
        </p:nvSpPr>
        <p:spPr>
          <a:xfrm>
            <a:off x="5943600" y="1272746"/>
            <a:ext cx="5572897" cy="518603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err="1">
                <a:ea typeface="Arial Unicode MS" pitchFamily="34" charset="-128"/>
                <a:cs typeface="Arial Unicode MS" pitchFamily="34" charset="-128"/>
              </a:rPr>
              <a:t>var</a:t>
            </a: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if ( </a:t>
            </a:r>
            <a:r>
              <a:rPr lang="en-US" sz="1400" kern="0" dirty="0" err="1">
                <a:ea typeface="Arial Unicode MS" pitchFamily="34" charset="-128"/>
                <a:cs typeface="Arial Unicode MS" pitchFamily="34" charset="-128"/>
              </a:rPr>
              <a:t>isActiveXSupported</a:t>
            </a:r>
            <a:r>
              <a:rPr lang="en-US" sz="14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"ActiveX"};</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else if( isHTML5Supported())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"HTML5"};</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else if( </a:t>
            </a:r>
            <a:r>
              <a:rPr lang="en-US" sz="1400" kern="0" dirty="0" err="1">
                <a:ea typeface="Arial Unicode MS" pitchFamily="34" charset="-128"/>
                <a:cs typeface="Arial Unicode MS" pitchFamily="34" charset="-128"/>
              </a:rPr>
              <a:t>isFlashSupported</a:t>
            </a:r>
            <a:r>
              <a:rPr lang="en-US" sz="14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"Flash"};</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else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"Form"};</a:t>
            </a:r>
          </a:p>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a:t>
            </a:r>
            <a:endParaRPr lang="en-US" sz="1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console.log(</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a:t>
            </a:r>
            <a:endParaRPr lang="en-US" sz="1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687566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6" name="TextBox 5"/>
          <p:cNvSpPr txBox="1"/>
          <p:nvPr/>
        </p:nvSpPr>
        <p:spPr>
          <a:xfrm>
            <a:off x="234779" y="1359243"/>
            <a:ext cx="5189838" cy="31085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getActiveX</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try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 lots of initialization </a:t>
            </a:r>
            <a:r>
              <a:rPr lang="en-US" sz="1800" kern="0" dirty="0" smtClean="0">
                <a:ea typeface="Arial Unicode MS" pitchFamily="34" charset="-128"/>
                <a:cs typeface="Arial Unicode MS" pitchFamily="34" charset="-128"/>
              </a:rPr>
              <a:t>work</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 "name": "ActiveX"};</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catch (e)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null;</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8" name="TextBox 7"/>
          <p:cNvSpPr txBox="1"/>
          <p:nvPr/>
        </p:nvSpPr>
        <p:spPr>
          <a:xfrm>
            <a:off x="234779" y="5474043"/>
            <a:ext cx="11960397"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uploadAPI</a:t>
            </a:r>
            <a:r>
              <a:rPr lang="en-US" sz="1800" kern="0" dirty="0">
                <a:ea typeface="Arial Unicode MS" pitchFamily="34" charset="-128"/>
                <a:cs typeface="Arial Unicode MS" pitchFamily="34" charset="-128"/>
              </a:rPr>
              <a:t> = </a:t>
            </a:r>
            <a:r>
              <a:rPr lang="en-US" sz="1800" kern="0" dirty="0" err="1">
                <a:ea typeface="Arial Unicode MS" pitchFamily="34" charset="-128"/>
                <a:cs typeface="Arial Unicode MS" pitchFamily="34" charset="-128"/>
              </a:rPr>
              <a:t>getActiveX.after</a:t>
            </a:r>
            <a:r>
              <a:rPr lang="en-US" sz="1800" kern="0" dirty="0">
                <a:ea typeface="Arial Unicode MS" pitchFamily="34" charset="-128"/>
                <a:cs typeface="Arial Unicode MS" pitchFamily="34" charset="-128"/>
              </a:rPr>
              <a:t>(getHTML5).after(</a:t>
            </a:r>
            <a:r>
              <a:rPr lang="en-US" sz="1800" kern="0" dirty="0" err="1">
                <a:ea typeface="Arial Unicode MS" pitchFamily="34" charset="-128"/>
                <a:cs typeface="Arial Unicode MS" pitchFamily="34" charset="-128"/>
              </a:rPr>
              <a:t>getFlash</a:t>
            </a:r>
            <a:r>
              <a:rPr lang="en-US" sz="1800" kern="0" dirty="0">
                <a:ea typeface="Arial Unicode MS" pitchFamily="34" charset="-128"/>
                <a:cs typeface="Arial Unicode MS" pitchFamily="34" charset="-128"/>
              </a:rPr>
              <a:t>).after(</a:t>
            </a:r>
            <a:r>
              <a:rPr lang="en-US" sz="1800" kern="0" dirty="0" err="1">
                <a:ea typeface="Arial Unicode MS" pitchFamily="34" charset="-128"/>
                <a:cs typeface="Arial Unicode MS" pitchFamily="34" charset="-128"/>
              </a:rPr>
              <a:t>getForm</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console.log(</a:t>
            </a:r>
            <a:r>
              <a:rPr lang="en-US" sz="1800" kern="0" dirty="0" err="1" smtClean="0">
                <a:ea typeface="Arial Unicode MS" pitchFamily="34" charset="-128"/>
                <a:cs typeface="Arial Unicode MS" pitchFamily="34" charset="-128"/>
              </a:rPr>
              <a:t>uploadAPI</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5696465" y="1272746"/>
            <a:ext cx="6172735" cy="31085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getHTML5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try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 lots of initialization </a:t>
            </a:r>
            <a:r>
              <a:rPr lang="en-US" sz="1800" kern="0" dirty="0" smtClean="0">
                <a:ea typeface="Arial Unicode MS" pitchFamily="34" charset="-128"/>
                <a:cs typeface="Arial Unicode MS" pitchFamily="34" charset="-128"/>
              </a:rPr>
              <a:t>work</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return { "name": "HTML5"};</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catch (e)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null;</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35510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 Java</a:t>
            </a:r>
            <a:endParaRPr lang="en-US" dirty="0"/>
          </a:p>
        </p:txBody>
      </p:sp>
      <p:pic>
        <p:nvPicPr>
          <p:cNvPr id="6" name="Picture 5"/>
          <p:cNvPicPr>
            <a:picLocks noChangeAspect="1"/>
          </p:cNvPicPr>
          <p:nvPr/>
        </p:nvPicPr>
        <p:blipFill>
          <a:blip r:embed="rId2"/>
          <a:stretch>
            <a:fillRect/>
          </a:stretch>
        </p:blipFill>
        <p:spPr>
          <a:xfrm>
            <a:off x="3604199" y="2374047"/>
            <a:ext cx="8265001" cy="3849840"/>
          </a:xfrm>
          <a:prstGeom prst="rect">
            <a:avLst/>
          </a:prstGeom>
        </p:spPr>
      </p:pic>
      <p:sp>
        <p:nvSpPr>
          <p:cNvPr id="5" name="TextBox 4"/>
          <p:cNvSpPr txBox="1"/>
          <p:nvPr/>
        </p:nvSpPr>
        <p:spPr>
          <a:xfrm>
            <a:off x="383059" y="1482811"/>
            <a:ext cx="11219936" cy="3046988"/>
          </a:xfrm>
          <a:prstGeom prst="rect">
            <a:avLst/>
          </a:prstGeom>
          <a:noFill/>
        </p:spPr>
        <p:txBody>
          <a:bodyPr wrap="square" lIns="0" tIns="0" rIns="0" bIns="0" rtlCol="0">
            <a:spAutoFit/>
          </a:bodyPr>
          <a:lstStyle/>
          <a:p>
            <a:r>
              <a:rPr lang="en-US" sz="1800" b="1" dirty="0"/>
              <a:t>public class </a:t>
            </a:r>
            <a:r>
              <a:rPr lang="en-US" sz="1800" b="1" dirty="0" err="1"/>
              <a:t>stringTest</a:t>
            </a:r>
            <a:r>
              <a:rPr lang="en-US" sz="1800" b="1" dirty="0"/>
              <a:t> {</a:t>
            </a:r>
          </a:p>
          <a:p>
            <a:endParaRPr lang="en-US" sz="1800" dirty="0"/>
          </a:p>
          <a:p>
            <a:r>
              <a:rPr lang="en-US" sz="1800" b="1" dirty="0"/>
              <a:t>public static void main(String[] </a:t>
            </a:r>
            <a:r>
              <a:rPr lang="en-US" sz="1800" b="1" dirty="0" err="1"/>
              <a:t>args</a:t>
            </a:r>
            <a:r>
              <a:rPr lang="en-US" sz="1800" b="1" dirty="0"/>
              <a:t>) {</a:t>
            </a:r>
          </a:p>
          <a:p>
            <a:r>
              <a:rPr lang="en-US" sz="1800" dirty="0"/>
              <a:t>String </a:t>
            </a:r>
            <a:r>
              <a:rPr lang="en-US" sz="1800" dirty="0" err="1"/>
              <a:t>userName</a:t>
            </a:r>
            <a:r>
              <a:rPr lang="en-US" sz="1800" dirty="0"/>
              <a:t> = "Jerry";</a:t>
            </a:r>
          </a:p>
          <a:p>
            <a:r>
              <a:rPr lang="en-US" sz="1800" dirty="0"/>
              <a:t>String skill = "JS";</a:t>
            </a:r>
          </a:p>
          <a:p>
            <a:r>
              <a:rPr lang="en-US" sz="1800" dirty="0"/>
              <a:t>String job = "Developer";</a:t>
            </a:r>
          </a:p>
          <a:p>
            <a:r>
              <a:rPr lang="da-DK" sz="1800" dirty="0" err="1"/>
              <a:t>String</a:t>
            </a:r>
            <a:r>
              <a:rPr lang="da-DK" sz="1800" dirty="0"/>
              <a:t> info = </a:t>
            </a:r>
            <a:r>
              <a:rPr lang="da-DK" sz="1800" dirty="0" err="1"/>
              <a:t>userName</a:t>
            </a:r>
            <a:r>
              <a:rPr lang="da-DK" sz="1800" dirty="0"/>
              <a:t> + </a:t>
            </a:r>
            <a:r>
              <a:rPr lang="da-DK" sz="1800" dirty="0" err="1"/>
              <a:t>skill</a:t>
            </a:r>
            <a:r>
              <a:rPr lang="da-DK" sz="1800" dirty="0"/>
              <a:t> </a:t>
            </a:r>
            <a:endParaRPr lang="da-DK" sz="1800" dirty="0" smtClean="0"/>
          </a:p>
          <a:p>
            <a:r>
              <a:rPr lang="da-DK" sz="1800" dirty="0" smtClean="0"/>
              <a:t>+ </a:t>
            </a:r>
            <a:r>
              <a:rPr lang="da-DK" sz="1800" dirty="0"/>
              <a:t>job;</a:t>
            </a:r>
          </a:p>
          <a:p>
            <a:r>
              <a:rPr lang="en-US" sz="1800" dirty="0" err="1"/>
              <a:t>System.</a:t>
            </a:r>
            <a:r>
              <a:rPr lang="en-US" sz="1800" b="1" i="1" dirty="0" err="1"/>
              <a:t>out.println</a:t>
            </a:r>
            <a:r>
              <a:rPr lang="en-US" sz="1800" b="1" i="1" dirty="0"/>
              <a:t>(info);</a:t>
            </a:r>
          </a:p>
          <a:p>
            <a:r>
              <a:rPr lang="en-US" sz="1800" dirty="0"/>
              <a:t>}</a:t>
            </a:r>
          </a:p>
          <a:p>
            <a:r>
              <a:rPr lang="en-US" sz="1800" dirty="0"/>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064846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462383" y="1710042"/>
            <a:ext cx="10164428" cy="3875212"/>
          </a:xfrm>
          <a:prstGeom prst="rect">
            <a:avLst/>
          </a:prstGeom>
        </p:spPr>
      </p:pic>
      <p:pic>
        <p:nvPicPr>
          <p:cNvPr id="6" name="Picture 5"/>
          <p:cNvPicPr>
            <a:picLocks noChangeAspect="1"/>
          </p:cNvPicPr>
          <p:nvPr/>
        </p:nvPicPr>
        <p:blipFill>
          <a:blip r:embed="rId3"/>
          <a:stretch>
            <a:fillRect/>
          </a:stretch>
        </p:blipFill>
        <p:spPr>
          <a:xfrm>
            <a:off x="6268533" y="3488935"/>
            <a:ext cx="5143296" cy="1775043"/>
          </a:xfrm>
          <a:prstGeom prst="rect">
            <a:avLst/>
          </a:prstGeom>
          <a:ln w="31750">
            <a:solidFill>
              <a:schemeClr val="accent1"/>
            </a:solidFill>
          </a:ln>
        </p:spPr>
      </p:pic>
    </p:spTree>
    <p:extLst>
      <p:ext uri="{BB962C8B-B14F-4D97-AF65-F5344CB8AC3E}">
        <p14:creationId xmlns:p14="http://schemas.microsoft.com/office/powerpoint/2010/main" val="541422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Tools for Code Review &amp; Code Refact</a:t>
            </a:r>
            <a:endParaRPr lang="en-US" dirty="0"/>
          </a:p>
        </p:txBody>
      </p:sp>
      <p:sp>
        <p:nvSpPr>
          <p:cNvPr id="5" name="TextBox 4"/>
          <p:cNvSpPr txBox="1"/>
          <p:nvPr/>
        </p:nvSpPr>
        <p:spPr>
          <a:xfrm>
            <a:off x="543697" y="1606378"/>
            <a:ext cx="3595817" cy="240065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a:t>
            </a: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2"/>
              </a:rPr>
              <a:t>JAD</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err="1">
                <a:ea typeface="Arial Unicode MS" pitchFamily="34" charset="-128"/>
                <a:cs typeface="Arial Unicode MS" pitchFamily="34" charset="-128"/>
              </a:rPr>
              <a:t>j</a:t>
            </a:r>
            <a:r>
              <a:rPr lang="en-US" sz="1800" b="1" kern="0" dirty="0" err="1" smtClean="0">
                <a:ea typeface="Arial Unicode MS" pitchFamily="34" charset="-128"/>
                <a:cs typeface="Arial Unicode MS" pitchFamily="34" charset="-128"/>
              </a:rPr>
              <a:t>avap</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3"/>
              </a:rPr>
              <a:t>Java </a:t>
            </a:r>
            <a:r>
              <a:rPr lang="en-US" sz="1800" b="1" kern="0" dirty="0" err="1" smtClean="0">
                <a:ea typeface="Arial Unicode MS" pitchFamily="34" charset="-128"/>
                <a:cs typeface="Arial Unicode MS" pitchFamily="34" charset="-128"/>
                <a:hlinkClick r:id="rId3"/>
              </a:rPr>
              <a:t>Decompiler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4"/>
              </a:rPr>
              <a:t>Source Monitor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5"/>
              </a:rPr>
              <a:t>Visual VM</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rPr>
              <a:t>Refactor Menu in Eclipse</a:t>
            </a:r>
            <a:endParaRPr lang="en-US" sz="1800" b="1" kern="0" dirty="0" smtClean="0">
              <a:ea typeface="Arial Unicode MS" pitchFamily="34" charset="-128"/>
              <a:cs typeface="Arial Unicode MS" pitchFamily="34" charset="-128"/>
            </a:endParaRPr>
          </a:p>
        </p:txBody>
      </p:sp>
      <p:sp>
        <p:nvSpPr>
          <p:cNvPr id="7" name="TextBox 6"/>
          <p:cNvSpPr txBox="1"/>
          <p:nvPr/>
        </p:nvSpPr>
        <p:spPr>
          <a:xfrm>
            <a:off x="543697" y="3768811"/>
            <a:ext cx="4275438" cy="275460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JavaScript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hlinkClick r:id="rId6"/>
              </a:rPr>
              <a:t>ESLint </a:t>
            </a:r>
            <a:r>
              <a:rPr lang="en-US" sz="1800" kern="0" dirty="0" smtClean="0">
                <a:ea typeface="Arial Unicode MS" pitchFamily="34" charset="-128"/>
                <a:cs typeface="Arial Unicode MS" pitchFamily="34" charset="-128"/>
                <a:hlinkClick r:id="rId6"/>
              </a:rPr>
              <a:t>for </a:t>
            </a:r>
            <a:r>
              <a:rPr lang="en-US" sz="1800" kern="0" dirty="0" err="1">
                <a:ea typeface="Arial Unicode MS" pitchFamily="34" charset="-128"/>
                <a:cs typeface="Arial Unicode MS" pitchFamily="34" charset="-128"/>
                <a:hlinkClick r:id="rId6"/>
              </a:rPr>
              <a:t>Fiori</a:t>
            </a:r>
            <a:r>
              <a:rPr lang="en-US" sz="1800" kern="0" dirty="0">
                <a:ea typeface="Arial Unicode MS" pitchFamily="34" charset="-128"/>
                <a:cs typeface="Arial Unicode MS" pitchFamily="34" charset="-128"/>
                <a:hlinkClick r:id="rId6"/>
              </a:rPr>
              <a:t> </a:t>
            </a:r>
            <a:r>
              <a:rPr lang="en-US" sz="1800" kern="0" dirty="0" smtClean="0">
                <a:ea typeface="Arial Unicode MS" pitchFamily="34" charset="-128"/>
                <a:cs typeface="Arial Unicode MS" pitchFamily="34" charset="-128"/>
                <a:hlinkClick r:id="rId6"/>
              </a:rPr>
              <a:t>Apps</a:t>
            </a:r>
            <a:endParaRPr lang="en-US"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7"/>
              </a:rPr>
              <a:t>Check Jenkins build log</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8" action="ppaction://hlinkfile"/>
              </a:rPr>
              <a:t>JSlint for Sublime Text 2</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9" action="ppaction://hlinkfile"/>
              </a:rPr>
              <a:t>Code check </a:t>
            </a:r>
            <a:r>
              <a:rPr lang="en-US" altLang="zh-CN" sz="1800" kern="0" dirty="0" smtClean="0">
                <a:ea typeface="Arial Unicode MS" pitchFamily="34" charset="-128"/>
                <a:cs typeface="Arial Unicode MS" pitchFamily="34" charset="-128"/>
              </a:rPr>
              <a:t>in </a:t>
            </a:r>
            <a:r>
              <a:rPr lang="en-US" altLang="zh-CN" sz="1800" kern="0" dirty="0" smtClean="0">
                <a:ea typeface="Arial Unicode MS" pitchFamily="34" charset="-128"/>
                <a:cs typeface="Arial Unicode MS" pitchFamily="34" charset="-128"/>
                <a:hlinkClick r:id="rId10"/>
              </a:rPr>
              <a:t>WebIDE</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hlinkClick r:id="rId11" action="ppaction://hlinkfile"/>
              </a:rPr>
              <a:t>Profile in Chrome</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8" name="TextBox 7"/>
          <p:cNvSpPr txBox="1"/>
          <p:nvPr/>
        </p:nvSpPr>
        <p:spPr>
          <a:xfrm>
            <a:off x="6722076" y="1713269"/>
            <a:ext cx="381823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b="1" kern="0" dirty="0" smtClean="0">
                <a:ea typeface="Arial Unicode MS" pitchFamily="34" charset="-128"/>
                <a:cs typeface="Arial Unicode MS" pitchFamily="34" charset="-128"/>
              </a:rPr>
              <a:t>ABAP</a:t>
            </a: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2"/>
              </a:rPr>
              <a:t>Code inspector</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3" action="ppaction://hlinkfile"/>
              </a:rPr>
              <a:t>Refactor feature in AIE</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4" action="ppaction://hlinkfile"/>
              </a:rPr>
              <a:t>Code coverage</a:t>
            </a:r>
            <a:endParaRPr lang="en-US" altLang="zh-CN" sz="1800" b="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740371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wrong to use a </a:t>
            </a:r>
            <a:r>
              <a:rPr lang="en-US" dirty="0" smtClean="0"/>
              <a:t>Boolean </a:t>
            </a:r>
            <a:r>
              <a:rPr lang="en-US" dirty="0"/>
              <a:t>parameter to determine behavior</a:t>
            </a:r>
          </a:p>
        </p:txBody>
      </p:sp>
      <p:sp>
        <p:nvSpPr>
          <p:cNvPr id="5" name="TextBox 4"/>
          <p:cNvSpPr txBox="1"/>
          <p:nvPr/>
        </p:nvSpPr>
        <p:spPr>
          <a:xfrm>
            <a:off x="324000" y="1433384"/>
            <a:ext cx="115452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smtClean="0">
                <a:ea typeface="Arial Unicode MS" pitchFamily="34" charset="-128"/>
                <a:cs typeface="Arial Unicode MS" pitchFamily="34" charset="-128"/>
                <a:hlinkClick r:id="rId3" action="ppaction://hlinkfile"/>
              </a:rPr>
              <a:t>Discussion in stackoverflow</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0" y="1890584"/>
            <a:ext cx="11686768" cy="30777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A developer defines a method with a </a:t>
            </a:r>
            <a:r>
              <a:rPr lang="en-US" sz="1800" dirty="0" smtClean="0"/>
              <a:t>Boolean </a:t>
            </a:r>
            <a:r>
              <a:rPr lang="en-US" sz="1800" dirty="0"/>
              <a:t>as one of its parameters, and that method calls another, and so on, and eventually that </a:t>
            </a:r>
            <a:r>
              <a:rPr lang="en-US" sz="1800" dirty="0" smtClean="0"/>
              <a:t>Boolean </a:t>
            </a:r>
            <a:r>
              <a:rPr lang="en-US" sz="1800" dirty="0"/>
              <a:t>is used, solely to determine whether or not to take a certain action. </a:t>
            </a:r>
            <a:endParaRPr lang="en-US" sz="1800" dirty="0" smtClean="0"/>
          </a:p>
          <a:p>
            <a:pPr fontAlgn="base">
              <a:spcBef>
                <a:spcPts val="600"/>
              </a:spcBef>
              <a:spcAft>
                <a:spcPct val="0"/>
              </a:spcAft>
              <a:buClr>
                <a:srgbClr val="F0AB00"/>
              </a:buClr>
              <a:buSzPct val="80000"/>
            </a:pPr>
            <a:endParaRPr lang="en-US" sz="1800" dirty="0"/>
          </a:p>
          <a:p>
            <a:pPr fontAlgn="base">
              <a:spcBef>
                <a:spcPts val="600"/>
              </a:spcBef>
              <a:spcAft>
                <a:spcPct val="0"/>
              </a:spcAft>
              <a:buClr>
                <a:srgbClr val="F0AB00"/>
              </a:buClr>
              <a:buSzPct val="80000"/>
            </a:pPr>
            <a:r>
              <a:rPr lang="en-US" altLang="zh-CN" sz="1800" dirty="0" smtClean="0">
                <a:hlinkClick r:id="rId4" action="ppaction://hlinkfile"/>
              </a:rPr>
              <a:t>One incident in </a:t>
            </a:r>
            <a:r>
              <a:rPr lang="en-US" altLang="zh-CN" sz="1800" dirty="0" err="1" smtClean="0">
                <a:hlinkClick r:id="rId4" action="ppaction://hlinkfile"/>
              </a:rPr>
              <a:t>Fiori</a:t>
            </a:r>
            <a:r>
              <a:rPr lang="en-US" altLang="zh-CN" sz="1800" dirty="0" smtClean="0">
                <a:hlinkClick r:id="rId4" action="ppaction://hlinkfile"/>
              </a:rPr>
              <a:t> </a:t>
            </a:r>
            <a:r>
              <a:rPr lang="en-US" altLang="zh-CN" sz="1800" dirty="0" smtClean="0">
                <a:hlinkClick r:id="rId4" action="ppaction://hlinkfile"/>
              </a:rPr>
              <a:t>team</a:t>
            </a:r>
            <a:endParaRPr lang="en-US" altLang="zh-CN" sz="1800" dirty="0" smtClean="0"/>
          </a:p>
          <a:p>
            <a:pPr fontAlgn="base">
              <a:spcBef>
                <a:spcPts val="600"/>
              </a:spcBef>
              <a:spcAft>
                <a:spcPct val="0"/>
              </a:spcAft>
              <a:buClr>
                <a:srgbClr val="F0AB00"/>
              </a:buClr>
              <a:buSzPct val="80000"/>
            </a:pPr>
            <a:endParaRPr lang="en-US" altLang="zh-CN" sz="1800" dirty="0"/>
          </a:p>
          <a:p>
            <a:pPr fontAlgn="base">
              <a:spcBef>
                <a:spcPts val="600"/>
              </a:spcBef>
              <a:spcAft>
                <a:spcPct val="0"/>
              </a:spcAft>
              <a:buClr>
                <a:srgbClr val="F0AB00"/>
              </a:buClr>
              <a:buSzPct val="80000"/>
            </a:pPr>
            <a:r>
              <a:rPr lang="en-US" altLang="zh-CN" sz="1800" dirty="0" smtClean="0">
                <a:hlinkClick r:id="rId5" action="ppaction://hlinkfile"/>
              </a:rPr>
              <a:t>Another incident </a:t>
            </a:r>
            <a:r>
              <a:rPr lang="en-US" sz="1800" dirty="0">
                <a:hlinkClick r:id="rId5" action="ppaction://hlinkfile"/>
              </a:rPr>
              <a:t>671830  2015 </a:t>
            </a:r>
            <a:endParaRPr lang="en-US" altLang="zh-CN" sz="1800" dirty="0" smtClean="0"/>
          </a:p>
          <a:p>
            <a:pPr fontAlgn="base">
              <a:spcBef>
                <a:spcPts val="600"/>
              </a:spcBef>
              <a:spcAft>
                <a:spcPct val="0"/>
              </a:spcAft>
              <a:buClr>
                <a:srgbClr val="F0AB00"/>
              </a:buClr>
              <a:buSzPct val="80000"/>
            </a:pPr>
            <a:endParaRPr lang="en-US" sz="1800" dirty="0" smtClean="0"/>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2626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constant in Java</a:t>
            </a:r>
            <a:endParaRPr lang="en-US" dirty="0"/>
          </a:p>
        </p:txBody>
      </p:sp>
      <p:sp>
        <p:nvSpPr>
          <p:cNvPr id="6" name="TextBox 5"/>
          <p:cNvSpPr txBox="1"/>
          <p:nvPr/>
        </p:nvSpPr>
        <p:spPr>
          <a:xfrm>
            <a:off x="324000" y="1346886"/>
            <a:ext cx="11167784"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developer.51cto.com/art/201509/492085.htm</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091131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using Array in interface in Java</a:t>
            </a:r>
            <a:endParaRPr lang="en-US" dirty="0"/>
          </a:p>
        </p:txBody>
      </p:sp>
      <p:sp>
        <p:nvSpPr>
          <p:cNvPr id="5" name="TextBox 4"/>
          <p:cNvSpPr txBox="1"/>
          <p:nvPr/>
        </p:nvSpPr>
        <p:spPr>
          <a:xfrm>
            <a:off x="457200" y="1371600"/>
            <a:ext cx="11219935"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eclipsesource.com/blogs/2014/04/11/3-good-reasons-to-avoid-arrays-in-java-interfaces</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030865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Colons </a:t>
            </a:r>
            <a:r>
              <a:rPr lang="en-US" altLang="zh-CN" dirty="0" smtClean="0"/>
              <a:t>in JavaScript</a:t>
            </a:r>
            <a:endParaRPr lang="en-US" dirty="0"/>
          </a:p>
        </p:txBody>
      </p:sp>
      <p:sp>
        <p:nvSpPr>
          <p:cNvPr id="5" name="Rectangle 4"/>
          <p:cNvSpPr/>
          <p:nvPr/>
        </p:nvSpPr>
        <p:spPr>
          <a:xfrm>
            <a:off x="324000" y="1532228"/>
            <a:ext cx="6096000" cy="2677656"/>
          </a:xfrm>
          <a:prstGeom prst="rect">
            <a:avLst/>
          </a:prstGeom>
        </p:spPr>
        <p:txBody>
          <a:bodyPr>
            <a:spAutoFit/>
          </a:bodyPr>
          <a:lstStyle/>
          <a:p>
            <a:r>
              <a:rPr lang="en-US" dirty="0"/>
              <a:t>function a() {</a:t>
            </a:r>
          </a:p>
          <a:p>
            <a:r>
              <a:rPr lang="en-US" dirty="0"/>
              <a:t>	console.log("I was called!");</a:t>
            </a:r>
          </a:p>
          <a:p>
            <a:r>
              <a:rPr lang="en-US" dirty="0"/>
              <a:t>	return "Jerry";</a:t>
            </a:r>
          </a:p>
          <a:p>
            <a:r>
              <a:rPr lang="en-US" dirty="0"/>
              <a:t>}</a:t>
            </a:r>
          </a:p>
          <a:p>
            <a:endParaRPr lang="en-US" dirty="0"/>
          </a:p>
          <a:p>
            <a:endParaRPr lang="en-US" dirty="0"/>
          </a:p>
          <a:p>
            <a:r>
              <a:rPr lang="en-US" dirty="0" err="1"/>
              <a:t>var</a:t>
            </a:r>
            <a:r>
              <a:rPr lang="en-US" dirty="0"/>
              <a:t> b = a(), a; </a:t>
            </a:r>
            <a:endParaRPr lang="en-US" dirty="0" smtClean="0"/>
          </a:p>
          <a:p>
            <a:r>
              <a:rPr lang="en-US" dirty="0" smtClean="0"/>
              <a:t>console.log(b); </a:t>
            </a:r>
            <a:endParaRPr lang="en-US" dirty="0"/>
          </a:p>
        </p:txBody>
      </p:sp>
      <p:sp>
        <p:nvSpPr>
          <p:cNvPr id="6" name="TextBox 5"/>
          <p:cNvSpPr txBox="1"/>
          <p:nvPr/>
        </p:nvSpPr>
        <p:spPr>
          <a:xfrm>
            <a:off x="2224217" y="3851538"/>
            <a:ext cx="179172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Jerry</a:t>
            </a:r>
          </a:p>
        </p:txBody>
      </p:sp>
      <p:sp>
        <p:nvSpPr>
          <p:cNvPr id="7" name="TextBox 6"/>
          <p:cNvSpPr txBox="1"/>
          <p:nvPr/>
        </p:nvSpPr>
        <p:spPr>
          <a:xfrm>
            <a:off x="5647038" y="1532228"/>
            <a:ext cx="564703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d = (function 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a(),a;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console.log(d);</a:t>
            </a:r>
          </a:p>
        </p:txBody>
      </p:sp>
      <p:sp>
        <p:nvSpPr>
          <p:cNvPr id="8" name="TextBox 7"/>
          <p:cNvSpPr txBox="1"/>
          <p:nvPr/>
        </p:nvSpPr>
        <p:spPr>
          <a:xfrm>
            <a:off x="5647038" y="3620530"/>
            <a:ext cx="4300151"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will print: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 was </a:t>
            </a:r>
            <a:r>
              <a:rPr lang="en-US" sz="1800" kern="0" dirty="0" smtClean="0">
                <a:ea typeface="Arial Unicode MS" pitchFamily="34" charset="-128"/>
                <a:cs typeface="Arial Unicode MS" pitchFamily="34" charset="-128"/>
              </a:rPr>
              <a:t>called!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a()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console.log("I was called!");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"Jerry";</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432486" y="4661862"/>
            <a:ext cx="4176584" cy="133882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a-DK" sz="1800" kern="0" dirty="0">
                <a:ea typeface="Arial Unicode MS" pitchFamily="34" charset="-128"/>
                <a:cs typeface="Arial Unicode MS" pitchFamily="34" charset="-128"/>
              </a:rPr>
              <a:t>(</a:t>
            </a:r>
            <a:r>
              <a:rPr lang="da-DK" sz="1800" kern="0" dirty="0" err="1">
                <a:ea typeface="Arial Unicode MS" pitchFamily="34" charset="-128"/>
                <a:cs typeface="Arial Unicode MS" pitchFamily="34" charset="-128"/>
              </a:rPr>
              <a:t>function</a:t>
            </a:r>
            <a:r>
              <a:rPr lang="da-DK" sz="1800" kern="0" dirty="0">
                <a:ea typeface="Arial Unicode MS" pitchFamily="34" charset="-128"/>
                <a:cs typeface="Arial Unicode MS" pitchFamily="34" charset="-128"/>
              </a:rPr>
              <a:t>() </a:t>
            </a:r>
            <a:r>
              <a:rPr lang="da-DK"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da-DK"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da-DK" sz="1800" kern="0" dirty="0">
                <a:ea typeface="Arial Unicode MS" pitchFamily="34" charset="-128"/>
                <a:cs typeface="Arial Unicode MS" pitchFamily="34" charset="-128"/>
              </a:rPr>
              <a:t>    var e = f = 1</a:t>
            </a:r>
            <a:r>
              <a:rPr lang="da-DK"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r>
              <a:rPr lang="da-DK" sz="1800" kern="0" dirty="0" smtClean="0">
                <a:ea typeface="Arial Unicode MS" pitchFamily="34" charset="-128"/>
                <a:cs typeface="Arial Unicode MS" pitchFamily="34" charset="-128"/>
              </a:rPr>
              <a:t>})();</a:t>
            </a:r>
            <a:endParaRPr lang="en-US" sz="1800" kern="0" dirty="0" err="1" smtClean="0">
              <a:ea typeface="Arial Unicode MS" pitchFamily="34" charset="-128"/>
              <a:cs typeface="Arial Unicode MS" pitchFamily="34" charset="-128"/>
            </a:endParaRPr>
          </a:p>
        </p:txBody>
      </p:sp>
      <p:sp>
        <p:nvSpPr>
          <p:cNvPr id="10" name="Rectangle 9"/>
          <p:cNvSpPr/>
          <p:nvPr/>
        </p:nvSpPr>
        <p:spPr>
          <a:xfrm>
            <a:off x="575444" y="4918037"/>
            <a:ext cx="1529586" cy="415498"/>
          </a:xfrm>
          <a:prstGeom prst="rect">
            <a:avLst/>
          </a:prstGeom>
        </p:spPr>
        <p:txBody>
          <a:bodyPr wrap="none">
            <a:spAutoFit/>
          </a:bodyPr>
          <a:lstStyle/>
          <a:p>
            <a:r>
              <a:rPr lang="en-US" dirty="0"/>
              <a:t>"use strict";</a:t>
            </a:r>
          </a:p>
        </p:txBody>
      </p:sp>
      <p:sp>
        <p:nvSpPr>
          <p:cNvPr id="11" name="Rectangle 10"/>
          <p:cNvSpPr/>
          <p:nvPr/>
        </p:nvSpPr>
        <p:spPr>
          <a:xfrm>
            <a:off x="1720520" y="6000690"/>
            <a:ext cx="5145961" cy="415498"/>
          </a:xfrm>
          <a:prstGeom prst="rect">
            <a:avLst/>
          </a:prstGeom>
        </p:spPr>
        <p:txBody>
          <a:bodyPr wrap="none">
            <a:spAutoFit/>
          </a:bodyPr>
          <a:lstStyle/>
          <a:p>
            <a:r>
              <a:rPr lang="en-US" dirty="0"/>
              <a:t>Uncaught </a:t>
            </a:r>
            <a:r>
              <a:rPr lang="en-US" dirty="0" err="1"/>
              <a:t>ReferenceError</a:t>
            </a:r>
            <a:r>
              <a:rPr lang="en-US" dirty="0"/>
              <a:t>: f is not defined</a:t>
            </a:r>
          </a:p>
        </p:txBody>
      </p:sp>
    </p:spTree>
    <p:extLst>
      <p:ext uri="{BB962C8B-B14F-4D97-AF65-F5344CB8AC3E}">
        <p14:creationId xmlns:p14="http://schemas.microsoft.com/office/powerpoint/2010/main" val="11668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 JavaScript</a:t>
            </a:r>
            <a:endParaRPr lang="en-US" dirty="0"/>
          </a:p>
        </p:txBody>
      </p:sp>
      <p:sp>
        <p:nvSpPr>
          <p:cNvPr id="5" name="Rectangle 4"/>
          <p:cNvSpPr/>
          <p:nvPr/>
        </p:nvSpPr>
        <p:spPr>
          <a:xfrm>
            <a:off x="324000" y="1399212"/>
            <a:ext cx="6096000" cy="4616648"/>
          </a:xfrm>
          <a:prstGeom prst="rect">
            <a:avLst/>
          </a:prstGeom>
        </p:spPr>
        <p:txBody>
          <a:bodyPr>
            <a:spAutoFit/>
          </a:bodyPr>
          <a:lstStyle/>
          <a:p>
            <a:r>
              <a:rPr lang="en-US" dirty="0" err="1" smtClean="0"/>
              <a:t>var</a:t>
            </a:r>
            <a:r>
              <a:rPr lang="en-US" dirty="0" smtClean="0"/>
              <a:t> </a:t>
            </a:r>
            <a:r>
              <a:rPr lang="en-US" dirty="0"/>
              <a:t>b = function(para) {</a:t>
            </a:r>
          </a:p>
          <a:p>
            <a:r>
              <a:rPr lang="en-US" dirty="0"/>
              <a:t>	return {</a:t>
            </a:r>
          </a:p>
          <a:p>
            <a:r>
              <a:rPr lang="en-US" dirty="0"/>
              <a:t>		</a:t>
            </a:r>
            <a:r>
              <a:rPr lang="en-US" dirty="0" err="1"/>
              <a:t>doSomething</a:t>
            </a:r>
            <a:r>
              <a:rPr lang="en-US" dirty="0"/>
              <a:t>: function() {</a:t>
            </a:r>
          </a:p>
          <a:p>
            <a:r>
              <a:rPr lang="en-US" dirty="0"/>
              <a:t>			console.log("hello: " + para);</a:t>
            </a:r>
          </a:p>
          <a:p>
            <a:r>
              <a:rPr lang="en-US" dirty="0"/>
              <a:t>			return para;</a:t>
            </a:r>
          </a:p>
          <a:p>
            <a:r>
              <a:rPr lang="en-US" dirty="0"/>
              <a:t>		}</a:t>
            </a:r>
          </a:p>
          <a:p>
            <a:r>
              <a:rPr lang="en-US" dirty="0"/>
              <a:t>	}</a:t>
            </a:r>
          </a:p>
          <a:p>
            <a:r>
              <a:rPr lang="en-US" dirty="0"/>
              <a:t>}</a:t>
            </a:r>
          </a:p>
          <a:p>
            <a:endParaRPr lang="en-US" dirty="0"/>
          </a:p>
          <a:p>
            <a:r>
              <a:rPr lang="en-US" dirty="0" err="1"/>
              <a:t>var</a:t>
            </a:r>
            <a:r>
              <a:rPr lang="en-US" dirty="0"/>
              <a:t> a = 1, x = 3, y = 4, s</a:t>
            </a:r>
          </a:p>
          <a:p>
            <a:r>
              <a:rPr lang="en-US" dirty="0"/>
              <a:t>s = a + b</a:t>
            </a:r>
          </a:p>
          <a:p>
            <a:r>
              <a:rPr lang="en-US" dirty="0"/>
              <a:t>(x + y).</a:t>
            </a:r>
            <a:r>
              <a:rPr lang="en-US" dirty="0" err="1"/>
              <a:t>doSomething</a:t>
            </a:r>
            <a:r>
              <a:rPr lang="en-US" dirty="0"/>
              <a:t>()</a:t>
            </a:r>
          </a:p>
          <a:p>
            <a:r>
              <a:rPr lang="en-US" dirty="0"/>
              <a:t>console.log(s</a:t>
            </a:r>
            <a:r>
              <a:rPr lang="en-US" dirty="0" smtClean="0"/>
              <a:t>)</a:t>
            </a:r>
            <a:endParaRPr lang="en-US" dirty="0"/>
          </a:p>
        </p:txBody>
      </p:sp>
      <p:sp>
        <p:nvSpPr>
          <p:cNvPr id="6" name="TextBox 5"/>
          <p:cNvSpPr txBox="1"/>
          <p:nvPr/>
        </p:nvSpPr>
        <p:spPr>
          <a:xfrm>
            <a:off x="3558746" y="5288692"/>
            <a:ext cx="3435178"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hello: 7</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8</a:t>
            </a:r>
          </a:p>
        </p:txBody>
      </p:sp>
      <p:sp>
        <p:nvSpPr>
          <p:cNvPr id="7" name="TextBox 6"/>
          <p:cNvSpPr txBox="1"/>
          <p:nvPr/>
        </p:nvSpPr>
        <p:spPr>
          <a:xfrm>
            <a:off x="6895070" y="1399212"/>
            <a:ext cx="3608173" cy="240065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test(</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result =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result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console.log("test: " + test(3))</a:t>
            </a:r>
            <a:endParaRPr lang="en-US" sz="1800" kern="0" dirty="0" smtClean="0">
              <a:ea typeface="Arial Unicode MS" pitchFamily="34" charset="-128"/>
              <a:cs typeface="Arial Unicode MS" pitchFamily="34" charset="-128"/>
            </a:endParaRPr>
          </a:p>
        </p:txBody>
      </p:sp>
      <p:sp>
        <p:nvSpPr>
          <p:cNvPr id="8" name="TextBox 7"/>
          <p:cNvSpPr txBox="1"/>
          <p:nvPr/>
        </p:nvSpPr>
        <p:spPr>
          <a:xfrm>
            <a:off x="10219038" y="3521676"/>
            <a:ext cx="185351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test: undefined</a:t>
            </a:r>
          </a:p>
        </p:txBody>
      </p:sp>
    </p:spTree>
    <p:extLst>
      <p:ext uri="{BB962C8B-B14F-4D97-AF65-F5344CB8AC3E}">
        <p14:creationId xmlns:p14="http://schemas.microsoft.com/office/powerpoint/2010/main" val="348883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 JavaScript</a:t>
            </a:r>
          </a:p>
        </p:txBody>
      </p:sp>
      <p:sp>
        <p:nvSpPr>
          <p:cNvPr id="5" name="TextBox 4"/>
          <p:cNvSpPr txBox="1"/>
          <p:nvPr/>
        </p:nvSpPr>
        <p:spPr>
          <a:xfrm>
            <a:off x="323999" y="1482811"/>
            <a:ext cx="11871175"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 = function(x){ console.log("called: " + x ); return x}</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(1 + 2).</a:t>
            </a:r>
            <a:r>
              <a:rPr lang="en-US" sz="1800" kern="0" dirty="0" err="1">
                <a:ea typeface="Arial Unicode MS" pitchFamily="34" charset="-128"/>
                <a:cs typeface="Arial Unicode MS" pitchFamily="34" charset="-128"/>
              </a:rPr>
              <a:t>toString</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323998" y="2656703"/>
            <a:ext cx="10970077"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 = function(x){ console.log("called: " + x ); return x</a:t>
            </a:r>
            <a:r>
              <a:rPr lang="en-US" sz="1800" kern="0" dirty="0" smtClean="0">
                <a:ea typeface="Arial Unicode MS" pitchFamily="34" charset="-128"/>
                <a:cs typeface="Arial Unicode MS" pitchFamily="34" charset="-128"/>
              </a:rPr>
              <a:t>}(</a:t>
            </a:r>
            <a:r>
              <a:rPr lang="en-US" sz="1800" kern="0" dirty="0">
                <a:ea typeface="Arial Unicode MS" pitchFamily="34" charset="-128"/>
                <a:cs typeface="Arial Unicode MS" pitchFamily="34" charset="-128"/>
              </a:rPr>
              <a:t>1 + 2).</a:t>
            </a:r>
            <a:r>
              <a:rPr lang="en-US" sz="1800" kern="0" dirty="0" err="1">
                <a:ea typeface="Arial Unicode MS" pitchFamily="34" charset="-128"/>
                <a:cs typeface="Arial Unicode MS" pitchFamily="34" charset="-128"/>
              </a:rPr>
              <a:t>toString</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11" name="TextBox 10"/>
          <p:cNvSpPr txBox="1"/>
          <p:nvPr/>
        </p:nvSpPr>
        <p:spPr>
          <a:xfrm>
            <a:off x="323998" y="3413207"/>
            <a:ext cx="7401698"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smtClean="0">
                <a:ea typeface="Arial Unicode MS" pitchFamily="34" charset="-128"/>
                <a:cs typeface="Arial Unicode MS" pitchFamily="34" charset="-128"/>
              </a:rPr>
              <a:t>// called</a:t>
            </a:r>
            <a:r>
              <a:rPr lang="en-US" sz="1800" kern="0" dirty="0" smtClean="0">
                <a:ea typeface="Arial Unicode MS" pitchFamily="34" charset="-128"/>
                <a:cs typeface="Arial Unicode MS" pitchFamily="34" charset="-128"/>
              </a:rPr>
              <a:t>: 3</a:t>
            </a:r>
          </a:p>
        </p:txBody>
      </p:sp>
    </p:spTree>
    <p:extLst>
      <p:ext uri="{BB962C8B-B14F-4D97-AF65-F5344CB8AC3E}">
        <p14:creationId xmlns:p14="http://schemas.microsoft.com/office/powerpoint/2010/main" val="291551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Inject your own logic in a legacy function</a:t>
            </a:r>
            <a:endParaRPr lang="en-US" dirty="0"/>
          </a:p>
        </p:txBody>
      </p:sp>
      <p:sp>
        <p:nvSpPr>
          <p:cNvPr id="5" name="TextBox 4"/>
          <p:cNvSpPr txBox="1"/>
          <p:nvPr/>
        </p:nvSpPr>
        <p:spPr>
          <a:xfrm>
            <a:off x="324000" y="1408670"/>
            <a:ext cx="4099719"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a:t>
            </a: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 </a:t>
            </a:r>
            <a:r>
              <a:rPr lang="en-US" sz="1800" kern="0" dirty="0">
                <a:ea typeface="Arial Unicode MS" pitchFamily="34" charset="-128"/>
                <a:cs typeface="Arial Unicode MS" pitchFamily="34" charset="-128"/>
              </a:rPr>
              <a:t>big logic</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console.log</a:t>
            </a:r>
            <a:r>
              <a:rPr lang="en-US" sz="1800" kern="0" dirty="0">
                <a:ea typeface="Arial Unicode MS" pitchFamily="34" charset="-128"/>
                <a:cs typeface="Arial Unicode MS" pitchFamily="34" charset="-128"/>
              </a:rPr>
              <a:t>("big logic</a:t>
            </a: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7" name="TextBox 6"/>
          <p:cNvSpPr txBox="1"/>
          <p:nvPr/>
        </p:nvSpPr>
        <p:spPr>
          <a:xfrm>
            <a:off x="704335" y="2495960"/>
            <a:ext cx="45720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c</a:t>
            </a:r>
            <a:r>
              <a:rPr lang="en-US" sz="1800" kern="0" dirty="0" smtClean="0">
                <a:solidFill>
                  <a:srgbClr val="FF0000"/>
                </a:solidFill>
                <a:ea typeface="Arial Unicode MS" pitchFamily="34" charset="-128"/>
                <a:cs typeface="Arial Unicode MS" pitchFamily="34" charset="-128"/>
              </a:rPr>
              <a:t>onsole.log(</a:t>
            </a:r>
            <a:r>
              <a:rPr lang="zh-CN" altLang="en-US" sz="1800" kern="0" dirty="0" smtClean="0">
                <a:solidFill>
                  <a:srgbClr val="FF0000"/>
                </a:solidFill>
                <a:ea typeface="Arial Unicode MS" pitchFamily="34" charset="-128"/>
                <a:cs typeface="Arial Unicode MS" pitchFamily="34" charset="-128"/>
              </a:rPr>
              <a:t>“</a:t>
            </a:r>
            <a:r>
              <a:rPr lang="en-US" altLang="zh-CN" sz="1800" kern="0" dirty="0" smtClean="0">
                <a:solidFill>
                  <a:srgbClr val="FF0000"/>
                </a:solidFill>
                <a:ea typeface="Arial Unicode MS" pitchFamily="34" charset="-128"/>
                <a:cs typeface="Arial Unicode MS" pitchFamily="34" charset="-128"/>
              </a:rPr>
              <a:t>new logic”); // solution1</a:t>
            </a:r>
            <a:endParaRPr lang="en-US" sz="1800" kern="0" dirty="0" smtClean="0">
              <a:solidFill>
                <a:srgbClr val="FF0000"/>
              </a:solidFill>
              <a:ea typeface="Arial Unicode MS" pitchFamily="34" charset="-128"/>
              <a:cs typeface="Arial Unicode MS" pitchFamily="34" charset="-128"/>
            </a:endParaRPr>
          </a:p>
        </p:txBody>
      </p:sp>
      <p:sp>
        <p:nvSpPr>
          <p:cNvPr id="8" name="TextBox 7"/>
          <p:cNvSpPr txBox="1"/>
          <p:nvPr/>
        </p:nvSpPr>
        <p:spPr>
          <a:xfrm>
            <a:off x="324000" y="3274541"/>
            <a:ext cx="4519849" cy="31085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Solution2:</a:t>
            </a:r>
          </a:p>
          <a:p>
            <a:pPr fontAlgn="base">
              <a:spcBef>
                <a:spcPts val="600"/>
              </a:spcBef>
              <a:spcAft>
                <a:spcPct val="0"/>
              </a:spcAft>
              <a:buClr>
                <a:srgbClr val="F0AB00"/>
              </a:buClr>
              <a:buSzPct val="80000"/>
            </a:pPr>
            <a:r>
              <a:rPr lang="en-US" sz="1800" kern="0" dirty="0" err="1" smtClean="0">
                <a:ea typeface="Arial Unicode MS" pitchFamily="34" charset="-128"/>
                <a:cs typeface="Arial Unicode MS" pitchFamily="34" charset="-128"/>
              </a:rPr>
              <a:t>var</a:t>
            </a:r>
            <a:r>
              <a:rPr lang="en-US" sz="1800" kern="0" dirty="0" smtClean="0">
                <a:ea typeface="Arial Unicode MS" pitchFamily="34" charset="-128"/>
                <a:cs typeface="Arial Unicode MS" pitchFamily="34" charset="-128"/>
              </a:rPr>
              <a:t> </a:t>
            </a:r>
            <a:r>
              <a:rPr lang="en-US" sz="1800" kern="0" dirty="0">
                <a:ea typeface="Arial Unicode MS" pitchFamily="34" charset="-128"/>
                <a:cs typeface="Arial Unicode MS" pitchFamily="34" charset="-128"/>
              </a:rPr>
              <a:t>_old = </a:t>
            </a:r>
            <a:r>
              <a:rPr lang="en-US" sz="1800" kern="0" dirty="0" err="1">
                <a:ea typeface="Arial Unicode MS" pitchFamily="34" charset="-128"/>
                <a:cs typeface="Arial Unicode MS" pitchFamily="34" charset="-128"/>
              </a:rPr>
              <a:t>bigFunction</a:t>
            </a:r>
            <a:r>
              <a:rPr lang="en-US" sz="1800" kern="0" dirty="0" smtClean="0">
                <a:ea typeface="Arial Unicode MS" pitchFamily="34" charset="-128"/>
                <a:cs typeface="Arial Unicode MS" pitchFamily="34" charset="-128"/>
              </a:rPr>
              <a:t>;</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if ( _old )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_old();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console.log("our own enhancement");</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5931243" y="1408670"/>
            <a:ext cx="5041557" cy="409342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solution3</a:t>
            </a: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 big logic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console.log("big logic");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 </a:t>
            </a: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 ).</a:t>
            </a:r>
            <a:r>
              <a:rPr lang="en-US" sz="1800" kern="0" dirty="0">
                <a:solidFill>
                  <a:srgbClr val="FF0000"/>
                </a:solidFill>
                <a:ea typeface="Arial Unicode MS" pitchFamily="34" charset="-128"/>
                <a:cs typeface="Arial Unicode MS" pitchFamily="34" charset="-128"/>
              </a:rPr>
              <a:t>after</a:t>
            </a:r>
            <a:r>
              <a:rPr lang="en-US" sz="1800" kern="0" dirty="0">
                <a:ea typeface="Arial Unicode MS" pitchFamily="34" charset="-128"/>
                <a:cs typeface="Arial Unicode MS" pitchFamily="34" charset="-128"/>
              </a:rPr>
              <a:t>(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console.log("our own logic");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58024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1424</TotalTime>
  <Words>602</Words>
  <Application>Microsoft Office PowerPoint</Application>
  <PresentationFormat>Custom</PresentationFormat>
  <Paragraphs>255</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Unicode MS</vt:lpstr>
      <vt:lpstr>MS PGothic</vt:lpstr>
      <vt:lpstr>Arial</vt:lpstr>
      <vt:lpstr>Courier New</vt:lpstr>
      <vt:lpstr>Symbol</vt:lpstr>
      <vt:lpstr>wingdings</vt:lpstr>
      <vt:lpstr>wingdings</vt:lpstr>
      <vt:lpstr>SAP_2014_16x9_v1.1</vt:lpstr>
      <vt:lpstr>Code Refact Related Topics</vt:lpstr>
      <vt:lpstr>Related Tools for Code Review &amp; Code Refact</vt:lpstr>
      <vt:lpstr>Is it wrong to use a Boolean parameter to determine behavior</vt:lpstr>
      <vt:lpstr>How to define constant in Java</vt:lpstr>
      <vt:lpstr>Avoid using Array in interface in Java</vt:lpstr>
      <vt:lpstr>Colons in JavaScript</vt:lpstr>
      <vt:lpstr>; in JavaScript</vt:lpstr>
      <vt:lpstr>; in JavaScript</vt:lpstr>
      <vt:lpstr>Inject your own logic in a legacy function</vt:lpstr>
      <vt:lpstr>Add performance measurement in your code</vt:lpstr>
      <vt:lpstr>Solution</vt:lpstr>
      <vt:lpstr>Validity check before sending Odata request</vt:lpstr>
      <vt:lpstr>Solution</vt:lpstr>
      <vt:lpstr>Chain of Responsibility</vt:lpstr>
      <vt:lpstr>Solution </vt:lpstr>
      <vt:lpstr>String in Java</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322</cp:revision>
  <dcterms:created xsi:type="dcterms:W3CDTF">2014-06-27T10:09:28Z</dcterms:created>
  <dcterms:modified xsi:type="dcterms:W3CDTF">2015-10-12T10:59:20Z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