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handoutMasterIdLst>
    <p:handoutMasterId r:id="rId5"/>
  </p:handoutMasterIdLst>
  <p:sldIdLst>
    <p:sldId id="340" r:id="rId2"/>
    <p:sldId id="358" r:id="rId3"/>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6EA4576-18E6-44A1-968C-BAC47FDF7855}">
          <p14:sldIdLst>
            <p14:sldId id="340"/>
            <p14:sldId id="358"/>
          </p14:sldIdLst>
        </p14:section>
      </p14:sectionLst>
    </p:ext>
    <p:ext uri="{EFAFB233-063F-42B5-8137-9DF3F51BA10A}">
      <p15:sldGuideLst xmlns:p15="http://schemas.microsoft.com/office/powerpoint/2012/main">
        <p15:guide id="1" orient="horz" pos="4118">
          <p15:clr>
            <a:srgbClr val="A4A3A4"/>
          </p15:clr>
        </p15:guide>
        <p15:guide id="2" orient="horz" pos="3835">
          <p15:clr>
            <a:srgbClr val="A4A3A4"/>
          </p15:clr>
        </p15:guide>
        <p15:guide id="3" orient="horz" pos="106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84" autoAdjust="0"/>
    <p:restoredTop sz="91693" autoAdjust="0"/>
  </p:normalViewPr>
  <p:slideViewPr>
    <p:cSldViewPr snapToGrid="0" showGuides="1">
      <p:cViewPr varScale="1">
        <p:scale>
          <a:sx n="62" d="100"/>
          <a:sy n="62" d="100"/>
        </p:scale>
        <p:origin x="1056" y="48"/>
      </p:cViewPr>
      <p:guideLst>
        <p:guide orient="horz" pos="4118"/>
        <p:guide orient="horz" pos="3835"/>
        <p:guide orient="horz" pos="1065"/>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p:scale>
        <a:sx n="100" d="100"/>
        <a:sy n="100" d="100"/>
      </p:scale>
      <p:origin x="0" y="4362"/>
    </p:cViewPr>
  </p:sorterViewPr>
  <p:notesViewPr>
    <p:cSldViewPr snapToGrid="0" showGuides="1">
      <p:cViewPr varScale="1">
        <p:scale>
          <a:sx n="88" d="100"/>
          <a:sy n="88" d="100"/>
        </p:scale>
        <p:origin x="-2844" y="-120"/>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10" name="Slide Image Placeholder 9"/>
          <p:cNvSpPr>
            <a:spLocks noGrp="1" noRot="1" noChangeAspect="1"/>
          </p:cNvSpPr>
          <p:nvPr>
            <p:ph type="sldImg"/>
          </p:nvPr>
        </p:nvSpPr>
        <p:spPr>
          <a:xfrm>
            <a:off x="287338" y="661988"/>
            <a:ext cx="6223000" cy="3500437"/>
          </a:xfrm>
        </p:spPr>
      </p:sp>
      <p:sp>
        <p:nvSpPr>
          <p:cNvPr id="11" name="Notes Placeholder 10"/>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1564038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7" name="TextBox 6"/>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
        <p:nvSpPr>
          <p:cNvPr id="4" name="TextBox 3"/>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2" name="TextBox 11"/>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2015 SAP SE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3999" y="1692000"/>
            <a:ext cx="11547325" cy="3908762"/>
          </a:xfrm>
          <a:prstGeom prst="rect">
            <a:avLst/>
          </a:prstGeom>
          <a:noFill/>
        </p:spPr>
        <p:txBody>
          <a:bodyPr wrap="square" lIns="0" tIns="0" rIns="0" bIns="0" rtlCol="0">
            <a:spAutoFit/>
          </a:bodyPr>
          <a:lstStyle/>
          <a:p>
            <a:r>
              <a:rPr lang="en-US" sz="12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SE or an </a:t>
            </a:r>
          </a:p>
          <a:p>
            <a:r>
              <a:rPr lang="en-US" sz="1200" kern="1200" dirty="0" smtClean="0">
                <a:solidFill>
                  <a:schemeClr val="tx1"/>
                </a:solidFill>
                <a:latin typeface="Arial"/>
                <a:ea typeface="MS PGothic" pitchFamily="34" charset="-128"/>
                <a:cs typeface="+mn-cs"/>
              </a:rPr>
              <a:t>SAP affiliate company.</a:t>
            </a:r>
          </a:p>
          <a:p>
            <a:pPr>
              <a:spcBef>
                <a:spcPts val="1200"/>
              </a:spcBef>
            </a:pPr>
            <a:r>
              <a:rPr lang="en-US" sz="12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SE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(or an SAP affiliate company) in Germany and other countries. Please see </a:t>
            </a:r>
            <a:r>
              <a:rPr lang="en-US" sz="1200" kern="1200" dirty="0" smtClean="0">
                <a:solidFill>
                  <a:schemeClr val="tx1"/>
                </a:solidFill>
                <a:latin typeface="Arial"/>
                <a:ea typeface="MS PGothic" pitchFamily="34" charset="-128"/>
                <a:cs typeface="+mn-cs"/>
                <a:hlinkClick r:id="rId2"/>
              </a:rPr>
              <a:t>http://global12.sap.com/corporate-en/legal/copyright/index.epx</a:t>
            </a:r>
            <a:r>
              <a:rPr lang="en-US" sz="12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200" kern="1200" dirty="0" smtClean="0">
                <a:solidFill>
                  <a:schemeClr val="tx1"/>
                </a:solidFill>
                <a:latin typeface="Arial"/>
                <a:ea typeface="MS PGothic"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Arial"/>
                <a:ea typeface="MS PGothic" pitchFamily="34" charset="-128"/>
                <a:cs typeface="+mn-cs"/>
              </a:rPr>
              <a:t>National product specifications may vary.</a:t>
            </a:r>
          </a:p>
          <a:p>
            <a:pPr>
              <a:spcBef>
                <a:spcPts val="1200"/>
              </a:spcBef>
            </a:pPr>
            <a:r>
              <a:rPr lang="en-US" sz="1200" kern="1200" dirty="0" smtClean="0">
                <a:solidFill>
                  <a:schemeClr val="tx1"/>
                </a:solidFill>
                <a:latin typeface="Arial"/>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SAP affiliate company products and 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MS PGothic"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en-US" sz="2900" b="1" kern="1200" noProof="0" dirty="0" smtClean="0">
                <a:solidFill>
                  <a:schemeClr val="accent2"/>
                </a:solidFill>
                <a:latin typeface="+mj-lt"/>
                <a:ea typeface="+mj-ea"/>
                <a:cs typeface="+mj-cs"/>
              </a:rPr>
              <a:t>© 2015 SAP SE </a:t>
            </a:r>
            <a:r>
              <a:rPr lang="en-US" sz="2900" b="1" kern="1200" noProof="0" dirty="0" err="1" smtClean="0">
                <a:solidFill>
                  <a:schemeClr val="accent2"/>
                </a:solidFill>
                <a:latin typeface="+mj-lt"/>
                <a:ea typeface="+mj-ea"/>
                <a:cs typeface="+mj-cs"/>
              </a:rPr>
              <a:t>oder</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ein</a:t>
            </a:r>
            <a:r>
              <a:rPr lang="en-US" sz="2900" b="1" kern="1200" noProof="0" dirty="0" smtClean="0">
                <a:solidFill>
                  <a:schemeClr val="accent2"/>
                </a:solidFill>
                <a:latin typeface="+mj-lt"/>
                <a:ea typeface="+mj-ea"/>
                <a:cs typeface="+mj-cs"/>
              </a:rPr>
              <a:t> SAP-</a:t>
            </a:r>
            <a:r>
              <a:rPr lang="en-US" sz="2900" b="1" kern="1200" noProof="0" dirty="0" err="1" smtClean="0">
                <a:solidFill>
                  <a:schemeClr val="accent2"/>
                </a:solidFill>
                <a:latin typeface="+mj-lt"/>
                <a:ea typeface="+mj-ea"/>
                <a:cs typeface="+mj-cs"/>
              </a:rPr>
              <a:t>Konzernunternehmen</a:t>
            </a:r>
            <a:r>
              <a:rPr lang="en-US" sz="2900" b="1" kern="1200" noProof="0" dirty="0" smtClean="0">
                <a:solidFill>
                  <a:schemeClr val="accent2"/>
                </a:solidFill>
                <a:latin typeface="+mj-lt"/>
                <a:ea typeface="+mj-ea"/>
                <a:cs typeface="+mj-cs"/>
              </a:rPr>
              <a:t>. </a:t>
            </a:r>
            <a:br>
              <a:rPr lang="en-US" sz="2900" b="1" kern="1200" noProof="0" dirty="0" smtClean="0">
                <a:solidFill>
                  <a:schemeClr val="accent2"/>
                </a:solidFill>
                <a:latin typeface="+mj-lt"/>
                <a:ea typeface="+mj-ea"/>
                <a:cs typeface="+mj-cs"/>
              </a:rPr>
            </a:br>
            <a:r>
              <a:rPr lang="en-US" sz="2900" b="1" kern="1200" noProof="0" dirty="0" err="1" smtClean="0">
                <a:solidFill>
                  <a:schemeClr val="accent2"/>
                </a:solidFill>
                <a:latin typeface="+mj-lt"/>
                <a:ea typeface="+mj-ea"/>
                <a:cs typeface="+mj-cs"/>
              </a:rPr>
              <a:t>Alle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Rechte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vorbehalten</a:t>
            </a:r>
            <a:r>
              <a:rPr lang="en-US" sz="2900" b="1" kern="1200" noProof="0" dirty="0" smtClean="0">
                <a:solidFill>
                  <a:schemeClr val="accent2"/>
                </a:solidFill>
                <a:latin typeface="+mj-lt"/>
                <a:ea typeface="+mj-ea"/>
                <a:cs typeface="+mj-cs"/>
              </a:rPr>
              <a:t>.</a:t>
            </a:r>
          </a:p>
        </p:txBody>
      </p:sp>
      <p:sp>
        <p:nvSpPr>
          <p:cNvPr id="8" name="TextBox 7"/>
          <p:cNvSpPr txBox="1"/>
          <p:nvPr userDrawn="1"/>
        </p:nvSpPr>
        <p:spPr bwMode="gray">
          <a:xfrm>
            <a:off x="32399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nicht gestattet.</a:t>
            </a:r>
          </a:p>
          <a:p>
            <a:pPr>
              <a:spcBef>
                <a:spcPts val="1200"/>
              </a:spcBef>
            </a:pPr>
            <a:r>
              <a:rPr lang="de-DE" sz="12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Arial"/>
                <a:ea typeface="+mn-ea"/>
                <a:cs typeface="+mn-cs"/>
              </a:rPr>
            </a:b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von einem SAP-Konzernunternehmen) in Deutschland und verschiedenen anderen Ländern weltweit.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Weitere Hinweise und Informationen zum Markenrecht finden Sie unter </a:t>
            </a:r>
            <a:r>
              <a:rPr lang="de-DE" sz="1200" kern="1200" noProof="0" dirty="0" smtClean="0">
                <a:solidFill>
                  <a:schemeClr val="tx1"/>
                </a:solidFill>
                <a:effectLst/>
                <a:latin typeface="Arial"/>
                <a:ea typeface="+mn-ea"/>
                <a:cs typeface="+mn-cs"/>
                <a:hlinkClick r:id="rId2"/>
              </a:rPr>
              <a:t>http://global.sap.com/corporate-de/legal/copyright/index.epx</a:t>
            </a:r>
            <a:r>
              <a:rPr lang="de-DE" sz="1200" kern="1200" noProof="0" dirty="0" smtClean="0">
                <a:solidFill>
                  <a:schemeClr val="tx1"/>
                </a:solidFill>
                <a:effectLst/>
                <a:latin typeface="Arial"/>
                <a:ea typeface="+mn-ea"/>
                <a:cs typeface="+mn-cs"/>
              </a:rPr>
              <a:t>.</a:t>
            </a:r>
          </a:p>
          <a:p>
            <a:pPr>
              <a:spcBef>
                <a:spcPts val="1200"/>
              </a:spcBef>
            </a:pPr>
            <a:r>
              <a:rPr lang="de-DE" sz="1200" kern="1200" noProof="0" dirty="0" smtClean="0">
                <a:solidFill>
                  <a:schemeClr val="tx1"/>
                </a:solidFill>
                <a:effectLst/>
                <a:latin typeface="Arial"/>
                <a:ea typeface="+mn-ea"/>
                <a:cs typeface="+mn-cs"/>
              </a:rPr>
              <a:t>Die von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200" kern="1200" noProof="0" dirty="0" smtClean="0">
                <a:solidFill>
                  <a:schemeClr val="tx1"/>
                </a:solidFill>
                <a:effectLst/>
                <a:latin typeface="Arial"/>
                <a:ea typeface="+mn-ea"/>
                <a:cs typeface="+mn-cs"/>
              </a:rPr>
              <a:t>Die vorliegenden Unterlagen werden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einem SAP-Konzernunternehmen bereitgestellt und dienen ausschließlich zu Informations-zwecken.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Arial"/>
                <a:ea typeface="+mn-ea"/>
                <a:cs typeface="+mn-cs"/>
              </a:rPr>
              <a:t> </a:t>
            </a:r>
            <a:r>
              <a:rPr lang="de-DE" sz="1200" kern="1200" noProof="0" dirty="0" smtClean="0">
                <a:solidFill>
                  <a:schemeClr val="tx1"/>
                </a:solidFill>
                <a:effectLst/>
                <a:latin typeface="Arial"/>
                <a:ea typeface="+mn-ea"/>
                <a:cs typeface="+mn-cs"/>
              </a:rPr>
              <a:t>dieser Publikation.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Arial"/>
                <a:ea typeface="+mn-ea"/>
                <a:cs typeface="+mn-cs"/>
              </a:rPr>
              <a:t>Insbesondere sind 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ihrer Konzernunternehmen können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ihren Konzernunternehmen jederzeit und ohne Angabe von Gründen unangekündigt geändert werden.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1547325"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323999" y="324075"/>
            <a:ext cx="11547325"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1"/>
            <a:ext cx="1826494" cy="907200"/>
          </a:xfrm>
          <a:prstGeom prst="rect">
            <a:avLst/>
          </a:prstGeom>
          <a:noFill/>
          <a:ln>
            <a:noFill/>
          </a:ln>
        </p:spPr>
      </p:pic>
      <p:sp>
        <p:nvSpPr>
          <p:cNvPr id="6" name="TextBox 5"/>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2344"/>
            <a:ext cx="3760650" cy="153888"/>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1000" noProof="0" dirty="0" smtClean="0">
                <a:solidFill>
                  <a:schemeClr val="bg1"/>
                </a:solidFill>
              </a:rPr>
              <a:t>2015 SAP SE or an SAP affiliate company. All rights reserved.</a:t>
            </a:r>
          </a:p>
        </p:txBody>
      </p:sp>
      <p:sp>
        <p:nvSpPr>
          <p:cNvPr id="34" name="TextBox 33"/>
          <p:cNvSpPr txBox="1"/>
          <p:nvPr/>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
        <p:nvSpPr>
          <p:cNvPr id="5" name="Information_Classification"/>
          <p:cNvSpPr txBox="1"/>
          <p:nvPr userDrawn="1"/>
        </p:nvSpPr>
        <p:spPr>
          <a:xfrm>
            <a:off x="10718800" y="6623893"/>
            <a:ext cx="424796" cy="153888"/>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Internal</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25002"/>
          <a:stretch/>
        </p:blipFill>
        <p:spPr bwMode="auto">
          <a:xfrm>
            <a:off x="1" y="-1"/>
            <a:ext cx="12195174" cy="685958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Rectangle 8"/>
          <p:cNvSpPr/>
          <p:nvPr/>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noAutofit/>
          </a:bodyPr>
          <a:lstStyle/>
          <a:p>
            <a:r>
              <a:rPr lang="en-US" altLang="zh-CN" sz="4400" dirty="0" smtClean="0"/>
              <a:t>Closure</a:t>
            </a:r>
            <a:endParaRPr lang="en-US" sz="4400" dirty="0"/>
          </a:p>
        </p:txBody>
      </p:sp>
      <p:sp>
        <p:nvSpPr>
          <p:cNvPr id="3" name="Subtitle 2"/>
          <p:cNvSpPr>
            <a:spLocks noGrp="1"/>
          </p:cNvSpPr>
          <p:nvPr>
            <p:ph type="subTitle" idx="1"/>
          </p:nvPr>
        </p:nvSpPr>
        <p:spPr/>
        <p:txBody>
          <a:bodyPr/>
          <a:lstStyle/>
          <a:p>
            <a:r>
              <a:rPr lang="en-US" dirty="0" smtClean="0"/>
              <a:t>Jerry Wang</a:t>
            </a:r>
          </a:p>
          <a:p>
            <a:r>
              <a:rPr lang="en-US" dirty="0" smtClean="0"/>
              <a:t>2015 </a:t>
            </a:r>
            <a:r>
              <a:rPr lang="en-US" altLang="zh-CN" dirty="0"/>
              <a:t>Nov</a:t>
            </a:r>
            <a:endParaRPr lang="en-US" dirty="0" smtClean="0"/>
          </a:p>
        </p:txBody>
      </p:sp>
      <p:sp>
        <p:nvSpPr>
          <p:cNvPr id="5" name="ConfidentialFlag"/>
          <p:cNvSpPr txBox="1"/>
          <p:nvPr/>
        </p:nvSpPr>
        <p:spPr>
          <a:xfrm>
            <a:off x="11041022" y="1837963"/>
            <a:ext cx="694789" cy="246221"/>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600" kern="0" smtClean="0">
                <a:solidFill>
                  <a:srgbClr val="000000"/>
                </a:solidFill>
                <a:ea typeface="Arial Unicode MS" pitchFamily="34" charset="-128"/>
                <a:cs typeface="Arial Unicode MS" pitchFamily="34" charset="-128"/>
              </a:rPr>
              <a:t>Internal</a:t>
            </a:r>
            <a:endParaRPr lang="en-US" sz="1600" kern="0" dirty="0" err="1" smtClean="0">
              <a:solidFill>
                <a:srgbClr val="000000"/>
              </a:solidFill>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Lexical Scope vs. Dynamic Scope (in SML)</a:t>
            </a:r>
          </a:p>
        </p:txBody>
      </p:sp>
      <p:sp>
        <p:nvSpPr>
          <p:cNvPr id="4" name="TextBox 3"/>
          <p:cNvSpPr txBox="1"/>
          <p:nvPr/>
        </p:nvSpPr>
        <p:spPr>
          <a:xfrm>
            <a:off x="444843" y="1383957"/>
            <a:ext cx="11424357" cy="3154710"/>
          </a:xfrm>
          <a:prstGeom prst="rect">
            <a:avLst/>
          </a:prstGeom>
          <a:noFill/>
        </p:spPr>
        <p:txBody>
          <a:bodyPr wrap="square" lIns="0" tIns="0" rIns="0" bIns="0" rtlCol="0">
            <a:spAutoFit/>
          </a:bodyPr>
          <a:lstStyle/>
          <a:p>
            <a:r>
              <a:rPr lang="en-US" sz="1800" dirty="0"/>
              <a:t>Lexical (static) scope refers to a type of evaluation: </a:t>
            </a:r>
            <a:br>
              <a:rPr lang="en-US" sz="1800" dirty="0"/>
            </a:br>
            <a:r>
              <a:rPr lang="en-US" sz="1800" dirty="0"/>
              <a:t>an expression is evaluated against its static local environment (the environment where the expression is </a:t>
            </a:r>
            <a:r>
              <a:rPr lang="en-US" sz="1800" u="sng" dirty="0"/>
              <a:t>defined</a:t>
            </a:r>
            <a:r>
              <a:rPr lang="en-US" sz="1800" dirty="0"/>
              <a:t>)</a:t>
            </a:r>
          </a:p>
          <a:p>
            <a:r>
              <a:rPr lang="en-US" sz="1800" dirty="0"/>
              <a:t>In contrast in a dynamic scope an expression is evaluated against its dynamic environment (the environment when the expressions is </a:t>
            </a:r>
            <a:r>
              <a:rPr lang="en-US" sz="1800" u="sng" dirty="0"/>
              <a:t>executed</a:t>
            </a:r>
            <a:r>
              <a:rPr lang="en-US" sz="1800" dirty="0" smtClean="0"/>
              <a:t>)</a:t>
            </a:r>
          </a:p>
          <a:p>
            <a:endParaRPr lang="en-US" sz="1800" dirty="0"/>
          </a:p>
          <a:p>
            <a:pPr defTabSz="361950"/>
            <a:r>
              <a:rPr lang="en-US" sz="1800" dirty="0"/>
              <a:t>Example:</a:t>
            </a:r>
            <a:br>
              <a:rPr lang="en-US" sz="1800" dirty="0"/>
            </a:br>
            <a:r>
              <a:rPr lang="en-US" sz="1800" dirty="0"/>
              <a:t>	</a:t>
            </a:r>
            <a:r>
              <a:rPr lang="en-US" sz="1400" dirty="0" err="1">
                <a:latin typeface="Courier New" panose="02070309020205020404" pitchFamily="49" charset="0"/>
                <a:cs typeface="Courier New" panose="02070309020205020404" pitchFamily="49" charset="0"/>
              </a:rPr>
              <a:t>val</a:t>
            </a:r>
            <a:r>
              <a:rPr lang="en-US" sz="1400" dirty="0">
                <a:latin typeface="Courier New" panose="02070309020205020404" pitchFamily="49" charset="0"/>
                <a:cs typeface="Courier New" panose="02070309020205020404" pitchFamily="49" charset="0"/>
              </a:rPr>
              <a:t> x = 2</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fun f (y) = x * y</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val</a:t>
            </a:r>
            <a:r>
              <a:rPr lang="en-US" sz="1400" dirty="0">
                <a:latin typeface="Courier New" panose="02070309020205020404" pitchFamily="49" charset="0"/>
                <a:cs typeface="Courier New" panose="02070309020205020404" pitchFamily="49" charset="0"/>
              </a:rPr>
              <a:t> x = 3</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val</a:t>
            </a:r>
            <a:r>
              <a:rPr lang="en-US" sz="1400" dirty="0">
                <a:latin typeface="Courier New" panose="02070309020205020404" pitchFamily="49" charset="0"/>
                <a:cs typeface="Courier New" panose="02070309020205020404" pitchFamily="49" charset="0"/>
              </a:rPr>
              <a:t> y = 2</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val</a:t>
            </a:r>
            <a:r>
              <a:rPr lang="en-US" sz="1400" dirty="0">
                <a:latin typeface="Courier New" panose="02070309020205020404" pitchFamily="49" charset="0"/>
                <a:cs typeface="Courier New" panose="02070309020205020404" pitchFamily="49" charset="0"/>
              </a:rPr>
              <a:t> z = f(x - y)</a:t>
            </a:r>
          </a:p>
          <a:p>
            <a:pPr fontAlgn="base">
              <a:spcBef>
                <a:spcPts val="600"/>
              </a:spcBef>
              <a:spcAft>
                <a:spcPct val="0"/>
              </a:spcAft>
              <a:buClr>
                <a:srgbClr val="F0AB00"/>
              </a:buClr>
              <a:buSzPct val="80000"/>
            </a:pPr>
            <a:endParaRPr lang="en-US" sz="1800" kern="0" dirty="0" err="1" smtClean="0">
              <a:ea typeface="Arial Unicode MS" pitchFamily="34" charset="-128"/>
              <a:cs typeface="Arial Unicode MS" pitchFamily="34" charset="-128"/>
            </a:endParaRPr>
          </a:p>
        </p:txBody>
      </p:sp>
      <p:graphicFrame>
        <p:nvGraphicFramePr>
          <p:cNvPr id="9" name="Table 8"/>
          <p:cNvGraphicFramePr>
            <a:graphicFrameLocks noGrp="1"/>
          </p:cNvGraphicFramePr>
          <p:nvPr>
            <p:extLst>
              <p:ext uri="{D42A27DB-BD31-4B8C-83A1-F6EECF244321}">
                <p14:modId xmlns:p14="http://schemas.microsoft.com/office/powerpoint/2010/main" val="2900517027"/>
              </p:ext>
            </p:extLst>
          </p:nvPr>
        </p:nvGraphicFramePr>
        <p:xfrm>
          <a:off x="452428" y="4372878"/>
          <a:ext cx="11416772" cy="747807"/>
        </p:xfrm>
        <a:graphic>
          <a:graphicData uri="http://schemas.openxmlformats.org/drawingml/2006/table">
            <a:tbl>
              <a:tblPr firstRow="1" bandRow="1">
                <a:tableStyleId>{2D5ABB26-0587-4C30-8999-92F81FD0307C}</a:tableStyleId>
              </a:tblPr>
              <a:tblGrid>
                <a:gridCol w="5708386"/>
                <a:gridCol w="5708386"/>
              </a:tblGrid>
              <a:tr h="0">
                <a:tc>
                  <a:txBody>
                    <a:bodyPr/>
                    <a:lstStyle/>
                    <a:p>
                      <a:r>
                        <a:rPr lang="de-DE" sz="1800" dirty="0" err="1" smtClean="0"/>
                        <a:t>Lexical</a:t>
                      </a:r>
                      <a:r>
                        <a:rPr lang="de-DE" sz="1800" dirty="0" smtClean="0"/>
                        <a:t> </a:t>
                      </a:r>
                      <a:r>
                        <a:rPr lang="de-DE" sz="1800" dirty="0" err="1" smtClean="0"/>
                        <a:t>scope</a:t>
                      </a:r>
                      <a:endParaRPr lang="de-DE" sz="1800" dirty="0"/>
                    </a:p>
                  </a:txBody>
                  <a:tcPr/>
                </a:tc>
                <a:tc>
                  <a:txBody>
                    <a:bodyPr/>
                    <a:lstStyle/>
                    <a:p>
                      <a:r>
                        <a:rPr lang="de-DE" sz="1800" dirty="0" smtClean="0"/>
                        <a:t>Dynamic </a:t>
                      </a:r>
                      <a:r>
                        <a:rPr lang="de-DE" sz="1800" dirty="0" err="1" smtClean="0"/>
                        <a:t>scope</a:t>
                      </a:r>
                      <a:endParaRPr lang="de-DE" sz="1800" dirty="0"/>
                    </a:p>
                  </a:txBody>
                  <a:tcPr/>
                </a:tc>
              </a:tr>
              <a:tr h="382047">
                <a:tc>
                  <a:txBody>
                    <a:bodyPr/>
                    <a:lstStyle/>
                    <a:p>
                      <a:r>
                        <a:rPr lang="de-DE" sz="1400" dirty="0" err="1" smtClean="0">
                          <a:latin typeface="Courier New" panose="02070309020205020404" pitchFamily="49" charset="0"/>
                          <a:cs typeface="Courier New" panose="02070309020205020404" pitchFamily="49" charset="0"/>
                        </a:rPr>
                        <a:t>val</a:t>
                      </a:r>
                      <a:r>
                        <a:rPr lang="de-DE" sz="1400" dirty="0" smtClean="0">
                          <a:latin typeface="Courier New" panose="02070309020205020404" pitchFamily="49" charset="0"/>
                          <a:cs typeface="Courier New" panose="02070309020205020404" pitchFamily="49" charset="0"/>
                        </a:rPr>
                        <a:t> z = 2</a:t>
                      </a:r>
                      <a:endParaRPr lang="de-DE" sz="1400" dirty="0">
                        <a:latin typeface="Courier New" panose="02070309020205020404" pitchFamily="49" charset="0"/>
                        <a:cs typeface="Courier New" panose="02070309020205020404" pitchFamily="49" charset="0"/>
                      </a:endParaRPr>
                    </a:p>
                  </a:txBody>
                  <a:tcPr/>
                </a:tc>
                <a:tc>
                  <a:txBody>
                    <a:bodyPr/>
                    <a:lstStyle/>
                    <a:p>
                      <a:r>
                        <a:rPr lang="de-DE" sz="1400" dirty="0" err="1" smtClean="0">
                          <a:latin typeface="Courier New" panose="02070309020205020404" pitchFamily="49" charset="0"/>
                          <a:cs typeface="Courier New" panose="02070309020205020404" pitchFamily="49" charset="0"/>
                        </a:rPr>
                        <a:t>val</a:t>
                      </a:r>
                      <a:r>
                        <a:rPr lang="de-DE" sz="1400" dirty="0" smtClean="0">
                          <a:latin typeface="Courier New" panose="02070309020205020404" pitchFamily="49" charset="0"/>
                          <a:cs typeface="Courier New" panose="02070309020205020404" pitchFamily="49" charset="0"/>
                        </a:rPr>
                        <a:t> z = 3</a:t>
                      </a:r>
                      <a:endParaRPr lang="de-DE" sz="1400" dirty="0">
                        <a:latin typeface="Courier New" panose="02070309020205020404" pitchFamily="49" charset="0"/>
                        <a:cs typeface="Courier New" panose="02070309020205020404" pitchFamily="49" charset="0"/>
                      </a:endParaRPr>
                    </a:p>
                  </a:txBody>
                  <a:tcPr/>
                </a:tc>
              </a:tr>
            </a:tbl>
          </a:graphicData>
        </a:graphic>
      </p:graphicFrame>
    </p:spTree>
    <p:extLst>
      <p:ext uri="{BB962C8B-B14F-4D97-AF65-F5344CB8AC3E}">
        <p14:creationId xmlns:p14="http://schemas.microsoft.com/office/powerpoint/2010/main" val="2740371506"/>
      </p:ext>
    </p:extLst>
  </p:cSld>
  <p:clrMapOvr>
    <a:masterClrMapping/>
  </p:clrMapOvr>
  <p:timing>
    <p:tnLst>
      <p:par>
        <p:cTn id="1" dur="indefinite" restart="never" nodeType="tmRoot"/>
      </p:par>
    </p:tnLst>
  </p:timing>
</p:sld>
</file>

<file path=ppt/theme/theme1.xml><?xml version="1.0" encoding="utf-8"?>
<a:theme xmlns:a="http://schemas.openxmlformats.org/drawingml/2006/main" name="SAP_2014_16x9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1520</TotalTime>
  <Words>41</Words>
  <Application>Microsoft Office PowerPoint</Application>
  <PresentationFormat>Custom</PresentationFormat>
  <Paragraphs>14</Paragraphs>
  <Slides>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Arial Unicode MS</vt:lpstr>
      <vt:lpstr>MS PGothic</vt:lpstr>
      <vt:lpstr>Arial</vt:lpstr>
      <vt:lpstr>Courier New</vt:lpstr>
      <vt:lpstr>Symbol</vt:lpstr>
      <vt:lpstr>wingdings</vt:lpstr>
      <vt:lpstr>wingdings</vt:lpstr>
      <vt:lpstr>SAP_2014_16x9_v1.1</vt:lpstr>
      <vt:lpstr>Closure</vt:lpstr>
      <vt:lpstr>Lexical Scope vs. Dynamic Scope (in SML)</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AG</dc:creator>
  <cp:lastModifiedBy>Wang, Jerry</cp:lastModifiedBy>
  <cp:revision>331</cp:revision>
  <dcterms:created xsi:type="dcterms:W3CDTF">2014-06-27T10:09:28Z</dcterms:created>
  <dcterms:modified xsi:type="dcterms:W3CDTF">2015-12-01T08:04:06Z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-184207573</vt:i4>
  </property>
  <property fmtid="{D5CDD505-2E9C-101B-9397-08002B2CF9AE}" pid="3" name="_NewReviewCycle">
    <vt:lpwstr/>
  </property>
  <property fmtid="{D5CDD505-2E9C-101B-9397-08002B2CF9AE}" pid="4" name="_EmailSubject">
    <vt:lpwstr>Presentation of  legacy code </vt:lpwstr>
  </property>
  <property fmtid="{D5CDD505-2E9C-101B-9397-08002B2CF9AE}" pid="5" name="_AuthorEmail">
    <vt:lpwstr>helen.wang02@sap.com</vt:lpwstr>
  </property>
  <property fmtid="{D5CDD505-2E9C-101B-9397-08002B2CF9AE}" pid="6" name="_AuthorEmailDisplayName">
    <vt:lpwstr>Wang, Helen (external - Temp Staff)</vt:lpwstr>
  </property>
  <property fmtid="{D5CDD505-2E9C-101B-9397-08002B2CF9AE}" pid="7" name="_PreviousAdHocReviewCycleID">
    <vt:i4>1788917067</vt:i4>
  </property>
</Properties>
</file>