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82" autoAdjust="0"/>
    <p:restoredTop sz="90415" autoAdjust="0"/>
  </p:normalViewPr>
  <p:slideViewPr>
    <p:cSldViewPr snapToGrid="0">
      <p:cViewPr varScale="1">
        <p:scale>
          <a:sx n="61" d="100"/>
          <a:sy n="61" d="100"/>
        </p:scale>
        <p:origin x="120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FF932-AE32-4CB2-A004-ABC55BBBB993}" type="datetimeFigureOut">
              <a:rPr lang="en-US" smtClean="0"/>
              <a:t>2016-06-02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1E16C-EC52-46D5-9BB3-59AA4A442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6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Test in QHD/504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prepare output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里将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赋给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还没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执行完后，五个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parameter entry.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然后执行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saved query,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加载到内存里，绑到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上，这样就能显示在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上编辑搜索参数并且点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component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的内容被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这里有可能产生错误，如果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没有绑定的话。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出错的根源还是在于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的实现。只要这个问题解决了，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也就不存在问题了。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6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Partner determination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第一个难点是如何避免左边针对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把复杂度从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降成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。第二个难点是右边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note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里，取到每个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instance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后，如何正确地将其写回到所属的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DOCUMENTNOTES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table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里去。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9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definitions of structural as well as transactional related aspects of the business data model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 semantic views on business data through the use of specific patterns that are completely independent of UI technologies.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9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0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4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2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4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9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0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0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5C6E-53D4-4DF2-B9C6-C242624B2A8A}" type="datetimeFigureOut">
              <a:rPr lang="en-US" smtClean="0"/>
              <a:t>2016-06-02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7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52" y="1825625"/>
            <a:ext cx="115930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(/^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https</a:t>
            </a:r>
            <a:r>
              <a:rPr lang="en-US" sz="2400" dirty="0" smtClean="0">
                <a:solidFill>
                  <a:srgbClr val="FF0000"/>
                </a:solidFill>
              </a:rPr>
              <a:t>?\:) </a:t>
            </a:r>
            <a:r>
              <a:rPr lang="en-US" sz="2400" dirty="0" smtClean="0"/>
              <a:t>\/\/(</a:t>
            </a:r>
            <a:r>
              <a:rPr lang="en-US" sz="2400" dirty="0" smtClean="0">
                <a:solidFill>
                  <a:srgbClr val="92D050"/>
                </a:solidFill>
              </a:rPr>
              <a:t>([^:\/?#]*) 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?:</a:t>
            </a:r>
            <a:r>
              <a:rPr lang="en-US" sz="2400" b="1" dirty="0" smtClean="0">
                <a:solidFill>
                  <a:srgbClr val="7030A0"/>
                </a:solidFill>
              </a:rPr>
              <a:t>\</a:t>
            </a:r>
            <a:r>
              <a:rPr lang="en-US" sz="3600" dirty="0" smtClean="0">
                <a:solidFill>
                  <a:srgbClr val="FFC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([0-9]+) </a:t>
            </a:r>
            <a:r>
              <a:rPr lang="en-US" sz="2400" dirty="0" smtClean="0"/>
              <a:t>) ?) (\/[^?#]*)(\?[^#]*|)(#.*|)$/);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171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99" y="1466088"/>
            <a:ext cx="10889924" cy="32540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081" y="2052879"/>
            <a:ext cx="2743438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/(</a:t>
            </a:r>
            <a:r>
              <a:rPr lang="en-US" dirty="0">
                <a:solidFill>
                  <a:srgbClr val="FF0000"/>
                </a:solidFill>
              </a:rPr>
              <a:t>?:</a:t>
            </a:r>
            <a:r>
              <a:rPr lang="en-US" dirty="0"/>
              <a:t>^\?|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)(.*?)=(.*?)(?=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|$)/g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368" y="1402080"/>
            <a:ext cx="11094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(?:</a:t>
            </a:r>
            <a:r>
              <a:rPr lang="en-US" altLang="zh-CN" dirty="0" err="1"/>
              <a:t>exp</a:t>
            </a:r>
            <a:r>
              <a:rPr lang="en-US" altLang="zh-CN" dirty="0"/>
              <a:t>)</a:t>
            </a:r>
            <a:r>
              <a:rPr lang="zh-CN" altLang="en-US" dirty="0"/>
              <a:t>不会改变正则表达式的处理方式，只是这样的组匹配的内容不会像前两种那样被捕获到某个组里面，也不会拥有组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en-US" dirty="0"/>
              <a:t>(?=</a:t>
            </a:r>
            <a:r>
              <a:rPr lang="en-US" dirty="0" err="1"/>
              <a:t>exp</a:t>
            </a:r>
            <a:r>
              <a:rPr lang="en-US" dirty="0"/>
              <a:t>)</a:t>
            </a:r>
            <a:r>
              <a:rPr lang="zh-CN" altLang="en-US" dirty="0"/>
              <a:t>也叫</a:t>
            </a:r>
            <a:r>
              <a:rPr lang="zh-CN" altLang="en-US" b="1" dirty="0"/>
              <a:t>零宽度正预测先行断言</a:t>
            </a:r>
            <a:r>
              <a:rPr lang="zh-CN" altLang="en-US" dirty="0"/>
              <a:t>，它断言自身出现的位置的后面能匹配表达式</a:t>
            </a:r>
            <a:r>
              <a:rPr lang="en-US" dirty="0" err="1"/>
              <a:t>exp</a:t>
            </a:r>
            <a:r>
              <a:rPr lang="en-US" dirty="0"/>
              <a:t>。</a:t>
            </a:r>
            <a:r>
              <a:rPr lang="zh-CN" altLang="en-US" dirty="0"/>
              <a:t>比如</a:t>
            </a:r>
            <a:r>
              <a:rPr lang="en-US" altLang="zh-CN" dirty="0"/>
              <a:t>\</a:t>
            </a:r>
            <a:r>
              <a:rPr lang="en-US" dirty="0"/>
              <a:t>b\w+(?=</a:t>
            </a:r>
            <a:r>
              <a:rPr lang="en-US" dirty="0" err="1"/>
              <a:t>ing</a:t>
            </a:r>
            <a:r>
              <a:rPr lang="en-US" dirty="0"/>
              <a:t>\b)，</a:t>
            </a:r>
            <a:r>
              <a:rPr lang="zh-CN" altLang="en-US" dirty="0"/>
              <a:t>匹配以</a:t>
            </a:r>
            <a:r>
              <a:rPr lang="en-US" dirty="0" err="1"/>
              <a:t>ing</a:t>
            </a:r>
            <a:r>
              <a:rPr lang="zh-CN" altLang="en-US" dirty="0"/>
              <a:t>结尾的单词的前面部分</a:t>
            </a:r>
            <a:r>
              <a:rPr lang="en-US" altLang="zh-CN" dirty="0"/>
              <a:t>(</a:t>
            </a:r>
            <a:r>
              <a:rPr lang="zh-CN" altLang="en-US" dirty="0"/>
              <a:t>除了</a:t>
            </a:r>
            <a:r>
              <a:rPr lang="en-US" b="1" dirty="0" err="1"/>
              <a:t>ing</a:t>
            </a:r>
            <a:r>
              <a:rPr lang="zh-CN" altLang="en-US" dirty="0"/>
              <a:t>以外的部分</a:t>
            </a:r>
            <a:r>
              <a:rPr lang="en-US" altLang="zh-CN" dirty="0"/>
              <a:t>)</a:t>
            </a:r>
            <a:r>
              <a:rPr lang="zh-CN" altLang="en-US" dirty="0"/>
              <a:t>，如查找</a:t>
            </a:r>
            <a:r>
              <a:rPr lang="en-US" dirty="0"/>
              <a:t>I'm </a:t>
            </a:r>
            <a:r>
              <a:rPr lang="en-US" dirty="0">
                <a:solidFill>
                  <a:srgbClr val="FF0000"/>
                </a:solidFill>
              </a:rPr>
              <a:t>sing</a:t>
            </a:r>
            <a:r>
              <a:rPr lang="en-US" dirty="0"/>
              <a:t>ing while you're </a:t>
            </a:r>
            <a:r>
              <a:rPr lang="en-US" dirty="0">
                <a:solidFill>
                  <a:srgbClr val="FF0000"/>
                </a:solidFill>
              </a:rPr>
              <a:t>danc</a:t>
            </a:r>
            <a:r>
              <a:rPr lang="en-US" dirty="0"/>
              <a:t>ing.</a:t>
            </a:r>
            <a:r>
              <a:rPr lang="zh-CN" altLang="en-US" dirty="0"/>
              <a:t>时，它会匹配</a:t>
            </a:r>
            <a:r>
              <a:rPr lang="en-US" dirty="0"/>
              <a:t>sing</a:t>
            </a:r>
            <a:r>
              <a:rPr lang="zh-CN" altLang="en-US" dirty="0"/>
              <a:t>和</a:t>
            </a:r>
            <a:r>
              <a:rPr lang="en-US" dirty="0" err="1"/>
              <a:t>danc</a:t>
            </a:r>
            <a:r>
              <a:rPr lang="en-US" dirty="0"/>
              <a:t>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8640" y="1255776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33472" y="646176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33472" y="140208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33472" y="23774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3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1"/>
            <a:endCxn id="3" idx="3"/>
          </p:cNvCxnSpPr>
          <p:nvPr/>
        </p:nvCxnSpPr>
        <p:spPr>
          <a:xfrm flipH="1">
            <a:off x="1889760" y="871728"/>
            <a:ext cx="743712" cy="6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" idx="3"/>
          </p:cNvCxnSpPr>
          <p:nvPr/>
        </p:nvCxnSpPr>
        <p:spPr>
          <a:xfrm flipH="1" flipV="1">
            <a:off x="1889760" y="1554480"/>
            <a:ext cx="743712" cy="14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  <a:endCxn id="3" idx="3"/>
          </p:cNvCxnSpPr>
          <p:nvPr/>
        </p:nvCxnSpPr>
        <p:spPr>
          <a:xfrm flipH="1" flipV="1">
            <a:off x="1889760" y="1554480"/>
            <a:ext cx="743712" cy="104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8640" y="4053840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" y="5010912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33472" y="3355848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33472" y="40538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633472" y="4858512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33472" y="560832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2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6" idx="3"/>
          </p:cNvCxnSpPr>
          <p:nvPr/>
        </p:nvCxnSpPr>
        <p:spPr>
          <a:xfrm flipH="1">
            <a:off x="1889760" y="3584448"/>
            <a:ext cx="743712" cy="76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  <a:endCxn id="16" idx="3"/>
          </p:cNvCxnSpPr>
          <p:nvPr/>
        </p:nvCxnSpPr>
        <p:spPr>
          <a:xfrm flipH="1" flipV="1">
            <a:off x="1889760" y="4352544"/>
            <a:ext cx="743712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1"/>
            <a:endCxn id="17" idx="3"/>
          </p:cNvCxnSpPr>
          <p:nvPr/>
        </p:nvCxnSpPr>
        <p:spPr>
          <a:xfrm flipH="1">
            <a:off x="1889760" y="4279392"/>
            <a:ext cx="743712" cy="10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7" idx="3"/>
          </p:cNvCxnSpPr>
          <p:nvPr/>
        </p:nvCxnSpPr>
        <p:spPr>
          <a:xfrm flipH="1" flipV="1">
            <a:off x="1889760" y="5309616"/>
            <a:ext cx="743712" cy="52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33600" y="475488"/>
            <a:ext cx="2523744" cy="258470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52416" y="1097280"/>
            <a:ext cx="2572512" cy="7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7848" y="3656076"/>
            <a:ext cx="1822704" cy="212445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371344" y="3195828"/>
            <a:ext cx="1969008" cy="307086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03956" y="197911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72214" y="197911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  <p:sp>
        <p:nvSpPr>
          <p:cNvPr id="5" name="Oval 4"/>
          <p:cNvSpPr/>
          <p:nvPr/>
        </p:nvSpPr>
        <p:spPr>
          <a:xfrm>
            <a:off x="5440472" y="1979111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03955" y="3432457"/>
            <a:ext cx="1277655" cy="1164921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7" name="Oval 6"/>
          <p:cNvSpPr/>
          <p:nvPr/>
        </p:nvSpPr>
        <p:spPr>
          <a:xfrm>
            <a:off x="3672213" y="3432457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3</a:t>
            </a:r>
            <a:endParaRPr lang="en-US" sz="6000" dirty="0"/>
          </a:p>
        </p:txBody>
      </p:sp>
      <p:sp>
        <p:nvSpPr>
          <p:cNvPr id="8" name="Oval 7"/>
          <p:cNvSpPr/>
          <p:nvPr/>
        </p:nvSpPr>
        <p:spPr>
          <a:xfrm>
            <a:off x="5440471" y="3432455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4</a:t>
            </a:r>
            <a:endParaRPr lang="en-US" sz="6000" dirty="0"/>
          </a:p>
        </p:txBody>
      </p:sp>
      <p:sp>
        <p:nvSpPr>
          <p:cNvPr id="9" name="Oval 8"/>
          <p:cNvSpPr/>
          <p:nvPr/>
        </p:nvSpPr>
        <p:spPr>
          <a:xfrm>
            <a:off x="1903955" y="498777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72213" y="498777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sp>
        <p:nvSpPr>
          <p:cNvPr id="11" name="Oval 10"/>
          <p:cNvSpPr/>
          <p:nvPr/>
        </p:nvSpPr>
        <p:spPr>
          <a:xfrm>
            <a:off x="5440471" y="4987770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1252603" y="237994"/>
            <a:ext cx="3538602" cy="14404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 the transaction type has status profile?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5252" y="2430049"/>
            <a:ext cx="2793304" cy="86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user statuses assigned to that profile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48822" y="2426393"/>
            <a:ext cx="2605414" cy="8684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Get all system statuses from C table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7287" y="4076687"/>
            <a:ext cx="2605414" cy="11022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 filtering according to status management internal logic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3" idx="2"/>
          </p:cNvCxnSpPr>
          <p:nvPr/>
        </p:nvCxnSpPr>
        <p:spPr>
          <a:xfrm>
            <a:off x="3021904" y="1678487"/>
            <a:ext cx="0" cy="11774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92471" y="186960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48822" y="63901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5" name="Elbow Connector 14"/>
          <p:cNvCxnSpPr>
            <a:stCxn id="3" idx="3"/>
            <a:endCxn id="6" idx="0"/>
          </p:cNvCxnSpPr>
          <p:nvPr/>
        </p:nvCxnSpPr>
        <p:spPr>
          <a:xfrm>
            <a:off x="4791205" y="958241"/>
            <a:ext cx="1960324" cy="1468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6751529" y="2342367"/>
            <a:ext cx="0" cy="840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038611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status returned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771367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 status returned</a:t>
            </a:r>
            <a:endParaRPr lang="en-US" b="1" dirty="0"/>
          </a:p>
        </p:txBody>
      </p:sp>
      <p:cxnSp>
        <p:nvCxnSpPr>
          <p:cNvPr id="11" name="Elbow Connector 10"/>
          <p:cNvCxnSpPr>
            <a:stCxn id="5" idx="2"/>
            <a:endCxn id="8" idx="1"/>
          </p:cNvCxnSpPr>
          <p:nvPr/>
        </p:nvCxnSpPr>
        <p:spPr>
          <a:xfrm rot="16200000" flipH="1">
            <a:off x="2598112" y="3718657"/>
            <a:ext cx="1332967" cy="485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8" idx="3"/>
          </p:cNvCxnSpPr>
          <p:nvPr/>
        </p:nvCxnSpPr>
        <p:spPr>
          <a:xfrm rot="5400000">
            <a:off x="5747758" y="3624061"/>
            <a:ext cx="1368716" cy="638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2"/>
            <a:endCxn id="25" idx="0"/>
          </p:cNvCxnSpPr>
          <p:nvPr/>
        </p:nvCxnSpPr>
        <p:spPr>
          <a:xfrm rot="5400000">
            <a:off x="3638548" y="4562334"/>
            <a:ext cx="554802" cy="1788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2"/>
            <a:endCxn id="26" idx="0"/>
          </p:cNvCxnSpPr>
          <p:nvPr/>
        </p:nvCxnSpPr>
        <p:spPr>
          <a:xfrm rot="16200000" flipH="1">
            <a:off x="5504926" y="4484046"/>
            <a:ext cx="554802" cy="194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34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59" y="2068656"/>
            <a:ext cx="5016910" cy="674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7" y="4247136"/>
            <a:ext cx="4007674" cy="7507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57" y="2927428"/>
            <a:ext cx="8497036" cy="11354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59" y="5182115"/>
            <a:ext cx="8390347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2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02" y="363898"/>
            <a:ext cx="5969181" cy="46545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15" y="854818"/>
            <a:ext cx="4177146" cy="13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12" y="1031063"/>
            <a:ext cx="2330855" cy="27949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79" y="1183209"/>
            <a:ext cx="4059574" cy="94621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830882" y="1979112"/>
            <a:ext cx="1590806" cy="14530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256767" y="1656317"/>
            <a:ext cx="1164921" cy="1975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579" y="2462651"/>
            <a:ext cx="4755292" cy="217950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6488482" y="1667272"/>
            <a:ext cx="128940" cy="12763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34544" y="2028169"/>
            <a:ext cx="315735" cy="574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1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7" y="2346544"/>
            <a:ext cx="5408633" cy="2232274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67" y="372793"/>
            <a:ext cx="5220152" cy="270533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730" y="3174121"/>
            <a:ext cx="1668925" cy="73158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4018" y="4001698"/>
            <a:ext cx="2484335" cy="153937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011" y="5348504"/>
            <a:ext cx="7719729" cy="90685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1014609" y="1265129"/>
            <a:ext cx="5711868" cy="117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304789" y="2530258"/>
            <a:ext cx="4672208" cy="100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645074" y="3443629"/>
            <a:ext cx="5407069" cy="1135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206663" y="4146115"/>
            <a:ext cx="3587067" cy="139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931090" y="4459266"/>
            <a:ext cx="1903957" cy="134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06838" y="513567"/>
            <a:ext cx="2066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metadata.xml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62655" y="3281819"/>
            <a:ext cx="31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Products.json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84018" y="5661764"/>
            <a:ext cx="331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code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08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0d61a6b7ea234aac9774ff03696dda57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0" y="750931"/>
            <a:ext cx="990600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813" y="2688923"/>
            <a:ext cx="4885540" cy="272805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825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438912" y="23164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38912" y="68598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38912" y="114755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38912" y="1609120"/>
            <a:ext cx="5437632" cy="428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38912" y="207068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8912" y="242723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8912" y="283254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853184" y="1880224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53184" y="2288480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53184" y="2657216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853184" y="475488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853184" y="944880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853184" y="1444752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05344" y="3962400"/>
            <a:ext cx="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8235696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808720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369552" y="3962400"/>
            <a:ext cx="18288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942576" y="3962400"/>
            <a:ext cx="3048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7900416" y="4328160"/>
            <a:ext cx="27432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48258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10742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9643872" y="4328160"/>
            <a:ext cx="36576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9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07710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Order id	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277626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87654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7682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Order description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558540" y="3571310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report table view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02220" y="508000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guid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02220" y="1723024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Post_date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7602220" y="1318016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Order_text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7602220" y="913008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Order_id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602220" y="15650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02220" y="2128032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4" idx="0"/>
          </p:cNvCxnSpPr>
          <p:nvPr/>
        </p:nvCxnSpPr>
        <p:spPr>
          <a:xfrm flipH="1">
            <a:off x="6872612" y="2330536"/>
            <a:ext cx="723344" cy="61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" idx="0"/>
          </p:cNvCxnSpPr>
          <p:nvPr/>
        </p:nvCxnSpPr>
        <p:spPr>
          <a:xfrm flipH="1">
            <a:off x="3302696" y="1115512"/>
            <a:ext cx="4273304" cy="182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0"/>
          </p:cNvCxnSpPr>
          <p:nvPr/>
        </p:nvCxnSpPr>
        <p:spPr>
          <a:xfrm flipH="1">
            <a:off x="4492668" y="1520520"/>
            <a:ext cx="3103288" cy="142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0"/>
          </p:cNvCxnSpPr>
          <p:nvPr/>
        </p:nvCxnSpPr>
        <p:spPr>
          <a:xfrm flipH="1">
            <a:off x="5682640" y="1935131"/>
            <a:ext cx="1893360" cy="100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55610" y="2533040"/>
            <a:ext cx="122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1:N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60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53019" y="964504"/>
            <a:ext cx="2517732" cy="688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Consumption view</a:t>
            </a:r>
            <a:endParaRPr lang="en-US" altLang="zh-CN" dirty="0"/>
          </a:p>
          <a:p>
            <a:pPr algn="ctr"/>
            <a:r>
              <a:rPr lang="en-US" b="1" dirty="0" err="1"/>
              <a:t>Zflight_Com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66795" y="1653436"/>
            <a:ext cx="225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Zspfli_Root</a:t>
            </a:r>
            <a:r>
              <a:rPr lang="en-US" b="1" dirty="0" err="1"/>
              <a:t>._Item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7912" y="2404997"/>
            <a:ext cx="2004165" cy="67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Zspfli_Root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87441" y="2542784"/>
            <a:ext cx="5436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association [0..*] to </a:t>
            </a:r>
            <a:r>
              <a:rPr lang="en-US" b="1" dirty="0" err="1"/>
              <a:t>Zsflight_Child</a:t>
            </a:r>
            <a:r>
              <a:rPr lang="en-US" b="1" dirty="0"/>
              <a:t> as _Item on $</a:t>
            </a:r>
            <a:r>
              <a:rPr lang="en-US" b="1" dirty="0" err="1"/>
              <a:t>projection.carrid</a:t>
            </a:r>
            <a:r>
              <a:rPr lang="en-US" b="1" dirty="0"/>
              <a:t> = _</a:t>
            </a:r>
            <a:r>
              <a:rPr lang="en-US" b="1" dirty="0" err="1"/>
              <a:t>Item.carrid</a:t>
            </a:r>
            <a:endParaRPr lang="en-US" b="1" dirty="0"/>
          </a:p>
          <a:p>
            <a:r>
              <a:rPr lang="en-US" b="1" dirty="0" smtClean="0"/>
              <a:t>and </a:t>
            </a:r>
            <a:r>
              <a:rPr lang="en-US" b="1" dirty="0"/>
              <a:t>$</a:t>
            </a:r>
            <a:r>
              <a:rPr lang="en-US" b="1" dirty="0" err="1"/>
              <a:t>projection.connid</a:t>
            </a:r>
            <a:r>
              <a:rPr lang="en-US" b="1" dirty="0"/>
              <a:t> = _</a:t>
            </a:r>
            <a:r>
              <a:rPr lang="en-US" b="1" dirty="0" err="1"/>
              <a:t>Item.connid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441" y="3582444"/>
            <a:ext cx="4709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ObjectModel.association.type</a:t>
            </a:r>
            <a:r>
              <a:rPr lang="en-US" dirty="0"/>
              <a:t>: #TO_COMPOSITION_CHILD</a:t>
            </a:r>
          </a:p>
          <a:p>
            <a:r>
              <a:rPr lang="en-US" dirty="0"/>
              <a:t>  _Item</a:t>
            </a:r>
            <a:r>
              <a:rPr lang="en-US" b="1" dirty="0"/>
              <a:t>,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70751" y="4972833"/>
            <a:ext cx="1841326" cy="62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Zsflight_Child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87441" y="4972833"/>
            <a:ext cx="4096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define view </a:t>
            </a:r>
            <a:r>
              <a:rPr lang="en-US" b="1" dirty="0" err="1"/>
              <a:t>Zsflight_Child</a:t>
            </a:r>
            <a:r>
              <a:rPr lang="en-US" b="1" dirty="0"/>
              <a:t> as select from </a:t>
            </a:r>
            <a:r>
              <a:rPr lang="en-US" b="1" dirty="0" err="1"/>
              <a:t>scounter</a:t>
            </a:r>
            <a:r>
              <a:rPr lang="en-US" b="1" dirty="0"/>
              <a:t> </a:t>
            </a:r>
          </a:p>
          <a:p>
            <a:r>
              <a:rPr lang="en-US" b="1" dirty="0"/>
              <a:t>association [1..1] to </a:t>
            </a:r>
            <a:r>
              <a:rPr lang="en-US" b="1" dirty="0" err="1"/>
              <a:t>Zspfli_Root</a:t>
            </a:r>
            <a:r>
              <a:rPr lang="en-US" b="1" dirty="0"/>
              <a:t> as _root </a:t>
            </a:r>
          </a:p>
          <a:p>
            <a:r>
              <a:rPr lang="en-US" b="1" dirty="0"/>
              <a:t>on $</a:t>
            </a:r>
            <a:r>
              <a:rPr lang="en-US" b="1" dirty="0" err="1"/>
              <a:t>projection.carrid</a:t>
            </a:r>
            <a:r>
              <a:rPr lang="en-US" b="1" dirty="0"/>
              <a:t> = _</a:t>
            </a:r>
            <a:r>
              <a:rPr lang="en-US" b="1" dirty="0" err="1"/>
              <a:t>root.carrid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70751" y="5774499"/>
            <a:ext cx="184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Annotation defines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39090" y="53932"/>
            <a:ext cx="2830883" cy="501041"/>
          </a:xfrm>
          <a:prstGeom prst="rect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Z_C_Service_Order_View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39090" y="978769"/>
            <a:ext cx="283088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Z_i_Order_View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3967" y="1801312"/>
            <a:ext cx="283088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Z_C_Order_Item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09422" y="1801311"/>
            <a:ext cx="1788352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Z_c_partner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91694" y="1801311"/>
            <a:ext cx="245649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Zorder_Sys_Status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5807" y="2631508"/>
            <a:ext cx="2004166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CRMD_ORDERADM_H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201708" y="2631509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CRMC_PROC_TYPE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11341" y="2640208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Z_I_Item_Detail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1341" y="3665605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CRMD_ORDERADM_I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201708" y="3676389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CRMD_SCHEDLIN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8940103" y="5465524"/>
            <a:ext cx="1819755" cy="51008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CRMD_PRODUCT_I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265807" y="3672560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Z_I_Prod_Status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07561" y="5465524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CRM_JEST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27032" y="5471789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Z_C_Status_Text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07135" y="6247354"/>
            <a:ext cx="1041052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TJ02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09420" y="6247354"/>
            <a:ext cx="834371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TJ02T</a:t>
            </a:r>
            <a:endParaRPr lang="en-US" dirty="0"/>
          </a:p>
        </p:txBody>
      </p:sp>
      <p:cxnSp>
        <p:nvCxnSpPr>
          <p:cNvPr id="20" name="Elbow Connector 19"/>
          <p:cNvCxnSpPr>
            <a:stCxn id="16" idx="2"/>
            <a:endCxn id="17" idx="0"/>
          </p:cNvCxnSpPr>
          <p:nvPr/>
        </p:nvCxnSpPr>
        <p:spPr>
          <a:xfrm rot="5400000">
            <a:off x="7039978" y="5560513"/>
            <a:ext cx="274524" cy="1099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  <a:endCxn id="18" idx="0"/>
          </p:cNvCxnSpPr>
          <p:nvPr/>
        </p:nvCxnSpPr>
        <p:spPr>
          <a:xfrm rot="16200000" flipH="1">
            <a:off x="8039450" y="5660198"/>
            <a:ext cx="274524" cy="8997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2"/>
            <a:endCxn id="13" idx="0"/>
          </p:cNvCxnSpPr>
          <p:nvPr/>
        </p:nvCxnSpPr>
        <p:spPr>
          <a:xfrm rot="16200000" flipH="1">
            <a:off x="6861826" y="2477368"/>
            <a:ext cx="1291923" cy="4684387"/>
          </a:xfrm>
          <a:prstGeom prst="bentConnector3">
            <a:avLst>
              <a:gd name="adj1" fmla="val 42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4" idx="2"/>
          </p:cNvCxnSpPr>
          <p:nvPr/>
        </p:nvCxnSpPr>
        <p:spPr>
          <a:xfrm rot="5400000">
            <a:off x="4525721" y="4813474"/>
            <a:ext cx="127974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2"/>
            <a:endCxn id="16" idx="0"/>
          </p:cNvCxnSpPr>
          <p:nvPr/>
        </p:nvCxnSpPr>
        <p:spPr>
          <a:xfrm rot="16200000" flipH="1">
            <a:off x="5797112" y="3542082"/>
            <a:ext cx="1298188" cy="2561225"/>
          </a:xfrm>
          <a:prstGeom prst="bentConnector3">
            <a:avLst>
              <a:gd name="adj1" fmla="val 39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10" idx="0"/>
          </p:cNvCxnSpPr>
          <p:nvPr/>
        </p:nvCxnSpPr>
        <p:spPr>
          <a:xfrm rot="5400000">
            <a:off x="1631342" y="1682140"/>
            <a:ext cx="337855" cy="1578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" idx="2"/>
            <a:endCxn id="9" idx="0"/>
          </p:cNvCxnSpPr>
          <p:nvPr/>
        </p:nvCxnSpPr>
        <p:spPr>
          <a:xfrm rot="16200000" flipH="1">
            <a:off x="2680874" y="2210888"/>
            <a:ext cx="329156" cy="512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2"/>
            <a:endCxn id="8" idx="0"/>
          </p:cNvCxnSpPr>
          <p:nvPr/>
        </p:nvCxnSpPr>
        <p:spPr>
          <a:xfrm rot="16200000" flipH="1">
            <a:off x="3764072" y="1127689"/>
            <a:ext cx="329155" cy="26784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2"/>
            <a:endCxn id="11" idx="0"/>
          </p:cNvCxnSpPr>
          <p:nvPr/>
        </p:nvCxnSpPr>
        <p:spPr>
          <a:xfrm>
            <a:off x="1011128" y="3141249"/>
            <a:ext cx="0" cy="52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0" idx="2"/>
            <a:endCxn id="12" idx="0"/>
          </p:cNvCxnSpPr>
          <p:nvPr/>
        </p:nvCxnSpPr>
        <p:spPr>
          <a:xfrm rot="16200000" flipH="1">
            <a:off x="1788741" y="2363635"/>
            <a:ext cx="535140" cy="20903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0" idx="2"/>
            <a:endCxn id="14" idx="0"/>
          </p:cNvCxnSpPr>
          <p:nvPr/>
        </p:nvCxnSpPr>
        <p:spPr>
          <a:xfrm rot="16200000" flipH="1">
            <a:off x="2822706" y="1329671"/>
            <a:ext cx="531311" cy="4154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0" idx="2"/>
            <a:endCxn id="13" idx="0"/>
          </p:cNvCxnSpPr>
          <p:nvPr/>
        </p:nvCxnSpPr>
        <p:spPr>
          <a:xfrm rot="16200000" flipH="1">
            <a:off x="4268417" y="-116041"/>
            <a:ext cx="2324275" cy="8838853"/>
          </a:xfrm>
          <a:prstGeom prst="bentConnector3">
            <a:avLst>
              <a:gd name="adj1" fmla="val 66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7" idx="2"/>
            <a:endCxn id="8" idx="0"/>
          </p:cNvCxnSpPr>
          <p:nvPr/>
        </p:nvCxnSpPr>
        <p:spPr>
          <a:xfrm rot="5400000">
            <a:off x="5429338" y="2140905"/>
            <a:ext cx="329156" cy="6520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" idx="2"/>
            <a:endCxn id="5" idx="0"/>
          </p:cNvCxnSpPr>
          <p:nvPr/>
        </p:nvCxnSpPr>
        <p:spPr>
          <a:xfrm rot="5400000">
            <a:off x="3561220" y="508000"/>
            <a:ext cx="321502" cy="2265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" idx="2"/>
            <a:endCxn id="7" idx="0"/>
          </p:cNvCxnSpPr>
          <p:nvPr/>
        </p:nvCxnSpPr>
        <p:spPr>
          <a:xfrm rot="16200000" flipH="1">
            <a:off x="5226486" y="1107855"/>
            <a:ext cx="321501" cy="1065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" idx="2"/>
            <a:endCxn id="6" idx="0"/>
          </p:cNvCxnSpPr>
          <p:nvPr/>
        </p:nvCxnSpPr>
        <p:spPr>
          <a:xfrm rot="16200000" flipH="1">
            <a:off x="6818315" y="-483973"/>
            <a:ext cx="321501" cy="42490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" idx="2"/>
            <a:endCxn id="4" idx="0"/>
          </p:cNvCxnSpPr>
          <p:nvPr/>
        </p:nvCxnSpPr>
        <p:spPr>
          <a:xfrm>
            <a:off x="4854532" y="554973"/>
            <a:ext cx="0" cy="42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endCxn id="16" idx="0"/>
          </p:cNvCxnSpPr>
          <p:nvPr/>
        </p:nvCxnSpPr>
        <p:spPr>
          <a:xfrm rot="16200000" flipH="1">
            <a:off x="5494794" y="3239763"/>
            <a:ext cx="3169437" cy="1294614"/>
          </a:xfrm>
          <a:prstGeom prst="bentConnector3">
            <a:avLst>
              <a:gd name="adj1" fmla="val 7568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 rot="5400000">
            <a:off x="4226098" y="3226061"/>
            <a:ext cx="3150997" cy="1303576"/>
          </a:xfrm>
          <a:prstGeom prst="bentConnector3">
            <a:avLst>
              <a:gd name="adj1" fmla="val 7583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200117" y="2865846"/>
            <a:ext cx="1437059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CRMD_LINK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9819975" y="2858543"/>
            <a:ext cx="1437059" cy="5010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ztf_bp_detail</a:t>
            </a:r>
            <a:endParaRPr lang="en-US" dirty="0"/>
          </a:p>
        </p:txBody>
      </p:sp>
      <p:cxnSp>
        <p:nvCxnSpPr>
          <p:cNvPr id="102" name="Elbow Connector 101"/>
          <p:cNvCxnSpPr>
            <a:stCxn id="6" idx="2"/>
            <a:endCxn id="99" idx="0"/>
          </p:cNvCxnSpPr>
          <p:nvPr/>
        </p:nvCxnSpPr>
        <p:spPr>
          <a:xfrm rot="5400000">
            <a:off x="8229376" y="1991624"/>
            <a:ext cx="563494" cy="1184951"/>
          </a:xfrm>
          <a:prstGeom prst="bentConnector3">
            <a:avLst>
              <a:gd name="adj1" fmla="val 299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6" idx="2"/>
            <a:endCxn id="100" idx="0"/>
          </p:cNvCxnSpPr>
          <p:nvPr/>
        </p:nvCxnSpPr>
        <p:spPr>
          <a:xfrm rot="16200000" flipH="1">
            <a:off x="9542956" y="1862993"/>
            <a:ext cx="556191" cy="1434907"/>
          </a:xfrm>
          <a:prstGeom prst="bentConnector3">
            <a:avLst>
              <a:gd name="adj1" fmla="val 297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6" idx="2"/>
            <a:endCxn id="8" idx="0"/>
          </p:cNvCxnSpPr>
          <p:nvPr/>
        </p:nvCxnSpPr>
        <p:spPr>
          <a:xfrm rot="5400000">
            <a:off x="7021166" y="549076"/>
            <a:ext cx="329156" cy="38357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9318868" y="3813738"/>
            <a:ext cx="2442575" cy="5988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zcl_amdp_bp_detail</a:t>
            </a:r>
            <a:endParaRPr lang="en-US" sz="2000" b="1" dirty="0"/>
          </a:p>
        </p:txBody>
      </p:sp>
      <p:cxnSp>
        <p:nvCxnSpPr>
          <p:cNvPr id="124" name="Straight Arrow Connector 123"/>
          <p:cNvCxnSpPr>
            <a:stCxn id="100" idx="2"/>
            <a:endCxn id="122" idx="0"/>
          </p:cNvCxnSpPr>
          <p:nvPr/>
        </p:nvCxnSpPr>
        <p:spPr>
          <a:xfrm>
            <a:off x="10538505" y="3359584"/>
            <a:ext cx="1651" cy="45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91370" y="4992689"/>
            <a:ext cx="2347934" cy="33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191370" y="5356291"/>
            <a:ext cx="2347935" cy="3364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consumption view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91369" y="5719894"/>
            <a:ext cx="2347935" cy="3364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ABAP Database table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191368" y="6083497"/>
            <a:ext cx="2347935" cy="3364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CDS Table function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191367" y="6447100"/>
            <a:ext cx="2347935" cy="3364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AMDP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Legend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5370" y="1690689"/>
            <a:ext cx="2347934" cy="33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5370" y="2054291"/>
            <a:ext cx="2347935" cy="3364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consumption 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5369" y="2417894"/>
            <a:ext cx="2347935" cy="3364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ABAP Database table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5368" y="2781497"/>
            <a:ext cx="2347935" cy="3364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CDS Table function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5367" y="3145100"/>
            <a:ext cx="2347935" cy="3364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AMDP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gray">
          <a:xfrm>
            <a:off x="278638" y="3113719"/>
            <a:ext cx="6504306" cy="5319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Annotations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for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UI in CDS DDL</a:t>
            </a:r>
          </a:p>
        </p:txBody>
      </p:sp>
      <p:sp>
        <p:nvSpPr>
          <p:cNvPr id="4" name="Rectangle 3"/>
          <p:cNvSpPr/>
          <p:nvPr/>
        </p:nvSpPr>
        <p:spPr bwMode="gray">
          <a:xfrm>
            <a:off x="278638" y="3813368"/>
            <a:ext cx="6504306" cy="55372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Annotations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for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BO </a:t>
            </a:r>
            <a:r>
              <a:rPr lang="de-DE" sz="1400" kern="0" dirty="0" smtClean="0">
                <a:ea typeface="Arial Unicode MS" pitchFamily="34" charset="-128"/>
                <a:cs typeface="Arial Unicode MS" pitchFamily="34" charset="-128"/>
              </a:rPr>
              <a:t>Definition in 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CDS DDL</a:t>
            </a:r>
          </a:p>
        </p:txBody>
      </p:sp>
      <p:sp>
        <p:nvSpPr>
          <p:cNvPr id="5" name="Rounded Rectangle 4"/>
          <p:cNvSpPr/>
          <p:nvPr/>
        </p:nvSpPr>
        <p:spPr bwMode="gray">
          <a:xfrm>
            <a:off x="4096325" y="5101110"/>
            <a:ext cx="1097281" cy="432000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Database table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5812664" y="5101110"/>
            <a:ext cx="1097281" cy="432000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Database table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ounded Rectangle 7"/>
          <p:cNvSpPr/>
          <p:nvPr/>
        </p:nvSpPr>
        <p:spPr bwMode="gray">
          <a:xfrm>
            <a:off x="4614830" y="1212987"/>
            <a:ext cx="1806290" cy="527781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UI5</a:t>
            </a:r>
            <a:r>
              <a:rPr kumimoji="0" lang="de-DE" sz="1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Application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ounded Rectangle 9"/>
          <p:cNvSpPr/>
          <p:nvPr/>
        </p:nvSpPr>
        <p:spPr bwMode="gray">
          <a:xfrm>
            <a:off x="4616333" y="2483471"/>
            <a:ext cx="1804786" cy="490634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SADL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framework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1" name="Straight Connector 10"/>
          <p:cNvCxnSpPr>
            <a:stCxn id="8" idx="2"/>
            <a:endCxn id="25" idx="0"/>
          </p:cNvCxnSpPr>
          <p:nvPr/>
        </p:nvCxnSpPr>
        <p:spPr>
          <a:xfrm>
            <a:off x="5517975" y="1740768"/>
            <a:ext cx="751" cy="1318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5" idx="2"/>
            <a:endCxn id="10" idx="0"/>
          </p:cNvCxnSpPr>
          <p:nvPr/>
        </p:nvCxnSpPr>
        <p:spPr>
          <a:xfrm>
            <a:off x="5518726" y="2331063"/>
            <a:ext cx="0" cy="1524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2"/>
            <a:endCxn id="26" idx="0"/>
          </p:cNvCxnSpPr>
          <p:nvPr/>
        </p:nvCxnSpPr>
        <p:spPr>
          <a:xfrm flipH="1">
            <a:off x="5517267" y="2974105"/>
            <a:ext cx="1459" cy="17254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6" idx="2"/>
            <a:endCxn id="27" idx="0"/>
          </p:cNvCxnSpPr>
          <p:nvPr/>
        </p:nvCxnSpPr>
        <p:spPr>
          <a:xfrm>
            <a:off x="5517267" y="3609589"/>
            <a:ext cx="1460" cy="2362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7" idx="2"/>
          </p:cNvCxnSpPr>
          <p:nvPr/>
        </p:nvCxnSpPr>
        <p:spPr>
          <a:xfrm flipH="1">
            <a:off x="5517267" y="4339051"/>
            <a:ext cx="1460" cy="445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0"/>
          </p:cNvCxnSpPr>
          <p:nvPr/>
        </p:nvCxnSpPr>
        <p:spPr>
          <a:xfrm flipH="1">
            <a:off x="4644966" y="4784700"/>
            <a:ext cx="857598" cy="3164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0"/>
          </p:cNvCxnSpPr>
          <p:nvPr/>
        </p:nvCxnSpPr>
        <p:spPr>
          <a:xfrm>
            <a:off x="5502564" y="4784700"/>
            <a:ext cx="858741" cy="3164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gray">
          <a:xfrm>
            <a:off x="278638" y="1851918"/>
            <a:ext cx="6504306" cy="49587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UI specific OData derived from CDS </a:t>
            </a:r>
            <a:r>
              <a:rPr lang="en-US" sz="1400" kern="0" dirty="0" smtClean="0">
                <a:ea typeface="Arial Unicode MS" pitchFamily="34" charset="-128"/>
                <a:cs typeface="Arial Unicode MS" pitchFamily="34" charset="-128"/>
              </a:rPr>
              <a:t>DDL</a:t>
            </a:r>
            <a:endParaRPr lang="en-US" sz="1400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Rounded Rectangle 24"/>
          <p:cNvSpPr/>
          <p:nvPr/>
        </p:nvSpPr>
        <p:spPr bwMode="gray">
          <a:xfrm>
            <a:off x="4616332" y="1872615"/>
            <a:ext cx="1804787" cy="458448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de-DE" sz="1200" kern="0" dirty="0" smtClean="0">
                <a:ea typeface="Arial Unicode MS" pitchFamily="34" charset="-128"/>
                <a:cs typeface="Arial Unicode MS" pitchFamily="34" charset="-128"/>
              </a:rPr>
              <a:t>Gateway / OData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Rounded Rectangle 25"/>
          <p:cNvSpPr/>
          <p:nvPr/>
        </p:nvSpPr>
        <p:spPr bwMode="gray">
          <a:xfrm>
            <a:off x="4613415" y="3146647"/>
            <a:ext cx="1807704" cy="462942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CDS Consumption</a:t>
            </a:r>
            <a:r>
              <a:rPr kumimoji="0" lang="de-DE" sz="1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View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Rounded Rectangle 26"/>
          <p:cNvSpPr/>
          <p:nvPr/>
        </p:nvSpPr>
        <p:spPr bwMode="gray">
          <a:xfrm>
            <a:off x="4616334" y="3845807"/>
            <a:ext cx="1804785" cy="493244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CDS BO View</a:t>
            </a:r>
          </a:p>
        </p:txBody>
      </p:sp>
    </p:spTree>
    <p:extLst>
      <p:ext uri="{BB962C8B-B14F-4D97-AF65-F5344CB8AC3E}">
        <p14:creationId xmlns:p14="http://schemas.microsoft.com/office/powerpoint/2010/main" val="138834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7CB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7CB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77" y="213328"/>
            <a:ext cx="11560542" cy="31244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928" y="3694859"/>
            <a:ext cx="7808387" cy="295063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979080" y="1979113"/>
            <a:ext cx="1014608" cy="17157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121063" y="2091847"/>
            <a:ext cx="3014597" cy="22823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933173" y="2279737"/>
            <a:ext cx="2137776" cy="219370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096006" y="2375152"/>
            <a:ext cx="3624198" cy="22917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84526" y="4869485"/>
            <a:ext cx="6676373" cy="11805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121063" y="3233024"/>
            <a:ext cx="626302" cy="16570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55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62" y="175314"/>
            <a:ext cx="3383573" cy="3551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233" y="175314"/>
            <a:ext cx="6843353" cy="330736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31724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7238" y="1640909"/>
            <a:ext cx="2968668" cy="1440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01430" y="1640909"/>
            <a:ext cx="2968668" cy="14404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7862" y="1199274"/>
            <a:ext cx="2580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ERP	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1320" y="1199274"/>
            <a:ext cx="169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9973" y="1778696"/>
            <a:ext cx="78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37128" y="1778696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84263" y="1765126"/>
            <a:ext cx="1352811" cy="4133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84262" y="2560528"/>
            <a:ext cx="1352811" cy="4133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56263" y="1765126"/>
            <a:ext cx="1352811" cy="4133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56263" y="2560528"/>
            <a:ext cx="1352811" cy="4133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84262" y="1778696"/>
            <a:ext cx="98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84262" y="2560528"/>
            <a:ext cx="88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56263" y="1778696"/>
            <a:ext cx="82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56263" y="2560528"/>
            <a:ext cx="67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84262" y="2178485"/>
            <a:ext cx="1352811" cy="382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82010" y="2178485"/>
            <a:ext cx="908138" cy="382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3" name="Elbow Connector 22"/>
          <p:cNvCxnSpPr/>
          <p:nvPr/>
        </p:nvCxnSpPr>
        <p:spPr>
          <a:xfrm flipV="1">
            <a:off x="3160386" y="1958049"/>
            <a:ext cx="3193092" cy="13756"/>
          </a:xfrm>
          <a:prstGeom prst="bentConnector3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35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521" y="263047"/>
            <a:ext cx="1182456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GET Z_SALESVOLUMEANALYSISQUERY(</a:t>
            </a:r>
            <a:r>
              <a:rPr lang="en-US" sz="3200" dirty="0" err="1"/>
              <a:t>P_ExchangeRateType</a:t>
            </a:r>
            <a:r>
              <a:rPr lang="en-US" sz="3200" dirty="0"/>
              <a:t>='M',</a:t>
            </a:r>
            <a:r>
              <a:rPr lang="en-US" sz="3200" dirty="0" err="1"/>
              <a:t>P_DisplayCurrency</a:t>
            </a:r>
            <a:r>
              <a:rPr lang="en-US" sz="3200" dirty="0"/>
              <a:t>='EUR')/Results?$filter=</a:t>
            </a:r>
            <a:r>
              <a:rPr lang="en-US" sz="4800" b="1" dirty="0">
                <a:solidFill>
                  <a:srgbClr val="FFFF00"/>
                </a:solidFill>
              </a:rPr>
              <a:t>(</a:t>
            </a:r>
            <a:r>
              <a:rPr lang="en-US" sz="4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 </a:t>
            </a:r>
            <a:r>
              <a:rPr lang="en-US" sz="4000" b="1" dirty="0">
                <a:solidFill>
                  <a:srgbClr val="7030A0"/>
                </a:solidFill>
              </a:rPr>
              <a:t>(</a:t>
            </a:r>
            <a:r>
              <a:rPr lang="en-US" sz="3200" b="1" dirty="0">
                <a:solidFill>
                  <a:srgbClr val="7030A0"/>
                </a:solidFill>
              </a:rPr>
              <a:t> </a:t>
            </a:r>
            <a:r>
              <a:rPr lang="en-US" sz="3200" b="1" dirty="0">
                <a:solidFill>
                  <a:srgbClr val="FF0000"/>
                </a:solidFill>
              </a:rPr>
              <a:t>(BillingDocumentDateYear eq '2015')</a:t>
            </a:r>
            <a:r>
              <a:rPr lang="en-US" sz="3200" dirty="0"/>
              <a:t> or </a:t>
            </a:r>
            <a:endParaRPr lang="en-US" sz="3200" dirty="0" smtClean="0"/>
          </a:p>
          <a:p>
            <a:r>
              <a:rPr lang="en-US" sz="3200" b="1" u="sng" dirty="0" smtClean="0">
                <a:solidFill>
                  <a:srgbClr val="FF0000"/>
                </a:solidFill>
              </a:rPr>
              <a:t>(</a:t>
            </a:r>
            <a:r>
              <a:rPr lang="en-US" sz="3200" b="1" u="sng" dirty="0">
                <a:solidFill>
                  <a:srgbClr val="FF0000"/>
                </a:solidFill>
              </a:rPr>
              <a:t>BillingDocumentDateYear eq '2016')</a:t>
            </a:r>
            <a:r>
              <a:rPr lang="en-US" sz="3200" dirty="0"/>
              <a:t> or </a:t>
            </a:r>
            <a:r>
              <a:rPr lang="en-US" sz="3200" b="1" dirty="0">
                <a:solidFill>
                  <a:srgbClr val="FF0000"/>
                </a:solidFill>
              </a:rPr>
              <a:t>(BillingDocumentDateYear eq '2017')</a:t>
            </a:r>
            <a:r>
              <a:rPr lang="en-US" sz="4000" dirty="0"/>
              <a:t> </a:t>
            </a:r>
            <a:r>
              <a:rPr lang="en-US" sz="4000" b="1" dirty="0">
                <a:solidFill>
                  <a:srgbClr val="7030A0"/>
                </a:solidFill>
              </a:rPr>
              <a:t>)</a:t>
            </a:r>
            <a:r>
              <a:rPr lang="en-US" sz="3200" b="1" dirty="0"/>
              <a:t> </a:t>
            </a:r>
            <a:r>
              <a:rPr lang="en-US" sz="3200" dirty="0"/>
              <a:t>and </a:t>
            </a:r>
            <a:r>
              <a:rPr lang="en-US" sz="4000" b="1" dirty="0" smtClean="0">
                <a:solidFill>
                  <a:srgbClr val="00B0F0"/>
                </a:solidFill>
              </a:rPr>
              <a:t>( </a:t>
            </a:r>
            <a:r>
              <a:rPr lang="en-US" sz="3200" b="1" dirty="0" smtClean="0">
                <a:solidFill>
                  <a:srgbClr val="FFC000"/>
                </a:solidFill>
              </a:rPr>
              <a:t>(</a:t>
            </a:r>
            <a:r>
              <a:rPr lang="en-US" sz="3200" b="1" dirty="0">
                <a:solidFill>
                  <a:srgbClr val="FFC000"/>
                </a:solidFill>
              </a:rPr>
              <a:t>BillingDocDateYearQuarter eq '1.2015')</a:t>
            </a:r>
            <a:r>
              <a:rPr lang="en-US" sz="3200" dirty="0"/>
              <a:t> or </a:t>
            </a:r>
            <a:r>
              <a:rPr lang="en-US" sz="3200" b="1" dirty="0">
                <a:solidFill>
                  <a:srgbClr val="FFC000"/>
                </a:solidFill>
              </a:rPr>
              <a:t>(</a:t>
            </a:r>
            <a:r>
              <a:rPr lang="en-US" sz="3200" b="1" dirty="0" smtClean="0">
                <a:solidFill>
                  <a:srgbClr val="FFC000"/>
                </a:solidFill>
              </a:rPr>
              <a:t>BillingDocDateYearQuarter </a:t>
            </a:r>
            <a:r>
              <a:rPr lang="en-US" sz="3200" b="1" dirty="0">
                <a:solidFill>
                  <a:srgbClr val="FFC000"/>
                </a:solidFill>
              </a:rPr>
              <a:t>eq '2.2015')</a:t>
            </a:r>
            <a:r>
              <a:rPr lang="en-US" sz="3200" dirty="0"/>
              <a:t> </a:t>
            </a:r>
            <a:r>
              <a:rPr lang="en-US" sz="3200" dirty="0" smtClean="0"/>
              <a:t>or</a:t>
            </a:r>
            <a:r>
              <a:rPr lang="en-US" sz="3200" b="1" dirty="0">
                <a:solidFill>
                  <a:srgbClr val="FFC000"/>
                </a:solidFill>
              </a:rPr>
              <a:t> (BillingDocDateYearQuarter eq '4.2017') </a:t>
            </a:r>
            <a:r>
              <a:rPr lang="en-US" sz="4000" b="1" dirty="0">
                <a:solidFill>
                  <a:srgbClr val="00B0F0"/>
                </a:solidFill>
              </a:rPr>
              <a:t>)</a:t>
            </a:r>
            <a:r>
              <a:rPr lang="en-US" sz="3200" dirty="0"/>
              <a:t> and </a:t>
            </a:r>
            <a:r>
              <a:rPr lang="en-US" sz="4000" b="1" dirty="0">
                <a:solidFill>
                  <a:srgbClr val="99FF66"/>
                </a:solidFill>
              </a:rPr>
              <a:t>(</a:t>
            </a:r>
            <a:r>
              <a:rPr lang="en-US" sz="3200" dirty="0"/>
              <a:t> </a:t>
            </a:r>
            <a:r>
              <a:rPr lang="en-US" sz="3200" b="1" dirty="0">
                <a:solidFill>
                  <a:schemeClr val="accent2"/>
                </a:solidFill>
              </a:rPr>
              <a:t>(BillingDocDateYearMonth eq '02.2015')</a:t>
            </a:r>
            <a:r>
              <a:rPr lang="en-US" sz="3200" dirty="0"/>
              <a:t> or </a:t>
            </a:r>
            <a:r>
              <a:rPr lang="en-US" sz="3200" b="1" dirty="0">
                <a:solidFill>
                  <a:schemeClr val="accent2"/>
                </a:solidFill>
              </a:rPr>
              <a:t>(BillingDocDateYearMonth eq '10.2017</a:t>
            </a:r>
            <a:r>
              <a:rPr lang="en-US" sz="3200" b="1" dirty="0" smtClean="0">
                <a:solidFill>
                  <a:schemeClr val="accent2"/>
                </a:solidFill>
              </a:rPr>
              <a:t>') </a:t>
            </a:r>
            <a:r>
              <a:rPr lang="en-US" sz="4000" b="1" dirty="0" smtClean="0">
                <a:solidFill>
                  <a:srgbClr val="99FF66"/>
                </a:solidFill>
              </a:rPr>
              <a:t>)</a:t>
            </a:r>
            <a:r>
              <a:rPr lang="en-US" sz="3200" dirty="0" smtClean="0"/>
              <a:t> </a:t>
            </a:r>
            <a:r>
              <a:rPr lang="en-US" sz="4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 </a:t>
            </a:r>
            <a:r>
              <a:rPr lang="en-US" sz="3200" dirty="0"/>
              <a:t>and </a:t>
            </a:r>
            <a:r>
              <a:rPr lang="en-US" sz="4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accent2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SalesOrganization eq '0001') </a:t>
            </a:r>
            <a:r>
              <a:rPr lang="en-US" sz="4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4400" b="1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and </a:t>
            </a:r>
            <a:r>
              <a:rPr lang="en-US" sz="4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3200" b="1" u="sng" dirty="0">
                <a:solidFill>
                  <a:srgbClr val="7030A0"/>
                </a:solidFill>
              </a:rPr>
              <a:t>BillingDocumentDateYear eq </a:t>
            </a:r>
            <a:r>
              <a:rPr lang="en-US" sz="3200" b="1" u="sng" dirty="0" smtClean="0">
                <a:solidFill>
                  <a:srgbClr val="7030A0"/>
                </a:solidFill>
              </a:rPr>
              <a:t>'2016‘ </a:t>
            </a:r>
            <a:r>
              <a:rPr lang="en-US" sz="40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4800" b="1" dirty="0" smtClean="0">
                <a:solidFill>
                  <a:srgbClr val="FFFF00"/>
                </a:solidFill>
              </a:rPr>
              <a:t>)</a:t>
            </a:r>
            <a:endParaRPr lang="en-US" sz="4800" b="1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660" y="3540867"/>
            <a:ext cx="2008340" cy="174133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526060" y="4847573"/>
            <a:ext cx="3494762" cy="134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36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1584960" y="1877568"/>
            <a:ext cx="0" cy="248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Saved query Incident 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1376" y="2231136"/>
            <a:ext cx="11350752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0560" y="1886188"/>
            <a:ext cx="0" cy="10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560" y="22555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7264" y="2913888"/>
            <a:ext cx="2426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Context node binding of node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( Lead component controller ) and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saved query)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584959" y="2255520"/>
            <a:ext cx="6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1376" y="4352544"/>
            <a:ext cx="30358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Entity from view controller’s node C is added to node A.</a:t>
            </a:r>
          </a:p>
          <a:p>
            <a:r>
              <a:rPr lang="en-US" sz="1600" dirty="0" smtClean="0"/>
              <a:t>Now A, B and C have exactly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sz="1600" dirty="0" smtClean="0"/>
              <a:t> entries ( defined in view configuration ). This is done in lead search view controller’s </a:t>
            </a:r>
            <a:r>
              <a:rPr lang="en-US" sz="1600" dirty="0" err="1" smtClean="0"/>
              <a:t>do_prepare_output</a:t>
            </a:r>
            <a:r>
              <a:rPr lang="en-US" sz="1600" dirty="0"/>
              <a:t> </a:t>
            </a:r>
            <a:r>
              <a:rPr lang="en-US" sz="1600" dirty="0" smtClean="0"/>
              <a:t>method.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35808" y="1886188"/>
            <a:ext cx="0" cy="90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9230" y="2191523"/>
            <a:ext cx="5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33472" y="2795968"/>
            <a:ext cx="1962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3. Lead search view raises BEFORE_OUTPUT event ( via super class implementation)</a:t>
            </a:r>
            <a:endParaRPr lang="en-US" sz="16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888991" y="1877568"/>
            <a:ext cx="24385" cy="225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58512" y="219152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14928" y="4305168"/>
            <a:ext cx="28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 user’s saved query is loaded from DB and fill into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016752" y="1886188"/>
            <a:ext cx="0" cy="347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61361" y="5317104"/>
            <a:ext cx="40843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5. User has changes saved query and save. The validation is done based on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 5 </a:t>
            </a:r>
            <a:r>
              <a:rPr lang="en-US" sz="1600" dirty="0" smtClean="0"/>
              <a:t>entries and C (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Failed!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28944" y="2182903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40880" y="2207490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t6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040880" y="1886188"/>
            <a:ext cx="0" cy="138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67856" y="3267456"/>
            <a:ext cx="3712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6. Content of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is merged to node </a:t>
            </a:r>
            <a:r>
              <a:rPr lang="en-US" sz="1600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as t2. Since now C already has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entry, so after </a:t>
            </a:r>
            <a:r>
              <a:rPr lang="en-US" sz="1600" dirty="0" err="1" smtClean="0"/>
              <a:t>do_prepare_output</a:t>
            </a:r>
            <a:r>
              <a:rPr lang="en-US" sz="1600" dirty="0" smtClean="0"/>
              <a:t> , </a:t>
            </a:r>
            <a:r>
              <a:rPr lang="en-US" sz="1600" b="1" dirty="0" smtClean="0">
                <a:solidFill>
                  <a:srgbClr val="FF0000"/>
                </a:solidFill>
              </a:rPr>
              <a:t>A, B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have 5( </a:t>
            </a:r>
            <a:r>
              <a:rPr lang="en-US" sz="1600" b="1" dirty="0" smtClean="0">
                <a:solidFill>
                  <a:srgbClr val="00B050"/>
                </a:solidFill>
              </a:rPr>
              <a:t>from configuration </a:t>
            </a:r>
            <a:r>
              <a:rPr lang="en-US" sz="1600" dirty="0" smtClean="0"/>
              <a:t>)+ 1(</a:t>
            </a:r>
            <a:r>
              <a:rPr lang="en-US" sz="1600" b="1" dirty="0" smtClean="0">
                <a:solidFill>
                  <a:srgbClr val="00B050"/>
                </a:solidFill>
              </a:rPr>
              <a:t>load from saved query</a:t>
            </a:r>
            <a:r>
              <a:rPr lang="en-US" sz="1600" dirty="0" smtClean="0"/>
              <a:t>) = </a:t>
            </a:r>
            <a:r>
              <a:rPr lang="en-US" sz="1600" b="1" dirty="0" smtClean="0">
                <a:solidFill>
                  <a:srgbClr val="FF0000"/>
                </a:solidFill>
              </a:rPr>
              <a:t>6 </a:t>
            </a:r>
            <a:r>
              <a:rPr lang="en-US" sz="1600" dirty="0" smtClean="0"/>
              <a:t>entries  ( to be exact, before super DPO, C = 1, after super DPO, C = 6)</a:t>
            </a:r>
          </a:p>
          <a:p>
            <a:endParaRPr lang="en-US" sz="16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0777728" y="1877568"/>
            <a:ext cx="12192" cy="3486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53344" y="2191523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5560" y="4900595"/>
            <a:ext cx="2316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  <a:r>
              <a:rPr lang="en-US" sz="1600" dirty="0" smtClean="0"/>
              <a:t>. User clicks save </a:t>
            </a:r>
          </a:p>
          <a:p>
            <a:r>
              <a:rPr lang="en-US" sz="1600" dirty="0" smtClean="0"/>
              <a:t>button, validation is </a:t>
            </a:r>
          </a:p>
          <a:p>
            <a:r>
              <a:rPr lang="en-US" sz="1600" dirty="0" smtClean="0"/>
              <a:t>done on node </a:t>
            </a:r>
            <a:r>
              <a:rPr lang="en-US" sz="1600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6</a:t>
            </a:r>
            <a:r>
              <a:rPr lang="en-US" sz="1600" dirty="0" smtClean="0"/>
              <a:t> entries ) 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 – PASS!</a:t>
            </a:r>
            <a:endParaRPr lang="en-US" sz="16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8997696" y="1886188"/>
            <a:ext cx="33528" cy="367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022081" y="2182903"/>
            <a:ext cx="75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45681" y="5562314"/>
            <a:ext cx="2688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7. after </a:t>
            </a:r>
            <a:r>
              <a:rPr lang="en-US" sz="1600" dirty="0" err="1"/>
              <a:t>before_output</a:t>
            </a:r>
            <a:r>
              <a:rPr lang="en-US" sz="1600" dirty="0"/>
              <a:t> event handler is executed,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  <a:r>
              <a:rPr lang="en-US" sz="1600" dirty="0"/>
              <a:t>has </a:t>
            </a:r>
            <a:r>
              <a:rPr lang="en-US" sz="1600" b="1" dirty="0">
                <a:solidFill>
                  <a:srgbClr val="FF0000"/>
                </a:solidFill>
              </a:rPr>
              <a:t>1 </a:t>
            </a:r>
            <a:r>
              <a:rPr lang="en-US" sz="1600" dirty="0"/>
              <a:t>entry, </a:t>
            </a:r>
            <a:r>
              <a:rPr lang="en-US" sz="1600" b="1" dirty="0">
                <a:solidFill>
                  <a:srgbClr val="FF0000"/>
                </a:solidFill>
              </a:rPr>
              <a:t>A</a:t>
            </a:r>
            <a:r>
              <a:rPr lang="en-US" sz="1600" dirty="0"/>
              <a:t> has 5 + 1 = </a:t>
            </a:r>
            <a:r>
              <a:rPr lang="en-US" sz="1600" b="1" dirty="0">
                <a:solidFill>
                  <a:srgbClr val="FF0000"/>
                </a:solidFill>
              </a:rPr>
              <a:t>6</a:t>
            </a:r>
            <a:r>
              <a:rPr lang="en-US" sz="1600" dirty="0"/>
              <a:t> entries. </a:t>
            </a:r>
            <a:r>
              <a:rPr lang="en-US" sz="1600" b="1" dirty="0">
                <a:solidFill>
                  <a:srgbClr val="FF0000"/>
                </a:solidFill>
              </a:rPr>
              <a:t>B</a:t>
            </a:r>
            <a:r>
              <a:rPr lang="en-US" sz="1600" dirty="0"/>
              <a:t> has</a:t>
            </a:r>
            <a:r>
              <a:rPr lang="en-US" sz="1600" b="1" dirty="0">
                <a:solidFill>
                  <a:srgbClr val="FF0000"/>
                </a:solidFill>
              </a:rPr>
              <a:t> 6 </a:t>
            </a:r>
            <a:r>
              <a:rPr lang="en-US" sz="1600" dirty="0"/>
              <a:t>entries as well due to context node binding.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" y="1877568"/>
            <a:ext cx="6370320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roundtrip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40880" y="1877568"/>
            <a:ext cx="3749040" cy="3535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roundtrip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9760" y="524813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97024" y="5404842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CRM_PARTNER_DETERM_INITIAL_EC </a:t>
            </a:r>
            <a:r>
              <a:rPr lang="en-US" altLang="zh-CN" dirty="0" smtClean="0"/>
              <a:t>is called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9760" y="3615559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04288" y="3587603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Lv_proceed_partner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abap_true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89760" y="188671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It_partner</a:t>
            </a:r>
            <a:r>
              <a:rPr lang="en-US" dirty="0" smtClean="0"/>
              <a:t> is not initial when CRM_ORDER_MAINTAIN is called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89760" y="329184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 belongs to context node which is bound to </a:t>
            </a:r>
            <a:r>
              <a:rPr lang="en-US" dirty="0" err="1" smtClean="0"/>
              <a:t>BTPartner</a:t>
            </a:r>
            <a:r>
              <a:rPr lang="en-US" dirty="0" smtClean="0"/>
              <a:t> are changed in UI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8" idx="0"/>
          </p:cNvCxnSpPr>
          <p:nvPr/>
        </p:nvCxnSpPr>
        <p:spPr>
          <a:xfrm>
            <a:off x="4504944" y="1011936"/>
            <a:ext cx="0" cy="8747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4504944" y="2569464"/>
            <a:ext cx="0" cy="10460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0"/>
          </p:cNvCxnSpPr>
          <p:nvPr/>
        </p:nvCxnSpPr>
        <p:spPr>
          <a:xfrm>
            <a:off x="4504944" y="4298311"/>
            <a:ext cx="0" cy="9498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987552" y="1109472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1?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9344" y="2808470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931920" y="2149364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2?</a:t>
            </a:r>
            <a:endParaRPr lang="en-US" dirty="0"/>
          </a:p>
        </p:txBody>
      </p:sp>
      <p:cxnSp>
        <p:nvCxnSpPr>
          <p:cNvPr id="9" name="Elbow Connector 8"/>
          <p:cNvCxnSpPr>
            <a:stCxn id="3" idx="3"/>
            <a:endCxn id="7" idx="0"/>
          </p:cNvCxnSpPr>
          <p:nvPr/>
        </p:nvCxnSpPr>
        <p:spPr>
          <a:xfrm>
            <a:off x="3413760" y="1670304"/>
            <a:ext cx="1731264" cy="479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8264" y="1300972"/>
            <a:ext cx="90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45024" y="3291102"/>
            <a:ext cx="12192" cy="1785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5024" y="3310497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8" name="Elbow Connector 17"/>
          <p:cNvCxnSpPr>
            <a:stCxn id="7" idx="3"/>
          </p:cNvCxnSpPr>
          <p:nvPr/>
        </p:nvCxnSpPr>
        <p:spPr>
          <a:xfrm flipH="1">
            <a:off x="5215128" y="2710196"/>
            <a:ext cx="1143000" cy="2264140"/>
          </a:xfrm>
          <a:prstGeom prst="bentConnector4">
            <a:avLst>
              <a:gd name="adj1" fmla="val -20000"/>
              <a:gd name="adj2" fmla="val 62385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71488" y="3430262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3" name="Elbow Connector 22"/>
          <p:cNvCxnSpPr>
            <a:stCxn id="3" idx="2"/>
          </p:cNvCxnSpPr>
          <p:nvPr/>
        </p:nvCxnSpPr>
        <p:spPr>
          <a:xfrm rot="16200000" flipH="1">
            <a:off x="2307336" y="2124456"/>
            <a:ext cx="2743200" cy="295656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8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5415" y="338203"/>
            <a:ext cx="2718148" cy="52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C_SalesContractItmFlfmtQ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05415" y="1342373"/>
            <a:ext cx="2718148" cy="52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I_SalesContractItemFlfmtCube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2"/>
            <a:endCxn id="9" idx="0"/>
          </p:cNvCxnSpPr>
          <p:nvPr/>
        </p:nvCxnSpPr>
        <p:spPr>
          <a:xfrm>
            <a:off x="3964489" y="864296"/>
            <a:ext cx="0" cy="478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13984" y="2417523"/>
            <a:ext cx="2317315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I_SalesContract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SC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32132" y="2417523"/>
            <a:ext cx="2054268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I_SalesContractItem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SCI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74915" y="2346543"/>
            <a:ext cx="2304789" cy="8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P_SalesContractItemFlfmt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P_SCIF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17907" y="2346543"/>
            <a:ext cx="1916482" cy="8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I_SDDocStandardPartner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StandardPartner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72641" y="3715473"/>
            <a:ext cx="2294245" cy="84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I_SDDocItemStandardPartner</a:t>
            </a:r>
            <a:r>
              <a:rPr lang="en-US" dirty="0" smtClean="0"/>
              <a:t>: </a:t>
            </a:r>
            <a:r>
              <a:rPr lang="en-US" dirty="0" err="1" smtClean="0"/>
              <a:t>ItemStandardPartner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687747" y="3611301"/>
            <a:ext cx="2824223" cy="856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I_Employee</a:t>
            </a:r>
            <a:r>
              <a:rPr lang="en-US" dirty="0" smtClean="0"/>
              <a:t>: 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 err="1">
                <a:solidFill>
                  <a:srgbClr val="FF0000"/>
                </a:solidFill>
              </a:rPr>
              <a:t>ResponsibleEmployee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4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01" y="1002718"/>
            <a:ext cx="4728749" cy="20330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82" y="3375570"/>
            <a:ext cx="4752767" cy="288370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68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d254098b87e8477c8b00cc56f09eeaa5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" y="1117727"/>
            <a:ext cx="51149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232" y="406654"/>
            <a:ext cx="5421001" cy="108077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232" y="2015457"/>
            <a:ext cx="4875126" cy="147145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232" y="4100289"/>
            <a:ext cx="5869299" cy="184940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08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02" y="395977"/>
            <a:ext cx="11728196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840</Words>
  <Application>Microsoft Office PowerPoint</Application>
  <PresentationFormat>Widescreen</PresentationFormat>
  <Paragraphs>167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 Unicode MS</vt:lpstr>
      <vt:lpstr>宋体</vt:lpstr>
      <vt:lpstr>Arial</vt:lpstr>
      <vt:lpstr>Calibri</vt:lpstr>
      <vt:lpstr>Calibri Light</vt:lpstr>
      <vt:lpstr>Office Theme</vt:lpstr>
      <vt:lpstr>Regular expression</vt:lpstr>
      <vt:lpstr>PowerPoint Presentation</vt:lpstr>
      <vt:lpstr>Saved query Incident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/(?:^\?|&amp;)(.*?)=(.*?)(?=&amp;|$)/g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Legend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Jerry</dc:creator>
  <cp:lastModifiedBy>Wang, Jerry</cp:lastModifiedBy>
  <cp:revision>335</cp:revision>
  <dcterms:created xsi:type="dcterms:W3CDTF">2015-05-25T05:53:36Z</dcterms:created>
  <dcterms:modified xsi:type="dcterms:W3CDTF">2016-06-02T11:20:41Z</dcterms:modified>
</cp:coreProperties>
</file>