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340" r:id="rId2"/>
    <p:sldId id="358" r:id="rId3"/>
    <p:sldId id="359" r:id="rId4"/>
    <p:sldId id="360" r:id="rId5"/>
    <p:sldId id="361" r:id="rId6"/>
    <p:sldId id="362" r:id="rId7"/>
    <p:sldId id="363" r:id="rId8"/>
    <p:sldId id="364" r:id="rId9"/>
    <p:sldId id="365" r:id="rId10"/>
    <p:sldId id="366" r:id="rId11"/>
    <p:sldId id="367" r:id="rId12"/>
    <p:sldId id="368" r:id="rId13"/>
    <p:sldId id="369" r:id="rId14"/>
    <p:sldId id="370" r:id="rId15"/>
    <p:sldId id="371" r:id="rId16"/>
    <p:sldId id="372" r:id="rId17"/>
    <p:sldId id="373" r:id="rId18"/>
    <p:sldId id="374" r:id="rId19"/>
    <p:sldId id="375" r:id="rId20"/>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EA4576-18E6-44A1-968C-BAC47FDF7855}">
          <p14:sldIdLst>
            <p14:sldId id="340"/>
            <p14:sldId id="358"/>
            <p14:sldId id="359"/>
            <p14:sldId id="360"/>
            <p14:sldId id="361"/>
            <p14:sldId id="362"/>
            <p14:sldId id="363"/>
            <p14:sldId id="364"/>
            <p14:sldId id="365"/>
            <p14:sldId id="366"/>
            <p14:sldId id="367"/>
            <p14:sldId id="368"/>
            <p14:sldId id="369"/>
            <p14:sldId id="370"/>
            <p14:sldId id="371"/>
            <p14:sldId id="372"/>
            <p14:sldId id="373"/>
            <p14:sldId id="374"/>
            <p14:sldId id="375"/>
          </p14:sldIdLst>
        </p14:section>
      </p14:sectionLst>
    </p:ex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4" autoAdjust="0"/>
    <p:restoredTop sz="91693" autoAdjust="0"/>
  </p:normalViewPr>
  <p:slideViewPr>
    <p:cSldViewPr snapToGrid="0" showGuides="1">
      <p:cViewPr varScale="1">
        <p:scale>
          <a:sx n="62" d="100"/>
          <a:sy n="62" d="100"/>
        </p:scale>
        <p:origin x="1056" y="48"/>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4362"/>
    </p:cViewPr>
  </p:sorterViewPr>
  <p:notesViewPr>
    <p:cSldViewPr snapToGrid="0" showGuides="1">
      <p:cViewPr varScale="1">
        <p:scale>
          <a:sx n="88" d="100"/>
          <a:sy n="88" d="100"/>
        </p:scale>
        <p:origin x="-2844" y="-120"/>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156403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328377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908762"/>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Arial"/>
                <a:ea typeface="MS PGothic" pitchFamily="34" charset="-128"/>
                <a:cs typeface="+mn-cs"/>
              </a:rPr>
              <a:t>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mj-lt"/>
                <a:ea typeface="+mj-ea"/>
                <a:cs typeface="+mj-cs"/>
              </a:rPr>
              <a:t>© 2015 SAP SE </a:t>
            </a:r>
            <a:r>
              <a:rPr lang="en-US" sz="2900" b="1" kern="1200" noProof="0" dirty="0" err="1" smtClean="0">
                <a:solidFill>
                  <a:schemeClr val="accent2"/>
                </a:solidFill>
                <a:latin typeface="+mj-lt"/>
                <a:ea typeface="+mj-ea"/>
                <a:cs typeface="+mj-cs"/>
              </a:rPr>
              <a:t>oder</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ein</a:t>
            </a:r>
            <a:r>
              <a:rPr lang="en-US" sz="2900" b="1" kern="1200" noProof="0" dirty="0" smtClean="0">
                <a:solidFill>
                  <a:schemeClr val="accent2"/>
                </a:solidFill>
                <a:latin typeface="+mj-lt"/>
                <a:ea typeface="+mj-ea"/>
                <a:cs typeface="+mj-cs"/>
              </a:rPr>
              <a:t> SAP-</a:t>
            </a:r>
            <a:r>
              <a:rPr lang="en-US" sz="2900" b="1" kern="1200" noProof="0" dirty="0" err="1" smtClean="0">
                <a:solidFill>
                  <a:schemeClr val="accent2"/>
                </a:solidFill>
                <a:latin typeface="+mj-lt"/>
                <a:ea typeface="+mj-ea"/>
                <a:cs typeface="+mj-cs"/>
              </a:rPr>
              <a:t>Konzernunternehmen</a:t>
            </a:r>
            <a:r>
              <a:rPr lang="en-US" sz="2900" b="1" kern="1200" noProof="0" dirty="0" smtClean="0">
                <a:solidFill>
                  <a:schemeClr val="accent2"/>
                </a:solidFill>
                <a:latin typeface="+mj-lt"/>
                <a:ea typeface="+mj-ea"/>
                <a:cs typeface="+mj-cs"/>
              </a:rPr>
              <a:t>. </a:t>
            </a:r>
            <a:br>
              <a:rPr lang="en-US" sz="2900" b="1" kern="1200" noProof="0" dirty="0" smtClean="0">
                <a:solidFill>
                  <a:schemeClr val="accent2"/>
                </a:solidFill>
                <a:latin typeface="+mj-lt"/>
                <a:ea typeface="+mj-ea"/>
                <a:cs typeface="+mj-cs"/>
              </a:rPr>
            </a:br>
            <a:r>
              <a:rPr lang="en-US" sz="2900" b="1" kern="1200" noProof="0" dirty="0" err="1" smtClean="0">
                <a:solidFill>
                  <a:schemeClr val="accent2"/>
                </a:solidFill>
                <a:latin typeface="+mj-lt"/>
                <a:ea typeface="+mj-ea"/>
                <a:cs typeface="+mj-cs"/>
              </a:rPr>
              <a:t>Alle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Rechte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vorbehalten</a:t>
            </a:r>
            <a:r>
              <a:rPr lang="en-US" sz="2900" b="1" kern="1200" noProof="0" dirty="0" smtClean="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5"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hyperlink" Target="RefactAttachment/Jslint%20for%20Sublime%20Text%202.pdf" TargetMode="External"/><Relationship Id="rId13" Type="http://schemas.openxmlformats.org/officeDocument/2006/relationships/hyperlink" Target="RefactAttachment/refact%20feature%20in%20AIE.png" TargetMode="External"/><Relationship Id="rId3" Type="http://schemas.openxmlformats.org/officeDocument/2006/relationships/hyperlink" Target="http://jd.benow.ca/" TargetMode="External"/><Relationship Id="rId7" Type="http://schemas.openxmlformats.org/officeDocument/2006/relationships/hyperlink" Target="https://wiki.wdf.sap.corp/wiki/display/~I042416/003.+Controller+hook+present+in+previous+version+missing+or+incompatible" TargetMode="External"/><Relationship Id="rId12" Type="http://schemas.openxmlformats.org/officeDocument/2006/relationships/hyperlink" Target="http://scn.sap.com/docs/DOC-64663" TargetMode="External"/><Relationship Id="rId2" Type="http://schemas.openxmlformats.org/officeDocument/2006/relationships/hyperlink" Target="http://scn.sap.com/community/java/blog/2014/02/11/step-by-step-to-configure-jad-to-decompile-source-code-of-class-file" TargetMode="External"/><Relationship Id="rId1" Type="http://schemas.openxmlformats.org/officeDocument/2006/relationships/slideLayout" Target="../slideLayouts/slideLayout11.xml"/><Relationship Id="rId6" Type="http://schemas.openxmlformats.org/officeDocument/2006/relationships/hyperlink" Target="https://wiki.wdf.sap.corp/wiki/display/fiorisuite/ESLint+-+JavaScript+Check+Framework+for+Fiori+Apps" TargetMode="External"/><Relationship Id="rId11" Type="http://schemas.openxmlformats.org/officeDocument/2006/relationships/hyperlink" Target="RefactAttachment/profile%20in%20Javascript.png" TargetMode="External"/><Relationship Id="rId5" Type="http://schemas.openxmlformats.org/officeDocument/2006/relationships/hyperlink" Target="http://scn.sap.com/community/java/blog/2015/09/18/step-by-step-to-use-visualvm-to-do-performance-measurement" TargetMode="External"/><Relationship Id="rId10" Type="http://schemas.openxmlformats.org/officeDocument/2006/relationships/hyperlink" Target="https://rde-fiori.dispatcher.neo.ondemand.com/index.html" TargetMode="External"/><Relationship Id="rId4" Type="http://schemas.openxmlformats.org/officeDocument/2006/relationships/hyperlink" Target="http://scn.sap.com/community/java/blog/2015/06/13/use-sourcemonitor-to-monitor-your-java-code-complexity" TargetMode="External"/><Relationship Id="rId9" Type="http://schemas.openxmlformats.org/officeDocument/2006/relationships/hyperlink" Target="RefactAttachment/Code%20Check%20in%20WebIDE.pdf" TargetMode="External"/><Relationship Id="rId14" Type="http://schemas.openxmlformats.org/officeDocument/2006/relationships/hyperlink" Target="RefactAttachment/Code%20coverage.pdf"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Users/i042416/Documents/RefactAttachment/boolean%20Parameter%20discussion.docx"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hyperlink" Target="RefactAttachment/utc%20true.png" TargetMode="External"/><Relationship Id="rId4" Type="http://schemas.openxmlformats.org/officeDocument/2006/relationships/hyperlink" Target="../../Users/i042416/Documents/RefactAttachment/boolean%20parameter%20in%20Navigation%20issues.msg"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developer.51cto.com/art/201509/492085.htm"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hyperlink" Target="http://eclipsesource.com/blogs/2014/04/11/3-good-reasons-to-avoid-arrays-in-java-interfaces" TargetMode="Externa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5002"/>
          <a:stretch/>
        </p:blipFill>
        <p:spPr bwMode="auto">
          <a:xfrm>
            <a:off x="1" y="-1"/>
            <a:ext cx="12195174" cy="685958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noAutofit/>
          </a:bodyPr>
          <a:lstStyle/>
          <a:p>
            <a:r>
              <a:rPr lang="en-US" altLang="zh-CN" sz="4400" dirty="0" smtClean="0"/>
              <a:t>Code Refact Related Topics</a:t>
            </a:r>
            <a:endParaRPr lang="en-US" sz="4400" dirty="0"/>
          </a:p>
        </p:txBody>
      </p:sp>
      <p:sp>
        <p:nvSpPr>
          <p:cNvPr id="3" name="Subtitle 2"/>
          <p:cNvSpPr>
            <a:spLocks noGrp="1"/>
          </p:cNvSpPr>
          <p:nvPr>
            <p:ph type="subTitle" idx="1"/>
          </p:nvPr>
        </p:nvSpPr>
        <p:spPr/>
        <p:txBody>
          <a:bodyPr/>
          <a:lstStyle/>
          <a:p>
            <a:r>
              <a:rPr lang="en-US" dirty="0" smtClean="0"/>
              <a:t>Jerry Wang</a:t>
            </a:r>
          </a:p>
          <a:p>
            <a:r>
              <a:rPr lang="en-US" dirty="0" smtClean="0"/>
              <a:t>2015 Oct</a:t>
            </a:r>
          </a:p>
        </p:txBody>
      </p:sp>
      <p:sp>
        <p:nvSpPr>
          <p:cNvPr id="5" name="ConfidentialFlag"/>
          <p:cNvSpPr txBox="1"/>
          <p:nvPr/>
        </p:nvSpPr>
        <p:spPr>
          <a:xfrm>
            <a:off x="11041022" y="1837963"/>
            <a:ext cx="694789"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smtClean="0">
                <a:solidFill>
                  <a:srgbClr val="000000"/>
                </a:solidFill>
                <a:ea typeface="Arial Unicode MS" pitchFamily="34" charset="-128"/>
                <a:cs typeface="Arial Unicode MS" pitchFamily="34" charset="-128"/>
              </a:rPr>
              <a:t>Internal</a:t>
            </a:r>
            <a:endParaRPr lang="en-US" sz="1600" kern="0" dirty="0" err="1" smtClean="0">
              <a:solidFill>
                <a:srgbClr val="000000"/>
              </a:solidFill>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performance measurement in your code</a:t>
            </a:r>
            <a:endParaRPr lang="en-US" dirty="0"/>
          </a:p>
        </p:txBody>
      </p:sp>
      <p:sp>
        <p:nvSpPr>
          <p:cNvPr id="5" name="TextBox 4"/>
          <p:cNvSpPr txBox="1"/>
          <p:nvPr/>
        </p:nvSpPr>
        <p:spPr>
          <a:xfrm>
            <a:off x="324000" y="1322173"/>
            <a:ext cx="11106000" cy="4524315"/>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append_doms</a:t>
            </a:r>
            <a:r>
              <a:rPr lang="en-US" sz="1800" kern="0" dirty="0">
                <a:ea typeface="Arial Unicode MS" pitchFamily="34" charset="-128"/>
                <a:cs typeface="Arial Unicode MS" pitchFamily="34" charset="-128"/>
              </a:rPr>
              <a:t> = function() {</a:t>
            </a:r>
          </a:p>
          <a:p>
            <a:pPr fontAlgn="base">
              <a:spcBef>
                <a:spcPts val="600"/>
              </a:spcBef>
              <a:spcAft>
                <a:spcPct val="0"/>
              </a:spcAft>
              <a:buClr>
                <a:srgbClr val="F0AB00"/>
              </a:buClr>
              <a:buSzPct val="80000"/>
            </a:pPr>
            <a:r>
              <a:rPr lang="en-US" sz="1800" kern="0" dirty="0">
                <a:solidFill>
                  <a:srgbClr val="FF0000"/>
                </a:solidFill>
                <a:ea typeface="Arial Unicode MS" pitchFamily="34" charset="-128"/>
                <a:cs typeface="Arial Unicode MS" pitchFamily="34" charset="-128"/>
              </a:rPr>
              <a:t>    </a:t>
            </a:r>
            <a:r>
              <a:rPr lang="en-US" sz="1800" kern="0" dirty="0" err="1">
                <a:solidFill>
                  <a:srgbClr val="FF0000"/>
                </a:solidFill>
                <a:ea typeface="Arial Unicode MS" pitchFamily="34" charset="-128"/>
                <a:cs typeface="Arial Unicode MS" pitchFamily="34" charset="-128"/>
              </a:rPr>
              <a:t>var</a:t>
            </a:r>
            <a:r>
              <a:rPr lang="en-US" sz="1800" kern="0" dirty="0">
                <a:solidFill>
                  <a:srgbClr val="FF0000"/>
                </a:solidFill>
                <a:ea typeface="Arial Unicode MS" pitchFamily="34" charset="-128"/>
                <a:cs typeface="Arial Unicode MS" pitchFamily="34" charset="-128"/>
              </a:rPr>
              <a:t> d = new Date(); // dirty code - nothing to do with application logic!!</a:t>
            </a:r>
            <a:r>
              <a:rPr lang="en-US" sz="18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for( </a:t>
            </a: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 0;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&lt; 100000;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 div = </a:t>
            </a:r>
            <a:r>
              <a:rPr lang="en-US" sz="1800" kern="0" dirty="0" err="1">
                <a:ea typeface="Arial Unicode MS" pitchFamily="34" charset="-128"/>
                <a:cs typeface="Arial Unicode MS" pitchFamily="34" charset="-128"/>
              </a:rPr>
              <a:t>document.createElement</a:t>
            </a:r>
            <a:r>
              <a:rPr lang="en-US" sz="1800" kern="0" dirty="0">
                <a:ea typeface="Arial Unicode MS" pitchFamily="34" charset="-128"/>
                <a:cs typeface="Arial Unicode MS" pitchFamily="34" charset="-128"/>
              </a:rPr>
              <a:t>( "div");</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document.body.appendChild</a:t>
            </a:r>
            <a:r>
              <a:rPr lang="en-US" sz="1800" kern="0" dirty="0">
                <a:ea typeface="Arial Unicode MS" pitchFamily="34" charset="-128"/>
                <a:cs typeface="Arial Unicode MS" pitchFamily="34" charset="-128"/>
              </a:rPr>
              <a:t>(div);</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800" kern="0" dirty="0">
                <a:solidFill>
                  <a:srgbClr val="FF0000"/>
                </a:solidFill>
                <a:ea typeface="Arial Unicode MS" pitchFamily="34" charset="-128"/>
                <a:cs typeface="Arial Unicode MS" pitchFamily="34" charset="-128"/>
              </a:rPr>
              <a:t>    // dirty code - nothing to do with application logic!!!</a:t>
            </a:r>
          </a:p>
          <a:p>
            <a:pPr fontAlgn="base">
              <a:spcBef>
                <a:spcPts val="600"/>
              </a:spcBef>
              <a:spcAft>
                <a:spcPct val="0"/>
              </a:spcAft>
              <a:buClr>
                <a:srgbClr val="F0AB00"/>
              </a:buClr>
              <a:buSzPct val="80000"/>
            </a:pPr>
            <a:r>
              <a:rPr lang="en-US" sz="1800" kern="0" dirty="0">
                <a:solidFill>
                  <a:srgbClr val="FF0000"/>
                </a:solidFill>
                <a:ea typeface="Arial Unicode MS" pitchFamily="34" charset="-128"/>
                <a:cs typeface="Arial Unicode MS" pitchFamily="34" charset="-128"/>
              </a:rPr>
              <a:t>    console.log(" time consumed: " + ( new Date() - d));</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function test()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append_doms</a:t>
            </a:r>
            <a:r>
              <a:rPr lang="en-US" sz="18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744514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5" name="TextBox 4"/>
          <p:cNvSpPr txBox="1"/>
          <p:nvPr/>
        </p:nvSpPr>
        <p:spPr>
          <a:xfrm>
            <a:off x="324000" y="1396314"/>
            <a:ext cx="8659362" cy="204671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append_doms</a:t>
            </a:r>
            <a:r>
              <a:rPr lang="en-US" sz="1800" kern="0" dirty="0">
                <a:ea typeface="Arial Unicode MS" pitchFamily="34" charset="-128"/>
                <a:cs typeface="Arial Unicode MS" pitchFamily="34" charset="-128"/>
              </a:rPr>
              <a:t> = function()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for( </a:t>
            </a: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 0;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&lt; 100000;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 div = </a:t>
            </a:r>
            <a:r>
              <a:rPr lang="en-US" sz="1800" kern="0" dirty="0" err="1">
                <a:ea typeface="Arial Unicode MS" pitchFamily="34" charset="-128"/>
                <a:cs typeface="Arial Unicode MS" pitchFamily="34" charset="-128"/>
              </a:rPr>
              <a:t>document.createElement</a:t>
            </a:r>
            <a:r>
              <a:rPr lang="en-US" sz="1800" kern="0" dirty="0">
                <a:ea typeface="Arial Unicode MS" pitchFamily="34" charset="-128"/>
                <a:cs typeface="Arial Unicode MS" pitchFamily="34" charset="-128"/>
              </a:rPr>
              <a:t>( "div");</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document.body.appendChild</a:t>
            </a:r>
            <a:r>
              <a:rPr lang="en-US" sz="1800" kern="0" dirty="0">
                <a:ea typeface="Arial Unicode MS" pitchFamily="34" charset="-128"/>
                <a:cs typeface="Arial Unicode MS" pitchFamily="34" charset="-128"/>
              </a:rPr>
              <a:t>(div);</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
        <p:nvSpPr>
          <p:cNvPr id="6" name="TextBox 5"/>
          <p:cNvSpPr txBox="1"/>
          <p:nvPr/>
        </p:nvSpPr>
        <p:spPr>
          <a:xfrm>
            <a:off x="324001" y="3546389"/>
            <a:ext cx="5038832" cy="3154710"/>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600" kern="0" dirty="0" err="1">
                <a:ea typeface="Arial Unicode MS" pitchFamily="34" charset="-128"/>
                <a:cs typeface="Arial Unicode MS" pitchFamily="34" charset="-128"/>
              </a:rPr>
              <a:t>var</a:t>
            </a:r>
            <a:r>
              <a:rPr lang="en-US" sz="1600" kern="0" dirty="0">
                <a:ea typeface="Arial Unicode MS" pitchFamily="34" charset="-128"/>
                <a:cs typeface="Arial Unicode MS" pitchFamily="34" charset="-128"/>
              </a:rPr>
              <a:t> </a:t>
            </a:r>
            <a:r>
              <a:rPr lang="en-US" sz="1600" kern="0" dirty="0" err="1">
                <a:ea typeface="Arial Unicode MS" pitchFamily="34" charset="-128"/>
                <a:cs typeface="Arial Unicode MS" pitchFamily="34" charset="-128"/>
              </a:rPr>
              <a:t>log_time</a:t>
            </a:r>
            <a:r>
              <a:rPr lang="en-US" sz="1600" kern="0" dirty="0">
                <a:ea typeface="Arial Unicode MS" pitchFamily="34" charset="-128"/>
                <a:cs typeface="Arial Unicode MS" pitchFamily="34" charset="-128"/>
              </a:rPr>
              <a:t> = function( </a:t>
            </a:r>
            <a:r>
              <a:rPr lang="en-US" sz="1600" kern="0" dirty="0" err="1">
                <a:ea typeface="Arial Unicode MS" pitchFamily="34" charset="-128"/>
                <a:cs typeface="Arial Unicode MS" pitchFamily="34" charset="-128"/>
              </a:rPr>
              <a:t>func</a:t>
            </a:r>
            <a:r>
              <a:rPr lang="en-US" sz="1600" kern="0" dirty="0">
                <a:ea typeface="Arial Unicode MS" pitchFamily="34" charset="-128"/>
                <a:cs typeface="Arial Unicode MS" pitchFamily="34" charset="-128"/>
              </a:rPr>
              <a:t>, </a:t>
            </a:r>
            <a:r>
              <a:rPr lang="en-US" sz="1600" kern="0" dirty="0" err="1">
                <a:ea typeface="Arial Unicode MS" pitchFamily="34" charset="-128"/>
                <a:cs typeface="Arial Unicode MS" pitchFamily="34" charset="-128"/>
              </a:rPr>
              <a:t>log_name</a:t>
            </a:r>
            <a:r>
              <a:rPr lang="en-US" sz="16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return </a:t>
            </a:r>
            <a:r>
              <a:rPr lang="en-US" sz="1600" kern="0" dirty="0" err="1">
                <a:ea typeface="Arial Unicode MS" pitchFamily="34" charset="-128"/>
                <a:cs typeface="Arial Unicode MS" pitchFamily="34" charset="-128"/>
              </a:rPr>
              <a:t>func</a:t>
            </a:r>
            <a:r>
              <a:rPr lang="en-US" sz="1600" kern="0" dirty="0">
                <a:ea typeface="Arial Unicode MS" pitchFamily="34" charset="-128"/>
                <a:cs typeface="Arial Unicode MS" pitchFamily="34" charset="-128"/>
              </a:rPr>
              <a:t> = ( function() {</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a:t>
            </a:r>
            <a:r>
              <a:rPr lang="en-US" sz="1600" kern="0" dirty="0" err="1">
                <a:ea typeface="Arial Unicode MS" pitchFamily="34" charset="-128"/>
                <a:cs typeface="Arial Unicode MS" pitchFamily="34" charset="-128"/>
              </a:rPr>
              <a:t>var</a:t>
            </a:r>
            <a:r>
              <a:rPr lang="en-US" sz="1600" kern="0" dirty="0">
                <a:ea typeface="Arial Unicode MS" pitchFamily="34" charset="-128"/>
                <a:cs typeface="Arial Unicode MS" pitchFamily="34" charset="-128"/>
              </a:rPr>
              <a:t> d;</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return </a:t>
            </a:r>
            <a:r>
              <a:rPr lang="en-US" sz="1600" kern="0" dirty="0" err="1">
                <a:ea typeface="Arial Unicode MS" pitchFamily="34" charset="-128"/>
                <a:cs typeface="Arial Unicode MS" pitchFamily="34" charset="-128"/>
              </a:rPr>
              <a:t>func.before</a:t>
            </a:r>
            <a:r>
              <a:rPr lang="en-US" sz="1600" kern="0" dirty="0">
                <a:ea typeface="Arial Unicode MS" pitchFamily="34" charset="-128"/>
                <a:cs typeface="Arial Unicode MS" pitchFamily="34" charset="-128"/>
              </a:rPr>
              <a:t>( function(){</a:t>
            </a:r>
          </a:p>
          <a:p>
            <a:pPr fontAlgn="base">
              <a:spcBef>
                <a:spcPts val="600"/>
              </a:spcBef>
              <a:spcAft>
                <a:spcPct val="0"/>
              </a:spcAft>
              <a:buClr>
                <a:srgbClr val="F0AB00"/>
              </a:buClr>
              <a:buSzPct val="80000"/>
            </a:pPr>
            <a:r>
              <a:rPr lang="en-US" sz="1600" kern="0" dirty="0">
                <a:solidFill>
                  <a:srgbClr val="FF0000"/>
                </a:solidFill>
                <a:ea typeface="Arial Unicode MS" pitchFamily="34" charset="-128"/>
                <a:cs typeface="Arial Unicode MS" pitchFamily="34" charset="-128"/>
              </a:rPr>
              <a:t>                 d = new Date();</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}).after( function(){</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a:t>
            </a:r>
            <a:r>
              <a:rPr lang="en-US" sz="1600" kern="0" dirty="0">
                <a:solidFill>
                  <a:srgbClr val="FF0000"/>
                </a:solidFill>
                <a:ea typeface="Arial Unicode MS" pitchFamily="34" charset="-128"/>
                <a:cs typeface="Arial Unicode MS" pitchFamily="34" charset="-128"/>
              </a:rPr>
              <a:t>console.log( </a:t>
            </a:r>
            <a:r>
              <a:rPr lang="en-US" sz="1600" kern="0" dirty="0" err="1">
                <a:solidFill>
                  <a:srgbClr val="FF0000"/>
                </a:solidFill>
                <a:ea typeface="Arial Unicode MS" pitchFamily="34" charset="-128"/>
                <a:cs typeface="Arial Unicode MS" pitchFamily="34" charset="-128"/>
              </a:rPr>
              <a:t>log_name</a:t>
            </a:r>
            <a:r>
              <a:rPr lang="en-US" sz="1600" kern="0" dirty="0">
                <a:solidFill>
                  <a:srgbClr val="FF0000"/>
                </a:solidFill>
                <a:ea typeface="Arial Unicode MS" pitchFamily="34" charset="-128"/>
                <a:cs typeface="Arial Unicode MS" pitchFamily="34" charset="-128"/>
              </a:rPr>
              <a:t> + ( new Date() - d));</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a:t>
            </a:r>
            <a:endParaRPr lang="en-US" sz="1600" kern="0" dirty="0" smtClean="0">
              <a:ea typeface="Arial Unicode MS" pitchFamily="34" charset="-128"/>
              <a:cs typeface="Arial Unicode MS" pitchFamily="34" charset="-128"/>
            </a:endParaRPr>
          </a:p>
        </p:txBody>
      </p:sp>
      <p:sp>
        <p:nvSpPr>
          <p:cNvPr id="8" name="TextBox 7"/>
          <p:cNvSpPr txBox="1"/>
          <p:nvPr/>
        </p:nvSpPr>
        <p:spPr>
          <a:xfrm>
            <a:off x="6672647" y="4967416"/>
            <a:ext cx="5338119" cy="1184940"/>
          </a:xfrm>
          <a:prstGeom prst="rect">
            <a:avLst/>
          </a:prstGeom>
          <a:noFill/>
        </p:spPr>
        <p:txBody>
          <a:bodyPr wrap="square" lIns="0" tIns="0" rIns="0" bIns="0" rtlCol="0">
            <a:spAutoFit/>
          </a:bodyPr>
          <a:lstStyle/>
          <a:p>
            <a:r>
              <a:rPr lang="en-US" sz="1800" dirty="0"/>
              <a:t>function test() { </a:t>
            </a:r>
          </a:p>
          <a:p>
            <a:r>
              <a:rPr lang="en-US" sz="1800" dirty="0"/>
              <a:t> </a:t>
            </a:r>
            <a:r>
              <a:rPr lang="en-US" sz="1800" dirty="0" err="1"/>
              <a:t>log_time</a:t>
            </a:r>
            <a:r>
              <a:rPr lang="en-US" sz="1800" dirty="0"/>
              <a:t>(</a:t>
            </a:r>
            <a:r>
              <a:rPr lang="en-US" sz="1800" dirty="0" err="1"/>
              <a:t>append_doms</a:t>
            </a:r>
            <a:r>
              <a:rPr lang="en-US" sz="1800" dirty="0"/>
              <a:t>, "consumed time: ")</a:t>
            </a:r>
            <a:r>
              <a:rPr lang="en-US" sz="1800" b="1" dirty="0">
                <a:solidFill>
                  <a:srgbClr val="FF0000"/>
                </a:solidFill>
              </a:rPr>
              <a:t>()</a:t>
            </a:r>
            <a:r>
              <a:rPr lang="en-US" sz="1800" dirty="0"/>
              <a:t>; </a:t>
            </a:r>
          </a:p>
          <a:p>
            <a:r>
              <a:rPr lang="en-US" sz="1800" dirty="0"/>
              <a:t>} </a:t>
            </a: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41306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Validity check before sending Odata request</a:t>
            </a:r>
            <a:endParaRPr lang="en-US" dirty="0"/>
          </a:p>
        </p:txBody>
      </p:sp>
      <p:sp>
        <p:nvSpPr>
          <p:cNvPr id="5" name="TextBox 4"/>
          <p:cNvSpPr txBox="1"/>
          <p:nvPr/>
        </p:nvSpPr>
        <p:spPr>
          <a:xfrm>
            <a:off x="324000" y="1359243"/>
            <a:ext cx="11365492" cy="4001095"/>
          </a:xfrm>
          <a:prstGeom prst="rect">
            <a:avLst/>
          </a:prstGeom>
          <a:noFill/>
        </p:spPr>
        <p:txBody>
          <a:bodyPr wrap="square" lIns="0" tIns="0" rIns="0" bIns="0" rtlCol="0">
            <a:spAutoFit/>
          </a:bodyPr>
          <a:lstStyle/>
          <a:p>
            <a:r>
              <a:rPr lang="en-US" sz="1800" dirty="0" err="1"/>
              <a:t>var</a:t>
            </a:r>
            <a:r>
              <a:rPr lang="en-US" sz="1800" dirty="0"/>
              <a:t> send = function() {</a:t>
            </a:r>
          </a:p>
          <a:p>
            <a:r>
              <a:rPr lang="en-US" sz="1800" dirty="0"/>
              <a:t>     </a:t>
            </a:r>
            <a:r>
              <a:rPr lang="en-US" sz="1800" dirty="0" err="1"/>
              <a:t>var</a:t>
            </a:r>
            <a:r>
              <a:rPr lang="en-US" sz="1800" dirty="0"/>
              <a:t> value = </a:t>
            </a:r>
            <a:r>
              <a:rPr lang="en-US" sz="1800" dirty="0" err="1"/>
              <a:t>input.value</a:t>
            </a:r>
            <a:r>
              <a:rPr lang="en-US" sz="1800" dirty="0"/>
              <a:t>;</a:t>
            </a:r>
          </a:p>
          <a:p>
            <a:r>
              <a:rPr lang="en-US" sz="1800" dirty="0"/>
              <a:t>     if( </a:t>
            </a:r>
            <a:r>
              <a:rPr lang="en-US" sz="1800" dirty="0" err="1"/>
              <a:t>value.length</a:t>
            </a:r>
            <a:r>
              <a:rPr lang="en-US" sz="1800" dirty="0"/>
              <a:t> === '' ) {</a:t>
            </a:r>
          </a:p>
          <a:p>
            <a:r>
              <a:rPr lang="en-US" sz="1800" dirty="0"/>
              <a:t>           return false;</a:t>
            </a:r>
          </a:p>
          <a:p>
            <a:r>
              <a:rPr lang="en-US" sz="1800" dirty="0"/>
              <a:t>     }</a:t>
            </a:r>
          </a:p>
          <a:p>
            <a:r>
              <a:rPr lang="en-US" sz="1800" dirty="0"/>
              <a:t>     else if( </a:t>
            </a:r>
            <a:r>
              <a:rPr lang="en-US" sz="1800" dirty="0" err="1"/>
              <a:t>value.length</a:t>
            </a:r>
            <a:r>
              <a:rPr lang="en-US" sz="1800" dirty="0"/>
              <a:t> </a:t>
            </a:r>
            <a:r>
              <a:rPr lang="en-US" sz="1800" dirty="0" smtClean="0"/>
              <a:t>&gt; MAX_LENGTH) </a:t>
            </a:r>
            <a:r>
              <a:rPr lang="en-US" sz="1800" dirty="0"/>
              <a:t>{</a:t>
            </a:r>
          </a:p>
          <a:p>
            <a:r>
              <a:rPr lang="en-US" sz="1800" dirty="0"/>
              <a:t>           return false;</a:t>
            </a:r>
          </a:p>
          <a:p>
            <a:r>
              <a:rPr lang="en-US" sz="1800" dirty="0"/>
              <a:t>     }</a:t>
            </a:r>
          </a:p>
          <a:p>
            <a:r>
              <a:rPr lang="en-US" sz="1800" dirty="0"/>
              <a:t>     ... // lots of else</a:t>
            </a:r>
          </a:p>
          <a:p>
            <a:r>
              <a:rPr lang="en-US" sz="1800" dirty="0"/>
              <a:t>     else {</a:t>
            </a:r>
          </a:p>
          <a:p>
            <a:r>
              <a:rPr lang="en-US" sz="1800" dirty="0"/>
              <a:t>        // call OData API</a:t>
            </a:r>
          </a:p>
          <a:p>
            <a:r>
              <a:rPr lang="en-US" sz="1800" dirty="0"/>
              <a:t>     }</a:t>
            </a:r>
          </a:p>
          <a:p>
            <a:r>
              <a:rPr lang="en-US" sz="1800" dirty="0"/>
              <a:t>}</a:t>
            </a: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2494527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6" name="TextBox 5"/>
          <p:cNvSpPr txBox="1"/>
          <p:nvPr/>
        </p:nvSpPr>
        <p:spPr>
          <a:xfrm>
            <a:off x="324000" y="1371600"/>
            <a:ext cx="5211827" cy="2215991"/>
          </a:xfrm>
          <a:prstGeom prst="rect">
            <a:avLst/>
          </a:prstGeom>
          <a:noFill/>
        </p:spPr>
        <p:txBody>
          <a:bodyPr wrap="square" lIns="0" tIns="0" rIns="0" bIns="0" rtlCol="0">
            <a:spAutoFit/>
          </a:bodyPr>
          <a:lstStyle/>
          <a:p>
            <a:r>
              <a:rPr lang="en-US" sz="1800" dirty="0" err="1"/>
              <a:t>var</a:t>
            </a:r>
            <a:r>
              <a:rPr lang="en-US" sz="1800" dirty="0"/>
              <a:t> </a:t>
            </a:r>
            <a:r>
              <a:rPr lang="en-US" sz="1800" dirty="0" err="1"/>
              <a:t>valid_rules</a:t>
            </a:r>
            <a:r>
              <a:rPr lang="en-US" sz="1800" dirty="0"/>
              <a:t> = {</a:t>
            </a:r>
          </a:p>
          <a:p>
            <a:r>
              <a:rPr lang="en-US" sz="1800" dirty="0"/>
              <a:t>      </a:t>
            </a:r>
            <a:r>
              <a:rPr lang="en-US" sz="1800" dirty="0" err="1"/>
              <a:t>not_empty</a:t>
            </a:r>
            <a:r>
              <a:rPr lang="en-US" sz="1800" dirty="0"/>
              <a:t>: function( value ) {</a:t>
            </a:r>
          </a:p>
          <a:p>
            <a:r>
              <a:rPr lang="en-US" sz="1800" dirty="0"/>
              <a:t>         return </a:t>
            </a:r>
            <a:r>
              <a:rPr lang="en-US" sz="1800" dirty="0" err="1"/>
              <a:t>value.length</a:t>
            </a:r>
            <a:r>
              <a:rPr lang="en-US" sz="1800" dirty="0"/>
              <a:t> !== '';</a:t>
            </a:r>
          </a:p>
          <a:p>
            <a:r>
              <a:rPr lang="en-US" sz="1800" dirty="0"/>
              <a:t>      },</a:t>
            </a:r>
          </a:p>
          <a:p>
            <a:r>
              <a:rPr lang="en-US" sz="1800" dirty="0"/>
              <a:t>      </a:t>
            </a:r>
            <a:r>
              <a:rPr lang="en-US" sz="1800" dirty="0" err="1"/>
              <a:t>max_length</a:t>
            </a:r>
            <a:r>
              <a:rPr lang="en-US" sz="1800" dirty="0"/>
              <a:t>: function( value ) {</a:t>
            </a:r>
          </a:p>
          <a:p>
            <a:r>
              <a:rPr lang="en-US" sz="1800" dirty="0"/>
              <a:t>         return </a:t>
            </a:r>
            <a:r>
              <a:rPr lang="en-US" sz="1800" dirty="0" err="1"/>
              <a:t>value.length</a:t>
            </a:r>
            <a:r>
              <a:rPr lang="en-US" sz="1800" dirty="0"/>
              <a:t> &lt;= MAX_LENGTH  ;</a:t>
            </a:r>
          </a:p>
          <a:p>
            <a:r>
              <a:rPr lang="en-US" sz="1800" dirty="0"/>
              <a:t>      }</a:t>
            </a:r>
          </a:p>
          <a:p>
            <a:r>
              <a:rPr lang="en-US" sz="1800" dirty="0"/>
              <a:t> </a:t>
            </a:r>
            <a:r>
              <a:rPr lang="en-US" sz="1800" dirty="0" smtClean="0"/>
              <a:t>}</a:t>
            </a:r>
            <a:endParaRPr lang="en-US" sz="1800" dirty="0"/>
          </a:p>
        </p:txBody>
      </p:sp>
      <p:sp>
        <p:nvSpPr>
          <p:cNvPr id="7" name="TextBox 6"/>
          <p:cNvSpPr txBox="1"/>
          <p:nvPr/>
        </p:nvSpPr>
        <p:spPr>
          <a:xfrm>
            <a:off x="324000" y="3682314"/>
            <a:ext cx="5112973" cy="2616101"/>
          </a:xfrm>
          <a:prstGeom prst="rect">
            <a:avLst/>
          </a:prstGeom>
          <a:noFill/>
        </p:spPr>
        <p:txBody>
          <a:bodyPr wrap="square" lIns="0" tIns="0" rIns="0" bIns="0" rtlCol="0">
            <a:spAutoFit/>
          </a:bodyPr>
          <a:lstStyle/>
          <a:p>
            <a:r>
              <a:rPr lang="en-US" sz="1800" dirty="0" err="1"/>
              <a:t>var</a:t>
            </a:r>
            <a:r>
              <a:rPr lang="en-US" sz="1800" dirty="0"/>
              <a:t> </a:t>
            </a:r>
            <a:r>
              <a:rPr lang="en-US" sz="1800" dirty="0" err="1"/>
              <a:t>valid_check</a:t>
            </a:r>
            <a:r>
              <a:rPr lang="en-US" sz="1800" dirty="0"/>
              <a:t> = function() {</a:t>
            </a:r>
          </a:p>
          <a:p>
            <a:r>
              <a:rPr lang="en-US" sz="1800" dirty="0"/>
              <a:t>     for( </a:t>
            </a:r>
            <a:r>
              <a:rPr lang="en-US" sz="1800" dirty="0" err="1"/>
              <a:t>var</a:t>
            </a:r>
            <a:r>
              <a:rPr lang="en-US" sz="1800" dirty="0"/>
              <a:t> </a:t>
            </a:r>
            <a:r>
              <a:rPr lang="en-US" sz="1800" dirty="0" err="1"/>
              <a:t>i</a:t>
            </a:r>
            <a:r>
              <a:rPr lang="en-US" sz="1800" dirty="0"/>
              <a:t> in </a:t>
            </a:r>
            <a:r>
              <a:rPr lang="en-US" sz="1800" dirty="0" err="1"/>
              <a:t>valid_rules</a:t>
            </a:r>
            <a:r>
              <a:rPr lang="en-US" sz="1800" dirty="0"/>
              <a:t> ) {</a:t>
            </a:r>
          </a:p>
          <a:p>
            <a:r>
              <a:rPr lang="en-US" sz="1800" dirty="0"/>
              <a:t>          if ( </a:t>
            </a:r>
            <a:r>
              <a:rPr lang="en-US" sz="1800" dirty="0" err="1"/>
              <a:t>vali_rules</a:t>
            </a:r>
            <a:r>
              <a:rPr lang="en-US" sz="1800" dirty="0"/>
              <a:t>[</a:t>
            </a:r>
            <a:r>
              <a:rPr lang="en-US" sz="1800" dirty="0" err="1"/>
              <a:t>i</a:t>
            </a:r>
            <a:r>
              <a:rPr lang="en-US" sz="1800" dirty="0"/>
              <a:t>].apply( this, arguments) === false ) {</a:t>
            </a:r>
          </a:p>
          <a:p>
            <a:r>
              <a:rPr lang="en-US" sz="1800" dirty="0"/>
              <a:t>                return false;</a:t>
            </a:r>
          </a:p>
          <a:p>
            <a:r>
              <a:rPr lang="en-US" sz="1800" dirty="0"/>
              <a:t>          }</a:t>
            </a:r>
          </a:p>
          <a:p>
            <a:r>
              <a:rPr lang="en-US" sz="1800" dirty="0"/>
              <a:t>     }</a:t>
            </a:r>
          </a:p>
          <a:p>
            <a:r>
              <a:rPr lang="en-US" sz="1800" dirty="0"/>
              <a:t>}</a:t>
            </a: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
        <p:nvSpPr>
          <p:cNvPr id="8" name="TextBox 7"/>
          <p:cNvSpPr txBox="1"/>
          <p:nvPr/>
        </p:nvSpPr>
        <p:spPr>
          <a:xfrm>
            <a:off x="6975924" y="3820813"/>
            <a:ext cx="4893276" cy="2339102"/>
          </a:xfrm>
          <a:prstGeom prst="rect">
            <a:avLst/>
          </a:prstGeom>
          <a:noFill/>
        </p:spPr>
        <p:txBody>
          <a:bodyPr wrap="square" lIns="0" tIns="0" rIns="0" bIns="0" rtlCol="0">
            <a:spAutoFit/>
          </a:bodyPr>
          <a:lstStyle/>
          <a:p>
            <a:r>
              <a:rPr lang="en-US" sz="1800" dirty="0" err="1"/>
              <a:t>var</a:t>
            </a:r>
            <a:r>
              <a:rPr lang="en-US" sz="1800" dirty="0"/>
              <a:t> send = function( value ) {</a:t>
            </a:r>
          </a:p>
          <a:p>
            <a:r>
              <a:rPr lang="en-US" sz="1800" dirty="0"/>
              <a:t>       if ( </a:t>
            </a:r>
            <a:r>
              <a:rPr lang="en-US" sz="1800" dirty="0" err="1"/>
              <a:t>valid_check</a:t>
            </a:r>
            <a:r>
              <a:rPr lang="en-US" sz="1800" dirty="0"/>
              <a:t>( value ) === false ) {</a:t>
            </a:r>
          </a:p>
          <a:p>
            <a:r>
              <a:rPr lang="en-US" sz="1800" dirty="0"/>
              <a:t>             return;</a:t>
            </a:r>
          </a:p>
          <a:p>
            <a:r>
              <a:rPr lang="en-US" sz="1800" dirty="0"/>
              <a:t>       }</a:t>
            </a:r>
          </a:p>
          <a:p>
            <a:r>
              <a:rPr lang="en-US" sz="1800" dirty="0"/>
              <a:t>      // call OData API</a:t>
            </a:r>
            <a:br>
              <a:rPr lang="en-US" sz="1800" dirty="0"/>
            </a:br>
            <a:endParaRPr lang="en-US" sz="1800" dirty="0"/>
          </a:p>
          <a:p>
            <a:r>
              <a:rPr lang="en-US" sz="1800" dirty="0"/>
              <a:t>}</a:t>
            </a: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298550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 of Responsibility</a:t>
            </a:r>
            <a:endParaRPr lang="en-US" dirty="0"/>
          </a:p>
        </p:txBody>
      </p:sp>
      <p:sp>
        <p:nvSpPr>
          <p:cNvPr id="6" name="TextBox 5"/>
          <p:cNvSpPr txBox="1"/>
          <p:nvPr/>
        </p:nvSpPr>
        <p:spPr>
          <a:xfrm>
            <a:off x="432486" y="1433384"/>
            <a:ext cx="4757352" cy="412420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Priority: ActiveX &gt; HTML5 &gt; Flash &gt; Form(default)</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function </a:t>
            </a:r>
            <a:r>
              <a:rPr lang="en-US" sz="1600" kern="0" dirty="0" err="1">
                <a:ea typeface="Arial Unicode MS" pitchFamily="34" charset="-128"/>
                <a:cs typeface="Arial Unicode MS" pitchFamily="34" charset="-128"/>
              </a:rPr>
              <a:t>isActiveXSupported</a:t>
            </a:r>
            <a:r>
              <a:rPr lang="en-US" sz="16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return false;</a:t>
            </a:r>
          </a:p>
          <a:p>
            <a:pPr fontAlgn="base">
              <a:spcBef>
                <a:spcPts val="600"/>
              </a:spcBef>
              <a:spcAft>
                <a:spcPct val="0"/>
              </a:spcAft>
              <a:buClr>
                <a:srgbClr val="F0AB00"/>
              </a:buClr>
              <a:buSzPct val="80000"/>
            </a:pPr>
            <a:r>
              <a:rPr lang="en-US" sz="1600" kern="0" dirty="0" smtClean="0">
                <a:ea typeface="Arial Unicode MS" pitchFamily="34" charset="-128"/>
                <a:cs typeface="Arial Unicode MS" pitchFamily="34" charset="-128"/>
              </a:rPr>
              <a:t>}</a:t>
            </a:r>
            <a:endParaRPr lang="en-US" sz="16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function isHTML5Supported(){</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return false;</a:t>
            </a:r>
          </a:p>
          <a:p>
            <a:pPr fontAlgn="base">
              <a:spcBef>
                <a:spcPts val="600"/>
              </a:spcBef>
              <a:spcAft>
                <a:spcPct val="0"/>
              </a:spcAft>
              <a:buClr>
                <a:srgbClr val="F0AB00"/>
              </a:buClr>
              <a:buSzPct val="80000"/>
            </a:pPr>
            <a:r>
              <a:rPr lang="en-US" sz="1600" kern="0" dirty="0" smtClean="0">
                <a:ea typeface="Arial Unicode MS" pitchFamily="34" charset="-128"/>
                <a:cs typeface="Arial Unicode MS" pitchFamily="34" charset="-128"/>
              </a:rPr>
              <a:t>}</a:t>
            </a:r>
            <a:endParaRPr lang="en-US" sz="16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function </a:t>
            </a:r>
            <a:r>
              <a:rPr lang="en-US" sz="1600" kern="0" dirty="0" err="1">
                <a:ea typeface="Arial Unicode MS" pitchFamily="34" charset="-128"/>
                <a:cs typeface="Arial Unicode MS" pitchFamily="34" charset="-128"/>
              </a:rPr>
              <a:t>isFlashSupported</a:t>
            </a:r>
            <a:r>
              <a:rPr lang="en-US" sz="16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return false;</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a:t>
            </a:r>
            <a:endParaRPr lang="en-US" sz="1600" kern="0" dirty="0" smtClean="0">
              <a:ea typeface="Arial Unicode MS" pitchFamily="34" charset="-128"/>
              <a:cs typeface="Arial Unicode MS" pitchFamily="34" charset="-128"/>
            </a:endParaRPr>
          </a:p>
        </p:txBody>
      </p:sp>
      <p:sp>
        <p:nvSpPr>
          <p:cNvPr id="7" name="TextBox 6"/>
          <p:cNvSpPr txBox="1"/>
          <p:nvPr/>
        </p:nvSpPr>
        <p:spPr>
          <a:xfrm>
            <a:off x="5943600" y="1272746"/>
            <a:ext cx="5572897" cy="5186035"/>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err="1">
                <a:ea typeface="Arial Unicode MS" pitchFamily="34" charset="-128"/>
                <a:cs typeface="Arial Unicode MS" pitchFamily="34" charset="-128"/>
              </a:rPr>
              <a:t>var</a:t>
            </a:r>
            <a:r>
              <a:rPr lang="en-US" sz="1400" kern="0" dirty="0">
                <a:ea typeface="Arial Unicode MS" pitchFamily="34" charset="-128"/>
                <a:cs typeface="Arial Unicode MS" pitchFamily="34" charset="-128"/>
              </a:rPr>
              <a:t> </a:t>
            </a:r>
            <a:r>
              <a:rPr lang="en-US" sz="1400" kern="0" dirty="0" err="1">
                <a:ea typeface="Arial Unicode MS" pitchFamily="34" charset="-128"/>
                <a:cs typeface="Arial Unicode MS" pitchFamily="34" charset="-128"/>
              </a:rPr>
              <a:t>uploadAPI</a:t>
            </a:r>
            <a:r>
              <a:rPr lang="en-US" sz="14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if ( </a:t>
            </a:r>
            <a:r>
              <a:rPr lang="en-US" sz="1400" kern="0" dirty="0" err="1">
                <a:ea typeface="Arial Unicode MS" pitchFamily="34" charset="-128"/>
                <a:cs typeface="Arial Unicode MS" pitchFamily="34" charset="-128"/>
              </a:rPr>
              <a:t>isActiveXSupported</a:t>
            </a:r>
            <a:r>
              <a:rPr lang="en-US" sz="14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	// lots of initialization work</a:t>
            </a: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	</a:t>
            </a:r>
            <a:r>
              <a:rPr lang="en-US" sz="1400" kern="0" dirty="0" err="1">
                <a:ea typeface="Arial Unicode MS" pitchFamily="34" charset="-128"/>
                <a:cs typeface="Arial Unicode MS" pitchFamily="34" charset="-128"/>
              </a:rPr>
              <a:t>uploadAPI</a:t>
            </a:r>
            <a:r>
              <a:rPr lang="en-US" sz="1400" kern="0" dirty="0">
                <a:ea typeface="Arial Unicode MS" pitchFamily="34" charset="-128"/>
                <a:cs typeface="Arial Unicode MS" pitchFamily="34" charset="-128"/>
              </a:rPr>
              <a:t> = { "name": "ActiveX"};</a:t>
            </a: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else if( isHTML5Supported()) {</a:t>
            </a: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	// lots of initialization work</a:t>
            </a: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	</a:t>
            </a:r>
            <a:r>
              <a:rPr lang="en-US" sz="1400" kern="0" dirty="0" err="1">
                <a:ea typeface="Arial Unicode MS" pitchFamily="34" charset="-128"/>
                <a:cs typeface="Arial Unicode MS" pitchFamily="34" charset="-128"/>
              </a:rPr>
              <a:t>uploadAPI</a:t>
            </a:r>
            <a:r>
              <a:rPr lang="en-US" sz="1400" kern="0" dirty="0">
                <a:ea typeface="Arial Unicode MS" pitchFamily="34" charset="-128"/>
                <a:cs typeface="Arial Unicode MS" pitchFamily="34" charset="-128"/>
              </a:rPr>
              <a:t> = { "name": "HTML5"};</a:t>
            </a: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else if( </a:t>
            </a:r>
            <a:r>
              <a:rPr lang="en-US" sz="1400" kern="0" dirty="0" err="1">
                <a:ea typeface="Arial Unicode MS" pitchFamily="34" charset="-128"/>
                <a:cs typeface="Arial Unicode MS" pitchFamily="34" charset="-128"/>
              </a:rPr>
              <a:t>isFlashSupported</a:t>
            </a:r>
            <a:r>
              <a:rPr lang="en-US" sz="14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	// lots of initialization work</a:t>
            </a: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	</a:t>
            </a:r>
            <a:r>
              <a:rPr lang="en-US" sz="1400" kern="0" dirty="0" err="1">
                <a:ea typeface="Arial Unicode MS" pitchFamily="34" charset="-128"/>
                <a:cs typeface="Arial Unicode MS" pitchFamily="34" charset="-128"/>
              </a:rPr>
              <a:t>uploadAPI</a:t>
            </a:r>
            <a:r>
              <a:rPr lang="en-US" sz="1400" kern="0" dirty="0">
                <a:ea typeface="Arial Unicode MS" pitchFamily="34" charset="-128"/>
                <a:cs typeface="Arial Unicode MS" pitchFamily="34" charset="-128"/>
              </a:rPr>
              <a:t> = { "name": "Flash"};</a:t>
            </a: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else {</a:t>
            </a: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	// lots of initialization work</a:t>
            </a: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	</a:t>
            </a:r>
            <a:r>
              <a:rPr lang="en-US" sz="1400" kern="0" dirty="0" err="1">
                <a:ea typeface="Arial Unicode MS" pitchFamily="34" charset="-128"/>
                <a:cs typeface="Arial Unicode MS" pitchFamily="34" charset="-128"/>
              </a:rPr>
              <a:t>uploadAPI</a:t>
            </a:r>
            <a:r>
              <a:rPr lang="en-US" sz="1400" kern="0" dirty="0">
                <a:ea typeface="Arial Unicode MS" pitchFamily="34" charset="-128"/>
                <a:cs typeface="Arial Unicode MS" pitchFamily="34" charset="-128"/>
              </a:rPr>
              <a:t> = { "name": "Form"};</a:t>
            </a:r>
          </a:p>
          <a:p>
            <a:pPr fontAlgn="base">
              <a:spcBef>
                <a:spcPts val="600"/>
              </a:spcBef>
              <a:spcAft>
                <a:spcPct val="0"/>
              </a:spcAft>
              <a:buClr>
                <a:srgbClr val="F0AB00"/>
              </a:buClr>
              <a:buSzPct val="80000"/>
            </a:pPr>
            <a:r>
              <a:rPr lang="en-US" sz="1400" kern="0" dirty="0" smtClean="0">
                <a:ea typeface="Arial Unicode MS" pitchFamily="34" charset="-128"/>
                <a:cs typeface="Arial Unicode MS" pitchFamily="34" charset="-128"/>
              </a:rPr>
              <a:t>}</a:t>
            </a:r>
            <a:endParaRPr lang="en-US" sz="14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console.log(</a:t>
            </a:r>
            <a:r>
              <a:rPr lang="en-US" sz="1400" kern="0" dirty="0" err="1">
                <a:ea typeface="Arial Unicode MS" pitchFamily="34" charset="-128"/>
                <a:cs typeface="Arial Unicode MS" pitchFamily="34" charset="-128"/>
              </a:rPr>
              <a:t>uploadAPI</a:t>
            </a:r>
            <a:r>
              <a:rPr lang="en-US" sz="1400" kern="0" dirty="0">
                <a:ea typeface="Arial Unicode MS" pitchFamily="34" charset="-128"/>
                <a:cs typeface="Arial Unicode MS" pitchFamily="34" charset="-128"/>
              </a:rPr>
              <a:t>);</a:t>
            </a:r>
            <a:endParaRPr lang="en-US" sz="14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6875660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sp>
        <p:nvSpPr>
          <p:cNvPr id="6" name="TextBox 5"/>
          <p:cNvSpPr txBox="1"/>
          <p:nvPr/>
        </p:nvSpPr>
        <p:spPr>
          <a:xfrm>
            <a:off x="234779" y="1359243"/>
            <a:ext cx="5189838" cy="310854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getActiveX</a:t>
            </a:r>
            <a:r>
              <a:rPr lang="en-US" sz="1800" kern="0" dirty="0">
                <a:ea typeface="Arial Unicode MS" pitchFamily="34" charset="-128"/>
                <a:cs typeface="Arial Unicode MS" pitchFamily="34" charset="-128"/>
              </a:rPr>
              <a:t> = function()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try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 lots of initialization </a:t>
            </a:r>
            <a:r>
              <a:rPr lang="en-US" sz="1800" kern="0" dirty="0" smtClean="0">
                <a:ea typeface="Arial Unicode MS" pitchFamily="34" charset="-128"/>
                <a:cs typeface="Arial Unicode MS" pitchFamily="34" charset="-128"/>
              </a:rPr>
              <a:t>work</a:t>
            </a: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return { "name": "ActiveX"};</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catch (e)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return null;</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
        <p:nvSpPr>
          <p:cNvPr id="8" name="TextBox 7"/>
          <p:cNvSpPr txBox="1"/>
          <p:nvPr/>
        </p:nvSpPr>
        <p:spPr>
          <a:xfrm>
            <a:off x="234779" y="5474043"/>
            <a:ext cx="11960397" cy="63094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uploadAPI</a:t>
            </a:r>
            <a:r>
              <a:rPr lang="en-US" sz="1800" kern="0" dirty="0">
                <a:ea typeface="Arial Unicode MS" pitchFamily="34" charset="-128"/>
                <a:cs typeface="Arial Unicode MS" pitchFamily="34" charset="-128"/>
              </a:rPr>
              <a:t> = </a:t>
            </a:r>
            <a:r>
              <a:rPr lang="en-US" sz="1800" kern="0" dirty="0" err="1">
                <a:ea typeface="Arial Unicode MS" pitchFamily="34" charset="-128"/>
                <a:cs typeface="Arial Unicode MS" pitchFamily="34" charset="-128"/>
              </a:rPr>
              <a:t>getActiveX.after</a:t>
            </a:r>
            <a:r>
              <a:rPr lang="en-US" sz="1800" kern="0" dirty="0">
                <a:ea typeface="Arial Unicode MS" pitchFamily="34" charset="-128"/>
                <a:cs typeface="Arial Unicode MS" pitchFamily="34" charset="-128"/>
              </a:rPr>
              <a:t>(getHTML5).after(</a:t>
            </a:r>
            <a:r>
              <a:rPr lang="en-US" sz="1800" kern="0" dirty="0" err="1">
                <a:ea typeface="Arial Unicode MS" pitchFamily="34" charset="-128"/>
                <a:cs typeface="Arial Unicode MS" pitchFamily="34" charset="-128"/>
              </a:rPr>
              <a:t>getFlash</a:t>
            </a:r>
            <a:r>
              <a:rPr lang="en-US" sz="1800" kern="0" dirty="0">
                <a:ea typeface="Arial Unicode MS" pitchFamily="34" charset="-128"/>
                <a:cs typeface="Arial Unicode MS" pitchFamily="34" charset="-128"/>
              </a:rPr>
              <a:t>).after(</a:t>
            </a:r>
            <a:r>
              <a:rPr lang="en-US" sz="1800" kern="0" dirty="0" err="1">
                <a:ea typeface="Arial Unicode MS" pitchFamily="34" charset="-128"/>
                <a:cs typeface="Arial Unicode MS" pitchFamily="34" charset="-128"/>
              </a:rPr>
              <a:t>getForm</a:t>
            </a:r>
            <a:r>
              <a:rPr lang="en-US" sz="18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console.log(</a:t>
            </a:r>
            <a:r>
              <a:rPr lang="en-US" sz="1800" kern="0" dirty="0" err="1" smtClean="0">
                <a:ea typeface="Arial Unicode MS" pitchFamily="34" charset="-128"/>
                <a:cs typeface="Arial Unicode MS" pitchFamily="34" charset="-128"/>
              </a:rPr>
              <a:t>uploadAPI</a:t>
            </a:r>
            <a:r>
              <a:rPr lang="en-US" sz="1800" kern="0" dirty="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
        <p:nvSpPr>
          <p:cNvPr id="9" name="TextBox 8"/>
          <p:cNvSpPr txBox="1"/>
          <p:nvPr/>
        </p:nvSpPr>
        <p:spPr>
          <a:xfrm>
            <a:off x="5696465" y="1272746"/>
            <a:ext cx="6172735" cy="310854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 getHTML5 = function()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try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 lots of initialization </a:t>
            </a:r>
            <a:r>
              <a:rPr lang="en-US" sz="1800" kern="0" dirty="0" smtClean="0">
                <a:ea typeface="Arial Unicode MS" pitchFamily="34" charset="-128"/>
                <a:cs typeface="Arial Unicode MS" pitchFamily="34" charset="-128"/>
              </a:rPr>
              <a:t>work</a:t>
            </a: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		return { "name": "HTML5"};</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catch (e)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return null;</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235510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in Java</a:t>
            </a:r>
            <a:endParaRPr lang="en-US" dirty="0"/>
          </a:p>
        </p:txBody>
      </p:sp>
      <p:pic>
        <p:nvPicPr>
          <p:cNvPr id="6" name="Picture 5"/>
          <p:cNvPicPr>
            <a:picLocks noChangeAspect="1"/>
          </p:cNvPicPr>
          <p:nvPr/>
        </p:nvPicPr>
        <p:blipFill>
          <a:blip r:embed="rId2"/>
          <a:stretch>
            <a:fillRect/>
          </a:stretch>
        </p:blipFill>
        <p:spPr>
          <a:xfrm>
            <a:off x="3604199" y="2374047"/>
            <a:ext cx="8265001" cy="3849840"/>
          </a:xfrm>
          <a:prstGeom prst="rect">
            <a:avLst/>
          </a:prstGeom>
        </p:spPr>
      </p:pic>
      <p:sp>
        <p:nvSpPr>
          <p:cNvPr id="5" name="TextBox 4"/>
          <p:cNvSpPr txBox="1"/>
          <p:nvPr/>
        </p:nvSpPr>
        <p:spPr>
          <a:xfrm>
            <a:off x="383059" y="1482811"/>
            <a:ext cx="11219936" cy="3046988"/>
          </a:xfrm>
          <a:prstGeom prst="rect">
            <a:avLst/>
          </a:prstGeom>
          <a:noFill/>
        </p:spPr>
        <p:txBody>
          <a:bodyPr wrap="square" lIns="0" tIns="0" rIns="0" bIns="0" rtlCol="0">
            <a:spAutoFit/>
          </a:bodyPr>
          <a:lstStyle/>
          <a:p>
            <a:r>
              <a:rPr lang="en-US" sz="1800" b="1" dirty="0"/>
              <a:t>public class </a:t>
            </a:r>
            <a:r>
              <a:rPr lang="en-US" sz="1800" b="1" dirty="0" err="1"/>
              <a:t>stringTest</a:t>
            </a:r>
            <a:r>
              <a:rPr lang="en-US" sz="1800" b="1" dirty="0"/>
              <a:t> {</a:t>
            </a:r>
          </a:p>
          <a:p>
            <a:endParaRPr lang="en-US" sz="1800" dirty="0"/>
          </a:p>
          <a:p>
            <a:r>
              <a:rPr lang="en-US" sz="1800" b="1" dirty="0"/>
              <a:t>public static void main(String[] </a:t>
            </a:r>
            <a:r>
              <a:rPr lang="en-US" sz="1800" b="1" dirty="0" err="1"/>
              <a:t>args</a:t>
            </a:r>
            <a:r>
              <a:rPr lang="en-US" sz="1800" b="1" dirty="0"/>
              <a:t>) {</a:t>
            </a:r>
          </a:p>
          <a:p>
            <a:r>
              <a:rPr lang="en-US" sz="1800" dirty="0"/>
              <a:t>String </a:t>
            </a:r>
            <a:r>
              <a:rPr lang="en-US" sz="1800" dirty="0" err="1"/>
              <a:t>userName</a:t>
            </a:r>
            <a:r>
              <a:rPr lang="en-US" sz="1800" dirty="0"/>
              <a:t> = "Jerry";</a:t>
            </a:r>
          </a:p>
          <a:p>
            <a:r>
              <a:rPr lang="en-US" sz="1800" dirty="0"/>
              <a:t>String skill = "JS";</a:t>
            </a:r>
          </a:p>
          <a:p>
            <a:r>
              <a:rPr lang="en-US" sz="1800" dirty="0"/>
              <a:t>String job = "Developer";</a:t>
            </a:r>
          </a:p>
          <a:p>
            <a:r>
              <a:rPr lang="da-DK" sz="1800" dirty="0" err="1"/>
              <a:t>String</a:t>
            </a:r>
            <a:r>
              <a:rPr lang="da-DK" sz="1800" dirty="0"/>
              <a:t> info = </a:t>
            </a:r>
            <a:r>
              <a:rPr lang="da-DK" sz="1800" dirty="0" err="1"/>
              <a:t>userName</a:t>
            </a:r>
            <a:r>
              <a:rPr lang="da-DK" sz="1800" dirty="0"/>
              <a:t> + </a:t>
            </a:r>
            <a:r>
              <a:rPr lang="da-DK" sz="1800" dirty="0" err="1"/>
              <a:t>skill</a:t>
            </a:r>
            <a:r>
              <a:rPr lang="da-DK" sz="1800" dirty="0"/>
              <a:t> </a:t>
            </a:r>
            <a:endParaRPr lang="da-DK" sz="1800" dirty="0" smtClean="0"/>
          </a:p>
          <a:p>
            <a:r>
              <a:rPr lang="da-DK" sz="1800" dirty="0" smtClean="0"/>
              <a:t>+ </a:t>
            </a:r>
            <a:r>
              <a:rPr lang="da-DK" sz="1800" dirty="0"/>
              <a:t>job;</a:t>
            </a:r>
          </a:p>
          <a:p>
            <a:r>
              <a:rPr lang="en-US" sz="1800" dirty="0" err="1"/>
              <a:t>System.</a:t>
            </a:r>
            <a:r>
              <a:rPr lang="en-US" sz="1800" b="1" i="1" dirty="0" err="1"/>
              <a:t>out.println</a:t>
            </a:r>
            <a:r>
              <a:rPr lang="en-US" sz="1800" b="1" i="1" dirty="0"/>
              <a:t>(info);</a:t>
            </a:r>
          </a:p>
          <a:p>
            <a:r>
              <a:rPr lang="en-US" sz="1800" dirty="0"/>
              <a:t>}</a:t>
            </a:r>
          </a:p>
          <a:p>
            <a:r>
              <a:rPr lang="en-US" sz="1800" dirty="0"/>
              <a:t>}</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20648464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p:nvPr/>
        </p:nvPicPr>
        <p:blipFill>
          <a:blip r:embed="rId2"/>
          <a:stretch>
            <a:fillRect/>
          </a:stretch>
        </p:blipFill>
        <p:spPr>
          <a:xfrm>
            <a:off x="462383" y="1710042"/>
            <a:ext cx="10164428" cy="3875212"/>
          </a:xfrm>
          <a:prstGeom prst="rect">
            <a:avLst/>
          </a:prstGeom>
        </p:spPr>
      </p:pic>
      <p:pic>
        <p:nvPicPr>
          <p:cNvPr id="6" name="Picture 5"/>
          <p:cNvPicPr>
            <a:picLocks noChangeAspect="1"/>
          </p:cNvPicPr>
          <p:nvPr/>
        </p:nvPicPr>
        <p:blipFill>
          <a:blip r:embed="rId3"/>
          <a:stretch>
            <a:fillRect/>
          </a:stretch>
        </p:blipFill>
        <p:spPr>
          <a:xfrm>
            <a:off x="6268533" y="3488935"/>
            <a:ext cx="5143296" cy="1775043"/>
          </a:xfrm>
          <a:prstGeom prst="rect">
            <a:avLst/>
          </a:prstGeom>
          <a:ln w="31750">
            <a:solidFill>
              <a:schemeClr val="accent1"/>
            </a:solidFill>
          </a:ln>
        </p:spPr>
      </p:pic>
    </p:spTree>
    <p:extLst>
      <p:ext uri="{BB962C8B-B14F-4D97-AF65-F5344CB8AC3E}">
        <p14:creationId xmlns:p14="http://schemas.microsoft.com/office/powerpoint/2010/main" val="5414221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gray">
          <a:xfrm>
            <a:off x="278878" y="3114440"/>
            <a:ext cx="6505812" cy="532119"/>
          </a:xfrm>
          <a:prstGeom prst="rect">
            <a:avLst/>
          </a:prstGeom>
          <a:solidFill>
            <a:schemeClr val="bg1">
              <a:lumMod val="85000"/>
            </a:schemeClr>
          </a:solidFill>
          <a:ln w="6350" algn="ctr">
            <a:noFill/>
            <a:miter lim="800000"/>
            <a:headEnd/>
            <a:tailEnd/>
          </a:ln>
        </p:spPr>
        <p:txBody>
          <a:bodyPr lIns="90021" tIns="72017" rIns="90021" bIns="72017" rtlCol="0" anchor="ctr"/>
          <a:lstStyle/>
          <a:p>
            <a:pPr fontAlgn="base">
              <a:spcBef>
                <a:spcPts val="600"/>
              </a:spcBef>
              <a:spcAft>
                <a:spcPct val="0"/>
              </a:spcAft>
              <a:buClr>
                <a:srgbClr val="F0AB00"/>
              </a:buClr>
              <a:buSzPct val="80000"/>
            </a:pPr>
            <a:r>
              <a:rPr lang="de-DE" sz="1400" kern="0" dirty="0" err="1">
                <a:ea typeface="Arial Unicode MS" pitchFamily="34" charset="-128"/>
                <a:cs typeface="Arial Unicode MS" pitchFamily="34" charset="-128"/>
              </a:rPr>
              <a:t>Annotations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for</a:t>
            </a:r>
            <a:r>
              <a:rPr lang="de-DE" sz="1400" kern="0" dirty="0">
                <a:ea typeface="Arial Unicode MS" pitchFamily="34" charset="-128"/>
                <a:cs typeface="Arial Unicode MS" pitchFamily="34" charset="-128"/>
              </a:rPr>
              <a:t> UI in CDS DDL</a:t>
            </a:r>
          </a:p>
        </p:txBody>
      </p:sp>
      <p:sp>
        <p:nvSpPr>
          <p:cNvPr id="4" name="Rectangle 3"/>
          <p:cNvSpPr/>
          <p:nvPr/>
        </p:nvSpPr>
        <p:spPr bwMode="gray">
          <a:xfrm>
            <a:off x="278878" y="3814251"/>
            <a:ext cx="6505812" cy="553850"/>
          </a:xfrm>
          <a:prstGeom prst="rect">
            <a:avLst/>
          </a:prstGeom>
          <a:solidFill>
            <a:schemeClr val="bg1">
              <a:lumMod val="85000"/>
            </a:schemeClr>
          </a:solidFill>
          <a:ln w="6350" algn="ctr">
            <a:noFill/>
            <a:miter lim="800000"/>
            <a:headEnd/>
            <a:tailEnd/>
          </a:ln>
        </p:spPr>
        <p:txBody>
          <a:bodyPr lIns="90021" tIns="72017" rIns="90021" bIns="72017" rtlCol="0" anchor="ctr"/>
          <a:lstStyle/>
          <a:p>
            <a:pPr fontAlgn="base">
              <a:spcBef>
                <a:spcPts val="600"/>
              </a:spcBef>
              <a:spcAft>
                <a:spcPct val="0"/>
              </a:spcAft>
              <a:buClr>
                <a:srgbClr val="F0AB00"/>
              </a:buClr>
              <a:buSzPct val="80000"/>
            </a:pPr>
            <a:r>
              <a:rPr lang="de-DE" sz="1400" kern="0" dirty="0" err="1">
                <a:ea typeface="Arial Unicode MS" pitchFamily="34" charset="-128"/>
                <a:cs typeface="Arial Unicode MS" pitchFamily="34" charset="-128"/>
              </a:rPr>
              <a:t>Annotations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for</a:t>
            </a:r>
            <a:r>
              <a:rPr lang="de-DE" sz="1400" kern="0" dirty="0">
                <a:ea typeface="Arial Unicode MS" pitchFamily="34" charset="-128"/>
                <a:cs typeface="Arial Unicode MS" pitchFamily="34" charset="-128"/>
              </a:rPr>
              <a:t> BO Definition in CDS DDL</a:t>
            </a:r>
          </a:p>
        </p:txBody>
      </p:sp>
      <p:sp>
        <p:nvSpPr>
          <p:cNvPr id="5" name="Rounded Rectangle 4"/>
          <p:cNvSpPr/>
          <p:nvPr/>
        </p:nvSpPr>
        <p:spPr bwMode="gray">
          <a:xfrm>
            <a:off x="4097450" y="5102291"/>
            <a:ext cx="1097535" cy="432100"/>
          </a:xfrm>
          <a:prstGeom prst="roundRect">
            <a:avLst/>
          </a:prstGeom>
          <a:solidFill>
            <a:schemeClr val="accent1"/>
          </a:solidFill>
          <a:ln w="6350" algn="ctr">
            <a:no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en-US" altLang="zh-CN" sz="1200" kern="0" dirty="0">
                <a:ea typeface="Arial Unicode MS" pitchFamily="34" charset="-128"/>
                <a:cs typeface="Arial Unicode MS" pitchFamily="34" charset="-128"/>
              </a:rPr>
              <a:t>Database table</a:t>
            </a:r>
            <a:endParaRPr lang="de-DE" sz="1200" kern="0" dirty="0">
              <a:ea typeface="Arial Unicode MS" pitchFamily="34" charset="-128"/>
              <a:cs typeface="Arial Unicode MS" pitchFamily="34" charset="-128"/>
            </a:endParaRPr>
          </a:p>
        </p:txBody>
      </p:sp>
      <p:sp>
        <p:nvSpPr>
          <p:cNvPr id="6" name="Rounded Rectangle 5"/>
          <p:cNvSpPr/>
          <p:nvPr/>
        </p:nvSpPr>
        <p:spPr bwMode="gray">
          <a:xfrm>
            <a:off x="5814186" y="5102291"/>
            <a:ext cx="1097535" cy="432100"/>
          </a:xfrm>
          <a:prstGeom prst="roundRect">
            <a:avLst/>
          </a:prstGeom>
          <a:solidFill>
            <a:schemeClr val="accent1"/>
          </a:solidFill>
          <a:ln w="6350" algn="ctr">
            <a:no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en-US" altLang="zh-CN" sz="1200" kern="0" dirty="0">
                <a:ea typeface="Arial Unicode MS" pitchFamily="34" charset="-128"/>
                <a:cs typeface="Arial Unicode MS" pitchFamily="34" charset="-128"/>
              </a:rPr>
              <a:t>Database table</a:t>
            </a:r>
            <a:endParaRPr lang="de-DE" sz="1200" kern="0" dirty="0">
              <a:ea typeface="Arial Unicode MS" pitchFamily="34" charset="-128"/>
              <a:cs typeface="Arial Unicode MS" pitchFamily="34" charset="-128"/>
            </a:endParaRPr>
          </a:p>
        </p:txBody>
      </p:sp>
      <p:sp>
        <p:nvSpPr>
          <p:cNvPr id="8" name="Rounded Rectangle 7"/>
          <p:cNvSpPr/>
          <p:nvPr/>
        </p:nvSpPr>
        <p:spPr bwMode="gray">
          <a:xfrm>
            <a:off x="4616074" y="1213269"/>
            <a:ext cx="1806708" cy="527903"/>
          </a:xfrm>
          <a:prstGeom prst="roundRect">
            <a:avLst/>
          </a:prstGeom>
          <a:solidFill>
            <a:schemeClr val="accent1"/>
          </a:solidFill>
          <a:ln w="6350" algn="ctr">
            <a:no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UI5 Application</a:t>
            </a:r>
          </a:p>
        </p:txBody>
      </p:sp>
      <p:sp>
        <p:nvSpPr>
          <p:cNvPr id="10" name="Rounded Rectangle 9"/>
          <p:cNvSpPr/>
          <p:nvPr/>
        </p:nvSpPr>
        <p:spPr bwMode="gray">
          <a:xfrm>
            <a:off x="4617577" y="2484046"/>
            <a:ext cx="1805204" cy="490748"/>
          </a:xfrm>
          <a:prstGeom prst="roundRect">
            <a:avLst/>
          </a:prstGeom>
          <a:solidFill>
            <a:schemeClr val="accent1"/>
          </a:solidFill>
          <a:ln w="6350" algn="ctr">
            <a:no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SADL </a:t>
            </a:r>
            <a:r>
              <a:rPr lang="en-US" altLang="zh-CN" sz="1200" kern="0" dirty="0">
                <a:ea typeface="Arial Unicode MS" pitchFamily="34" charset="-128"/>
                <a:cs typeface="Arial Unicode MS" pitchFamily="34" charset="-128"/>
              </a:rPr>
              <a:t>framework</a:t>
            </a:r>
            <a:endParaRPr lang="de-DE" sz="1200" kern="0" dirty="0">
              <a:ea typeface="Arial Unicode MS" pitchFamily="34" charset="-128"/>
              <a:cs typeface="Arial Unicode MS" pitchFamily="34" charset="-128"/>
            </a:endParaRPr>
          </a:p>
        </p:txBody>
      </p:sp>
      <p:cxnSp>
        <p:nvCxnSpPr>
          <p:cNvPr id="11" name="Straight Connector 10"/>
          <p:cNvCxnSpPr>
            <a:stCxn id="8" idx="2"/>
            <a:endCxn id="25" idx="0"/>
          </p:cNvCxnSpPr>
          <p:nvPr/>
        </p:nvCxnSpPr>
        <p:spPr>
          <a:xfrm>
            <a:off x="5519429" y="1741171"/>
            <a:ext cx="751" cy="13187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5" idx="2"/>
            <a:endCxn id="10" idx="0"/>
          </p:cNvCxnSpPr>
          <p:nvPr/>
        </p:nvCxnSpPr>
        <p:spPr>
          <a:xfrm>
            <a:off x="5520179" y="2331603"/>
            <a:ext cx="0" cy="15244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0" idx="2"/>
            <a:endCxn id="26" idx="0"/>
          </p:cNvCxnSpPr>
          <p:nvPr/>
        </p:nvCxnSpPr>
        <p:spPr>
          <a:xfrm flipH="1">
            <a:off x="5518721" y="2974794"/>
            <a:ext cx="1459" cy="17258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6" idx="2"/>
            <a:endCxn id="27" idx="0"/>
          </p:cNvCxnSpPr>
          <p:nvPr/>
        </p:nvCxnSpPr>
        <p:spPr>
          <a:xfrm>
            <a:off x="5518720" y="3610425"/>
            <a:ext cx="1460" cy="23627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27" idx="2"/>
          </p:cNvCxnSpPr>
          <p:nvPr/>
        </p:nvCxnSpPr>
        <p:spPr>
          <a:xfrm flipH="1">
            <a:off x="5518720" y="4340056"/>
            <a:ext cx="1460" cy="4457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5" idx="0"/>
          </p:cNvCxnSpPr>
          <p:nvPr/>
        </p:nvCxnSpPr>
        <p:spPr>
          <a:xfrm flipH="1">
            <a:off x="4646217" y="4785808"/>
            <a:ext cx="857797" cy="31648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6" idx="0"/>
          </p:cNvCxnSpPr>
          <p:nvPr/>
        </p:nvCxnSpPr>
        <p:spPr>
          <a:xfrm>
            <a:off x="5504014" y="4785808"/>
            <a:ext cx="858940" cy="31648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bwMode="gray">
          <a:xfrm>
            <a:off x="278878" y="1852347"/>
            <a:ext cx="6505812" cy="495985"/>
          </a:xfrm>
          <a:prstGeom prst="rect">
            <a:avLst/>
          </a:prstGeom>
          <a:solidFill>
            <a:schemeClr val="bg1">
              <a:lumMod val="85000"/>
            </a:schemeClr>
          </a:solidFill>
          <a:ln w="6350" algn="ctr">
            <a:noFill/>
            <a:miter lim="800000"/>
            <a:headEnd/>
            <a:tailEnd/>
          </a:ln>
        </p:spPr>
        <p:txBody>
          <a:bodyPr lIns="90021" tIns="72017" rIns="90021" bIns="72017" rtlCol="0" anchor="ctr"/>
          <a:lstStyle/>
          <a:p>
            <a:pPr defTabSz="914583"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UI specific OData derived from CDS DDL</a:t>
            </a:r>
          </a:p>
        </p:txBody>
      </p:sp>
      <p:sp>
        <p:nvSpPr>
          <p:cNvPr id="25" name="Rounded Rectangle 24"/>
          <p:cNvSpPr/>
          <p:nvPr/>
        </p:nvSpPr>
        <p:spPr bwMode="gray">
          <a:xfrm>
            <a:off x="4617577" y="1873049"/>
            <a:ext cx="1805205" cy="458554"/>
          </a:xfrm>
          <a:prstGeom prst="roundRect">
            <a:avLst/>
          </a:prstGeom>
          <a:solidFill>
            <a:schemeClr val="accent1"/>
          </a:solidFill>
          <a:ln w="6350" algn="ctr">
            <a:no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Gateway / OData</a:t>
            </a:r>
          </a:p>
        </p:txBody>
      </p:sp>
      <p:sp>
        <p:nvSpPr>
          <p:cNvPr id="26" name="Rounded Rectangle 25"/>
          <p:cNvSpPr/>
          <p:nvPr/>
        </p:nvSpPr>
        <p:spPr bwMode="gray">
          <a:xfrm>
            <a:off x="4614659" y="3147376"/>
            <a:ext cx="1808122" cy="463049"/>
          </a:xfrm>
          <a:prstGeom prst="roundRect">
            <a:avLst/>
          </a:prstGeom>
          <a:solidFill>
            <a:schemeClr val="accent1"/>
          </a:solidFill>
          <a:ln w="6350" algn="ctr">
            <a:no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CDS Consumption View</a:t>
            </a:r>
          </a:p>
        </p:txBody>
      </p:sp>
      <p:sp>
        <p:nvSpPr>
          <p:cNvPr id="27" name="Rounded Rectangle 26"/>
          <p:cNvSpPr/>
          <p:nvPr/>
        </p:nvSpPr>
        <p:spPr bwMode="gray">
          <a:xfrm>
            <a:off x="4617579" y="3846698"/>
            <a:ext cx="1805203" cy="493358"/>
          </a:xfrm>
          <a:prstGeom prst="roundRect">
            <a:avLst/>
          </a:prstGeom>
          <a:solidFill>
            <a:schemeClr val="accent1"/>
          </a:solidFill>
          <a:ln w="6350" algn="ctr">
            <a:no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CDS BO View</a:t>
            </a:r>
          </a:p>
        </p:txBody>
      </p:sp>
    </p:spTree>
    <p:extLst>
      <p:ext uri="{BB962C8B-B14F-4D97-AF65-F5344CB8AC3E}">
        <p14:creationId xmlns:p14="http://schemas.microsoft.com/office/powerpoint/2010/main" val="109120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2000" fill="hold"/>
                                        <p:tgtEl>
                                          <p:spTgt spid="6"/>
                                        </p:tgtEl>
                                        <p:attrNameLst>
                                          <p:attrName>fillcolor</p:attrName>
                                        </p:attrNameLst>
                                      </p:cBhvr>
                                      <p:to>
                                        <a:srgbClr val="D9F7CB"/>
                                      </p:to>
                                    </p:animClr>
                                    <p:set>
                                      <p:cBhvr>
                                        <p:cTn id="7" dur="2000" fill="hold"/>
                                        <p:tgtEl>
                                          <p:spTgt spid="6"/>
                                        </p:tgtEl>
                                        <p:attrNameLst>
                                          <p:attrName>fill.type</p:attrName>
                                        </p:attrNameLst>
                                      </p:cBhvr>
                                      <p:to>
                                        <p:strVal val="solid"/>
                                      </p:to>
                                    </p:set>
                                    <p:set>
                                      <p:cBhvr>
                                        <p:cTn id="8" dur="2000" fill="hold"/>
                                        <p:tgtEl>
                                          <p:spTgt spid="6"/>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27"/>
                                        </p:tgtEl>
                                        <p:attrNameLst>
                                          <p:attrName>fillcolor</p:attrName>
                                        </p:attrNameLst>
                                      </p:cBhvr>
                                      <p:to>
                                        <a:srgbClr val="D9F7CB"/>
                                      </p:to>
                                    </p:animClr>
                                    <p:set>
                                      <p:cBhvr>
                                        <p:cTn id="11" dur="2000" fill="hold"/>
                                        <p:tgtEl>
                                          <p:spTgt spid="27"/>
                                        </p:tgtEl>
                                        <p:attrNameLst>
                                          <p:attrName>fill.type</p:attrName>
                                        </p:attrNameLst>
                                      </p:cBhvr>
                                      <p:to>
                                        <p:strVal val="solid"/>
                                      </p:to>
                                    </p:set>
                                    <p:set>
                                      <p:cBhvr>
                                        <p:cTn id="12" dur="2000" fill="hold"/>
                                        <p:tgtEl>
                                          <p:spTgt spid="2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bwMode="gray">
          <a:xfrm>
            <a:off x="532878" y="3241440"/>
            <a:ext cx="6505812" cy="532119"/>
          </a:xfrm>
          <a:prstGeom prst="rect">
            <a:avLst/>
          </a:prstGeom>
          <a:solidFill>
            <a:schemeClr val="bg1">
              <a:lumMod val="85000"/>
            </a:schemeClr>
          </a:solidFill>
          <a:ln w="6350" algn="ctr">
            <a:noFill/>
            <a:miter lim="800000"/>
            <a:headEnd/>
            <a:tailEnd/>
          </a:ln>
        </p:spPr>
        <p:txBody>
          <a:bodyPr lIns="90021" tIns="72017" rIns="90021" bIns="72017" rtlCol="0" anchor="ctr"/>
          <a:lstStyle/>
          <a:p>
            <a:pPr fontAlgn="base">
              <a:spcBef>
                <a:spcPts val="600"/>
              </a:spcBef>
              <a:spcAft>
                <a:spcPct val="0"/>
              </a:spcAft>
              <a:buClr>
                <a:srgbClr val="F0AB00"/>
              </a:buClr>
              <a:buSzPct val="80000"/>
            </a:pPr>
            <a:r>
              <a:rPr lang="de-DE" sz="1400" kern="0" dirty="0" err="1">
                <a:ea typeface="Arial Unicode MS" pitchFamily="34" charset="-128"/>
                <a:cs typeface="Arial Unicode MS" pitchFamily="34" charset="-128"/>
              </a:rPr>
              <a:t>Annotations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for</a:t>
            </a:r>
            <a:r>
              <a:rPr lang="de-DE" sz="1400" kern="0" dirty="0">
                <a:ea typeface="Arial Unicode MS" pitchFamily="34" charset="-128"/>
                <a:cs typeface="Arial Unicode MS" pitchFamily="34" charset="-128"/>
              </a:rPr>
              <a:t> UI in CDS DDL</a:t>
            </a:r>
          </a:p>
        </p:txBody>
      </p:sp>
      <p:sp>
        <p:nvSpPr>
          <p:cNvPr id="4" name="Rectangle 3"/>
          <p:cNvSpPr/>
          <p:nvPr/>
        </p:nvSpPr>
        <p:spPr bwMode="gray">
          <a:xfrm>
            <a:off x="532878" y="3941251"/>
            <a:ext cx="6505812" cy="553850"/>
          </a:xfrm>
          <a:prstGeom prst="rect">
            <a:avLst/>
          </a:prstGeom>
          <a:solidFill>
            <a:schemeClr val="bg1">
              <a:lumMod val="85000"/>
            </a:schemeClr>
          </a:solidFill>
          <a:ln w="6350" algn="ctr">
            <a:noFill/>
            <a:miter lim="800000"/>
            <a:headEnd/>
            <a:tailEnd/>
          </a:ln>
        </p:spPr>
        <p:txBody>
          <a:bodyPr lIns="90021" tIns="72017" rIns="90021" bIns="72017" rtlCol="0" anchor="ctr"/>
          <a:lstStyle/>
          <a:p>
            <a:pPr fontAlgn="base">
              <a:spcBef>
                <a:spcPts val="600"/>
              </a:spcBef>
              <a:spcAft>
                <a:spcPct val="0"/>
              </a:spcAft>
              <a:buClr>
                <a:srgbClr val="F0AB00"/>
              </a:buClr>
              <a:buSzPct val="80000"/>
            </a:pPr>
            <a:r>
              <a:rPr lang="de-DE" sz="1400" kern="0" dirty="0" err="1">
                <a:ea typeface="Arial Unicode MS" pitchFamily="34" charset="-128"/>
                <a:cs typeface="Arial Unicode MS" pitchFamily="34" charset="-128"/>
              </a:rPr>
              <a:t>Annotations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for</a:t>
            </a:r>
            <a:r>
              <a:rPr lang="de-DE" sz="1400" kern="0" dirty="0">
                <a:ea typeface="Arial Unicode MS" pitchFamily="34" charset="-128"/>
                <a:cs typeface="Arial Unicode MS" pitchFamily="34" charset="-128"/>
              </a:rPr>
              <a:t> BO Definition in CDS DDL</a:t>
            </a:r>
          </a:p>
        </p:txBody>
      </p:sp>
      <p:sp>
        <p:nvSpPr>
          <p:cNvPr id="5" name="Rounded Rectangle 4"/>
          <p:cNvSpPr/>
          <p:nvPr/>
        </p:nvSpPr>
        <p:spPr bwMode="gray">
          <a:xfrm>
            <a:off x="4351450" y="5229291"/>
            <a:ext cx="1097535" cy="432100"/>
          </a:xfrm>
          <a:prstGeom prst="roundRect">
            <a:avLst/>
          </a:prstGeom>
          <a:solidFill>
            <a:schemeClr val="tx2">
              <a:lumMod val="20000"/>
              <a:lumOff val="80000"/>
            </a:schemeClr>
          </a:solidFill>
          <a:ln w="6350" algn="ctr">
            <a:no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en-US" altLang="zh-CN" sz="1200" kern="0" dirty="0">
                <a:ea typeface="Arial Unicode MS" pitchFamily="34" charset="-128"/>
                <a:cs typeface="Arial Unicode MS" pitchFamily="34" charset="-128"/>
              </a:rPr>
              <a:t>Database table</a:t>
            </a:r>
            <a:endParaRPr lang="de-DE" sz="1200" kern="0" dirty="0">
              <a:ea typeface="Arial Unicode MS" pitchFamily="34" charset="-128"/>
              <a:cs typeface="Arial Unicode MS" pitchFamily="34" charset="-128"/>
            </a:endParaRPr>
          </a:p>
        </p:txBody>
      </p:sp>
      <p:sp>
        <p:nvSpPr>
          <p:cNvPr id="6" name="Rounded Rectangle 5"/>
          <p:cNvSpPr/>
          <p:nvPr/>
        </p:nvSpPr>
        <p:spPr bwMode="gray">
          <a:xfrm>
            <a:off x="6068186" y="5229291"/>
            <a:ext cx="1097535" cy="432100"/>
          </a:xfrm>
          <a:prstGeom prst="roundRect">
            <a:avLst/>
          </a:prstGeom>
          <a:solidFill>
            <a:schemeClr val="tx2">
              <a:lumMod val="20000"/>
              <a:lumOff val="80000"/>
            </a:schemeClr>
          </a:solidFill>
          <a:ln w="6350" algn="ctr">
            <a:no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en-US" altLang="zh-CN" sz="1200" kern="0" dirty="0">
                <a:ea typeface="Arial Unicode MS" pitchFamily="34" charset="-128"/>
                <a:cs typeface="Arial Unicode MS" pitchFamily="34" charset="-128"/>
              </a:rPr>
              <a:t>Database table</a:t>
            </a:r>
            <a:endParaRPr lang="de-DE" sz="1200" kern="0" dirty="0">
              <a:ea typeface="Arial Unicode MS" pitchFamily="34" charset="-128"/>
              <a:cs typeface="Arial Unicode MS" pitchFamily="34" charset="-128"/>
            </a:endParaRPr>
          </a:p>
        </p:txBody>
      </p:sp>
      <p:sp>
        <p:nvSpPr>
          <p:cNvPr id="7" name="Rounded Rectangle 6"/>
          <p:cNvSpPr/>
          <p:nvPr/>
        </p:nvSpPr>
        <p:spPr bwMode="gray">
          <a:xfrm>
            <a:off x="4870074" y="1340269"/>
            <a:ext cx="1806708" cy="527903"/>
          </a:xfrm>
          <a:prstGeom prst="roundRect">
            <a:avLst/>
          </a:prstGeom>
          <a:solidFill>
            <a:schemeClr val="accent3">
              <a:lumMod val="40000"/>
              <a:lumOff val="60000"/>
            </a:schemeClr>
          </a:solidFill>
          <a:ln w="6350" algn="ctr">
            <a:no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UI5 Application</a:t>
            </a:r>
          </a:p>
        </p:txBody>
      </p:sp>
      <p:sp>
        <p:nvSpPr>
          <p:cNvPr id="8" name="Rounded Rectangle 7"/>
          <p:cNvSpPr/>
          <p:nvPr/>
        </p:nvSpPr>
        <p:spPr bwMode="gray">
          <a:xfrm>
            <a:off x="4871577" y="2611046"/>
            <a:ext cx="1805204" cy="490748"/>
          </a:xfrm>
          <a:prstGeom prst="roundRect">
            <a:avLst/>
          </a:prstGeom>
          <a:solidFill>
            <a:schemeClr val="accent4">
              <a:lumMod val="40000"/>
              <a:lumOff val="60000"/>
            </a:schemeClr>
          </a:solidFill>
          <a:ln w="6350" algn="ctr">
            <a:no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SADL </a:t>
            </a:r>
            <a:r>
              <a:rPr lang="en-US" altLang="zh-CN" sz="1200" kern="0" dirty="0">
                <a:ea typeface="Arial Unicode MS" pitchFamily="34" charset="-128"/>
                <a:cs typeface="Arial Unicode MS" pitchFamily="34" charset="-128"/>
              </a:rPr>
              <a:t>framework</a:t>
            </a:r>
            <a:endParaRPr lang="de-DE" sz="1200" kern="0" dirty="0">
              <a:ea typeface="Arial Unicode MS" pitchFamily="34" charset="-128"/>
              <a:cs typeface="Arial Unicode MS" pitchFamily="34" charset="-128"/>
            </a:endParaRPr>
          </a:p>
        </p:txBody>
      </p:sp>
      <p:cxnSp>
        <p:nvCxnSpPr>
          <p:cNvPr id="9" name="Straight Connector 8"/>
          <p:cNvCxnSpPr>
            <a:stCxn id="7" idx="2"/>
            <a:endCxn id="17" idx="0"/>
          </p:cNvCxnSpPr>
          <p:nvPr/>
        </p:nvCxnSpPr>
        <p:spPr>
          <a:xfrm>
            <a:off x="5773429" y="1868171"/>
            <a:ext cx="751" cy="13187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7" idx="2"/>
            <a:endCxn id="8" idx="0"/>
          </p:cNvCxnSpPr>
          <p:nvPr/>
        </p:nvCxnSpPr>
        <p:spPr>
          <a:xfrm>
            <a:off x="5774179" y="2458603"/>
            <a:ext cx="0" cy="15244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2"/>
            <a:endCxn id="18" idx="0"/>
          </p:cNvCxnSpPr>
          <p:nvPr/>
        </p:nvCxnSpPr>
        <p:spPr>
          <a:xfrm flipH="1">
            <a:off x="5772721" y="3101794"/>
            <a:ext cx="1459" cy="17258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8" idx="2"/>
            <a:endCxn id="19" idx="0"/>
          </p:cNvCxnSpPr>
          <p:nvPr/>
        </p:nvCxnSpPr>
        <p:spPr>
          <a:xfrm>
            <a:off x="5772720" y="3737425"/>
            <a:ext cx="1460" cy="23627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9" idx="2"/>
          </p:cNvCxnSpPr>
          <p:nvPr/>
        </p:nvCxnSpPr>
        <p:spPr>
          <a:xfrm flipH="1">
            <a:off x="5772720" y="4467056"/>
            <a:ext cx="1460" cy="4457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5" idx="0"/>
          </p:cNvCxnSpPr>
          <p:nvPr/>
        </p:nvCxnSpPr>
        <p:spPr>
          <a:xfrm flipH="1">
            <a:off x="4900217" y="4912808"/>
            <a:ext cx="857797" cy="31648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6" idx="0"/>
          </p:cNvCxnSpPr>
          <p:nvPr/>
        </p:nvCxnSpPr>
        <p:spPr>
          <a:xfrm>
            <a:off x="5758014" y="4912808"/>
            <a:ext cx="858940" cy="31648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gray">
          <a:xfrm>
            <a:off x="532878" y="1979347"/>
            <a:ext cx="6505812" cy="495985"/>
          </a:xfrm>
          <a:prstGeom prst="rect">
            <a:avLst/>
          </a:prstGeom>
          <a:solidFill>
            <a:schemeClr val="bg1">
              <a:lumMod val="85000"/>
            </a:schemeClr>
          </a:solidFill>
          <a:ln w="6350" algn="ctr">
            <a:noFill/>
            <a:miter lim="800000"/>
            <a:headEnd/>
            <a:tailEnd/>
          </a:ln>
        </p:spPr>
        <p:txBody>
          <a:bodyPr lIns="90021" tIns="72017" rIns="90021" bIns="72017" rtlCol="0" anchor="ctr"/>
          <a:lstStyle/>
          <a:p>
            <a:pPr defTabSz="914583"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UI specific OData derived from CDS DDL</a:t>
            </a:r>
          </a:p>
        </p:txBody>
      </p:sp>
      <p:sp>
        <p:nvSpPr>
          <p:cNvPr id="17" name="Rounded Rectangle 16"/>
          <p:cNvSpPr/>
          <p:nvPr/>
        </p:nvSpPr>
        <p:spPr bwMode="gray">
          <a:xfrm>
            <a:off x="4871577" y="2000049"/>
            <a:ext cx="1805205" cy="458554"/>
          </a:xfrm>
          <a:prstGeom prst="roundRect">
            <a:avLst/>
          </a:prstGeom>
          <a:solidFill>
            <a:schemeClr val="accent5">
              <a:lumMod val="20000"/>
              <a:lumOff val="80000"/>
            </a:schemeClr>
          </a:solidFill>
          <a:ln w="6350" algn="ctr">
            <a:no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Gateway / OData</a:t>
            </a:r>
          </a:p>
        </p:txBody>
      </p:sp>
      <p:sp>
        <p:nvSpPr>
          <p:cNvPr id="18" name="Rounded Rectangle 17"/>
          <p:cNvSpPr/>
          <p:nvPr/>
        </p:nvSpPr>
        <p:spPr bwMode="gray">
          <a:xfrm>
            <a:off x="4868659" y="3274376"/>
            <a:ext cx="1808122" cy="463049"/>
          </a:xfrm>
          <a:prstGeom prst="roundRect">
            <a:avLst/>
          </a:prstGeom>
          <a:solidFill>
            <a:schemeClr val="accent1"/>
          </a:solidFill>
          <a:ln w="6350" algn="ctr">
            <a:no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CDS Consumption View</a:t>
            </a:r>
          </a:p>
        </p:txBody>
      </p:sp>
      <p:sp>
        <p:nvSpPr>
          <p:cNvPr id="19" name="Rounded Rectangle 18"/>
          <p:cNvSpPr/>
          <p:nvPr/>
        </p:nvSpPr>
        <p:spPr bwMode="gray">
          <a:xfrm>
            <a:off x="4871579" y="3973698"/>
            <a:ext cx="1805203" cy="493358"/>
          </a:xfrm>
          <a:prstGeom prst="roundRect">
            <a:avLst/>
          </a:prstGeom>
          <a:solidFill>
            <a:schemeClr val="accent1"/>
          </a:solidFill>
          <a:ln w="6350" algn="ctr">
            <a:noFill/>
            <a:miter lim="800000"/>
            <a:headEnd/>
            <a:tailEnd/>
          </a:ln>
        </p:spPr>
        <p:txBody>
          <a:bodyPr lIns="90021" tIns="72017" rIns="90021" bIns="72017" rtlCol="0" anchor="ctr"/>
          <a:lstStyle/>
          <a:p>
            <a:pPr algn="ctr" defTabSz="914583"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CDS BO View</a:t>
            </a:r>
          </a:p>
        </p:txBody>
      </p:sp>
      <p:sp>
        <p:nvSpPr>
          <p:cNvPr id="22" name="TextBox 21"/>
          <p:cNvSpPr txBox="1"/>
          <p:nvPr/>
        </p:nvSpPr>
        <p:spPr>
          <a:xfrm>
            <a:off x="5548184" y="5229291"/>
            <a:ext cx="520002"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
        <p:nvSpPr>
          <p:cNvPr id="23" name="TextBox 22"/>
          <p:cNvSpPr txBox="1"/>
          <p:nvPr/>
        </p:nvSpPr>
        <p:spPr>
          <a:xfrm>
            <a:off x="7438768" y="1340269"/>
            <a:ext cx="4621427" cy="4585871"/>
          </a:xfrm>
          <a:prstGeom prst="rect">
            <a:avLst/>
          </a:prstGeom>
          <a:noFill/>
        </p:spPr>
        <p:txBody>
          <a:bodyPr wrap="square" lIns="0" tIns="0" rIns="0" bIns="0" rtlCol="0">
            <a:spAutoFit/>
          </a:bodyPr>
          <a:lstStyle/>
          <a:p>
            <a:pPr marL="342900" indent="-342900" fontAlgn="base">
              <a:spcBef>
                <a:spcPts val="600"/>
              </a:spcBef>
              <a:spcAft>
                <a:spcPct val="0"/>
              </a:spcAft>
              <a:buClr>
                <a:srgbClr val="F0AB00"/>
              </a:buClr>
              <a:buSzPct val="80000"/>
              <a:buAutoNum type="arabicPeriod"/>
            </a:pPr>
            <a:r>
              <a:rPr lang="en-US" sz="2400" kern="0" dirty="0">
                <a:ea typeface="Arial Unicode MS" pitchFamily="34" charset="-128"/>
                <a:cs typeface="Arial Unicode MS" pitchFamily="34" charset="-128"/>
              </a:rPr>
              <a:t>O</a:t>
            </a:r>
            <a:r>
              <a:rPr lang="en-US" sz="2400" kern="0" dirty="0" smtClean="0">
                <a:ea typeface="Arial Unicode MS" pitchFamily="34" charset="-128"/>
                <a:cs typeface="Arial Unicode MS" pitchFamily="34" charset="-128"/>
              </a:rPr>
              <a:t>nly CDS view and CDS consumption view must be created by developer. </a:t>
            </a:r>
          </a:p>
          <a:p>
            <a:pPr marL="342900" indent="-342900" fontAlgn="base">
              <a:spcBef>
                <a:spcPts val="600"/>
              </a:spcBef>
              <a:spcAft>
                <a:spcPct val="0"/>
              </a:spcAft>
              <a:buClr>
                <a:srgbClr val="F0AB00"/>
              </a:buClr>
              <a:buSzPct val="80000"/>
              <a:buAutoNum type="arabicPeriod"/>
            </a:pPr>
            <a:r>
              <a:rPr lang="en-US" sz="2400" kern="0" dirty="0" smtClean="0">
                <a:ea typeface="Arial Unicode MS" pitchFamily="34" charset="-128"/>
                <a:cs typeface="Arial Unicode MS" pitchFamily="34" charset="-128"/>
              </a:rPr>
              <a:t>The old way to create </a:t>
            </a:r>
            <a:r>
              <a:rPr lang="en-US" sz="2400" kern="0" dirty="0" smtClean="0">
                <a:ea typeface="Arial Unicode MS" pitchFamily="34" charset="-128"/>
                <a:cs typeface="Arial Unicode MS" pitchFamily="34" charset="-128"/>
              </a:rPr>
              <a:t>SEGW project and include CDS consumption to generate OData service </a:t>
            </a:r>
            <a:r>
              <a:rPr lang="en-US" sz="2400" kern="0" dirty="0" smtClean="0">
                <a:ea typeface="Arial Unicode MS" pitchFamily="34" charset="-128"/>
                <a:cs typeface="Arial Unicode MS" pitchFamily="34" charset="-128"/>
              </a:rPr>
              <a:t>can still be used, or use the annotation in consumption view to avoid manual work.</a:t>
            </a:r>
          </a:p>
          <a:p>
            <a:pPr marL="342900" indent="-342900" fontAlgn="base">
              <a:spcBef>
                <a:spcPts val="600"/>
              </a:spcBef>
              <a:spcAft>
                <a:spcPct val="0"/>
              </a:spcAft>
              <a:buClr>
                <a:srgbClr val="F0AB00"/>
              </a:buClr>
              <a:buSzPct val="80000"/>
              <a:buAutoNum type="arabicPeriod"/>
            </a:pPr>
            <a:r>
              <a:rPr lang="en-US" sz="2400" kern="0" dirty="0" smtClean="0">
                <a:ea typeface="Arial Unicode MS" pitchFamily="34" charset="-128"/>
                <a:cs typeface="Arial Unicode MS" pitchFamily="34" charset="-128"/>
              </a:rPr>
              <a:t>UI5 application is automatically generated by WebIDE.</a:t>
            </a:r>
            <a:r>
              <a:rPr lang="en-US" sz="2400" kern="0" dirty="0" smtClean="0">
                <a:ea typeface="Arial Unicode MS" pitchFamily="34" charset="-128"/>
                <a:cs typeface="Arial Unicode MS" pitchFamily="34" charset="-128"/>
              </a:rPr>
              <a:t> </a:t>
            </a:r>
          </a:p>
        </p:txBody>
      </p:sp>
    </p:spTree>
    <p:extLst>
      <p:ext uri="{BB962C8B-B14F-4D97-AF65-F5344CB8AC3E}">
        <p14:creationId xmlns:p14="http://schemas.microsoft.com/office/powerpoint/2010/main" val="3899074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Tools for Code Review &amp; Code Refact</a:t>
            </a:r>
            <a:endParaRPr lang="en-US" dirty="0"/>
          </a:p>
        </p:txBody>
      </p:sp>
      <p:sp>
        <p:nvSpPr>
          <p:cNvPr id="5" name="TextBox 4"/>
          <p:cNvSpPr txBox="1"/>
          <p:nvPr/>
        </p:nvSpPr>
        <p:spPr>
          <a:xfrm>
            <a:off x="543697" y="1606378"/>
            <a:ext cx="3595817" cy="240065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b="1" kern="0" dirty="0" smtClean="0">
                <a:ea typeface="Arial Unicode MS" pitchFamily="34" charset="-128"/>
                <a:cs typeface="Arial Unicode MS" pitchFamily="34" charset="-128"/>
              </a:rPr>
              <a:t>Java</a:t>
            </a:r>
          </a:p>
          <a:p>
            <a:pPr marL="285750" indent="-285750" fontAlgn="base">
              <a:spcBef>
                <a:spcPts val="600"/>
              </a:spcBef>
              <a:spcAft>
                <a:spcPct val="0"/>
              </a:spcAft>
              <a:buClr>
                <a:srgbClr val="F0AB00"/>
              </a:buClr>
              <a:buSzPct val="80000"/>
              <a:buFont typeface="Arial" panose="020B0604020202020204" pitchFamily="34" charset="0"/>
              <a:buChar char="•"/>
            </a:pPr>
            <a:r>
              <a:rPr lang="en-US" sz="1800" b="1" kern="0" dirty="0" smtClean="0">
                <a:ea typeface="Arial Unicode MS" pitchFamily="34" charset="-128"/>
                <a:cs typeface="Arial Unicode MS" pitchFamily="34" charset="-128"/>
                <a:hlinkClick r:id="rId2"/>
              </a:rPr>
              <a:t>JAD</a:t>
            </a:r>
            <a:endParaRPr lang="en-US" sz="1800" b="1"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sz="1800" b="1" kern="0" dirty="0" err="1">
                <a:ea typeface="Arial Unicode MS" pitchFamily="34" charset="-128"/>
                <a:cs typeface="Arial Unicode MS" pitchFamily="34" charset="-128"/>
              </a:rPr>
              <a:t>j</a:t>
            </a:r>
            <a:r>
              <a:rPr lang="en-US" sz="1800" b="1" kern="0" dirty="0" err="1" smtClean="0">
                <a:ea typeface="Arial Unicode MS" pitchFamily="34" charset="-128"/>
                <a:cs typeface="Arial Unicode MS" pitchFamily="34" charset="-128"/>
              </a:rPr>
              <a:t>avap</a:t>
            </a:r>
            <a:endParaRPr lang="en-US" sz="1800" b="1"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sz="1800" b="1" kern="0" dirty="0" smtClean="0">
                <a:ea typeface="Arial Unicode MS" pitchFamily="34" charset="-128"/>
                <a:cs typeface="Arial Unicode MS" pitchFamily="34" charset="-128"/>
                <a:hlinkClick r:id="rId3"/>
              </a:rPr>
              <a:t>Java </a:t>
            </a:r>
            <a:r>
              <a:rPr lang="en-US" sz="1800" b="1" kern="0" dirty="0" err="1" smtClean="0">
                <a:ea typeface="Arial Unicode MS" pitchFamily="34" charset="-128"/>
                <a:cs typeface="Arial Unicode MS" pitchFamily="34" charset="-128"/>
                <a:hlinkClick r:id="rId3"/>
              </a:rPr>
              <a:t>Decompiler</a:t>
            </a:r>
            <a:endParaRPr lang="en-US" sz="1800" b="1"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sz="1800" b="1" kern="0" dirty="0" smtClean="0">
                <a:ea typeface="Arial Unicode MS" pitchFamily="34" charset="-128"/>
                <a:cs typeface="Arial Unicode MS" pitchFamily="34" charset="-128"/>
                <a:hlinkClick r:id="rId4"/>
              </a:rPr>
              <a:t>Source Monitor</a:t>
            </a:r>
            <a:endParaRPr lang="en-US" sz="1800" b="1"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sz="1800" b="1" kern="0" dirty="0" smtClean="0">
                <a:ea typeface="Arial Unicode MS" pitchFamily="34" charset="-128"/>
                <a:cs typeface="Arial Unicode MS" pitchFamily="34" charset="-128"/>
                <a:hlinkClick r:id="rId5"/>
              </a:rPr>
              <a:t>Visual VM</a:t>
            </a:r>
            <a:endParaRPr lang="en-US" sz="1800" b="1"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altLang="zh-CN" sz="1800" b="1" kern="0" dirty="0" smtClean="0">
                <a:ea typeface="Arial Unicode MS" pitchFamily="34" charset="-128"/>
                <a:cs typeface="Arial Unicode MS" pitchFamily="34" charset="-128"/>
              </a:rPr>
              <a:t>Refactor Menu in Eclipse</a:t>
            </a:r>
            <a:endParaRPr lang="en-US" sz="1800" b="1" kern="0" dirty="0" smtClean="0">
              <a:ea typeface="Arial Unicode MS" pitchFamily="34" charset="-128"/>
              <a:cs typeface="Arial Unicode MS" pitchFamily="34" charset="-128"/>
            </a:endParaRPr>
          </a:p>
        </p:txBody>
      </p:sp>
      <p:sp>
        <p:nvSpPr>
          <p:cNvPr id="7" name="TextBox 6"/>
          <p:cNvSpPr txBox="1"/>
          <p:nvPr/>
        </p:nvSpPr>
        <p:spPr>
          <a:xfrm>
            <a:off x="543697" y="3768811"/>
            <a:ext cx="4275438" cy="2754600"/>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endParaRPr lang="en-US" sz="1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b="1" kern="0" dirty="0" smtClean="0">
                <a:ea typeface="Arial Unicode MS" pitchFamily="34" charset="-128"/>
                <a:cs typeface="Arial Unicode MS" pitchFamily="34" charset="-128"/>
              </a:rPr>
              <a:t>JavaScript</a:t>
            </a:r>
          </a:p>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hlinkClick r:id="rId6"/>
              </a:rPr>
              <a:t>ESLint </a:t>
            </a:r>
            <a:r>
              <a:rPr lang="en-US" sz="1800" kern="0" dirty="0" smtClean="0">
                <a:ea typeface="Arial Unicode MS" pitchFamily="34" charset="-128"/>
                <a:cs typeface="Arial Unicode MS" pitchFamily="34" charset="-128"/>
                <a:hlinkClick r:id="rId6"/>
              </a:rPr>
              <a:t>for </a:t>
            </a:r>
            <a:r>
              <a:rPr lang="en-US" sz="1800" kern="0" dirty="0" err="1">
                <a:ea typeface="Arial Unicode MS" pitchFamily="34" charset="-128"/>
                <a:cs typeface="Arial Unicode MS" pitchFamily="34" charset="-128"/>
                <a:hlinkClick r:id="rId6"/>
              </a:rPr>
              <a:t>Fiori</a:t>
            </a:r>
            <a:r>
              <a:rPr lang="en-US" sz="1800" kern="0" dirty="0">
                <a:ea typeface="Arial Unicode MS" pitchFamily="34" charset="-128"/>
                <a:cs typeface="Arial Unicode MS" pitchFamily="34" charset="-128"/>
                <a:hlinkClick r:id="rId6"/>
              </a:rPr>
              <a:t> </a:t>
            </a:r>
            <a:r>
              <a:rPr lang="en-US" sz="1800" kern="0" dirty="0" smtClean="0">
                <a:ea typeface="Arial Unicode MS" pitchFamily="34" charset="-128"/>
                <a:cs typeface="Arial Unicode MS" pitchFamily="34" charset="-128"/>
                <a:hlinkClick r:id="rId6"/>
              </a:rPr>
              <a:t>Apps</a:t>
            </a:r>
            <a:endParaRPr lang="en-US" sz="1800"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altLang="zh-CN" sz="1800" kern="0" dirty="0" smtClean="0">
                <a:ea typeface="Arial Unicode MS" pitchFamily="34" charset="-128"/>
                <a:cs typeface="Arial Unicode MS" pitchFamily="34" charset="-128"/>
                <a:hlinkClick r:id="rId7"/>
              </a:rPr>
              <a:t>Check Jenkins build log</a:t>
            </a:r>
            <a:endParaRPr lang="en-US" altLang="zh-CN" sz="1800"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altLang="zh-CN" sz="1800" kern="0" dirty="0" smtClean="0">
                <a:ea typeface="Arial Unicode MS" pitchFamily="34" charset="-128"/>
                <a:cs typeface="Arial Unicode MS" pitchFamily="34" charset="-128"/>
                <a:hlinkClick r:id="rId8" action="ppaction://hlinkfile"/>
              </a:rPr>
              <a:t>JSlint for Sublime Text 2</a:t>
            </a:r>
            <a:endParaRPr lang="en-US" altLang="zh-CN" sz="1800"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altLang="zh-CN" sz="1800" kern="0" dirty="0" smtClean="0">
                <a:ea typeface="Arial Unicode MS" pitchFamily="34" charset="-128"/>
                <a:cs typeface="Arial Unicode MS" pitchFamily="34" charset="-128"/>
                <a:hlinkClick r:id="rId9" action="ppaction://hlinkfile"/>
              </a:rPr>
              <a:t>Code check </a:t>
            </a:r>
            <a:r>
              <a:rPr lang="en-US" altLang="zh-CN" sz="1800" kern="0" dirty="0" smtClean="0">
                <a:ea typeface="Arial Unicode MS" pitchFamily="34" charset="-128"/>
                <a:cs typeface="Arial Unicode MS" pitchFamily="34" charset="-128"/>
              </a:rPr>
              <a:t>in </a:t>
            </a:r>
            <a:r>
              <a:rPr lang="en-US" altLang="zh-CN" sz="1800" kern="0" dirty="0" smtClean="0">
                <a:ea typeface="Arial Unicode MS" pitchFamily="34" charset="-128"/>
                <a:cs typeface="Arial Unicode MS" pitchFamily="34" charset="-128"/>
                <a:hlinkClick r:id="rId10"/>
              </a:rPr>
              <a:t>WebIDE</a:t>
            </a:r>
            <a:endParaRPr lang="en-US" altLang="zh-CN" sz="1800"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hlinkClick r:id="rId11" action="ppaction://hlinkfile"/>
              </a:rPr>
              <a:t>Profile in Chrome</a:t>
            </a:r>
            <a:endParaRPr lang="en-US" sz="1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smtClean="0">
              <a:ea typeface="Arial Unicode MS" pitchFamily="34" charset="-128"/>
              <a:cs typeface="Arial Unicode MS" pitchFamily="34" charset="-128"/>
            </a:endParaRPr>
          </a:p>
        </p:txBody>
      </p:sp>
      <p:sp>
        <p:nvSpPr>
          <p:cNvPr id="8" name="TextBox 7"/>
          <p:cNvSpPr txBox="1"/>
          <p:nvPr/>
        </p:nvSpPr>
        <p:spPr>
          <a:xfrm>
            <a:off x="6722076" y="1713269"/>
            <a:ext cx="3818238" cy="169277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800" b="1" kern="0" dirty="0" smtClean="0">
                <a:ea typeface="Arial Unicode MS" pitchFamily="34" charset="-128"/>
                <a:cs typeface="Arial Unicode MS" pitchFamily="34" charset="-128"/>
              </a:rPr>
              <a:t>ABAP</a:t>
            </a:r>
          </a:p>
          <a:p>
            <a:pPr marL="285750" indent="-285750" fontAlgn="base">
              <a:spcBef>
                <a:spcPts val="600"/>
              </a:spcBef>
              <a:spcAft>
                <a:spcPct val="0"/>
              </a:spcAft>
              <a:buClr>
                <a:srgbClr val="F0AB00"/>
              </a:buClr>
              <a:buSzPct val="80000"/>
              <a:buFont typeface="Arial" panose="020B0604020202020204" pitchFamily="34" charset="0"/>
              <a:buChar char="•"/>
            </a:pPr>
            <a:r>
              <a:rPr lang="en-US" altLang="zh-CN" sz="1800" b="1" kern="0" dirty="0" smtClean="0">
                <a:ea typeface="Arial Unicode MS" pitchFamily="34" charset="-128"/>
                <a:cs typeface="Arial Unicode MS" pitchFamily="34" charset="-128"/>
                <a:hlinkClick r:id="rId12"/>
              </a:rPr>
              <a:t>Code inspector</a:t>
            </a:r>
            <a:endParaRPr lang="en-US" altLang="zh-CN" sz="1800" b="1"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altLang="zh-CN" sz="1800" b="1" kern="0" dirty="0" smtClean="0">
                <a:ea typeface="Arial Unicode MS" pitchFamily="34" charset="-128"/>
                <a:cs typeface="Arial Unicode MS" pitchFamily="34" charset="-128"/>
                <a:hlinkClick r:id="rId13" action="ppaction://hlinkfile"/>
              </a:rPr>
              <a:t>Refactor feature in AIE</a:t>
            </a:r>
            <a:endParaRPr lang="en-US" altLang="zh-CN" sz="1800" b="1"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panose="020B0604020202020204" pitchFamily="34" charset="0"/>
              <a:buChar char="•"/>
            </a:pPr>
            <a:r>
              <a:rPr lang="en-US" altLang="zh-CN" sz="1800" b="1" kern="0" dirty="0" smtClean="0">
                <a:ea typeface="Arial Unicode MS" pitchFamily="34" charset="-128"/>
                <a:cs typeface="Arial Unicode MS" pitchFamily="34" charset="-128"/>
                <a:hlinkClick r:id="rId14" action="ppaction://hlinkfile"/>
              </a:rPr>
              <a:t>Code coverage</a:t>
            </a:r>
            <a:endParaRPr lang="en-US" altLang="zh-CN" sz="1800" b="1"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2740371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it wrong to use a </a:t>
            </a:r>
            <a:r>
              <a:rPr lang="en-US" dirty="0" smtClean="0"/>
              <a:t>Boolean </a:t>
            </a:r>
            <a:r>
              <a:rPr lang="en-US" dirty="0"/>
              <a:t>parameter to determine behavior</a:t>
            </a:r>
          </a:p>
        </p:txBody>
      </p:sp>
      <p:sp>
        <p:nvSpPr>
          <p:cNvPr id="5" name="TextBox 4"/>
          <p:cNvSpPr txBox="1"/>
          <p:nvPr/>
        </p:nvSpPr>
        <p:spPr>
          <a:xfrm>
            <a:off x="324000" y="1433384"/>
            <a:ext cx="11545200"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altLang="zh-CN" sz="1800" kern="0" dirty="0" smtClean="0">
                <a:ea typeface="Arial Unicode MS" pitchFamily="34" charset="-128"/>
                <a:cs typeface="Arial Unicode MS" pitchFamily="34" charset="-128"/>
                <a:hlinkClick r:id="rId3" action="ppaction://hlinkfile"/>
              </a:rPr>
              <a:t>Discussion in stackoverflow</a:t>
            </a:r>
            <a:endParaRPr lang="en-US" sz="1800" kern="0" dirty="0" smtClean="0">
              <a:ea typeface="Arial Unicode MS" pitchFamily="34" charset="-128"/>
              <a:cs typeface="Arial Unicode MS" pitchFamily="34" charset="-128"/>
            </a:endParaRPr>
          </a:p>
        </p:txBody>
      </p:sp>
      <p:sp>
        <p:nvSpPr>
          <p:cNvPr id="6" name="TextBox 5"/>
          <p:cNvSpPr txBox="1"/>
          <p:nvPr/>
        </p:nvSpPr>
        <p:spPr>
          <a:xfrm>
            <a:off x="324000" y="1890584"/>
            <a:ext cx="11686768" cy="30777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dirty="0"/>
              <a:t>A developer defines a method with a </a:t>
            </a:r>
            <a:r>
              <a:rPr lang="en-US" sz="1800" dirty="0" smtClean="0"/>
              <a:t>Boolean </a:t>
            </a:r>
            <a:r>
              <a:rPr lang="en-US" sz="1800" dirty="0"/>
              <a:t>as one of its parameters, and that method calls another, and so on, and eventually that </a:t>
            </a:r>
            <a:r>
              <a:rPr lang="en-US" sz="1800" dirty="0" smtClean="0"/>
              <a:t>Boolean </a:t>
            </a:r>
            <a:r>
              <a:rPr lang="en-US" sz="1800" dirty="0"/>
              <a:t>is used, solely to determine whether or not to take a certain action. </a:t>
            </a:r>
            <a:endParaRPr lang="en-US" sz="1800" dirty="0" smtClean="0"/>
          </a:p>
          <a:p>
            <a:pPr fontAlgn="base">
              <a:spcBef>
                <a:spcPts val="600"/>
              </a:spcBef>
              <a:spcAft>
                <a:spcPct val="0"/>
              </a:spcAft>
              <a:buClr>
                <a:srgbClr val="F0AB00"/>
              </a:buClr>
              <a:buSzPct val="80000"/>
            </a:pPr>
            <a:endParaRPr lang="en-US" sz="1800" dirty="0"/>
          </a:p>
          <a:p>
            <a:pPr fontAlgn="base">
              <a:spcBef>
                <a:spcPts val="600"/>
              </a:spcBef>
              <a:spcAft>
                <a:spcPct val="0"/>
              </a:spcAft>
              <a:buClr>
                <a:srgbClr val="F0AB00"/>
              </a:buClr>
              <a:buSzPct val="80000"/>
            </a:pPr>
            <a:r>
              <a:rPr lang="en-US" altLang="zh-CN" sz="1800" dirty="0" smtClean="0">
                <a:hlinkClick r:id="rId4" action="ppaction://hlinkfile"/>
              </a:rPr>
              <a:t>One incident in </a:t>
            </a:r>
            <a:r>
              <a:rPr lang="en-US" altLang="zh-CN" sz="1800" dirty="0" err="1" smtClean="0">
                <a:hlinkClick r:id="rId4" action="ppaction://hlinkfile"/>
              </a:rPr>
              <a:t>Fiori</a:t>
            </a:r>
            <a:r>
              <a:rPr lang="en-US" altLang="zh-CN" sz="1800" dirty="0" smtClean="0">
                <a:hlinkClick r:id="rId4" action="ppaction://hlinkfile"/>
              </a:rPr>
              <a:t> team</a:t>
            </a:r>
            <a:endParaRPr lang="en-US" altLang="zh-CN" sz="1800" dirty="0" smtClean="0"/>
          </a:p>
          <a:p>
            <a:pPr fontAlgn="base">
              <a:spcBef>
                <a:spcPts val="600"/>
              </a:spcBef>
              <a:spcAft>
                <a:spcPct val="0"/>
              </a:spcAft>
              <a:buClr>
                <a:srgbClr val="F0AB00"/>
              </a:buClr>
              <a:buSzPct val="80000"/>
            </a:pPr>
            <a:endParaRPr lang="en-US" altLang="zh-CN" sz="1800" dirty="0"/>
          </a:p>
          <a:p>
            <a:pPr fontAlgn="base">
              <a:spcBef>
                <a:spcPts val="600"/>
              </a:spcBef>
              <a:spcAft>
                <a:spcPct val="0"/>
              </a:spcAft>
              <a:buClr>
                <a:srgbClr val="F0AB00"/>
              </a:buClr>
              <a:buSzPct val="80000"/>
            </a:pPr>
            <a:r>
              <a:rPr lang="en-US" altLang="zh-CN" sz="1800" dirty="0" smtClean="0">
                <a:hlinkClick r:id="rId5" action="ppaction://hlinkfile"/>
              </a:rPr>
              <a:t>Another incident </a:t>
            </a:r>
            <a:r>
              <a:rPr lang="en-US" sz="1800" dirty="0">
                <a:hlinkClick r:id="rId5" action="ppaction://hlinkfile"/>
              </a:rPr>
              <a:t>671830  2015 </a:t>
            </a:r>
            <a:endParaRPr lang="en-US" altLang="zh-CN" sz="1800" dirty="0" smtClean="0"/>
          </a:p>
          <a:p>
            <a:pPr fontAlgn="base">
              <a:spcBef>
                <a:spcPts val="600"/>
              </a:spcBef>
              <a:spcAft>
                <a:spcPct val="0"/>
              </a:spcAft>
              <a:buClr>
                <a:srgbClr val="F0AB00"/>
              </a:buClr>
              <a:buSzPct val="80000"/>
            </a:pPr>
            <a:endParaRPr lang="en-US" sz="1800" dirty="0" smtClean="0"/>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126264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constant in Java</a:t>
            </a:r>
            <a:endParaRPr lang="en-US" dirty="0"/>
          </a:p>
        </p:txBody>
      </p:sp>
      <p:sp>
        <p:nvSpPr>
          <p:cNvPr id="6" name="TextBox 5"/>
          <p:cNvSpPr txBox="1"/>
          <p:nvPr/>
        </p:nvSpPr>
        <p:spPr>
          <a:xfrm>
            <a:off x="324000" y="1346886"/>
            <a:ext cx="11167784" cy="63094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hlinkClick r:id="rId2"/>
              </a:rPr>
              <a:t>http://</a:t>
            </a:r>
            <a:r>
              <a:rPr lang="en-US" sz="1800" kern="0" dirty="0" smtClean="0">
                <a:ea typeface="Arial Unicode MS" pitchFamily="34" charset="-128"/>
                <a:cs typeface="Arial Unicode MS" pitchFamily="34" charset="-128"/>
                <a:hlinkClick r:id="rId2"/>
              </a:rPr>
              <a:t>developer.51cto.com/art/201509/492085.htm</a:t>
            </a:r>
            <a:endParaRPr lang="en-US" sz="1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4091131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 using Array in interface in Java</a:t>
            </a:r>
            <a:endParaRPr lang="en-US" dirty="0"/>
          </a:p>
        </p:txBody>
      </p:sp>
      <p:sp>
        <p:nvSpPr>
          <p:cNvPr id="5" name="TextBox 4"/>
          <p:cNvSpPr txBox="1"/>
          <p:nvPr/>
        </p:nvSpPr>
        <p:spPr>
          <a:xfrm>
            <a:off x="457200" y="1371600"/>
            <a:ext cx="11219935" cy="63094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hlinkClick r:id="rId2"/>
              </a:rPr>
              <a:t>http://</a:t>
            </a:r>
            <a:r>
              <a:rPr lang="en-US" sz="1800" kern="0" dirty="0" smtClean="0">
                <a:ea typeface="Arial Unicode MS" pitchFamily="34" charset="-128"/>
                <a:cs typeface="Arial Unicode MS" pitchFamily="34" charset="-128"/>
                <a:hlinkClick r:id="rId2"/>
              </a:rPr>
              <a:t>eclipsesource.com/blogs/2014/04/11/3-good-reasons-to-avoid-arrays-in-java-interfaces</a:t>
            </a:r>
            <a:endParaRPr lang="en-US" sz="1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030865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Colons </a:t>
            </a:r>
            <a:r>
              <a:rPr lang="en-US" altLang="zh-CN" dirty="0" smtClean="0"/>
              <a:t>in JavaScript</a:t>
            </a:r>
            <a:endParaRPr lang="en-US" dirty="0"/>
          </a:p>
        </p:txBody>
      </p:sp>
      <p:sp>
        <p:nvSpPr>
          <p:cNvPr id="5" name="Rectangle 4"/>
          <p:cNvSpPr/>
          <p:nvPr/>
        </p:nvSpPr>
        <p:spPr>
          <a:xfrm>
            <a:off x="324000" y="1532228"/>
            <a:ext cx="6096000" cy="2677656"/>
          </a:xfrm>
          <a:prstGeom prst="rect">
            <a:avLst/>
          </a:prstGeom>
        </p:spPr>
        <p:txBody>
          <a:bodyPr>
            <a:spAutoFit/>
          </a:bodyPr>
          <a:lstStyle/>
          <a:p>
            <a:r>
              <a:rPr lang="en-US" dirty="0"/>
              <a:t>function a() {</a:t>
            </a:r>
          </a:p>
          <a:p>
            <a:r>
              <a:rPr lang="en-US" dirty="0"/>
              <a:t>	console.log("I was called!");</a:t>
            </a:r>
          </a:p>
          <a:p>
            <a:r>
              <a:rPr lang="en-US" dirty="0"/>
              <a:t>	return "Jerry";</a:t>
            </a:r>
          </a:p>
          <a:p>
            <a:r>
              <a:rPr lang="en-US" dirty="0"/>
              <a:t>}</a:t>
            </a:r>
          </a:p>
          <a:p>
            <a:endParaRPr lang="en-US" dirty="0"/>
          </a:p>
          <a:p>
            <a:endParaRPr lang="en-US" dirty="0"/>
          </a:p>
          <a:p>
            <a:r>
              <a:rPr lang="en-US" dirty="0" err="1"/>
              <a:t>var</a:t>
            </a:r>
            <a:r>
              <a:rPr lang="en-US" dirty="0"/>
              <a:t> b = a(), a; </a:t>
            </a:r>
            <a:endParaRPr lang="en-US" dirty="0" smtClean="0"/>
          </a:p>
          <a:p>
            <a:r>
              <a:rPr lang="en-US" dirty="0" smtClean="0"/>
              <a:t>console.log(b); </a:t>
            </a:r>
            <a:endParaRPr lang="en-US" dirty="0"/>
          </a:p>
        </p:txBody>
      </p:sp>
      <p:sp>
        <p:nvSpPr>
          <p:cNvPr id="6" name="TextBox 5"/>
          <p:cNvSpPr txBox="1"/>
          <p:nvPr/>
        </p:nvSpPr>
        <p:spPr>
          <a:xfrm>
            <a:off x="2224217" y="3851538"/>
            <a:ext cx="1791729"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 Jerry</a:t>
            </a:r>
          </a:p>
        </p:txBody>
      </p:sp>
      <p:sp>
        <p:nvSpPr>
          <p:cNvPr id="7" name="TextBox 6"/>
          <p:cNvSpPr txBox="1"/>
          <p:nvPr/>
        </p:nvSpPr>
        <p:spPr>
          <a:xfrm>
            <a:off x="5647038" y="1532228"/>
            <a:ext cx="5647038" cy="169277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 d = (function c(){</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return a(),a; </a:t>
            </a: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console.log(d);</a:t>
            </a:r>
          </a:p>
        </p:txBody>
      </p:sp>
      <p:sp>
        <p:nvSpPr>
          <p:cNvPr id="8" name="TextBox 7"/>
          <p:cNvSpPr txBox="1"/>
          <p:nvPr/>
        </p:nvSpPr>
        <p:spPr>
          <a:xfrm>
            <a:off x="5647038" y="3620530"/>
            <a:ext cx="4300151" cy="204671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will print:</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I was </a:t>
            </a:r>
            <a:r>
              <a:rPr lang="en-US" sz="1800" kern="0" dirty="0" smtClean="0">
                <a:ea typeface="Arial Unicode MS" pitchFamily="34" charset="-128"/>
                <a:cs typeface="Arial Unicode MS" pitchFamily="34" charset="-128"/>
              </a:rPr>
              <a:t>called!</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function a()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console.log("I was called!");</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return "Jerry";</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
        <p:nvSpPr>
          <p:cNvPr id="9" name="TextBox 8"/>
          <p:cNvSpPr txBox="1"/>
          <p:nvPr/>
        </p:nvSpPr>
        <p:spPr>
          <a:xfrm>
            <a:off x="432486" y="4661862"/>
            <a:ext cx="4176584" cy="133882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a-DK" sz="1800" kern="0" dirty="0">
                <a:ea typeface="Arial Unicode MS" pitchFamily="34" charset="-128"/>
                <a:cs typeface="Arial Unicode MS" pitchFamily="34" charset="-128"/>
              </a:rPr>
              <a:t>(</a:t>
            </a:r>
            <a:r>
              <a:rPr lang="da-DK" sz="1800" kern="0" dirty="0" err="1">
                <a:ea typeface="Arial Unicode MS" pitchFamily="34" charset="-128"/>
                <a:cs typeface="Arial Unicode MS" pitchFamily="34" charset="-128"/>
              </a:rPr>
              <a:t>function</a:t>
            </a:r>
            <a:r>
              <a:rPr lang="da-DK" sz="1800" kern="0" dirty="0">
                <a:ea typeface="Arial Unicode MS" pitchFamily="34" charset="-128"/>
                <a:cs typeface="Arial Unicode MS" pitchFamily="34" charset="-128"/>
              </a:rPr>
              <a:t>() </a:t>
            </a:r>
            <a:r>
              <a:rPr lang="da-DK" sz="1800" kern="0" dirty="0" smtClean="0">
                <a:ea typeface="Arial Unicode MS" pitchFamily="34" charset="-128"/>
                <a:cs typeface="Arial Unicode MS" pitchFamily="34" charset="-128"/>
              </a:rPr>
              <a:t>{</a:t>
            </a:r>
          </a:p>
          <a:p>
            <a:pPr fontAlgn="base">
              <a:spcBef>
                <a:spcPts val="600"/>
              </a:spcBef>
              <a:spcAft>
                <a:spcPct val="0"/>
              </a:spcAft>
              <a:buClr>
                <a:srgbClr val="F0AB00"/>
              </a:buClr>
              <a:buSzPct val="80000"/>
            </a:pPr>
            <a:endParaRPr lang="da-DK"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da-DK" sz="1800" kern="0" dirty="0">
                <a:ea typeface="Arial Unicode MS" pitchFamily="34" charset="-128"/>
                <a:cs typeface="Arial Unicode MS" pitchFamily="34" charset="-128"/>
              </a:rPr>
              <a:t>    var e = f = 1</a:t>
            </a:r>
            <a:r>
              <a:rPr lang="da-DK" sz="1800" kern="0" dirty="0" smtClean="0">
                <a:ea typeface="Arial Unicode MS" pitchFamily="34" charset="-128"/>
                <a:cs typeface="Arial Unicode MS" pitchFamily="34" charset="-128"/>
              </a:rPr>
              <a:t>;</a:t>
            </a:r>
          </a:p>
          <a:p>
            <a:pPr fontAlgn="base">
              <a:spcBef>
                <a:spcPts val="600"/>
              </a:spcBef>
              <a:spcAft>
                <a:spcPct val="0"/>
              </a:spcAft>
              <a:buClr>
                <a:srgbClr val="F0AB00"/>
              </a:buClr>
              <a:buSzPct val="80000"/>
            </a:pPr>
            <a:r>
              <a:rPr lang="da-DK" sz="1800" kern="0" dirty="0" smtClean="0">
                <a:ea typeface="Arial Unicode MS" pitchFamily="34" charset="-128"/>
                <a:cs typeface="Arial Unicode MS" pitchFamily="34" charset="-128"/>
              </a:rPr>
              <a:t>})();</a:t>
            </a:r>
            <a:endParaRPr lang="en-US" sz="1800" kern="0" dirty="0" err="1" smtClean="0">
              <a:ea typeface="Arial Unicode MS" pitchFamily="34" charset="-128"/>
              <a:cs typeface="Arial Unicode MS" pitchFamily="34" charset="-128"/>
            </a:endParaRPr>
          </a:p>
        </p:txBody>
      </p:sp>
      <p:sp>
        <p:nvSpPr>
          <p:cNvPr id="10" name="Rectangle 9"/>
          <p:cNvSpPr/>
          <p:nvPr/>
        </p:nvSpPr>
        <p:spPr>
          <a:xfrm>
            <a:off x="575444" y="4918037"/>
            <a:ext cx="1529586" cy="415498"/>
          </a:xfrm>
          <a:prstGeom prst="rect">
            <a:avLst/>
          </a:prstGeom>
        </p:spPr>
        <p:txBody>
          <a:bodyPr wrap="none">
            <a:spAutoFit/>
          </a:bodyPr>
          <a:lstStyle/>
          <a:p>
            <a:r>
              <a:rPr lang="en-US" dirty="0"/>
              <a:t>"use strict";</a:t>
            </a:r>
          </a:p>
        </p:txBody>
      </p:sp>
      <p:sp>
        <p:nvSpPr>
          <p:cNvPr id="11" name="Rectangle 10"/>
          <p:cNvSpPr/>
          <p:nvPr/>
        </p:nvSpPr>
        <p:spPr>
          <a:xfrm>
            <a:off x="1720520" y="6000690"/>
            <a:ext cx="5145961" cy="415498"/>
          </a:xfrm>
          <a:prstGeom prst="rect">
            <a:avLst/>
          </a:prstGeom>
        </p:spPr>
        <p:txBody>
          <a:bodyPr wrap="none">
            <a:spAutoFit/>
          </a:bodyPr>
          <a:lstStyle/>
          <a:p>
            <a:r>
              <a:rPr lang="en-US" dirty="0"/>
              <a:t>Uncaught </a:t>
            </a:r>
            <a:r>
              <a:rPr lang="en-US" dirty="0" err="1"/>
              <a:t>ReferenceError</a:t>
            </a:r>
            <a:r>
              <a:rPr lang="en-US" dirty="0"/>
              <a:t>: f is not defined</a:t>
            </a:r>
          </a:p>
        </p:txBody>
      </p:sp>
    </p:spTree>
    <p:extLst>
      <p:ext uri="{BB962C8B-B14F-4D97-AF65-F5344CB8AC3E}">
        <p14:creationId xmlns:p14="http://schemas.microsoft.com/office/powerpoint/2010/main" val="116688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 JavaScript</a:t>
            </a:r>
            <a:endParaRPr lang="en-US" dirty="0"/>
          </a:p>
        </p:txBody>
      </p:sp>
      <p:sp>
        <p:nvSpPr>
          <p:cNvPr id="5" name="Rectangle 4"/>
          <p:cNvSpPr/>
          <p:nvPr/>
        </p:nvSpPr>
        <p:spPr>
          <a:xfrm>
            <a:off x="324000" y="1399212"/>
            <a:ext cx="6096000" cy="4616648"/>
          </a:xfrm>
          <a:prstGeom prst="rect">
            <a:avLst/>
          </a:prstGeom>
        </p:spPr>
        <p:txBody>
          <a:bodyPr>
            <a:spAutoFit/>
          </a:bodyPr>
          <a:lstStyle/>
          <a:p>
            <a:r>
              <a:rPr lang="en-US" dirty="0" err="1" smtClean="0"/>
              <a:t>var</a:t>
            </a:r>
            <a:r>
              <a:rPr lang="en-US" dirty="0" smtClean="0"/>
              <a:t> </a:t>
            </a:r>
            <a:r>
              <a:rPr lang="en-US" dirty="0"/>
              <a:t>b = function(para) {</a:t>
            </a:r>
          </a:p>
          <a:p>
            <a:r>
              <a:rPr lang="en-US" dirty="0"/>
              <a:t>	return {</a:t>
            </a:r>
          </a:p>
          <a:p>
            <a:r>
              <a:rPr lang="en-US" dirty="0"/>
              <a:t>		</a:t>
            </a:r>
            <a:r>
              <a:rPr lang="en-US" dirty="0" err="1"/>
              <a:t>doSomething</a:t>
            </a:r>
            <a:r>
              <a:rPr lang="en-US" dirty="0"/>
              <a:t>: function() {</a:t>
            </a:r>
          </a:p>
          <a:p>
            <a:r>
              <a:rPr lang="en-US" dirty="0"/>
              <a:t>			console.log("hello: " + para);</a:t>
            </a:r>
          </a:p>
          <a:p>
            <a:r>
              <a:rPr lang="en-US" dirty="0"/>
              <a:t>			return para;</a:t>
            </a:r>
          </a:p>
          <a:p>
            <a:r>
              <a:rPr lang="en-US" dirty="0"/>
              <a:t>		}</a:t>
            </a:r>
          </a:p>
          <a:p>
            <a:r>
              <a:rPr lang="en-US" dirty="0"/>
              <a:t>	}</a:t>
            </a:r>
          </a:p>
          <a:p>
            <a:r>
              <a:rPr lang="en-US" dirty="0"/>
              <a:t>}</a:t>
            </a:r>
          </a:p>
          <a:p>
            <a:endParaRPr lang="en-US" dirty="0"/>
          </a:p>
          <a:p>
            <a:r>
              <a:rPr lang="en-US" dirty="0" err="1"/>
              <a:t>var</a:t>
            </a:r>
            <a:r>
              <a:rPr lang="en-US" dirty="0"/>
              <a:t> a = 1, x = 3, y = 4, s</a:t>
            </a:r>
          </a:p>
          <a:p>
            <a:r>
              <a:rPr lang="en-US" dirty="0"/>
              <a:t>s = a + b</a:t>
            </a:r>
          </a:p>
          <a:p>
            <a:r>
              <a:rPr lang="en-US" dirty="0"/>
              <a:t>(x + y).</a:t>
            </a:r>
            <a:r>
              <a:rPr lang="en-US" dirty="0" err="1"/>
              <a:t>doSomething</a:t>
            </a:r>
            <a:r>
              <a:rPr lang="en-US" dirty="0"/>
              <a:t>()</a:t>
            </a:r>
          </a:p>
          <a:p>
            <a:r>
              <a:rPr lang="en-US" dirty="0"/>
              <a:t>console.log(s</a:t>
            </a:r>
            <a:r>
              <a:rPr lang="en-US" dirty="0" smtClean="0"/>
              <a:t>)</a:t>
            </a:r>
            <a:endParaRPr lang="en-US" dirty="0"/>
          </a:p>
        </p:txBody>
      </p:sp>
      <p:sp>
        <p:nvSpPr>
          <p:cNvPr id="6" name="TextBox 5"/>
          <p:cNvSpPr txBox="1"/>
          <p:nvPr/>
        </p:nvSpPr>
        <p:spPr>
          <a:xfrm>
            <a:off x="3558746" y="5288692"/>
            <a:ext cx="3435178" cy="63094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 hello: 7</a:t>
            </a: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 8</a:t>
            </a:r>
          </a:p>
        </p:txBody>
      </p:sp>
      <p:sp>
        <p:nvSpPr>
          <p:cNvPr id="7" name="TextBox 6"/>
          <p:cNvSpPr txBox="1"/>
          <p:nvPr/>
        </p:nvSpPr>
        <p:spPr>
          <a:xfrm>
            <a:off x="6895070" y="1399212"/>
            <a:ext cx="3608173" cy="240065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function test(</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 result =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return</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result</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console.log("test: " + test(3))</a:t>
            </a:r>
            <a:endParaRPr lang="en-US" sz="1800" kern="0" dirty="0" smtClean="0">
              <a:ea typeface="Arial Unicode MS" pitchFamily="34" charset="-128"/>
              <a:cs typeface="Arial Unicode MS" pitchFamily="34" charset="-128"/>
            </a:endParaRPr>
          </a:p>
        </p:txBody>
      </p:sp>
      <p:sp>
        <p:nvSpPr>
          <p:cNvPr id="8" name="TextBox 7"/>
          <p:cNvSpPr txBox="1"/>
          <p:nvPr/>
        </p:nvSpPr>
        <p:spPr>
          <a:xfrm>
            <a:off x="10219038" y="3521676"/>
            <a:ext cx="1853513"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 test: undefined</a:t>
            </a:r>
          </a:p>
        </p:txBody>
      </p:sp>
    </p:spTree>
    <p:extLst>
      <p:ext uri="{BB962C8B-B14F-4D97-AF65-F5344CB8AC3E}">
        <p14:creationId xmlns:p14="http://schemas.microsoft.com/office/powerpoint/2010/main" val="348883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 JavaScript</a:t>
            </a:r>
          </a:p>
        </p:txBody>
      </p:sp>
      <p:sp>
        <p:nvSpPr>
          <p:cNvPr id="5" name="TextBox 4"/>
          <p:cNvSpPr txBox="1"/>
          <p:nvPr/>
        </p:nvSpPr>
        <p:spPr>
          <a:xfrm>
            <a:off x="323999" y="1482811"/>
            <a:ext cx="11871175" cy="63094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s = function(x){ console.log("called: " + x ); return x}</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(1 + 2).</a:t>
            </a:r>
            <a:r>
              <a:rPr lang="en-US" sz="1800" kern="0" dirty="0" err="1">
                <a:ea typeface="Arial Unicode MS" pitchFamily="34" charset="-128"/>
                <a:cs typeface="Arial Unicode MS" pitchFamily="34" charset="-128"/>
              </a:rPr>
              <a:t>toString</a:t>
            </a:r>
            <a:r>
              <a:rPr lang="en-US" sz="1800" kern="0" dirty="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
        <p:nvSpPr>
          <p:cNvPr id="9" name="TextBox 8"/>
          <p:cNvSpPr txBox="1"/>
          <p:nvPr/>
        </p:nvSpPr>
        <p:spPr>
          <a:xfrm>
            <a:off x="323998" y="2656703"/>
            <a:ext cx="10970077" cy="63094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s = function(x){ console.log("called: " + x ); return x</a:t>
            </a:r>
            <a:r>
              <a:rPr lang="en-US" sz="1800" kern="0" dirty="0" smtClean="0">
                <a:ea typeface="Arial Unicode MS" pitchFamily="34" charset="-128"/>
                <a:cs typeface="Arial Unicode MS" pitchFamily="34" charset="-128"/>
              </a:rPr>
              <a:t>}(</a:t>
            </a:r>
            <a:r>
              <a:rPr lang="en-US" sz="1800" kern="0" dirty="0">
                <a:ea typeface="Arial Unicode MS" pitchFamily="34" charset="-128"/>
                <a:cs typeface="Arial Unicode MS" pitchFamily="34" charset="-128"/>
              </a:rPr>
              <a:t>1 + 2).</a:t>
            </a:r>
            <a:r>
              <a:rPr lang="en-US" sz="1800" kern="0" dirty="0" err="1">
                <a:ea typeface="Arial Unicode MS" pitchFamily="34" charset="-128"/>
                <a:cs typeface="Arial Unicode MS" pitchFamily="34" charset="-128"/>
              </a:rPr>
              <a:t>toString</a:t>
            </a:r>
            <a:r>
              <a:rPr lang="en-US" sz="1800" kern="0" dirty="0">
                <a:ea typeface="Arial Unicode MS" pitchFamily="34" charset="-128"/>
                <a:cs typeface="Arial Unicode MS" pitchFamily="34" charset="-128"/>
              </a:rPr>
              <a:t>()</a:t>
            </a:r>
          </a:p>
          <a:p>
            <a:pPr fontAlgn="base">
              <a:spcBef>
                <a:spcPts val="600"/>
              </a:spcBef>
              <a:spcAft>
                <a:spcPct val="0"/>
              </a:spcAft>
              <a:buClr>
                <a:srgbClr val="F0AB00"/>
              </a:buClr>
              <a:buSzPct val="80000"/>
            </a:pPr>
            <a:endParaRPr lang="en-US" sz="1800" kern="0" dirty="0" smtClean="0">
              <a:ea typeface="Arial Unicode MS" pitchFamily="34" charset="-128"/>
              <a:cs typeface="Arial Unicode MS" pitchFamily="34" charset="-128"/>
            </a:endParaRPr>
          </a:p>
        </p:txBody>
      </p:sp>
      <p:sp>
        <p:nvSpPr>
          <p:cNvPr id="11" name="TextBox 10"/>
          <p:cNvSpPr txBox="1"/>
          <p:nvPr/>
        </p:nvSpPr>
        <p:spPr>
          <a:xfrm>
            <a:off x="323998" y="3413207"/>
            <a:ext cx="7401698"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smtClean="0">
                <a:ea typeface="Arial Unicode MS" pitchFamily="34" charset="-128"/>
                <a:cs typeface="Arial Unicode MS" pitchFamily="34" charset="-128"/>
              </a:rPr>
              <a:t>// called</a:t>
            </a:r>
            <a:r>
              <a:rPr lang="en-US" sz="1800" kern="0" dirty="0" smtClean="0">
                <a:ea typeface="Arial Unicode MS" pitchFamily="34" charset="-128"/>
                <a:cs typeface="Arial Unicode MS" pitchFamily="34" charset="-128"/>
              </a:rPr>
              <a:t>: 3</a:t>
            </a:r>
          </a:p>
        </p:txBody>
      </p:sp>
    </p:spTree>
    <p:extLst>
      <p:ext uri="{BB962C8B-B14F-4D97-AF65-F5344CB8AC3E}">
        <p14:creationId xmlns:p14="http://schemas.microsoft.com/office/powerpoint/2010/main" val="291551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Inject your own logic in a legacy function</a:t>
            </a:r>
            <a:endParaRPr lang="en-US" dirty="0"/>
          </a:p>
        </p:txBody>
      </p:sp>
      <p:sp>
        <p:nvSpPr>
          <p:cNvPr id="5" name="TextBox 4"/>
          <p:cNvSpPr txBox="1"/>
          <p:nvPr/>
        </p:nvSpPr>
        <p:spPr>
          <a:xfrm>
            <a:off x="324000" y="1408670"/>
            <a:ext cx="4099719" cy="169277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bigFunction</a:t>
            </a:r>
            <a:r>
              <a:rPr lang="en-US" sz="1800" kern="0" dirty="0">
                <a:ea typeface="Arial Unicode MS" pitchFamily="34" charset="-128"/>
                <a:cs typeface="Arial Unicode MS" pitchFamily="34" charset="-128"/>
              </a:rPr>
              <a:t> = function() </a:t>
            </a:r>
            <a:r>
              <a:rPr lang="en-US" sz="1800" kern="0" dirty="0" smtClean="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      // </a:t>
            </a:r>
            <a:r>
              <a:rPr lang="en-US" sz="1800" kern="0" dirty="0">
                <a:ea typeface="Arial Unicode MS" pitchFamily="34" charset="-128"/>
                <a:cs typeface="Arial Unicode MS" pitchFamily="34" charset="-128"/>
              </a:rPr>
              <a:t>big logic</a:t>
            </a: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      console.log</a:t>
            </a:r>
            <a:r>
              <a:rPr lang="en-US" sz="1800" kern="0" dirty="0">
                <a:ea typeface="Arial Unicode MS" pitchFamily="34" charset="-128"/>
                <a:cs typeface="Arial Unicode MS" pitchFamily="34" charset="-128"/>
              </a:rPr>
              <a:t>("big logic</a:t>
            </a:r>
            <a:r>
              <a:rPr lang="en-US" sz="1800" kern="0" dirty="0" smtClean="0">
                <a:ea typeface="Arial Unicode MS" pitchFamily="34" charset="-128"/>
                <a:cs typeface="Arial Unicode MS" pitchFamily="34" charset="-128"/>
              </a:rPr>
              <a:t>");</a:t>
            </a:r>
          </a:p>
          <a:p>
            <a:pPr fontAlgn="base">
              <a:spcBef>
                <a:spcPts val="600"/>
              </a:spcBef>
              <a:spcAft>
                <a:spcPct val="0"/>
              </a:spcAft>
              <a:buClr>
                <a:srgbClr val="F0AB00"/>
              </a:buClr>
              <a:buSzPct val="80000"/>
            </a:pPr>
            <a:endParaRPr lang="en-US" sz="1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t>
            </a:r>
          </a:p>
        </p:txBody>
      </p:sp>
      <p:sp>
        <p:nvSpPr>
          <p:cNvPr id="7" name="TextBox 6"/>
          <p:cNvSpPr txBox="1"/>
          <p:nvPr/>
        </p:nvSpPr>
        <p:spPr>
          <a:xfrm>
            <a:off x="704335" y="2495960"/>
            <a:ext cx="4572000"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solidFill>
                  <a:srgbClr val="FF0000"/>
                </a:solidFill>
                <a:ea typeface="Arial Unicode MS" pitchFamily="34" charset="-128"/>
                <a:cs typeface="Arial Unicode MS" pitchFamily="34" charset="-128"/>
              </a:rPr>
              <a:t>c</a:t>
            </a:r>
            <a:r>
              <a:rPr lang="en-US" sz="1800" kern="0" dirty="0" smtClean="0">
                <a:solidFill>
                  <a:srgbClr val="FF0000"/>
                </a:solidFill>
                <a:ea typeface="Arial Unicode MS" pitchFamily="34" charset="-128"/>
                <a:cs typeface="Arial Unicode MS" pitchFamily="34" charset="-128"/>
              </a:rPr>
              <a:t>onsole.log(</a:t>
            </a:r>
            <a:r>
              <a:rPr lang="zh-CN" altLang="en-US" sz="1800" kern="0" dirty="0" smtClean="0">
                <a:solidFill>
                  <a:srgbClr val="FF0000"/>
                </a:solidFill>
                <a:ea typeface="Arial Unicode MS" pitchFamily="34" charset="-128"/>
                <a:cs typeface="Arial Unicode MS" pitchFamily="34" charset="-128"/>
              </a:rPr>
              <a:t>“</a:t>
            </a:r>
            <a:r>
              <a:rPr lang="en-US" altLang="zh-CN" sz="1800" kern="0" dirty="0" smtClean="0">
                <a:solidFill>
                  <a:srgbClr val="FF0000"/>
                </a:solidFill>
                <a:ea typeface="Arial Unicode MS" pitchFamily="34" charset="-128"/>
                <a:cs typeface="Arial Unicode MS" pitchFamily="34" charset="-128"/>
              </a:rPr>
              <a:t>new logic”); // solution1</a:t>
            </a:r>
            <a:endParaRPr lang="en-US" sz="1800" kern="0" dirty="0" smtClean="0">
              <a:solidFill>
                <a:srgbClr val="FF0000"/>
              </a:solidFill>
              <a:ea typeface="Arial Unicode MS" pitchFamily="34" charset="-128"/>
              <a:cs typeface="Arial Unicode MS" pitchFamily="34" charset="-128"/>
            </a:endParaRPr>
          </a:p>
        </p:txBody>
      </p:sp>
      <p:sp>
        <p:nvSpPr>
          <p:cNvPr id="8" name="TextBox 7"/>
          <p:cNvSpPr txBox="1"/>
          <p:nvPr/>
        </p:nvSpPr>
        <p:spPr>
          <a:xfrm>
            <a:off x="324000" y="3274541"/>
            <a:ext cx="4519849" cy="310854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 Solution2:</a:t>
            </a:r>
          </a:p>
          <a:p>
            <a:pPr fontAlgn="base">
              <a:spcBef>
                <a:spcPts val="600"/>
              </a:spcBef>
              <a:spcAft>
                <a:spcPct val="0"/>
              </a:spcAft>
              <a:buClr>
                <a:srgbClr val="F0AB00"/>
              </a:buClr>
              <a:buSzPct val="80000"/>
            </a:pPr>
            <a:r>
              <a:rPr lang="en-US" sz="1800" kern="0" dirty="0" err="1" smtClean="0">
                <a:ea typeface="Arial Unicode MS" pitchFamily="34" charset="-128"/>
                <a:cs typeface="Arial Unicode MS" pitchFamily="34" charset="-128"/>
              </a:rPr>
              <a:t>var</a:t>
            </a:r>
            <a:r>
              <a:rPr lang="en-US" sz="1800" kern="0" dirty="0" smtClean="0">
                <a:ea typeface="Arial Unicode MS" pitchFamily="34" charset="-128"/>
                <a:cs typeface="Arial Unicode MS" pitchFamily="34" charset="-128"/>
              </a:rPr>
              <a:t> </a:t>
            </a:r>
            <a:r>
              <a:rPr lang="en-US" sz="1800" kern="0" dirty="0">
                <a:ea typeface="Arial Unicode MS" pitchFamily="34" charset="-128"/>
                <a:cs typeface="Arial Unicode MS" pitchFamily="34" charset="-128"/>
              </a:rPr>
              <a:t>_old = </a:t>
            </a:r>
            <a:r>
              <a:rPr lang="en-US" sz="1800" kern="0" dirty="0" err="1">
                <a:ea typeface="Arial Unicode MS" pitchFamily="34" charset="-128"/>
                <a:cs typeface="Arial Unicode MS" pitchFamily="34" charset="-128"/>
              </a:rPr>
              <a:t>bigFunction</a:t>
            </a:r>
            <a:r>
              <a:rPr lang="en-US" sz="1800" kern="0" dirty="0" smtClean="0">
                <a:ea typeface="Arial Unicode MS" pitchFamily="34" charset="-128"/>
                <a:cs typeface="Arial Unicode MS" pitchFamily="34" charset="-128"/>
              </a:rPr>
              <a:t>;</a:t>
            </a: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bigFunction</a:t>
            </a:r>
            <a:r>
              <a:rPr lang="en-US" sz="1800" kern="0" dirty="0">
                <a:ea typeface="Arial Unicode MS" pitchFamily="34" charset="-128"/>
                <a:cs typeface="Arial Unicode MS" pitchFamily="34" charset="-128"/>
              </a:rPr>
              <a:t> = function()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if ( _old )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_old();</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console.log("our own enhancement");</a:t>
            </a: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t>
            </a: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bigFunction</a:t>
            </a:r>
            <a:r>
              <a:rPr lang="en-US" sz="1800" kern="0" dirty="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
        <p:nvSpPr>
          <p:cNvPr id="9" name="TextBox 8"/>
          <p:cNvSpPr txBox="1"/>
          <p:nvPr/>
        </p:nvSpPr>
        <p:spPr>
          <a:xfrm>
            <a:off x="5931243" y="1408670"/>
            <a:ext cx="5041557" cy="409342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 solution3</a:t>
            </a:r>
          </a:p>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bigFunction</a:t>
            </a:r>
            <a:r>
              <a:rPr lang="en-US" sz="1800" kern="0" dirty="0">
                <a:ea typeface="Arial Unicode MS" pitchFamily="34" charset="-128"/>
                <a:cs typeface="Arial Unicode MS" pitchFamily="34" charset="-128"/>
              </a:rPr>
              <a:t> = function()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 big logic</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console.log("big logic");</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bigFunction</a:t>
            </a:r>
            <a:r>
              <a:rPr lang="en-US" sz="1800" kern="0" dirty="0">
                <a:ea typeface="Arial Unicode MS" pitchFamily="34" charset="-128"/>
                <a:cs typeface="Arial Unicode MS" pitchFamily="34" charset="-128"/>
              </a:rPr>
              <a:t> = ( </a:t>
            </a:r>
            <a:r>
              <a:rPr lang="en-US" sz="1800" kern="0" dirty="0" err="1">
                <a:ea typeface="Arial Unicode MS" pitchFamily="34" charset="-128"/>
                <a:cs typeface="Arial Unicode MS" pitchFamily="34" charset="-128"/>
              </a:rPr>
              <a:t>bigFunction</a:t>
            </a:r>
            <a:r>
              <a:rPr lang="en-US" sz="1800" kern="0" dirty="0">
                <a:ea typeface="Arial Unicode MS" pitchFamily="34" charset="-128"/>
                <a:cs typeface="Arial Unicode MS" pitchFamily="34" charset="-128"/>
              </a:rPr>
              <a:t> || function() {} ).</a:t>
            </a:r>
            <a:r>
              <a:rPr lang="en-US" sz="1800" kern="0" dirty="0">
                <a:solidFill>
                  <a:srgbClr val="FF0000"/>
                </a:solidFill>
                <a:ea typeface="Arial Unicode MS" pitchFamily="34" charset="-128"/>
                <a:cs typeface="Arial Unicode MS" pitchFamily="34" charset="-128"/>
              </a:rPr>
              <a:t>after</a:t>
            </a:r>
            <a:r>
              <a:rPr lang="en-US" sz="1800" kern="0" dirty="0">
                <a:ea typeface="Arial Unicode MS" pitchFamily="34" charset="-128"/>
                <a:cs typeface="Arial Unicode MS" pitchFamily="34" charset="-128"/>
              </a:rPr>
              <a:t>( function()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console.log("our own logic");</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bigFunction</a:t>
            </a:r>
            <a:r>
              <a:rPr lang="en-US" sz="1800" kern="0" dirty="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58024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1435</TotalTime>
  <Words>730</Words>
  <Application>Microsoft Office PowerPoint</Application>
  <PresentationFormat>Custom</PresentationFormat>
  <Paragraphs>279</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 Unicode MS</vt:lpstr>
      <vt:lpstr>MS PGothic</vt:lpstr>
      <vt:lpstr>Arial</vt:lpstr>
      <vt:lpstr>Courier New</vt:lpstr>
      <vt:lpstr>Symbol</vt:lpstr>
      <vt:lpstr>Wingdings</vt:lpstr>
      <vt:lpstr>Wingdings</vt:lpstr>
      <vt:lpstr>SAP_2014_16x9_v1.1</vt:lpstr>
      <vt:lpstr>Code Refact Related Topics</vt:lpstr>
      <vt:lpstr>Related Tools for Code Review &amp; Code Refact</vt:lpstr>
      <vt:lpstr>Is it wrong to use a Boolean parameter to determine behavior</vt:lpstr>
      <vt:lpstr>How to define constant in Java</vt:lpstr>
      <vt:lpstr>Avoid using Array in interface in Java</vt:lpstr>
      <vt:lpstr>Colons in JavaScript</vt:lpstr>
      <vt:lpstr>; in JavaScript</vt:lpstr>
      <vt:lpstr>; in JavaScript</vt:lpstr>
      <vt:lpstr>Inject your own logic in a legacy function</vt:lpstr>
      <vt:lpstr>Add performance measurement in your code</vt:lpstr>
      <vt:lpstr>Solution</vt:lpstr>
      <vt:lpstr>Validity check before sending Odata request</vt:lpstr>
      <vt:lpstr>Solution</vt:lpstr>
      <vt:lpstr>Chain of Responsibility</vt:lpstr>
      <vt:lpstr>Solution </vt:lpstr>
      <vt:lpstr>String in Java</vt:lpstr>
      <vt:lpstr>PowerPoint Presentation</vt:lpstr>
      <vt:lpstr>PowerPoint Presentation</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Wang, Jerry</cp:lastModifiedBy>
  <cp:revision>341</cp:revision>
  <dcterms:created xsi:type="dcterms:W3CDTF">2014-06-27T10:09:28Z</dcterms:created>
  <dcterms:modified xsi:type="dcterms:W3CDTF">2016-04-01T03:33:31Z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-184207573</vt:i4>
  </property>
  <property fmtid="{D5CDD505-2E9C-101B-9397-08002B2CF9AE}" pid="3" name="_NewReviewCycle">
    <vt:lpwstr/>
  </property>
  <property fmtid="{D5CDD505-2E9C-101B-9397-08002B2CF9AE}" pid="4" name="_EmailSubject">
    <vt:lpwstr>Presentation of  legacy code </vt:lpwstr>
  </property>
  <property fmtid="{D5CDD505-2E9C-101B-9397-08002B2CF9AE}" pid="5" name="_AuthorEmail">
    <vt:lpwstr>helen.wang02@sap.com</vt:lpwstr>
  </property>
  <property fmtid="{D5CDD505-2E9C-101B-9397-08002B2CF9AE}" pid="6" name="_AuthorEmailDisplayName">
    <vt:lpwstr>Wang, Helen (external - Temp Staff)</vt:lpwstr>
  </property>
  <property fmtid="{D5CDD505-2E9C-101B-9397-08002B2CF9AE}" pid="7" name="_PreviousAdHocReviewCycleID">
    <vt:i4>1788917067</vt:i4>
  </property>
</Properties>
</file>