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73" r:id="rId2"/>
    <p:sldId id="354" r:id="rId3"/>
    <p:sldId id="374" r:id="rId4"/>
    <p:sldId id="375" r:id="rId5"/>
    <p:sldId id="376" r:id="rId6"/>
    <p:sldId id="377" r:id="rId7"/>
    <p:sldId id="378" r:id="rId8"/>
    <p:sldId id="379" r:id="rId9"/>
    <p:sldId id="380" r:id="rId10"/>
    <p:sldId id="381" r:id="rId11"/>
    <p:sldId id="382" r:id="rId12"/>
    <p:sldId id="383" r:id="rId13"/>
    <p:sldId id="384" r:id="rId14"/>
    <p:sldId id="385" r:id="rId15"/>
    <p:sldId id="392" r:id="rId16"/>
    <p:sldId id="386" r:id="rId17"/>
    <p:sldId id="387" r:id="rId18"/>
    <p:sldId id="388" r:id="rId19"/>
    <p:sldId id="389" r:id="rId20"/>
    <p:sldId id="393" r:id="rId21"/>
    <p:sldId id="390" r:id="rId22"/>
    <p:sldId id="391" r:id="rId23"/>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F7B"/>
    <a:srgbClr val="FF5050"/>
    <a:srgbClr val="003283"/>
    <a:srgbClr val="FF0000"/>
    <a:srgbClr val="666666"/>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42" autoAdjust="0"/>
    <p:restoredTop sz="84185" autoAdjust="0"/>
  </p:normalViewPr>
  <p:slideViewPr>
    <p:cSldViewPr snapToGrid="0" showGuides="1">
      <p:cViewPr varScale="1">
        <p:scale>
          <a:sx n="57" d="100"/>
          <a:sy n="57" d="100"/>
        </p:scale>
        <p:origin x="1843" y="43"/>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795991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有了计算的</a:t>
            </a:r>
            <a:r>
              <a:rPr lang="en-US" altLang="zh-CN" dirty="0" smtClean="0"/>
              <a:t>DAG</a:t>
            </a:r>
            <a:r>
              <a:rPr lang="zh-CN" altLang="en-US" dirty="0" smtClean="0"/>
              <a:t>图，</a:t>
            </a:r>
            <a:r>
              <a:rPr lang="en-US" altLang="zh-CN" dirty="0" smtClean="0"/>
              <a:t>Spark</a:t>
            </a:r>
            <a:r>
              <a:rPr lang="zh-CN" altLang="en-US" dirty="0" smtClean="0"/>
              <a:t>内核下一步的任务就是根据</a:t>
            </a:r>
            <a:r>
              <a:rPr lang="en-US" altLang="zh-CN" dirty="0" smtClean="0"/>
              <a:t>DAG</a:t>
            </a:r>
            <a:r>
              <a:rPr lang="zh-CN" altLang="en-US" dirty="0" smtClean="0"/>
              <a:t>图将计算划分成任务集，也就是</a:t>
            </a:r>
            <a:r>
              <a:rPr lang="en-US" altLang="zh-CN" dirty="0" smtClean="0"/>
              <a:t>Stage</a:t>
            </a:r>
            <a:r>
              <a:rPr lang="zh-CN" altLang="en-US" dirty="0" smtClean="0"/>
              <a:t>，这样可以将任务提交到计算节点进行真正的计算。</a:t>
            </a:r>
            <a:r>
              <a:rPr lang="en-US" altLang="zh-CN" dirty="0" smtClean="0"/>
              <a:t>Spark</a:t>
            </a:r>
            <a:r>
              <a:rPr lang="zh-CN" altLang="en-US" dirty="0" smtClean="0"/>
              <a:t>计算的中间结果默认是保存在内存中的，</a:t>
            </a:r>
            <a:r>
              <a:rPr lang="en-US" altLang="zh-CN" dirty="0" smtClean="0"/>
              <a:t>Spark</a:t>
            </a:r>
            <a:r>
              <a:rPr lang="zh-CN" altLang="en-US" dirty="0" smtClean="0"/>
              <a:t>在划分</a:t>
            </a:r>
            <a:r>
              <a:rPr lang="en-US" altLang="zh-CN" dirty="0" smtClean="0"/>
              <a:t>Stage</a:t>
            </a:r>
            <a:r>
              <a:rPr lang="zh-CN" altLang="en-US" dirty="0" smtClean="0"/>
              <a:t>的时候会充分考虑在分布式计算中可流水线计算（</a:t>
            </a:r>
            <a:r>
              <a:rPr lang="en-US" altLang="zh-CN" dirty="0" smtClean="0"/>
              <a:t>pipeline</a:t>
            </a:r>
            <a:r>
              <a:rPr lang="zh-CN" altLang="en-US" dirty="0" smtClean="0"/>
              <a:t>）的部分来提高计算的效率，而在这个过程中，主要的根据就是</a:t>
            </a:r>
            <a:r>
              <a:rPr lang="en-US" altLang="zh-CN" dirty="0" smtClean="0"/>
              <a:t>RDD</a:t>
            </a:r>
            <a:r>
              <a:rPr lang="zh-CN" altLang="en-US" dirty="0" smtClean="0"/>
              <a:t>的依赖类型。根据不同的</a:t>
            </a:r>
            <a:r>
              <a:rPr lang="en-US" altLang="zh-CN" dirty="0" smtClean="0"/>
              <a:t>transformation</a:t>
            </a:r>
            <a:r>
              <a:rPr lang="zh-CN" altLang="en-US" dirty="0" smtClean="0"/>
              <a:t>操作，</a:t>
            </a:r>
            <a:r>
              <a:rPr lang="en-US" altLang="zh-CN" dirty="0" smtClean="0"/>
              <a:t>RDD</a:t>
            </a:r>
            <a:r>
              <a:rPr lang="zh-CN" altLang="en-US" dirty="0" smtClean="0"/>
              <a:t>的依赖可以分为窄依赖（</a:t>
            </a:r>
            <a:r>
              <a:rPr lang="en-US" altLang="zh-CN" dirty="0" smtClean="0"/>
              <a:t>Narrow Dependency</a:t>
            </a:r>
            <a:r>
              <a:rPr lang="zh-CN" altLang="en-US" dirty="0" smtClean="0"/>
              <a:t>）和宽依赖（</a:t>
            </a:r>
            <a:r>
              <a:rPr lang="en-US" altLang="zh-CN" dirty="0" smtClean="0"/>
              <a:t>Wide Dependency</a:t>
            </a:r>
            <a:r>
              <a:rPr lang="zh-CN" altLang="en-US" dirty="0" smtClean="0"/>
              <a:t>，在代码中为</a:t>
            </a:r>
            <a:r>
              <a:rPr lang="en-US" altLang="zh-CN" dirty="0" err="1" smtClean="0"/>
              <a:t>ShuffleDependency</a:t>
            </a:r>
            <a:r>
              <a:rPr lang="zh-CN" altLang="en-US" dirty="0" smtClean="0"/>
              <a:t>）两种类型。窄依赖指的是生成的</a:t>
            </a:r>
            <a:r>
              <a:rPr lang="en-US" altLang="zh-CN" dirty="0" smtClean="0"/>
              <a:t>RDD</a:t>
            </a:r>
            <a:r>
              <a:rPr lang="zh-CN" altLang="en-US" dirty="0" smtClean="0"/>
              <a:t>中每个</a:t>
            </a:r>
            <a:r>
              <a:rPr lang="en-US" altLang="zh-CN" dirty="0" smtClean="0"/>
              <a:t>partition</a:t>
            </a:r>
            <a:r>
              <a:rPr lang="zh-CN" altLang="en-US" dirty="0" smtClean="0"/>
              <a:t>只依赖于父</a:t>
            </a:r>
            <a:r>
              <a:rPr lang="en-US" altLang="zh-CN" dirty="0" smtClean="0"/>
              <a:t>RDD(s) </a:t>
            </a:r>
            <a:r>
              <a:rPr lang="zh-CN" altLang="en-US" dirty="0" smtClean="0"/>
              <a:t>固定的</a:t>
            </a:r>
            <a:r>
              <a:rPr lang="en-US" altLang="zh-CN" dirty="0" smtClean="0"/>
              <a:t>partition</a:t>
            </a:r>
            <a:r>
              <a:rPr lang="zh-CN" altLang="en-US" dirty="0" smtClean="0"/>
              <a:t>。宽依赖指的是生成的</a:t>
            </a:r>
            <a:r>
              <a:rPr lang="en-US" altLang="zh-CN" dirty="0" smtClean="0"/>
              <a:t>RDD</a:t>
            </a:r>
            <a:r>
              <a:rPr lang="zh-CN" altLang="en-US" dirty="0" smtClean="0"/>
              <a:t>的每一个</a:t>
            </a:r>
            <a:r>
              <a:rPr lang="en-US" altLang="zh-CN" dirty="0" smtClean="0"/>
              <a:t>partition</a:t>
            </a:r>
            <a:r>
              <a:rPr lang="zh-CN" altLang="en-US" dirty="0" smtClean="0"/>
              <a:t>都依赖于父 </a:t>
            </a:r>
            <a:r>
              <a:rPr lang="en-US" altLang="zh-CN" dirty="0" smtClean="0"/>
              <a:t>RDD(s) </a:t>
            </a:r>
            <a:r>
              <a:rPr lang="zh-CN" altLang="en-US" dirty="0" smtClean="0"/>
              <a:t>所有</a:t>
            </a:r>
            <a:r>
              <a:rPr lang="en-US" altLang="zh-CN" dirty="0" smtClean="0"/>
              <a:t>partition</a:t>
            </a:r>
            <a:r>
              <a:rPr lang="zh-CN" altLang="en-US" dirty="0" smtClean="0"/>
              <a:t>。窄依赖典型的操作有</a:t>
            </a:r>
            <a:r>
              <a:rPr lang="en-US" altLang="zh-CN" dirty="0" smtClean="0"/>
              <a:t>map, filter, union</a:t>
            </a:r>
            <a:r>
              <a:rPr lang="zh-CN" altLang="en-US" dirty="0" smtClean="0"/>
              <a:t>等，宽依赖典型的操作有</a:t>
            </a:r>
            <a:r>
              <a:rPr lang="en-US" altLang="zh-CN" dirty="0" err="1" smtClean="0"/>
              <a:t>groupByKey</a:t>
            </a:r>
            <a:r>
              <a:rPr lang="en-US" altLang="zh-CN" dirty="0" smtClean="0"/>
              <a:t>, </a:t>
            </a:r>
            <a:r>
              <a:rPr lang="en-US" altLang="zh-CN" dirty="0" err="1" smtClean="0"/>
              <a:t>sortByKey</a:t>
            </a:r>
            <a:r>
              <a:rPr lang="zh-CN" altLang="en-US" dirty="0" smtClean="0"/>
              <a:t>等。可以看到，宽依赖往往意味着</a:t>
            </a:r>
            <a:r>
              <a:rPr lang="en-US" altLang="zh-CN" dirty="0" smtClean="0"/>
              <a:t>shuffle</a:t>
            </a:r>
            <a:r>
              <a:rPr lang="zh-CN" altLang="en-US" dirty="0" smtClean="0"/>
              <a:t>操作，这也是</a:t>
            </a:r>
            <a:r>
              <a:rPr lang="en-US" altLang="zh-CN" dirty="0" smtClean="0"/>
              <a:t>Spark</a:t>
            </a:r>
            <a:r>
              <a:rPr lang="zh-CN" altLang="en-US" dirty="0" smtClean="0"/>
              <a:t>划分</a:t>
            </a:r>
            <a:r>
              <a:rPr lang="en-US" altLang="zh-CN" dirty="0" smtClean="0"/>
              <a:t>stage</a:t>
            </a:r>
            <a:r>
              <a:rPr lang="zh-CN" altLang="en-US" dirty="0" smtClean="0"/>
              <a:t>的主要边界。对于窄依赖，</a:t>
            </a:r>
            <a:r>
              <a:rPr lang="en-US" altLang="zh-CN" dirty="0" smtClean="0"/>
              <a:t>Spark</a:t>
            </a:r>
            <a:r>
              <a:rPr lang="zh-CN" altLang="en-US" dirty="0" smtClean="0"/>
              <a:t>会将其尽量划分在同一个</a:t>
            </a:r>
            <a:r>
              <a:rPr lang="en-US" altLang="zh-CN" dirty="0" smtClean="0"/>
              <a:t>stage</a:t>
            </a:r>
            <a:r>
              <a:rPr lang="zh-CN" altLang="en-US" dirty="0" smtClean="0"/>
              <a:t>中，因为它们可以进行流水线计算。</a:t>
            </a:r>
            <a:endParaRPr lang="en-US" sz="1200" kern="0" dirty="0" smtClean="0">
              <a:ea typeface="Arial Unicode MS" pitchFamily="34" charset="-128"/>
              <a:cs typeface="Arial Unicode MS" pitchFamily="34" charset="-128"/>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001300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SparkContext</a:t>
            </a:r>
            <a:r>
              <a:rPr lang="zh-CN" altLang="en-US" dirty="0" smtClean="0"/>
              <a:t>拥有</a:t>
            </a:r>
            <a:r>
              <a:rPr lang="en-US" dirty="0" err="1" smtClean="0"/>
              <a:t>DAGScheduler</a:t>
            </a:r>
            <a:r>
              <a:rPr lang="zh-CN" altLang="en-US" dirty="0" smtClean="0"/>
              <a:t>的实例，在</a:t>
            </a:r>
            <a:r>
              <a:rPr lang="en-US" dirty="0" err="1" smtClean="0"/>
              <a:t>runJob</a:t>
            </a:r>
            <a:r>
              <a:rPr lang="zh-CN" altLang="en-US" dirty="0" smtClean="0"/>
              <a:t>方法中会进一步调用</a:t>
            </a:r>
            <a:r>
              <a:rPr lang="en-US" dirty="0" err="1" smtClean="0"/>
              <a:t>DAGScheduler</a:t>
            </a:r>
            <a:r>
              <a:rPr lang="zh-CN" altLang="en-US" dirty="0" smtClean="0"/>
              <a:t>的</a:t>
            </a:r>
            <a:r>
              <a:rPr lang="en-US" dirty="0" err="1" smtClean="0"/>
              <a:t>runJob</a:t>
            </a:r>
            <a:r>
              <a:rPr lang="zh-CN" altLang="en-US" dirty="0" smtClean="0"/>
              <a:t>方法。在此时，</a:t>
            </a:r>
            <a:r>
              <a:rPr lang="en-US" dirty="0" err="1" smtClean="0"/>
              <a:t>DAGScheduler</a:t>
            </a:r>
            <a:r>
              <a:rPr lang="zh-CN" altLang="en-US" dirty="0" smtClean="0"/>
              <a:t>会生成</a:t>
            </a:r>
            <a:r>
              <a:rPr lang="en-US" dirty="0" smtClean="0"/>
              <a:t>DAG</a:t>
            </a:r>
            <a:r>
              <a:rPr lang="zh-CN" altLang="en-US" dirty="0" smtClean="0"/>
              <a:t>和</a:t>
            </a:r>
            <a:r>
              <a:rPr lang="en-US" dirty="0" smtClean="0"/>
              <a:t>Stage，</a:t>
            </a:r>
            <a:r>
              <a:rPr lang="zh-CN" altLang="en-US" dirty="0" smtClean="0"/>
              <a:t>将</a:t>
            </a:r>
            <a:r>
              <a:rPr lang="en-US" dirty="0" smtClean="0"/>
              <a:t>Stage</a:t>
            </a:r>
            <a:r>
              <a:rPr lang="zh-CN" altLang="en-US" dirty="0" smtClean="0"/>
              <a:t>提交给</a:t>
            </a:r>
            <a:r>
              <a:rPr lang="en-US" dirty="0" err="1" smtClean="0"/>
              <a:t>TaskScheduler。TaskSchduler</a:t>
            </a:r>
            <a:r>
              <a:rPr lang="zh-CN" altLang="en-US" dirty="0" smtClean="0"/>
              <a:t>将</a:t>
            </a:r>
            <a:r>
              <a:rPr lang="en-US" dirty="0" smtClean="0"/>
              <a:t>Stage</a:t>
            </a:r>
            <a:r>
              <a:rPr lang="zh-CN" altLang="en-US" dirty="0" smtClean="0"/>
              <a:t>包装成</a:t>
            </a:r>
            <a:r>
              <a:rPr lang="en-US" dirty="0" err="1" smtClean="0"/>
              <a:t>TaskSet</a:t>
            </a:r>
            <a:r>
              <a:rPr lang="en-US" dirty="0" smtClean="0"/>
              <a:t>，</a:t>
            </a:r>
            <a:r>
              <a:rPr lang="zh-CN" altLang="en-US" dirty="0" smtClean="0"/>
              <a:t>发送到</a:t>
            </a:r>
            <a:r>
              <a:rPr lang="en-US" dirty="0" smtClean="0"/>
              <a:t>Worker</a:t>
            </a:r>
            <a:r>
              <a:rPr lang="zh-CN" altLang="en-US" dirty="0" smtClean="0"/>
              <a:t>节点进行真正的计算，同时还要监测任务状态，重试失败和长时间无返回的任务。</a:t>
            </a:r>
            <a:endParaRPr lang="en-US" sz="1200" kern="0" dirty="0" smtClean="0">
              <a:ea typeface="Arial Unicode MS" pitchFamily="34" charset="-128"/>
              <a:cs typeface="Arial Unicode MS" pitchFamily="34" charset="-128"/>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35683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935073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Driver: The process running the main() function of the application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45052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0325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9467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line.flatMap</a:t>
            </a:r>
            <a:r>
              <a:rPr lang="en-US" dirty="0" smtClean="0"/>
              <a:t>(_.split(</a:t>
            </a:r>
            <a:r>
              <a:rPr lang="en-US" sz="1200" kern="1200" dirty="0" smtClean="0">
                <a:solidFill>
                  <a:schemeClr val="tx1"/>
                </a:solidFill>
                <a:effectLst/>
                <a:latin typeface="+mn-lt"/>
                <a:ea typeface="+mn-ea"/>
                <a:cs typeface="+mn-cs"/>
              </a:rPr>
              <a:t>" "</a:t>
            </a:r>
            <a:r>
              <a:rPr lang="en-US" dirty="0" smtClean="0"/>
              <a:t>)).map((_, </a:t>
            </a:r>
            <a:r>
              <a:rPr lang="en-US" sz="1200" kern="1200" dirty="0" smtClean="0">
                <a:solidFill>
                  <a:schemeClr val="tx1"/>
                </a:solidFill>
                <a:effectLst/>
                <a:latin typeface="+mn-lt"/>
                <a:ea typeface="+mn-ea"/>
                <a:cs typeface="+mn-cs"/>
              </a:rPr>
              <a:t>1</a:t>
            </a:r>
            <a:r>
              <a:rPr lang="en-US" dirty="0" smtClean="0"/>
              <a:t>)).</a:t>
            </a:r>
            <a:r>
              <a:rPr lang="en-US" dirty="0" err="1" smtClean="0"/>
              <a:t>reduceByKey</a:t>
            </a:r>
            <a:r>
              <a:rPr lang="en-US" dirty="0" smtClean="0"/>
              <a:t>(_+</a:t>
            </a:r>
            <a:r>
              <a:rPr lang="en-US" sz="1200" kern="1200" dirty="0" smtClean="0">
                <a:solidFill>
                  <a:schemeClr val="tx1"/>
                </a:solidFill>
                <a:effectLst/>
                <a:latin typeface="+mn-lt"/>
                <a:ea typeface="+mn-ea"/>
                <a:cs typeface="+mn-cs"/>
              </a:rPr>
              <a:t>_).collect().</a:t>
            </a:r>
            <a:r>
              <a:rPr lang="en-US" sz="1200" kern="1200" dirty="0" err="1" smtClean="0">
                <a:solidFill>
                  <a:schemeClr val="tx1"/>
                </a:solidFill>
                <a:effectLst/>
                <a:latin typeface="+mn-lt"/>
                <a:ea typeface="+mn-ea"/>
                <a:cs typeface="+mn-cs"/>
              </a:rPr>
              <a:t>foreach</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println</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90811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MASTER=local bin/spark-shell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tx1"/>
                </a:solidFill>
                <a:latin typeface="+mn-lt"/>
                <a:ea typeface="+mn-ea"/>
                <a:cs typeface="+mn-cs"/>
              </a:rPr>
              <a:t>val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textFile</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sc.textFile</a:t>
            </a:r>
            <a:r>
              <a:rPr lang="en-US" sz="1200" b="0" i="0" u="none" strike="noStrike" kern="1200" baseline="0" dirty="0" smtClean="0">
                <a:solidFill>
                  <a:schemeClr val="tx1"/>
                </a:solidFill>
                <a:latin typeface="+mn-lt"/>
                <a:ea typeface="+mn-ea"/>
                <a:cs typeface="+mn-cs"/>
              </a:rPr>
              <a:t>("README.md")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textFile</a:t>
            </a:r>
            <a:r>
              <a:rPr lang="en-US" dirty="0" err="1" smtClean="0"/>
              <a:t>.flatMap</a:t>
            </a:r>
            <a:r>
              <a:rPr lang="en-US" dirty="0" smtClean="0"/>
              <a:t>(_.split(</a:t>
            </a:r>
            <a:r>
              <a:rPr lang="en-US" sz="1200" kern="1200" dirty="0" smtClean="0">
                <a:solidFill>
                  <a:schemeClr val="tx1"/>
                </a:solidFill>
                <a:effectLst/>
                <a:latin typeface="+mn-lt"/>
                <a:ea typeface="+mn-ea"/>
                <a:cs typeface="+mn-cs"/>
              </a:rPr>
              <a:t>" "</a:t>
            </a:r>
            <a:r>
              <a:rPr lang="en-US" dirty="0" smtClean="0"/>
              <a:t>)).map((_, </a:t>
            </a:r>
            <a:r>
              <a:rPr lang="en-US" sz="1200" kern="1200" dirty="0" smtClean="0">
                <a:solidFill>
                  <a:schemeClr val="tx1"/>
                </a:solidFill>
                <a:effectLst/>
                <a:latin typeface="+mn-lt"/>
                <a:ea typeface="+mn-ea"/>
                <a:cs typeface="+mn-cs"/>
              </a:rPr>
              <a:t>1</a:t>
            </a:r>
            <a:r>
              <a:rPr lang="en-US" dirty="0" smtClean="0"/>
              <a:t>)).</a:t>
            </a:r>
            <a:r>
              <a:rPr lang="en-US" dirty="0" err="1" smtClean="0"/>
              <a:t>reduceByKey</a:t>
            </a:r>
            <a:r>
              <a:rPr lang="en-US" dirty="0" smtClean="0"/>
              <a:t>(_+</a:t>
            </a:r>
            <a:r>
              <a:rPr lang="en-US" sz="1200" kern="1200" dirty="0" smtClean="0">
                <a:solidFill>
                  <a:schemeClr val="tx1"/>
                </a:solidFill>
                <a:effectLst/>
                <a:latin typeface="+mn-lt"/>
                <a:ea typeface="+mn-ea"/>
                <a:cs typeface="+mn-cs"/>
              </a:rPr>
              <a:t>_).collect().</a:t>
            </a:r>
            <a:r>
              <a:rPr lang="en-US" sz="1200" kern="1200" dirty="0" err="1" smtClean="0">
                <a:solidFill>
                  <a:schemeClr val="tx1"/>
                </a:solidFill>
                <a:effectLst/>
                <a:latin typeface="+mn-lt"/>
                <a:ea typeface="+mn-ea"/>
                <a:cs typeface="+mn-cs"/>
              </a:rPr>
              <a:t>foreach</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println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res61.sortWith((x, y) =&gt; x._2 &lt; y._2)</a:t>
            </a:r>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826429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59514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ts val="600"/>
              </a:spcBef>
              <a:spcAft>
                <a:spcPct val="0"/>
              </a:spcAft>
              <a:buClr>
                <a:srgbClr val="F0AB00"/>
              </a:buClr>
              <a:buSzPct val="80000"/>
            </a:pPr>
            <a:r>
              <a:rPr lang="en-US" dirty="0" smtClean="0"/>
              <a:t>Transformation: </a:t>
            </a:r>
            <a:r>
              <a:rPr lang="en-US" dirty="0" err="1" smtClean="0"/>
              <a:t>map,filter</a:t>
            </a:r>
            <a:r>
              <a:rPr lang="en-US" dirty="0" smtClean="0"/>
              <a:t>, </a:t>
            </a:r>
            <a:r>
              <a:rPr lang="en-US" dirty="0" err="1" smtClean="0"/>
              <a:t>flatMap</a:t>
            </a:r>
            <a:r>
              <a:rPr lang="en-US" dirty="0" smtClean="0"/>
              <a:t>, </a:t>
            </a:r>
            <a:r>
              <a:rPr lang="en-US" dirty="0" err="1" smtClean="0"/>
              <a:t>mapPartitions</a:t>
            </a:r>
            <a:r>
              <a:rPr lang="en-US" dirty="0" smtClean="0"/>
              <a:t>, </a:t>
            </a:r>
            <a:r>
              <a:rPr lang="en-US" dirty="0" err="1" smtClean="0"/>
              <a:t>mapPartitionsWithIndex</a:t>
            </a:r>
            <a:r>
              <a:rPr lang="en-US" dirty="0" smtClean="0"/>
              <a:t>, sample, pipe, union, </a:t>
            </a:r>
            <a:r>
              <a:rPr lang="en-US" dirty="0" err="1" smtClean="0"/>
              <a:t>intersection,distinct</a:t>
            </a:r>
            <a:r>
              <a:rPr lang="en-US" dirty="0" smtClean="0"/>
              <a:t>, </a:t>
            </a:r>
            <a:r>
              <a:rPr lang="en-US" dirty="0" err="1" smtClean="0"/>
              <a:t>groupByKey</a:t>
            </a:r>
            <a:r>
              <a:rPr lang="en-US" dirty="0" smtClean="0"/>
              <a:t>, </a:t>
            </a:r>
            <a:r>
              <a:rPr lang="en-US" dirty="0" err="1" smtClean="0"/>
              <a:t>reduceByKey</a:t>
            </a:r>
            <a:r>
              <a:rPr lang="en-US" dirty="0" smtClean="0"/>
              <a:t>, </a:t>
            </a:r>
            <a:r>
              <a:rPr lang="en-US" dirty="0" err="1" smtClean="0"/>
              <a:t>sortByKey</a:t>
            </a:r>
            <a:r>
              <a:rPr lang="en-US" dirty="0" smtClean="0"/>
              <a:t>, join, </a:t>
            </a:r>
            <a:r>
              <a:rPr lang="en-US" dirty="0" err="1" smtClean="0"/>
              <a:t>cogroup</a:t>
            </a:r>
            <a:r>
              <a:rPr lang="en-US" dirty="0" smtClean="0"/>
              <a:t>, </a:t>
            </a:r>
            <a:r>
              <a:rPr lang="en-US" dirty="0" err="1" smtClean="0"/>
              <a:t>cartesian</a:t>
            </a:r>
            <a:r>
              <a:rPr lang="en-US" dirty="0" smtClean="0"/>
              <a:t>, </a:t>
            </a:r>
            <a:r>
              <a:rPr lang="en-US" dirty="0" err="1" smtClean="0"/>
              <a:t>coalesce,repartition</a:t>
            </a:r>
            <a:endParaRPr lang="en-US" dirty="0" smtClean="0"/>
          </a:p>
          <a:p>
            <a:pPr fontAlgn="base">
              <a:spcBef>
                <a:spcPts val="600"/>
              </a:spcBef>
              <a:spcAft>
                <a:spcPct val="0"/>
              </a:spcAft>
              <a:buClr>
                <a:srgbClr val="F0AB00"/>
              </a:buClr>
              <a:buSzPct val="80000"/>
            </a:pPr>
            <a:endParaRPr lang="en-US" sz="12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Action: </a:t>
            </a:r>
            <a:r>
              <a:rPr lang="en-US" dirty="0" smtClean="0"/>
              <a:t>reduce, collect, </a:t>
            </a:r>
            <a:r>
              <a:rPr lang="en-US" b="1" dirty="0" smtClean="0">
                <a:solidFill>
                  <a:srgbClr val="FF0000"/>
                </a:solidFill>
              </a:rPr>
              <a:t>count</a:t>
            </a:r>
            <a:r>
              <a:rPr lang="en-US" dirty="0" smtClean="0"/>
              <a:t>, </a:t>
            </a:r>
            <a:r>
              <a:rPr lang="en-US" dirty="0" err="1" smtClean="0"/>
              <a:t>take,first</a:t>
            </a:r>
            <a:r>
              <a:rPr lang="en-US" dirty="0" smtClean="0"/>
              <a:t>, </a:t>
            </a:r>
            <a:r>
              <a:rPr lang="en-US" dirty="0" err="1" smtClean="0"/>
              <a:t>takeSample</a:t>
            </a:r>
            <a:r>
              <a:rPr lang="en-US" dirty="0" smtClean="0"/>
              <a:t>, </a:t>
            </a:r>
            <a:r>
              <a:rPr lang="en-US" dirty="0" err="1" smtClean="0"/>
              <a:t>saveAsTextFile</a:t>
            </a:r>
            <a:r>
              <a:rPr lang="en-US" dirty="0" smtClean="0"/>
              <a:t>, </a:t>
            </a:r>
            <a:r>
              <a:rPr lang="en-US" dirty="0" err="1" smtClean="0"/>
              <a:t>saveAsSequenceFile</a:t>
            </a:r>
            <a:r>
              <a:rPr lang="en-US" dirty="0" smtClean="0"/>
              <a:t>, </a:t>
            </a:r>
            <a:r>
              <a:rPr lang="en-US" dirty="0" err="1" smtClean="0"/>
              <a:t>saveAsObjectFile</a:t>
            </a:r>
            <a:r>
              <a:rPr lang="en-US" dirty="0" smtClean="0"/>
              <a:t>, </a:t>
            </a:r>
            <a:r>
              <a:rPr lang="en-US" dirty="0" err="1" smtClean="0"/>
              <a:t>countByKey,foreach</a:t>
            </a:r>
            <a:endParaRPr lang="en-US" sz="1200" kern="0" dirty="0" smtClean="0">
              <a:ea typeface="Arial Unicode MS" pitchFamily="34" charset="-128"/>
              <a:cs typeface="Arial Unicode MS" pitchFamily="34" charset="-128"/>
            </a:endParaRPr>
          </a:p>
          <a:p>
            <a:endParaRPr lang="en-US" dirty="0" smtClean="0"/>
          </a:p>
          <a:p>
            <a:r>
              <a:rPr lang="en-US" altLang="zh-CN" dirty="0" smtClean="0"/>
              <a:t>Collect: </a:t>
            </a:r>
            <a:r>
              <a:rPr lang="en-US" sz="1200" b="0" i="0" kern="1200" dirty="0" smtClean="0">
                <a:solidFill>
                  <a:schemeClr val="tx1"/>
                </a:solidFill>
                <a:effectLst/>
                <a:latin typeface="+mn-lt"/>
                <a:ea typeface="+mn-ea"/>
                <a:cs typeface="+mn-cs"/>
              </a:rPr>
              <a:t>Return an array that contains all of the elements in this RDD.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24769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Directed Acyclic Graph</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216791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6708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hyperlink" Target="http://10.128.184.131:808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park.apache.org/docs/latest/api/scala/index.html#package" TargetMode="External"/><Relationship Id="rId2" Type="http://schemas.openxmlformats.org/officeDocument/2006/relationships/hyperlink" Target="https://spark.apache.org/docs/latest/" TargetMode="External"/><Relationship Id="rId1" Type="http://schemas.openxmlformats.org/officeDocument/2006/relationships/slideLayout" Target="../slideLayouts/slideLayout10.xml"/><Relationship Id="rId6" Type="http://schemas.openxmlformats.org/officeDocument/2006/relationships/hyperlink" Target="http://www.scala-lang.org/api/2.10.4/#scala.collection.Seq" TargetMode="External"/><Relationship Id="rId5" Type="http://schemas.openxmlformats.org/officeDocument/2006/relationships/hyperlink" Target="http://spark.apache.org/examples.html" TargetMode="External"/><Relationship Id="rId4" Type="http://schemas.openxmlformats.org/officeDocument/2006/relationships/hyperlink" Target="http://spark.apache.org/docs/latest/programming-guide.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wdf.sap.corp/dev2015ERPtrendbigdata/BigDataDev2015/tree/master/spark"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park.apache.org/docs/latest/api/scala/index.html#org.apache.spark.rdd.RDD" TargetMode="External"/><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d026227\AppData\Local\Microsoft\Windows\Temporary Internet Files\Content.IE5\Z42EKAJU\274260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603"/>
          <a:stretch/>
        </p:blipFill>
        <p:spPr bwMode="auto">
          <a:xfrm>
            <a:off x="0" y="0"/>
            <a:ext cx="9144000" cy="68947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38397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4400" dirty="0" smtClean="0"/>
              <a:t>Application running </a:t>
            </a:r>
            <a:r>
              <a:rPr lang="en-US" sz="4400" smtClean="0"/>
              <a:t>on Spark</a:t>
            </a:r>
            <a:endParaRPr lang="en-US" sz="4400" dirty="0"/>
          </a:p>
        </p:txBody>
      </p:sp>
      <p:sp>
        <p:nvSpPr>
          <p:cNvPr id="3" name="Subtitle 2"/>
          <p:cNvSpPr>
            <a:spLocks noGrp="1"/>
          </p:cNvSpPr>
          <p:nvPr>
            <p:ph type="subTitle" idx="1"/>
          </p:nvPr>
        </p:nvSpPr>
        <p:spPr>
          <a:xfrm>
            <a:off x="414000" y="1815564"/>
            <a:ext cx="6840000" cy="492443"/>
          </a:xfrm>
        </p:spPr>
        <p:txBody>
          <a:bodyPr/>
          <a:lstStyle/>
          <a:p>
            <a:r>
              <a:rPr lang="en-US" dirty="0" smtClean="0"/>
              <a:t>Sept 2015   Jerry Wang</a:t>
            </a:r>
          </a:p>
        </p:txBody>
      </p:sp>
    </p:spTree>
    <p:extLst>
      <p:ext uri="{BB962C8B-B14F-4D97-AF65-F5344CB8AC3E}">
        <p14:creationId xmlns:p14="http://schemas.microsoft.com/office/powerpoint/2010/main" val="2431035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map</a:t>
            </a:r>
            <a:r>
              <a:rPr lang="en-US" dirty="0" err="1" smtClean="0"/>
              <a:t>ToPair</a:t>
            </a:r>
            <a:r>
              <a:rPr lang="en-US" dirty="0" smtClean="0"/>
              <a:t> - </a:t>
            </a:r>
            <a:r>
              <a:rPr lang="en-US" dirty="0" err="1">
                <a:solidFill>
                  <a:srgbClr val="FF0000"/>
                </a:solidFill>
              </a:rPr>
              <a:t>r</a:t>
            </a:r>
            <a:r>
              <a:rPr lang="en-US" dirty="0" err="1" smtClean="0">
                <a:solidFill>
                  <a:srgbClr val="FF0000"/>
                </a:solidFill>
              </a:rPr>
              <a:t>educe</a:t>
            </a:r>
            <a:r>
              <a:rPr lang="en-US" dirty="0" err="1" smtClean="0"/>
              <a:t>ByKey</a:t>
            </a:r>
            <a:endParaRPr lang="en-US" dirty="0"/>
          </a:p>
        </p:txBody>
      </p:sp>
      <p:pic>
        <p:nvPicPr>
          <p:cNvPr id="4" name="Picture 3"/>
          <p:cNvPicPr>
            <a:picLocks noChangeAspect="1"/>
          </p:cNvPicPr>
          <p:nvPr/>
        </p:nvPicPr>
        <p:blipFill>
          <a:blip r:embed="rId3"/>
          <a:stretch>
            <a:fillRect/>
          </a:stretch>
        </p:blipFill>
        <p:spPr>
          <a:xfrm>
            <a:off x="323999" y="1490991"/>
            <a:ext cx="8371963" cy="1053426"/>
          </a:xfrm>
          <a:prstGeom prst="rect">
            <a:avLst/>
          </a:prstGeom>
        </p:spPr>
      </p:pic>
      <p:pic>
        <p:nvPicPr>
          <p:cNvPr id="5" name="Picture 4"/>
          <p:cNvPicPr>
            <a:picLocks noChangeAspect="1"/>
          </p:cNvPicPr>
          <p:nvPr/>
        </p:nvPicPr>
        <p:blipFill>
          <a:blip r:embed="rId4"/>
          <a:stretch>
            <a:fillRect/>
          </a:stretch>
        </p:blipFill>
        <p:spPr>
          <a:xfrm>
            <a:off x="323999" y="2955408"/>
            <a:ext cx="8557398" cy="1020244"/>
          </a:xfrm>
          <a:prstGeom prst="rect">
            <a:avLst/>
          </a:prstGeom>
        </p:spPr>
      </p:pic>
    </p:spTree>
    <p:extLst>
      <p:ext uri="{BB962C8B-B14F-4D97-AF65-F5344CB8AC3E}">
        <p14:creationId xmlns:p14="http://schemas.microsoft.com/office/powerpoint/2010/main" val="1229630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sample program is executed in Spark</a:t>
            </a:r>
            <a:endParaRPr lang="en-US" dirty="0"/>
          </a:p>
        </p:txBody>
      </p:sp>
      <p:sp>
        <p:nvSpPr>
          <p:cNvPr id="4" name="TextBox 3"/>
          <p:cNvSpPr txBox="1"/>
          <p:nvPr/>
        </p:nvSpPr>
        <p:spPr>
          <a:xfrm>
            <a:off x="324000" y="1431235"/>
            <a:ext cx="836942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1. Submit the job to platform</a:t>
            </a:r>
          </a:p>
        </p:txBody>
      </p:sp>
      <p:pic>
        <p:nvPicPr>
          <p:cNvPr id="5" name="Picture 4"/>
          <p:cNvPicPr>
            <a:picLocks noChangeAspect="1"/>
          </p:cNvPicPr>
          <p:nvPr/>
        </p:nvPicPr>
        <p:blipFill>
          <a:blip r:embed="rId3"/>
          <a:stretch>
            <a:fillRect/>
          </a:stretch>
        </p:blipFill>
        <p:spPr>
          <a:xfrm>
            <a:off x="339587" y="1955020"/>
            <a:ext cx="8480413" cy="666631"/>
          </a:xfrm>
          <a:prstGeom prst="rect">
            <a:avLst/>
          </a:prstGeom>
        </p:spPr>
      </p:pic>
      <p:sp>
        <p:nvSpPr>
          <p:cNvPr id="6" name="TextBox 5"/>
          <p:cNvSpPr txBox="1"/>
          <p:nvPr/>
        </p:nvSpPr>
        <p:spPr>
          <a:xfrm>
            <a:off x="324000" y="2716696"/>
            <a:ext cx="84960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b="1" dirty="0">
                <a:hlinkClick r:id="rId4"/>
              </a:rPr>
              <a:t>spark://NKGV50849583FV1:7077</a:t>
            </a:r>
            <a:endParaRPr lang="en-US" sz="1800" kern="0" dirty="0" smtClean="0">
              <a:ea typeface="Arial Unicode MS" pitchFamily="34" charset="-128"/>
              <a:cs typeface="Arial Unicode MS" pitchFamily="34" charset="-128"/>
            </a:endParaRPr>
          </a:p>
        </p:txBody>
      </p:sp>
      <p:pic>
        <p:nvPicPr>
          <p:cNvPr id="8" name="Picture 7"/>
          <p:cNvPicPr>
            <a:picLocks noChangeAspect="1"/>
          </p:cNvPicPr>
          <p:nvPr/>
        </p:nvPicPr>
        <p:blipFill>
          <a:blip r:embed="rId5"/>
          <a:stretch>
            <a:fillRect/>
          </a:stretch>
        </p:blipFill>
        <p:spPr>
          <a:xfrm>
            <a:off x="339587" y="3366108"/>
            <a:ext cx="8314140" cy="2537680"/>
          </a:xfrm>
          <a:prstGeom prst="rect">
            <a:avLst/>
          </a:prstGeom>
        </p:spPr>
      </p:pic>
    </p:spTree>
    <p:extLst>
      <p:ext uri="{BB962C8B-B14F-4D97-AF65-F5344CB8AC3E}">
        <p14:creationId xmlns:p14="http://schemas.microsoft.com/office/powerpoint/2010/main" val="3251440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this sample program is executed in Spark</a:t>
            </a:r>
          </a:p>
        </p:txBody>
      </p:sp>
      <p:pic>
        <p:nvPicPr>
          <p:cNvPr id="4" name="Picture 3"/>
          <p:cNvPicPr>
            <a:picLocks noChangeAspect="1"/>
          </p:cNvPicPr>
          <p:nvPr/>
        </p:nvPicPr>
        <p:blipFill>
          <a:blip r:embed="rId2"/>
          <a:stretch>
            <a:fillRect/>
          </a:stretch>
        </p:blipFill>
        <p:spPr>
          <a:xfrm>
            <a:off x="324000" y="1820929"/>
            <a:ext cx="7773074" cy="899238"/>
          </a:xfrm>
          <a:prstGeom prst="rect">
            <a:avLst/>
          </a:prstGeom>
        </p:spPr>
      </p:pic>
      <p:sp>
        <p:nvSpPr>
          <p:cNvPr id="5" name="TextBox 4"/>
          <p:cNvSpPr txBox="1"/>
          <p:nvPr/>
        </p:nvSpPr>
        <p:spPr>
          <a:xfrm>
            <a:off x="324000" y="1311965"/>
            <a:ext cx="813453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SparkContext created in the runtime:</a:t>
            </a:r>
          </a:p>
        </p:txBody>
      </p:sp>
      <p:pic>
        <p:nvPicPr>
          <p:cNvPr id="7" name="Picture 6"/>
          <p:cNvPicPr>
            <a:picLocks noChangeAspect="1"/>
          </p:cNvPicPr>
          <p:nvPr/>
        </p:nvPicPr>
        <p:blipFill>
          <a:blip r:embed="rId3"/>
          <a:stretch>
            <a:fillRect/>
          </a:stretch>
        </p:blipFill>
        <p:spPr>
          <a:xfrm>
            <a:off x="324000" y="2952132"/>
            <a:ext cx="7481530" cy="3509269"/>
          </a:xfrm>
          <a:prstGeom prst="rect">
            <a:avLst/>
          </a:prstGeom>
        </p:spPr>
      </p:pic>
    </p:spTree>
    <p:extLst>
      <p:ext uri="{BB962C8B-B14F-4D97-AF65-F5344CB8AC3E}">
        <p14:creationId xmlns:p14="http://schemas.microsoft.com/office/powerpoint/2010/main" val="3015535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VS Map</a:t>
            </a:r>
            <a:endParaRPr lang="en-US" dirty="0"/>
          </a:p>
        </p:txBody>
      </p:sp>
      <p:pic>
        <p:nvPicPr>
          <p:cNvPr id="4" name="Picture 3"/>
          <p:cNvPicPr>
            <a:picLocks noChangeAspect="1"/>
          </p:cNvPicPr>
          <p:nvPr/>
        </p:nvPicPr>
        <p:blipFill>
          <a:blip r:embed="rId3"/>
          <a:stretch>
            <a:fillRect/>
          </a:stretch>
        </p:blipFill>
        <p:spPr>
          <a:xfrm>
            <a:off x="324000" y="1405290"/>
            <a:ext cx="8314140" cy="2377646"/>
          </a:xfrm>
          <a:prstGeom prst="rect">
            <a:avLst/>
          </a:prstGeom>
        </p:spPr>
      </p:pic>
      <p:pic>
        <p:nvPicPr>
          <p:cNvPr id="6" name="Picture 5"/>
          <p:cNvPicPr>
            <a:picLocks noChangeAspect="1"/>
          </p:cNvPicPr>
          <p:nvPr/>
        </p:nvPicPr>
        <p:blipFill>
          <a:blip r:embed="rId4"/>
          <a:stretch>
            <a:fillRect/>
          </a:stretch>
        </p:blipFill>
        <p:spPr>
          <a:xfrm>
            <a:off x="323999" y="4258305"/>
            <a:ext cx="8697917" cy="1757484"/>
          </a:xfrm>
          <a:prstGeom prst="rect">
            <a:avLst/>
          </a:prstGeom>
        </p:spPr>
      </p:pic>
    </p:spTree>
    <p:extLst>
      <p:ext uri="{BB962C8B-B14F-4D97-AF65-F5344CB8AC3E}">
        <p14:creationId xmlns:p14="http://schemas.microsoft.com/office/powerpoint/2010/main" val="4084472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and DAG</a:t>
            </a:r>
            <a:endParaRPr lang="en-US" dirty="0"/>
          </a:p>
        </p:txBody>
      </p:sp>
      <p:pic>
        <p:nvPicPr>
          <p:cNvPr id="4" name="Picture 3"/>
          <p:cNvPicPr>
            <a:picLocks noChangeAspect="1"/>
          </p:cNvPicPr>
          <p:nvPr/>
        </p:nvPicPr>
        <p:blipFill>
          <a:blip r:embed="rId3"/>
          <a:stretch>
            <a:fillRect/>
          </a:stretch>
        </p:blipFill>
        <p:spPr>
          <a:xfrm>
            <a:off x="324000" y="1588523"/>
            <a:ext cx="7910245" cy="1082134"/>
          </a:xfrm>
          <a:prstGeom prst="rect">
            <a:avLst/>
          </a:prstGeom>
        </p:spPr>
      </p:pic>
      <p:sp>
        <p:nvSpPr>
          <p:cNvPr id="5" name="Rectangle 4"/>
          <p:cNvSpPr/>
          <p:nvPr/>
        </p:nvSpPr>
        <p:spPr>
          <a:xfrm>
            <a:off x="324000" y="2856014"/>
            <a:ext cx="8496000" cy="646331"/>
          </a:xfrm>
          <a:prstGeom prst="rect">
            <a:avLst/>
          </a:prstGeom>
        </p:spPr>
        <p:txBody>
          <a:bodyPr wrap="square">
            <a:spAutoFit/>
          </a:bodyPr>
          <a:lstStyle/>
          <a:p>
            <a:r>
              <a:rPr lang="en-US" dirty="0"/>
              <a:t>Spark will generate a DAG when the real calculation is triggered, that is, a certain action is called in the application. </a:t>
            </a:r>
          </a:p>
        </p:txBody>
      </p:sp>
      <p:pic>
        <p:nvPicPr>
          <p:cNvPr id="7" name="Picture 6"/>
          <p:cNvPicPr>
            <a:picLocks noChangeAspect="1"/>
          </p:cNvPicPr>
          <p:nvPr/>
        </p:nvPicPr>
        <p:blipFill>
          <a:blip r:embed="rId4"/>
          <a:stretch>
            <a:fillRect/>
          </a:stretch>
        </p:blipFill>
        <p:spPr>
          <a:xfrm>
            <a:off x="324000" y="3808158"/>
            <a:ext cx="8597276" cy="1068642"/>
          </a:xfrm>
          <a:prstGeom prst="rect">
            <a:avLst/>
          </a:prstGeom>
        </p:spPr>
      </p:pic>
      <p:sp>
        <p:nvSpPr>
          <p:cNvPr id="8" name="TextBox 7"/>
          <p:cNvSpPr txBox="1"/>
          <p:nvPr/>
        </p:nvSpPr>
        <p:spPr>
          <a:xfrm>
            <a:off x="324000" y="5054600"/>
            <a:ext cx="84960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rPr>
              <a:t>Spark just maintains the RDD generation and their dependency and no real calculation is done, until the action </a:t>
            </a:r>
            <a:r>
              <a:rPr lang="en-US" kern="0" dirty="0" smtClean="0">
                <a:ea typeface="Arial Unicode MS" pitchFamily="34" charset="-128"/>
                <a:cs typeface="Arial Unicode MS" pitchFamily="34" charset="-128"/>
              </a:rPr>
              <a:t>“collect” </a:t>
            </a:r>
            <a:r>
              <a:rPr lang="en-US" kern="0" dirty="0">
                <a:ea typeface="Arial Unicode MS" pitchFamily="34" charset="-128"/>
                <a:cs typeface="Arial Unicode MS" pitchFamily="34" charset="-128"/>
              </a:rPr>
              <a:t>is called on </a:t>
            </a:r>
            <a:r>
              <a:rPr lang="en-US" kern="0" dirty="0" smtClean="0">
                <a:ea typeface="Arial Unicode MS" pitchFamily="34" charset="-128"/>
                <a:cs typeface="Arial Unicode MS" pitchFamily="34" charset="-128"/>
              </a:rPr>
              <a:t>RDD.</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984495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for </a:t>
            </a:r>
            <a:r>
              <a:rPr lang="en-US" dirty="0"/>
              <a:t>P</a:t>
            </a:r>
            <a:r>
              <a:rPr lang="en-US" dirty="0" smtClean="0"/>
              <a:t>arallel Calculation in HANA</a:t>
            </a:r>
            <a:endParaRPr lang="en-US" dirty="0"/>
          </a:p>
        </p:txBody>
      </p:sp>
      <p:sp>
        <p:nvSpPr>
          <p:cNvPr id="4" name="AutoShape 2" descr="http://uswebmail.mail.163.com/jy6/s?func=mbox:getMessageData&amp;sid=jCENDFsQwBBnxTPcQIQQfzUMaZKXEetT&amp;mid=465:xtbB0RBkRFUL5d6e6wAAsx&amp;part=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99" y="1459865"/>
            <a:ext cx="8721605" cy="3931941"/>
          </a:xfrm>
          <a:prstGeom prst="rect">
            <a:avLst/>
          </a:prstGeom>
        </p:spPr>
      </p:pic>
    </p:spTree>
    <p:extLst>
      <p:ext uri="{BB962C8B-B14F-4D97-AF65-F5344CB8AC3E}">
        <p14:creationId xmlns:p14="http://schemas.microsoft.com/office/powerpoint/2010/main" val="144673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 to be translated )</a:t>
            </a:r>
            <a:endParaRPr lang="en-US" dirty="0"/>
          </a:p>
        </p:txBody>
      </p:sp>
      <p:pic>
        <p:nvPicPr>
          <p:cNvPr id="4" name="Picture 3"/>
          <p:cNvPicPr>
            <a:picLocks noChangeAspect="1"/>
          </p:cNvPicPr>
          <p:nvPr/>
        </p:nvPicPr>
        <p:blipFill>
          <a:blip r:embed="rId3"/>
          <a:stretch>
            <a:fillRect/>
          </a:stretch>
        </p:blipFill>
        <p:spPr>
          <a:xfrm>
            <a:off x="323999" y="1371573"/>
            <a:ext cx="8701123" cy="660427"/>
          </a:xfrm>
          <a:prstGeom prst="rect">
            <a:avLst/>
          </a:prstGeom>
        </p:spPr>
      </p:pic>
      <p:sp>
        <p:nvSpPr>
          <p:cNvPr id="3" name="Rectangle 2"/>
          <p:cNvSpPr/>
          <p:nvPr/>
        </p:nvSpPr>
        <p:spPr>
          <a:xfrm>
            <a:off x="323999" y="2136339"/>
            <a:ext cx="8701123" cy="1200329"/>
          </a:xfrm>
          <a:prstGeom prst="rect">
            <a:avLst/>
          </a:prstGeom>
        </p:spPr>
        <p:txBody>
          <a:bodyPr wrap="square">
            <a:spAutoFit/>
          </a:bodyPr>
          <a:lstStyle/>
          <a:p>
            <a:r>
              <a:rPr lang="en-US" sz="2400" dirty="0"/>
              <a:t>A stage is a set of independent tasks all computing the same function that need to run as part of a Spark job, where all the tasks have the same shuffle dependencies</a:t>
            </a:r>
            <a:r>
              <a:rPr lang="en-US" sz="2400" dirty="0" smtClean="0"/>
              <a:t>.</a:t>
            </a:r>
          </a:p>
        </p:txBody>
      </p:sp>
      <p:sp>
        <p:nvSpPr>
          <p:cNvPr id="7" name="TextBox 6"/>
          <p:cNvSpPr txBox="1"/>
          <p:nvPr/>
        </p:nvSpPr>
        <p:spPr>
          <a:xfrm>
            <a:off x="323999" y="3336668"/>
            <a:ext cx="8701123" cy="2015936"/>
          </a:xfrm>
          <a:prstGeom prst="rect">
            <a:avLst/>
          </a:prstGeom>
          <a:noFill/>
        </p:spPr>
        <p:txBody>
          <a:bodyPr wrap="square" lIns="0" tIns="0" rIns="0" bIns="0" rtlCol="0">
            <a:spAutoFit/>
          </a:bodyPr>
          <a:lstStyle/>
          <a:p>
            <a:r>
              <a:rPr lang="en-US" b="1" dirty="0" err="1" smtClean="0">
                <a:solidFill>
                  <a:srgbClr val="FF0000"/>
                </a:solidFill>
              </a:rPr>
              <a:t>org.apache.spark.rdd.RDD</a:t>
            </a:r>
            <a:r>
              <a:rPr lang="en-US" b="1" dirty="0" err="1">
                <a:solidFill>
                  <a:srgbClr val="FF0000"/>
                </a:solidFill>
              </a:rPr>
              <a:t>.</a:t>
            </a:r>
            <a:r>
              <a:rPr lang="en-US" b="1" dirty="0" err="1" smtClean="0">
                <a:solidFill>
                  <a:srgbClr val="FF0000"/>
                </a:solidFill>
              </a:rPr>
              <a:t>count</a:t>
            </a:r>
            <a:endParaRPr lang="en-US" b="1" dirty="0">
              <a:solidFill>
                <a:srgbClr val="FF0000"/>
              </a:solidFill>
            </a:endParaRPr>
          </a:p>
          <a:p>
            <a:r>
              <a:rPr lang="en-US" b="1" dirty="0" smtClean="0">
                <a:solidFill>
                  <a:srgbClr val="FF0000"/>
                </a:solidFill>
              </a:rPr>
              <a:t>     </a:t>
            </a:r>
            <a:r>
              <a:rPr lang="en-US" b="1" dirty="0" err="1" smtClean="0">
                <a:solidFill>
                  <a:srgbClr val="FF0000"/>
                </a:solidFill>
              </a:rPr>
              <a:t>org.apache.spark.SparkContext.runJob</a:t>
            </a:r>
            <a:endParaRPr lang="en-US" b="1" dirty="0">
              <a:solidFill>
                <a:srgbClr val="FF0000"/>
              </a:solidFill>
            </a:endParaRPr>
          </a:p>
          <a:p>
            <a:r>
              <a:rPr lang="en-US" b="1" dirty="0">
                <a:solidFill>
                  <a:srgbClr val="FF0000"/>
                </a:solidFill>
              </a:rPr>
              <a:t> </a:t>
            </a:r>
            <a:r>
              <a:rPr lang="en-US" b="1" dirty="0" smtClean="0">
                <a:solidFill>
                  <a:srgbClr val="FF0000"/>
                </a:solidFill>
              </a:rPr>
              <a:t>        </a:t>
            </a:r>
            <a:r>
              <a:rPr lang="en-US" b="1" dirty="0" err="1" smtClean="0">
                <a:solidFill>
                  <a:srgbClr val="FF0000"/>
                </a:solidFill>
              </a:rPr>
              <a:t>org.apache.spark.scheduler.DAGScheduler.runJob</a:t>
            </a:r>
            <a:endParaRPr lang="en-US" b="1" dirty="0">
              <a:solidFill>
                <a:srgbClr val="FF0000"/>
              </a:solidFill>
            </a:endParaRPr>
          </a:p>
          <a:p>
            <a:r>
              <a:rPr lang="en-US" b="1" dirty="0" smtClean="0">
                <a:solidFill>
                  <a:srgbClr val="FF0000"/>
                </a:solidFill>
              </a:rPr>
              <a:t>            </a:t>
            </a:r>
            <a:r>
              <a:rPr lang="en-US" b="1" dirty="0" err="1" smtClean="0">
                <a:solidFill>
                  <a:srgbClr val="FF0000"/>
                </a:solidFill>
              </a:rPr>
              <a:t>org.apache.spark.scheduler.DAGScheduler.submitJob</a:t>
            </a:r>
            <a:endParaRPr lang="en-US" b="1" dirty="0">
              <a:solidFill>
                <a:srgbClr val="FF0000"/>
              </a:solidFill>
            </a:endParaRPr>
          </a:p>
          <a:p>
            <a:r>
              <a:rPr lang="en-US" b="1" dirty="0" smtClean="0">
                <a:solidFill>
                  <a:srgbClr val="FF0000"/>
                </a:solidFill>
              </a:rPr>
              <a:t>                org.apache.spark.scheduler.DAGSchedulerEventProcessActor.receive</a:t>
            </a:r>
            <a:endParaRPr lang="en-US" b="1" dirty="0">
              <a:solidFill>
                <a:srgbClr val="FF0000"/>
              </a:solidFill>
            </a:endParaRPr>
          </a:p>
          <a:p>
            <a:r>
              <a:rPr lang="en-US" b="1" dirty="0" smtClean="0">
                <a:solidFill>
                  <a:srgbClr val="FF0000"/>
                </a:solidFill>
              </a:rPr>
              <a:t>                         </a:t>
            </a:r>
            <a:r>
              <a:rPr lang="en-US" b="1" dirty="0" err="1" smtClean="0">
                <a:solidFill>
                  <a:srgbClr val="FF0000"/>
                </a:solidFill>
              </a:rPr>
              <a:t>org.apache.spark.scheduler.DAGScheduler.handleJobSubmitted</a:t>
            </a:r>
            <a:endParaRPr lang="en-US" b="1" dirty="0">
              <a:solidFill>
                <a:srgbClr val="FF0000"/>
              </a:solidFill>
            </a:endParaRP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111045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a:t>
            </a:r>
          </a:p>
        </p:txBody>
      </p:sp>
      <p:pic>
        <p:nvPicPr>
          <p:cNvPr id="5" name="Picture 4"/>
          <p:cNvPicPr>
            <a:picLocks noChangeAspect="1"/>
          </p:cNvPicPr>
          <p:nvPr/>
        </p:nvPicPr>
        <p:blipFill>
          <a:blip r:embed="rId2"/>
          <a:stretch>
            <a:fillRect/>
          </a:stretch>
        </p:blipFill>
        <p:spPr>
          <a:xfrm>
            <a:off x="324000" y="1391804"/>
            <a:ext cx="7649888" cy="4296302"/>
          </a:xfrm>
          <a:prstGeom prst="rect">
            <a:avLst/>
          </a:prstGeom>
        </p:spPr>
      </p:pic>
    </p:spTree>
    <p:extLst>
      <p:ext uri="{BB962C8B-B14F-4D97-AF65-F5344CB8AC3E}">
        <p14:creationId xmlns:p14="http://schemas.microsoft.com/office/powerpoint/2010/main" val="1921453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DAGScheduler.scala</a:t>
            </a:r>
            <a:endParaRPr lang="en-US" dirty="0"/>
          </a:p>
        </p:txBody>
      </p:sp>
      <p:pic>
        <p:nvPicPr>
          <p:cNvPr id="5" name="Picture 4"/>
          <p:cNvPicPr>
            <a:picLocks noChangeAspect="1"/>
          </p:cNvPicPr>
          <p:nvPr/>
        </p:nvPicPr>
        <p:blipFill>
          <a:blip r:embed="rId2"/>
          <a:stretch>
            <a:fillRect/>
          </a:stretch>
        </p:blipFill>
        <p:spPr>
          <a:xfrm>
            <a:off x="428908" y="1253443"/>
            <a:ext cx="8108383" cy="1074513"/>
          </a:xfrm>
          <a:prstGeom prst="rect">
            <a:avLst/>
          </a:prstGeom>
        </p:spPr>
      </p:pic>
      <p:pic>
        <p:nvPicPr>
          <p:cNvPr id="6" name="Picture 5"/>
          <p:cNvPicPr>
            <a:picLocks noChangeAspect="1"/>
          </p:cNvPicPr>
          <p:nvPr/>
        </p:nvPicPr>
        <p:blipFill>
          <a:blip r:embed="rId3"/>
          <a:stretch>
            <a:fillRect/>
          </a:stretch>
        </p:blipFill>
        <p:spPr>
          <a:xfrm>
            <a:off x="756597" y="2327956"/>
            <a:ext cx="7780694" cy="4225432"/>
          </a:xfrm>
          <a:prstGeom prst="rect">
            <a:avLst/>
          </a:prstGeom>
        </p:spPr>
      </p:pic>
    </p:spTree>
    <p:extLst>
      <p:ext uri="{BB962C8B-B14F-4D97-AF65-F5344CB8AC3E}">
        <p14:creationId xmlns:p14="http://schemas.microsoft.com/office/powerpoint/2010/main" val="2966250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RDD.collect</a:t>
            </a:r>
            <a:r>
              <a:rPr lang="en-US" dirty="0" smtClean="0"/>
              <a:t> will trigger job execution</a:t>
            </a:r>
            <a:endParaRPr lang="en-US" dirty="0"/>
          </a:p>
        </p:txBody>
      </p:sp>
      <p:pic>
        <p:nvPicPr>
          <p:cNvPr id="4" name="Picture 3"/>
          <p:cNvPicPr>
            <a:picLocks noChangeAspect="1"/>
          </p:cNvPicPr>
          <p:nvPr/>
        </p:nvPicPr>
        <p:blipFill>
          <a:blip r:embed="rId3"/>
          <a:stretch>
            <a:fillRect/>
          </a:stretch>
        </p:blipFill>
        <p:spPr>
          <a:xfrm>
            <a:off x="324000" y="2013998"/>
            <a:ext cx="5989839" cy="1021168"/>
          </a:xfrm>
          <a:prstGeom prst="rect">
            <a:avLst/>
          </a:prstGeom>
        </p:spPr>
      </p:pic>
      <p:sp>
        <p:nvSpPr>
          <p:cNvPr id="5" name="TextBox 4"/>
          <p:cNvSpPr txBox="1"/>
          <p:nvPr/>
        </p:nvSpPr>
        <p:spPr>
          <a:xfrm>
            <a:off x="324000" y="1270000"/>
            <a:ext cx="84009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rPr>
              <a:t>Source code: /root/</a:t>
            </a:r>
            <a:r>
              <a:rPr lang="en-US" kern="0" dirty="0" err="1">
                <a:ea typeface="Arial Unicode MS" pitchFamily="34" charset="-128"/>
                <a:cs typeface="Arial Unicode MS" pitchFamily="34" charset="-128"/>
              </a:rPr>
              <a:t>devExpert</a:t>
            </a:r>
            <a:r>
              <a:rPr lang="en-US" kern="0" dirty="0">
                <a:ea typeface="Arial Unicode MS" pitchFamily="34" charset="-128"/>
                <a:cs typeface="Arial Unicode MS" pitchFamily="34" charset="-128"/>
              </a:rPr>
              <a:t>/spark-1.4.1/core/</a:t>
            </a:r>
            <a:r>
              <a:rPr lang="en-US" kern="0" dirty="0" err="1">
                <a:ea typeface="Arial Unicode MS" pitchFamily="34" charset="-128"/>
                <a:cs typeface="Arial Unicode MS" pitchFamily="34" charset="-128"/>
              </a:rPr>
              <a:t>src</a:t>
            </a:r>
            <a:r>
              <a:rPr lang="en-US" kern="0" dirty="0">
                <a:ea typeface="Arial Unicode MS" pitchFamily="34" charset="-128"/>
                <a:cs typeface="Arial Unicode MS" pitchFamily="34" charset="-128"/>
              </a:rPr>
              <a:t>/main/</a:t>
            </a:r>
            <a:r>
              <a:rPr lang="en-US" kern="0" dirty="0" err="1">
                <a:ea typeface="Arial Unicode MS" pitchFamily="34" charset="-128"/>
                <a:cs typeface="Arial Unicode MS" pitchFamily="34" charset="-128"/>
              </a:rPr>
              <a:t>scala</a:t>
            </a:r>
            <a:r>
              <a:rPr lang="en-US" kern="0" dirty="0">
                <a:ea typeface="Arial Unicode MS" pitchFamily="34" charset="-128"/>
                <a:cs typeface="Arial Unicode MS" pitchFamily="34" charset="-128"/>
              </a:rPr>
              <a:t>/org/apache/spark/</a:t>
            </a:r>
            <a:r>
              <a:rPr lang="en-US" kern="0" dirty="0" err="1">
                <a:ea typeface="Arial Unicode MS" pitchFamily="34" charset="-128"/>
                <a:cs typeface="Arial Unicode MS" pitchFamily="34" charset="-128"/>
              </a:rPr>
              <a:t>rdd</a:t>
            </a:r>
            <a:r>
              <a:rPr lang="en-US" kern="0" dirty="0">
                <a:ea typeface="Arial Unicode MS" pitchFamily="34" charset="-128"/>
                <a:cs typeface="Arial Unicode MS" pitchFamily="34" charset="-128"/>
              </a:rPr>
              <a:t>/</a:t>
            </a:r>
            <a:r>
              <a:rPr lang="en-US" kern="0" dirty="0" err="1">
                <a:ea typeface="Arial Unicode MS" pitchFamily="34" charset="-128"/>
                <a:cs typeface="Arial Unicode MS" pitchFamily="34" charset="-128"/>
              </a:rPr>
              <a:t>RDD.scala</a:t>
            </a:r>
            <a:endParaRPr lang="en-US" sz="1800" kern="0" dirty="0" smtClean="0">
              <a:ea typeface="Arial Unicode MS" pitchFamily="34" charset="-128"/>
              <a:cs typeface="Arial Unicode MS" pitchFamily="34" charset="-128"/>
            </a:endParaRPr>
          </a:p>
        </p:txBody>
      </p:sp>
      <p:sp>
        <p:nvSpPr>
          <p:cNvPr id="6" name="TextBox 5"/>
          <p:cNvSpPr txBox="1"/>
          <p:nvPr/>
        </p:nvSpPr>
        <p:spPr>
          <a:xfrm>
            <a:off x="324000" y="3200400"/>
            <a:ext cx="8299300" cy="126188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dirty="0" smtClean="0"/>
              <a:t>Go through</a:t>
            </a:r>
            <a:r>
              <a:rPr lang="en-US" dirty="0" smtClean="0"/>
              <a:t> source code:</a:t>
            </a:r>
          </a:p>
          <a:p>
            <a:pPr fontAlgn="base">
              <a:spcBef>
                <a:spcPts val="600"/>
              </a:spcBef>
              <a:spcAft>
                <a:spcPct val="0"/>
              </a:spcAft>
              <a:buClr>
                <a:srgbClr val="F0AB00"/>
              </a:buClr>
              <a:buSzPct val="80000"/>
            </a:pPr>
            <a:endParaRPr lang="en-US" dirty="0"/>
          </a:p>
          <a:p>
            <a:pPr fontAlgn="base">
              <a:spcBef>
                <a:spcPts val="600"/>
              </a:spcBef>
              <a:spcAft>
                <a:spcPct val="0"/>
              </a:spcAft>
              <a:buClr>
                <a:srgbClr val="F0AB00"/>
              </a:buClr>
              <a:buSzPct val="80000"/>
            </a:pPr>
            <a:r>
              <a:rPr lang="en-US" dirty="0" err="1" smtClean="0"/>
              <a:t>DAGSchedule.runJob</a:t>
            </a:r>
            <a:r>
              <a:rPr lang="en-US" dirty="0" smtClean="0"/>
              <a:t> -&gt; </a:t>
            </a:r>
            <a:r>
              <a:rPr lang="en-US" dirty="0" err="1" smtClean="0"/>
              <a:t>submitJob</a:t>
            </a:r>
            <a:r>
              <a:rPr lang="en-US" dirty="0" smtClean="0"/>
              <a:t>-&gt;</a:t>
            </a:r>
            <a:r>
              <a:rPr lang="en-US" dirty="0" err="1" smtClean="0"/>
              <a:t>JobSubmitted</a:t>
            </a:r>
            <a:r>
              <a:rPr lang="en-US" dirty="0" smtClean="0"/>
              <a:t>-&gt;</a:t>
            </a:r>
            <a:r>
              <a:rPr lang="en-US" dirty="0" err="1" smtClean="0"/>
              <a:t>handleJobSubmitted</a:t>
            </a:r>
            <a:r>
              <a:rPr lang="en-US" dirty="0" smtClean="0"/>
              <a:t>-&gt;</a:t>
            </a:r>
            <a:r>
              <a:rPr lang="en-US" dirty="0" err="1" smtClean="0"/>
              <a:t>runLocally</a:t>
            </a:r>
            <a:r>
              <a:rPr lang="en-US" dirty="0" smtClean="0"/>
              <a:t>-&gt;</a:t>
            </a:r>
            <a:r>
              <a:rPr lang="en-US" dirty="0" err="1" smtClean="0"/>
              <a:t>runLocallyWithThread</a:t>
            </a:r>
            <a:r>
              <a:rPr lang="en-US" dirty="0" smtClean="0"/>
              <a:t>-&gt;</a:t>
            </a:r>
            <a:r>
              <a:rPr lang="en-US" dirty="0" err="1" smtClean="0"/>
              <a:t>job.func</a:t>
            </a:r>
            <a:endParaRPr lang="en-US" dirty="0" smtClean="0"/>
          </a:p>
        </p:txBody>
      </p:sp>
    </p:spTree>
    <p:extLst>
      <p:ext uri="{BB962C8B-B14F-4D97-AF65-F5344CB8AC3E}">
        <p14:creationId xmlns:p14="http://schemas.microsoft.com/office/powerpoint/2010/main" val="185851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Platform Architecture</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739" y="1245704"/>
            <a:ext cx="6515281" cy="5135218"/>
          </a:xfrm>
          <a:prstGeom prst="rect">
            <a:avLst/>
          </a:prstGeom>
        </p:spPr>
      </p:pic>
    </p:spTree>
    <p:extLst>
      <p:ext uri="{BB962C8B-B14F-4D97-AF65-F5344CB8AC3E}">
        <p14:creationId xmlns:p14="http://schemas.microsoft.com/office/powerpoint/2010/main" val="1032144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4" name="TextBox 3"/>
          <p:cNvSpPr txBox="1"/>
          <p:nvPr/>
        </p:nvSpPr>
        <p:spPr>
          <a:xfrm>
            <a:off x="430306" y="1492624"/>
            <a:ext cx="7637929" cy="1692771"/>
          </a:xfrm>
          <a:prstGeom prst="rect">
            <a:avLst/>
          </a:prstGeom>
          <a:noFill/>
        </p:spPr>
        <p:txBody>
          <a:bodyPr wrap="square" lIns="0" tIns="0" rIns="0" bIns="0" rtlCol="0">
            <a:spAutoFit/>
          </a:bodyPr>
          <a:lstStyle/>
          <a:p>
            <a:pPr marL="342900" indent="-342900" fontAlgn="base">
              <a:spcBef>
                <a:spcPts val="600"/>
              </a:spcBef>
              <a:spcAft>
                <a:spcPct val="0"/>
              </a:spcAft>
              <a:buClr>
                <a:srgbClr val="F0AB00"/>
              </a:buClr>
              <a:buSzPct val="80000"/>
              <a:buAutoNum type="arabicPeriod"/>
            </a:pPr>
            <a:r>
              <a:rPr lang="en-US" kern="0" dirty="0" smtClean="0">
                <a:ea typeface="Arial Unicode MS" pitchFamily="34" charset="-128"/>
                <a:cs typeface="Arial Unicode MS" pitchFamily="34" charset="-128"/>
                <a:hlinkClick r:id="rId2"/>
              </a:rPr>
              <a:t>https</a:t>
            </a:r>
            <a:r>
              <a:rPr lang="en-US" kern="0" dirty="0">
                <a:ea typeface="Arial Unicode MS" pitchFamily="34" charset="-128"/>
                <a:cs typeface="Arial Unicode MS" pitchFamily="34" charset="-128"/>
                <a:hlinkClick r:id="rId2"/>
              </a:rPr>
              <a:t>://spark.apache.org/docs/latest</a:t>
            </a:r>
            <a:r>
              <a:rPr lang="en-US" kern="0" dirty="0" smtClean="0">
                <a:ea typeface="Arial Unicode MS" pitchFamily="34" charset="-128"/>
                <a:cs typeface="Arial Unicode MS" pitchFamily="34" charset="-128"/>
                <a:hlinkClick r:id="rId2"/>
              </a:rPr>
              <a:t>/</a:t>
            </a:r>
            <a:endParaRPr lang="en-US" kern="0" dirty="0" smtClean="0">
              <a:ea typeface="Arial Unicode MS" pitchFamily="34" charset="-128"/>
              <a:cs typeface="Arial Unicode MS" pitchFamily="34" charset="-128"/>
            </a:endParaRPr>
          </a:p>
          <a:p>
            <a:pPr marL="342900" indent="-342900" fontAlgn="base">
              <a:spcBef>
                <a:spcPts val="600"/>
              </a:spcBef>
              <a:spcAft>
                <a:spcPct val="0"/>
              </a:spcAft>
              <a:buClr>
                <a:srgbClr val="F0AB00"/>
              </a:buClr>
              <a:buSzPct val="80000"/>
              <a:buAutoNum type="arabicPeriod"/>
            </a:pPr>
            <a:r>
              <a:rPr lang="en-US" sz="1800" kern="0" dirty="0" smtClean="0">
                <a:ea typeface="Arial Unicode MS" pitchFamily="34" charset="-128"/>
                <a:cs typeface="Arial Unicode MS" pitchFamily="34" charset="-128"/>
                <a:hlinkClick r:id="rId3"/>
              </a:rPr>
              <a:t>Spark API</a:t>
            </a:r>
            <a:endParaRPr lang="en-US" sz="1800" kern="0" dirty="0" smtClean="0">
              <a:ea typeface="Arial Unicode MS" pitchFamily="34" charset="-128"/>
              <a:cs typeface="Arial Unicode MS" pitchFamily="34" charset="-128"/>
            </a:endParaRPr>
          </a:p>
          <a:p>
            <a:pPr marL="342900" indent="-342900" fontAlgn="base">
              <a:spcBef>
                <a:spcPts val="600"/>
              </a:spcBef>
              <a:spcAft>
                <a:spcPct val="0"/>
              </a:spcAft>
              <a:buClr>
                <a:srgbClr val="F0AB00"/>
              </a:buClr>
              <a:buSzPct val="80000"/>
              <a:buAutoNum type="arabicPeriod"/>
            </a:pPr>
            <a:r>
              <a:rPr lang="en-US" kern="0" dirty="0" smtClean="0">
                <a:ea typeface="Arial Unicode MS" pitchFamily="34" charset="-128"/>
                <a:cs typeface="Arial Unicode MS" pitchFamily="34" charset="-128"/>
                <a:hlinkClick r:id="rId4"/>
              </a:rPr>
              <a:t>Spark programming guide</a:t>
            </a:r>
            <a:endParaRPr lang="en-US" kern="0" dirty="0" smtClean="0">
              <a:ea typeface="Arial Unicode MS" pitchFamily="34" charset="-128"/>
              <a:cs typeface="Arial Unicode MS" pitchFamily="34" charset="-128"/>
            </a:endParaRPr>
          </a:p>
          <a:p>
            <a:pPr marL="342900" indent="-342900" fontAlgn="base">
              <a:spcBef>
                <a:spcPts val="600"/>
              </a:spcBef>
              <a:spcAft>
                <a:spcPct val="0"/>
              </a:spcAft>
              <a:buClr>
                <a:srgbClr val="F0AB00"/>
              </a:buClr>
              <a:buSzPct val="80000"/>
              <a:buAutoNum type="arabicPeriod"/>
            </a:pPr>
            <a:r>
              <a:rPr lang="en-US" sz="1800" kern="0" dirty="0" smtClean="0">
                <a:ea typeface="Arial Unicode MS" pitchFamily="34" charset="-128"/>
                <a:cs typeface="Arial Unicode MS" pitchFamily="34" charset="-128"/>
                <a:hlinkClick r:id="rId5"/>
              </a:rPr>
              <a:t>Spark example</a:t>
            </a:r>
            <a:endParaRPr lang="en-US" sz="1800" kern="0" dirty="0" smtClean="0">
              <a:ea typeface="Arial Unicode MS" pitchFamily="34" charset="-128"/>
              <a:cs typeface="Arial Unicode MS" pitchFamily="34" charset="-128"/>
            </a:endParaRPr>
          </a:p>
          <a:p>
            <a:pPr marL="342900" indent="-342900" fontAlgn="base">
              <a:spcBef>
                <a:spcPts val="600"/>
              </a:spcBef>
              <a:spcAft>
                <a:spcPct val="0"/>
              </a:spcAft>
              <a:buClr>
                <a:srgbClr val="F0AB00"/>
              </a:buClr>
              <a:buSzPct val="80000"/>
              <a:buAutoNum type="arabicPeriod"/>
            </a:pPr>
            <a:r>
              <a:rPr lang="en-US" kern="0" dirty="0" smtClean="0">
                <a:ea typeface="Arial Unicode MS" pitchFamily="34" charset="-128"/>
                <a:cs typeface="Arial Unicode MS" pitchFamily="34" charset="-128"/>
                <a:hlinkClick r:id="rId6"/>
              </a:rPr>
              <a:t>Scala standard API</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506644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RDD.action</a:t>
            </a:r>
            <a:endParaRPr lang="en-US" dirty="0"/>
          </a:p>
        </p:txBody>
      </p:sp>
      <p:sp>
        <p:nvSpPr>
          <p:cNvPr id="7" name="TextBox 6"/>
          <p:cNvSpPr txBox="1"/>
          <p:nvPr/>
        </p:nvSpPr>
        <p:spPr>
          <a:xfrm>
            <a:off x="324000" y="1422400"/>
            <a:ext cx="8579970" cy="511556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
        <p:nvSpPr>
          <p:cNvPr id="10" name="TextBox 9"/>
          <p:cNvSpPr txBox="1"/>
          <p:nvPr/>
        </p:nvSpPr>
        <p:spPr>
          <a:xfrm>
            <a:off x="324000" y="1422400"/>
            <a:ext cx="8579970" cy="3000821"/>
          </a:xfrm>
          <a:prstGeom prst="rect">
            <a:avLst/>
          </a:prstGeom>
          <a:noFill/>
        </p:spPr>
        <p:txBody>
          <a:bodyPr wrap="square" lIns="0" tIns="0" rIns="0" bIns="0" rtlCol="0">
            <a:spAutoFit/>
          </a:bodyPr>
          <a:lstStyle/>
          <a:p>
            <a:pPr marL="342900" indent="-342900" fontAlgn="base">
              <a:spcBef>
                <a:spcPts val="600"/>
              </a:spcBef>
              <a:spcAft>
                <a:spcPct val="0"/>
              </a:spcAft>
              <a:buClr>
                <a:srgbClr val="F0AB00"/>
              </a:buClr>
              <a:buSzPct val="80000"/>
              <a:buAutoNum type="arabicPeriod"/>
            </a:pPr>
            <a:r>
              <a:rPr lang="en-US" kern="0" dirty="0" err="1" smtClean="0">
                <a:ea typeface="Arial Unicode MS" pitchFamily="34" charset="-128"/>
                <a:cs typeface="Arial Unicode MS" pitchFamily="34" charset="-128"/>
              </a:rPr>
              <a:t>rdd.action</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会调用 </a:t>
            </a:r>
            <a:r>
              <a:rPr lang="en-US" kern="0" dirty="0" err="1">
                <a:ea typeface="Arial Unicode MS" pitchFamily="34" charset="-128"/>
                <a:cs typeface="Arial Unicode MS" pitchFamily="34" charset="-128"/>
              </a:rPr>
              <a:t>DAGScheduler.runJob</a:t>
            </a:r>
            <a:r>
              <a:rPr lang="en-US" kern="0" dirty="0">
                <a:ea typeface="Arial Unicode MS" pitchFamily="34" charset="-128"/>
                <a:cs typeface="Arial Unicode MS" pitchFamily="34" charset="-128"/>
              </a:rPr>
              <a:t>(</a:t>
            </a:r>
            <a:r>
              <a:rPr lang="en-US" kern="0" dirty="0" err="1">
                <a:ea typeface="Arial Unicode MS" pitchFamily="34" charset="-128"/>
                <a:cs typeface="Arial Unicode MS" pitchFamily="34" charset="-128"/>
              </a:rPr>
              <a:t>rdd</a:t>
            </a:r>
            <a:r>
              <a:rPr lang="en-US" kern="0" dirty="0">
                <a:ea typeface="Arial Unicode MS" pitchFamily="34" charset="-128"/>
                <a:cs typeface="Arial Unicode MS" pitchFamily="34" charset="-128"/>
              </a:rPr>
              <a:t>, </a:t>
            </a:r>
            <a:r>
              <a:rPr lang="en-US" kern="0" dirty="0" err="1">
                <a:ea typeface="Arial Unicode MS" pitchFamily="34" charset="-128"/>
                <a:cs typeface="Arial Unicode MS" pitchFamily="34" charset="-128"/>
              </a:rPr>
              <a:t>processPartition</a:t>
            </a:r>
            <a:r>
              <a:rPr lang="en-US" kern="0" dirty="0">
                <a:ea typeface="Arial Unicode MS" pitchFamily="34" charset="-128"/>
                <a:cs typeface="Arial Unicode MS" pitchFamily="34" charset="-128"/>
              </a:rPr>
              <a:t>, </a:t>
            </a:r>
            <a:r>
              <a:rPr lang="en-US" kern="0" dirty="0" err="1">
                <a:ea typeface="Arial Unicode MS" pitchFamily="34" charset="-128"/>
                <a:cs typeface="Arial Unicode MS" pitchFamily="34" charset="-128"/>
              </a:rPr>
              <a:t>resultHandler</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来生成 </a:t>
            </a:r>
            <a:r>
              <a:rPr lang="en-US" kern="0" dirty="0" smtClean="0">
                <a:ea typeface="Arial Unicode MS" pitchFamily="34" charset="-128"/>
                <a:cs typeface="Arial Unicode MS" pitchFamily="34" charset="-128"/>
              </a:rPr>
              <a:t>job</a:t>
            </a:r>
            <a:endParaRPr lang="en-US" kern="0" dirty="0">
              <a:ea typeface="Arial Unicode MS" pitchFamily="34" charset="-128"/>
              <a:cs typeface="Arial Unicode MS" pitchFamily="34" charset="-128"/>
            </a:endParaRPr>
          </a:p>
          <a:p>
            <a:pPr marL="342900" indent="-342900" fontAlgn="base">
              <a:spcBef>
                <a:spcPts val="600"/>
              </a:spcBef>
              <a:spcAft>
                <a:spcPct val="0"/>
              </a:spcAft>
              <a:buClr>
                <a:srgbClr val="F0AB00"/>
              </a:buClr>
              <a:buSzPct val="80000"/>
              <a:buAutoNum type="arabicPeriod"/>
            </a:pPr>
            <a:r>
              <a:rPr lang="en-US" kern="0" dirty="0" err="1">
                <a:ea typeface="Arial Unicode MS" pitchFamily="34" charset="-128"/>
                <a:cs typeface="Arial Unicode MS" pitchFamily="34" charset="-128"/>
              </a:rPr>
              <a:t>runJob</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会首先通过</a:t>
            </a:r>
            <a:r>
              <a:rPr lang="en-US" kern="0" dirty="0" err="1">
                <a:ea typeface="Arial Unicode MS" pitchFamily="34" charset="-128"/>
                <a:cs typeface="Arial Unicode MS" pitchFamily="34" charset="-128"/>
              </a:rPr>
              <a:t>rdd.getPartitions</a:t>
            </a:r>
            <a:r>
              <a:rPr lang="en-US" kern="0" dirty="0">
                <a:ea typeface="Arial Unicode MS" pitchFamily="34" charset="-128"/>
                <a:cs typeface="Arial Unicode MS" pitchFamily="34" charset="-128"/>
              </a:rPr>
              <a:t>()</a:t>
            </a:r>
            <a:r>
              <a:rPr lang="zh-CN" altLang="en-US" kern="0" dirty="0">
                <a:ea typeface="Arial Unicode MS" pitchFamily="34" charset="-128"/>
                <a:cs typeface="Arial Unicode MS" pitchFamily="34" charset="-128"/>
              </a:rPr>
              <a:t>来得到 </a:t>
            </a:r>
            <a:r>
              <a:rPr lang="en-US" kern="0" dirty="0" err="1">
                <a:ea typeface="Arial Unicode MS" pitchFamily="34" charset="-128"/>
                <a:cs typeface="Arial Unicode MS" pitchFamily="34" charset="-128"/>
              </a:rPr>
              <a:t>finalRDD</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中应该存在的 </a:t>
            </a:r>
            <a:r>
              <a:rPr lang="en-US" kern="0" dirty="0">
                <a:ea typeface="Arial Unicode MS" pitchFamily="34" charset="-128"/>
                <a:cs typeface="Arial Unicode MS" pitchFamily="34" charset="-128"/>
              </a:rPr>
              <a:t>partition </a:t>
            </a:r>
            <a:r>
              <a:rPr lang="zh-CN" altLang="en-US" kern="0" dirty="0">
                <a:ea typeface="Arial Unicode MS" pitchFamily="34" charset="-128"/>
                <a:cs typeface="Arial Unicode MS" pitchFamily="34" charset="-128"/>
              </a:rPr>
              <a:t>的个数和类型：</a:t>
            </a:r>
            <a:r>
              <a:rPr lang="en-US" kern="0" dirty="0">
                <a:ea typeface="Arial Unicode MS" pitchFamily="34" charset="-128"/>
                <a:cs typeface="Arial Unicode MS" pitchFamily="34" charset="-128"/>
              </a:rPr>
              <a:t>Array[Partition]。</a:t>
            </a:r>
            <a:r>
              <a:rPr lang="zh-CN" altLang="en-US" kern="0" dirty="0">
                <a:ea typeface="Arial Unicode MS" pitchFamily="34" charset="-128"/>
                <a:cs typeface="Arial Unicode MS" pitchFamily="34" charset="-128"/>
              </a:rPr>
              <a:t>然后根据 </a:t>
            </a:r>
            <a:r>
              <a:rPr lang="en-US" kern="0" dirty="0">
                <a:ea typeface="Arial Unicode MS" pitchFamily="34" charset="-128"/>
                <a:cs typeface="Arial Unicode MS" pitchFamily="34" charset="-128"/>
              </a:rPr>
              <a:t>partition </a:t>
            </a:r>
            <a:r>
              <a:rPr lang="zh-CN" altLang="en-US" kern="0" dirty="0">
                <a:ea typeface="Arial Unicode MS" pitchFamily="34" charset="-128"/>
                <a:cs typeface="Arial Unicode MS" pitchFamily="34" charset="-128"/>
              </a:rPr>
              <a:t>个数 </a:t>
            </a:r>
            <a:r>
              <a:rPr lang="en-US" kern="0" dirty="0">
                <a:ea typeface="Arial Unicode MS" pitchFamily="34" charset="-128"/>
                <a:cs typeface="Arial Unicode MS" pitchFamily="34" charset="-128"/>
              </a:rPr>
              <a:t>new </a:t>
            </a:r>
            <a:r>
              <a:rPr lang="zh-CN" altLang="en-US" kern="0" dirty="0">
                <a:ea typeface="Arial Unicode MS" pitchFamily="34" charset="-128"/>
                <a:cs typeface="Arial Unicode MS" pitchFamily="34" charset="-128"/>
              </a:rPr>
              <a:t>出来将来要持有 </a:t>
            </a:r>
            <a:r>
              <a:rPr lang="en-US" kern="0" dirty="0">
                <a:ea typeface="Arial Unicode MS" pitchFamily="34" charset="-128"/>
                <a:cs typeface="Arial Unicode MS" pitchFamily="34" charset="-128"/>
              </a:rPr>
              <a:t>result </a:t>
            </a:r>
            <a:r>
              <a:rPr lang="zh-CN" altLang="en-US" kern="0" dirty="0">
                <a:ea typeface="Arial Unicode MS" pitchFamily="34" charset="-128"/>
                <a:cs typeface="Arial Unicode MS" pitchFamily="34" charset="-128"/>
              </a:rPr>
              <a:t>的数组 </a:t>
            </a:r>
            <a:r>
              <a:rPr lang="en-US" kern="0" dirty="0">
                <a:ea typeface="Arial Unicode MS" pitchFamily="34" charset="-128"/>
                <a:cs typeface="Arial Unicode MS" pitchFamily="34" charset="-128"/>
              </a:rPr>
              <a:t>Array[Result](</a:t>
            </a:r>
            <a:r>
              <a:rPr lang="en-US" kern="0" dirty="0" err="1">
                <a:ea typeface="Arial Unicode MS" pitchFamily="34" charset="-128"/>
                <a:cs typeface="Arial Unicode MS" pitchFamily="34" charset="-128"/>
              </a:rPr>
              <a:t>partitions.size</a:t>
            </a:r>
            <a:r>
              <a:rPr lang="en-US" kern="0" dirty="0" smtClean="0">
                <a:ea typeface="Arial Unicode MS" pitchFamily="34" charset="-128"/>
                <a:cs typeface="Arial Unicode MS" pitchFamily="34" charset="-128"/>
              </a:rPr>
              <a:t>)</a:t>
            </a:r>
          </a:p>
          <a:p>
            <a:pPr marL="342900" indent="-342900" fontAlgn="base">
              <a:spcBef>
                <a:spcPts val="600"/>
              </a:spcBef>
              <a:spcAft>
                <a:spcPct val="0"/>
              </a:spcAft>
              <a:buClr>
                <a:srgbClr val="F0AB00"/>
              </a:buClr>
              <a:buSzPct val="80000"/>
              <a:buAutoNum type="arabicPeriod"/>
            </a:pPr>
            <a:r>
              <a:rPr lang="zh-CN" altLang="en-US" kern="0" dirty="0">
                <a:ea typeface="Arial Unicode MS" pitchFamily="34" charset="-128"/>
                <a:cs typeface="Arial Unicode MS" pitchFamily="34" charset="-128"/>
              </a:rPr>
              <a:t>最后调用 </a:t>
            </a:r>
            <a:r>
              <a:rPr lang="en-US" kern="0" dirty="0" err="1">
                <a:ea typeface="Arial Unicode MS" pitchFamily="34" charset="-128"/>
                <a:cs typeface="Arial Unicode MS" pitchFamily="34" charset="-128"/>
              </a:rPr>
              <a:t>DAGScheduler</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的</a:t>
            </a:r>
            <a:r>
              <a:rPr lang="en-US" kern="0" dirty="0" err="1">
                <a:ea typeface="Arial Unicode MS" pitchFamily="34" charset="-128"/>
                <a:cs typeface="Arial Unicode MS" pitchFamily="34" charset="-128"/>
              </a:rPr>
              <a:t>runJob</a:t>
            </a:r>
            <a:r>
              <a:rPr lang="en-US" kern="0" dirty="0">
                <a:ea typeface="Arial Unicode MS" pitchFamily="34" charset="-128"/>
                <a:cs typeface="Arial Unicode MS" pitchFamily="34" charset="-128"/>
              </a:rPr>
              <a:t>(</a:t>
            </a:r>
            <a:r>
              <a:rPr lang="en-US" kern="0" dirty="0" err="1">
                <a:ea typeface="Arial Unicode MS" pitchFamily="34" charset="-128"/>
                <a:cs typeface="Arial Unicode MS" pitchFamily="34" charset="-128"/>
              </a:rPr>
              <a:t>rdd</a:t>
            </a:r>
            <a:r>
              <a:rPr lang="en-US" kern="0" dirty="0">
                <a:ea typeface="Arial Unicode MS" pitchFamily="34" charset="-128"/>
                <a:cs typeface="Arial Unicode MS" pitchFamily="34" charset="-128"/>
              </a:rPr>
              <a:t>, </a:t>
            </a:r>
            <a:r>
              <a:rPr lang="en-US" kern="0" dirty="0" err="1">
                <a:ea typeface="Arial Unicode MS" pitchFamily="34" charset="-128"/>
                <a:cs typeface="Arial Unicode MS" pitchFamily="34" charset="-128"/>
              </a:rPr>
              <a:t>cleanedFunc</a:t>
            </a:r>
            <a:r>
              <a:rPr lang="en-US" kern="0" dirty="0">
                <a:ea typeface="Arial Unicode MS" pitchFamily="34" charset="-128"/>
                <a:cs typeface="Arial Unicode MS" pitchFamily="34" charset="-128"/>
              </a:rPr>
              <a:t>, partitions, </a:t>
            </a:r>
            <a:r>
              <a:rPr lang="en-US" kern="0" dirty="0" err="1">
                <a:ea typeface="Arial Unicode MS" pitchFamily="34" charset="-128"/>
                <a:cs typeface="Arial Unicode MS" pitchFamily="34" charset="-128"/>
              </a:rPr>
              <a:t>allowLocal</a:t>
            </a:r>
            <a:r>
              <a:rPr lang="en-US" kern="0" dirty="0">
                <a:ea typeface="Arial Unicode MS" pitchFamily="34" charset="-128"/>
                <a:cs typeface="Arial Unicode MS" pitchFamily="34" charset="-128"/>
              </a:rPr>
              <a:t>, </a:t>
            </a:r>
            <a:r>
              <a:rPr lang="en-US" kern="0" dirty="0" err="1">
                <a:ea typeface="Arial Unicode MS" pitchFamily="34" charset="-128"/>
                <a:cs typeface="Arial Unicode MS" pitchFamily="34" charset="-128"/>
              </a:rPr>
              <a:t>resultHandler</a:t>
            </a:r>
            <a:r>
              <a:rPr lang="en-US" kern="0" dirty="0">
                <a:ea typeface="Arial Unicode MS" pitchFamily="34" charset="-128"/>
                <a:cs typeface="Arial Unicode MS" pitchFamily="34" charset="-128"/>
              </a:rPr>
              <a:t>)</a:t>
            </a:r>
            <a:r>
              <a:rPr lang="zh-CN" altLang="en-US" kern="0" dirty="0">
                <a:ea typeface="Arial Unicode MS" pitchFamily="34" charset="-128"/>
                <a:cs typeface="Arial Unicode MS" pitchFamily="34" charset="-128"/>
              </a:rPr>
              <a:t>来提交 </a:t>
            </a:r>
            <a:r>
              <a:rPr lang="en-US" kern="0" dirty="0" err="1">
                <a:ea typeface="Arial Unicode MS" pitchFamily="34" charset="-128"/>
                <a:cs typeface="Arial Unicode MS" pitchFamily="34" charset="-128"/>
              </a:rPr>
              <a:t>job。cleanedFunc</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是 </a:t>
            </a:r>
            <a:r>
              <a:rPr lang="en-US" kern="0" dirty="0" err="1">
                <a:ea typeface="Arial Unicode MS" pitchFamily="34" charset="-128"/>
                <a:cs typeface="Arial Unicode MS" pitchFamily="34" charset="-128"/>
              </a:rPr>
              <a:t>processParittion</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经过闭包清理后的结果，这样可以被序列化后传递给不同节点的 </a:t>
            </a:r>
            <a:r>
              <a:rPr lang="en-US" kern="0" dirty="0" smtClean="0">
                <a:ea typeface="Arial Unicode MS" pitchFamily="34" charset="-128"/>
                <a:cs typeface="Arial Unicode MS" pitchFamily="34" charset="-128"/>
              </a:rPr>
              <a:t>task</a:t>
            </a:r>
          </a:p>
          <a:p>
            <a:pPr marL="342900" indent="-342900" fontAlgn="base">
              <a:spcBef>
                <a:spcPts val="600"/>
              </a:spcBef>
              <a:spcAft>
                <a:spcPct val="0"/>
              </a:spcAft>
              <a:buClr>
                <a:srgbClr val="F0AB00"/>
              </a:buClr>
              <a:buSzPct val="80000"/>
              <a:buAutoNum type="arabicPeriod"/>
            </a:pPr>
            <a:r>
              <a:rPr lang="en-US" kern="0" dirty="0" err="1">
                <a:ea typeface="Arial Unicode MS" pitchFamily="34" charset="-128"/>
                <a:cs typeface="Arial Unicode MS" pitchFamily="34" charset="-128"/>
              </a:rPr>
              <a:t>DAGScheduler</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的 </a:t>
            </a:r>
            <a:r>
              <a:rPr lang="en-US" kern="0" dirty="0" err="1">
                <a:ea typeface="Arial Unicode MS" pitchFamily="34" charset="-128"/>
                <a:cs typeface="Arial Unicode MS" pitchFamily="34" charset="-128"/>
              </a:rPr>
              <a:t>runJob</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继续调用</a:t>
            </a:r>
            <a:r>
              <a:rPr lang="en-US" kern="0" dirty="0" err="1">
                <a:ea typeface="Arial Unicode MS" pitchFamily="34" charset="-128"/>
                <a:cs typeface="Arial Unicode MS" pitchFamily="34" charset="-128"/>
              </a:rPr>
              <a:t>submitJob</a:t>
            </a:r>
            <a:r>
              <a:rPr lang="en-US" kern="0" dirty="0">
                <a:ea typeface="Arial Unicode MS" pitchFamily="34" charset="-128"/>
                <a:cs typeface="Arial Unicode MS" pitchFamily="34" charset="-128"/>
              </a:rPr>
              <a:t>(</a:t>
            </a:r>
            <a:r>
              <a:rPr lang="en-US" kern="0" dirty="0" err="1">
                <a:ea typeface="Arial Unicode MS" pitchFamily="34" charset="-128"/>
                <a:cs typeface="Arial Unicode MS" pitchFamily="34" charset="-128"/>
              </a:rPr>
              <a:t>rdd</a:t>
            </a:r>
            <a:r>
              <a:rPr lang="en-US" kern="0" dirty="0">
                <a:ea typeface="Arial Unicode MS" pitchFamily="34" charset="-128"/>
                <a:cs typeface="Arial Unicode MS" pitchFamily="34" charset="-128"/>
              </a:rPr>
              <a:t>, </a:t>
            </a:r>
            <a:r>
              <a:rPr lang="en-US" kern="0" dirty="0" err="1">
                <a:ea typeface="Arial Unicode MS" pitchFamily="34" charset="-128"/>
                <a:cs typeface="Arial Unicode MS" pitchFamily="34" charset="-128"/>
              </a:rPr>
              <a:t>func</a:t>
            </a:r>
            <a:r>
              <a:rPr lang="en-US" kern="0" dirty="0">
                <a:ea typeface="Arial Unicode MS" pitchFamily="34" charset="-128"/>
                <a:cs typeface="Arial Unicode MS" pitchFamily="34" charset="-128"/>
              </a:rPr>
              <a:t>, partitions, </a:t>
            </a:r>
            <a:r>
              <a:rPr lang="en-US" kern="0" dirty="0" err="1">
                <a:ea typeface="Arial Unicode MS" pitchFamily="34" charset="-128"/>
                <a:cs typeface="Arial Unicode MS" pitchFamily="34" charset="-128"/>
              </a:rPr>
              <a:t>allowLocal</a:t>
            </a:r>
            <a:r>
              <a:rPr lang="en-US" kern="0" dirty="0">
                <a:ea typeface="Arial Unicode MS" pitchFamily="34" charset="-128"/>
                <a:cs typeface="Arial Unicode MS" pitchFamily="34" charset="-128"/>
              </a:rPr>
              <a:t>, </a:t>
            </a:r>
            <a:r>
              <a:rPr lang="en-US" kern="0" dirty="0" err="1">
                <a:ea typeface="Arial Unicode MS" pitchFamily="34" charset="-128"/>
                <a:cs typeface="Arial Unicode MS" pitchFamily="34" charset="-128"/>
              </a:rPr>
              <a:t>resultHandler</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来提交 </a:t>
            </a:r>
            <a:r>
              <a:rPr lang="en-US" kern="0" dirty="0" smtClean="0">
                <a:ea typeface="Arial Unicode MS" pitchFamily="34" charset="-128"/>
                <a:cs typeface="Arial Unicode MS" pitchFamily="34" charset="-128"/>
              </a:rPr>
              <a:t>job</a:t>
            </a:r>
          </a:p>
        </p:txBody>
      </p:sp>
    </p:spTree>
    <p:extLst>
      <p:ext uri="{BB962C8B-B14F-4D97-AF65-F5344CB8AC3E}">
        <p14:creationId xmlns:p14="http://schemas.microsoft.com/office/powerpoint/2010/main" val="3389519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err="1" smtClean="0">
                <a:ea typeface="Arial Unicode MS" pitchFamily="34" charset="-128"/>
                <a:cs typeface="Arial Unicode MS" pitchFamily="34" charset="-128"/>
              </a:rPr>
              <a:t>DAGScheduler.submitJob</a:t>
            </a:r>
            <a:endParaRPr lang="en-US" dirty="0"/>
          </a:p>
        </p:txBody>
      </p:sp>
      <p:sp>
        <p:nvSpPr>
          <p:cNvPr id="4" name="TextBox 3"/>
          <p:cNvSpPr txBox="1"/>
          <p:nvPr/>
        </p:nvSpPr>
        <p:spPr>
          <a:xfrm>
            <a:off x="324000" y="1463040"/>
            <a:ext cx="8496000" cy="3000821"/>
          </a:xfrm>
          <a:prstGeom prst="rect">
            <a:avLst/>
          </a:prstGeom>
          <a:noFill/>
        </p:spPr>
        <p:txBody>
          <a:bodyPr wrap="square" lIns="0" tIns="0" rIns="0" bIns="0" rtlCol="0">
            <a:spAutoFit/>
          </a:bodyPr>
          <a:lstStyle/>
          <a:p>
            <a:pPr marL="342900" indent="-342900" fontAlgn="base">
              <a:spcBef>
                <a:spcPts val="600"/>
              </a:spcBef>
              <a:spcAft>
                <a:spcPct val="0"/>
              </a:spcAft>
              <a:buClr>
                <a:srgbClr val="F0AB00"/>
              </a:buClr>
              <a:buSzPct val="80000"/>
              <a:buAutoNum type="arabicPeriod"/>
            </a:pPr>
            <a:r>
              <a:rPr lang="en-US" kern="0" dirty="0" err="1">
                <a:ea typeface="Arial Unicode MS" pitchFamily="34" charset="-128"/>
                <a:cs typeface="Arial Unicode MS" pitchFamily="34" charset="-128"/>
              </a:rPr>
              <a:t>submitJob</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首先得到一个 </a:t>
            </a:r>
            <a:r>
              <a:rPr lang="en-US" kern="0" dirty="0" err="1">
                <a:ea typeface="Arial Unicode MS" pitchFamily="34" charset="-128"/>
                <a:cs typeface="Arial Unicode MS" pitchFamily="34" charset="-128"/>
              </a:rPr>
              <a:t>jobId</a:t>
            </a:r>
            <a:r>
              <a:rPr lang="en-US" kern="0" dirty="0">
                <a:ea typeface="Arial Unicode MS" pitchFamily="34" charset="-128"/>
                <a:cs typeface="Arial Unicode MS" pitchFamily="34" charset="-128"/>
              </a:rPr>
              <a:t>，</a:t>
            </a:r>
            <a:r>
              <a:rPr lang="zh-CN" altLang="en-US" kern="0" dirty="0">
                <a:ea typeface="Arial Unicode MS" pitchFamily="34" charset="-128"/>
                <a:cs typeface="Arial Unicode MS" pitchFamily="34" charset="-128"/>
              </a:rPr>
              <a:t>然后再次包装 </a:t>
            </a:r>
            <a:r>
              <a:rPr lang="en-US" kern="0" dirty="0" err="1">
                <a:ea typeface="Arial Unicode MS" pitchFamily="34" charset="-128"/>
                <a:cs typeface="Arial Unicode MS" pitchFamily="34" charset="-128"/>
              </a:rPr>
              <a:t>func</a:t>
            </a:r>
            <a:r>
              <a:rPr lang="en-US" kern="0" dirty="0">
                <a:ea typeface="Arial Unicode MS" pitchFamily="34" charset="-128"/>
                <a:cs typeface="Arial Unicode MS" pitchFamily="34" charset="-128"/>
              </a:rPr>
              <a:t>，</a:t>
            </a:r>
            <a:r>
              <a:rPr lang="zh-CN" altLang="en-US" kern="0" dirty="0">
                <a:ea typeface="Arial Unicode MS" pitchFamily="34" charset="-128"/>
                <a:cs typeface="Arial Unicode MS" pitchFamily="34" charset="-128"/>
              </a:rPr>
              <a:t>向 </a:t>
            </a:r>
            <a:r>
              <a:rPr lang="en-US" kern="0" dirty="0" err="1">
                <a:ea typeface="Arial Unicode MS" pitchFamily="34" charset="-128"/>
                <a:cs typeface="Arial Unicode MS" pitchFamily="34" charset="-128"/>
              </a:rPr>
              <a:t>DAGSchedulerEventProcessActor</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发送 </a:t>
            </a:r>
            <a:r>
              <a:rPr lang="en-US" kern="0" dirty="0" err="1">
                <a:ea typeface="Arial Unicode MS" pitchFamily="34" charset="-128"/>
                <a:cs typeface="Arial Unicode MS" pitchFamily="34" charset="-128"/>
              </a:rPr>
              <a:t>JobSubmitted</a:t>
            </a:r>
            <a:r>
              <a:rPr lang="en-US"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信息，该 </a:t>
            </a:r>
            <a:r>
              <a:rPr lang="en-US" kern="0" dirty="0">
                <a:ea typeface="Arial Unicode MS" pitchFamily="34" charset="-128"/>
                <a:cs typeface="Arial Unicode MS" pitchFamily="34" charset="-128"/>
              </a:rPr>
              <a:t>actor </a:t>
            </a:r>
            <a:r>
              <a:rPr lang="zh-CN" altLang="en-US" kern="0" dirty="0">
                <a:ea typeface="Arial Unicode MS" pitchFamily="34" charset="-128"/>
                <a:cs typeface="Arial Unicode MS" pitchFamily="34" charset="-128"/>
              </a:rPr>
              <a:t>收到信息后进一步调用</a:t>
            </a:r>
            <a:r>
              <a:rPr lang="en-US" kern="0" dirty="0" err="1">
                <a:ea typeface="Arial Unicode MS" pitchFamily="34" charset="-128"/>
                <a:cs typeface="Arial Unicode MS" pitchFamily="34" charset="-128"/>
              </a:rPr>
              <a:t>dagScheduler.handleJobSubmitted</a:t>
            </a:r>
            <a:r>
              <a:rPr lang="en-US" kern="0" dirty="0">
                <a:ea typeface="Arial Unicode MS" pitchFamily="34" charset="-128"/>
                <a:cs typeface="Arial Unicode MS" pitchFamily="34" charset="-128"/>
              </a:rPr>
              <a:t>()</a:t>
            </a:r>
            <a:r>
              <a:rPr lang="zh-CN" altLang="en-US" kern="0" dirty="0">
                <a:ea typeface="Arial Unicode MS" pitchFamily="34" charset="-128"/>
                <a:cs typeface="Arial Unicode MS" pitchFamily="34" charset="-128"/>
              </a:rPr>
              <a:t>来处理提交的 </a:t>
            </a:r>
            <a:r>
              <a:rPr lang="en-US" kern="0" dirty="0">
                <a:ea typeface="Arial Unicode MS" pitchFamily="34" charset="-128"/>
                <a:cs typeface="Arial Unicode MS" pitchFamily="34" charset="-128"/>
              </a:rPr>
              <a:t>job。</a:t>
            </a:r>
            <a:r>
              <a:rPr lang="zh-CN" altLang="en-US" kern="0" dirty="0">
                <a:ea typeface="Arial Unicode MS" pitchFamily="34" charset="-128"/>
                <a:cs typeface="Arial Unicode MS" pitchFamily="34" charset="-128"/>
              </a:rPr>
              <a:t>之所以这么麻烦，是为了符合事件驱动模型</a:t>
            </a:r>
            <a:endParaRPr lang="en-US" altLang="zh-CN" kern="0" dirty="0">
              <a:ea typeface="Arial Unicode MS" pitchFamily="34" charset="-128"/>
              <a:cs typeface="Arial Unicode MS" pitchFamily="34" charset="-128"/>
            </a:endParaRPr>
          </a:p>
          <a:p>
            <a:pPr marL="342900" indent="-342900" fontAlgn="base">
              <a:spcBef>
                <a:spcPts val="600"/>
              </a:spcBef>
              <a:spcAft>
                <a:spcPct val="0"/>
              </a:spcAft>
              <a:buClr>
                <a:srgbClr val="F0AB00"/>
              </a:buClr>
              <a:buSzPct val="80000"/>
              <a:buAutoNum type="arabicPeriod"/>
            </a:pPr>
            <a:r>
              <a:rPr lang="en-US" altLang="zh-CN" kern="0" dirty="0" err="1">
                <a:ea typeface="Arial Unicode MS" pitchFamily="34" charset="-128"/>
                <a:cs typeface="Arial Unicode MS" pitchFamily="34" charset="-128"/>
              </a:rPr>
              <a:t>handleJobSubmmitted</a:t>
            </a:r>
            <a:r>
              <a:rPr lang="en-US" altLang="zh-CN"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首先调用 </a:t>
            </a:r>
            <a:r>
              <a:rPr lang="en-US" altLang="zh-CN" kern="0" dirty="0" err="1">
                <a:ea typeface="Arial Unicode MS" pitchFamily="34" charset="-128"/>
                <a:cs typeface="Arial Unicode MS" pitchFamily="34" charset="-128"/>
              </a:rPr>
              <a:t>finalStage</a:t>
            </a:r>
            <a:r>
              <a:rPr lang="en-US" altLang="zh-CN" kern="0" dirty="0">
                <a:ea typeface="Arial Unicode MS" pitchFamily="34" charset="-128"/>
                <a:cs typeface="Arial Unicode MS" pitchFamily="34" charset="-128"/>
              </a:rPr>
              <a:t> = </a:t>
            </a:r>
            <a:r>
              <a:rPr lang="en-US" altLang="zh-CN" kern="0" dirty="0" err="1">
                <a:ea typeface="Arial Unicode MS" pitchFamily="34" charset="-128"/>
                <a:cs typeface="Arial Unicode MS" pitchFamily="34" charset="-128"/>
              </a:rPr>
              <a:t>newStage</a:t>
            </a:r>
            <a:r>
              <a:rPr lang="en-US" altLang="zh-CN"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来划分 </a:t>
            </a:r>
            <a:r>
              <a:rPr lang="en-US" altLang="zh-CN" kern="0" dirty="0">
                <a:ea typeface="Arial Unicode MS" pitchFamily="34" charset="-128"/>
                <a:cs typeface="Arial Unicode MS" pitchFamily="34" charset="-128"/>
              </a:rPr>
              <a:t>stage</a:t>
            </a:r>
            <a:r>
              <a:rPr lang="zh-CN" altLang="en-US" kern="0" dirty="0">
                <a:ea typeface="Arial Unicode MS" pitchFamily="34" charset="-128"/>
                <a:cs typeface="Arial Unicode MS" pitchFamily="34" charset="-128"/>
              </a:rPr>
              <a:t>，然后</a:t>
            </a:r>
            <a:r>
              <a:rPr lang="en-US" altLang="zh-CN" kern="0" dirty="0" err="1">
                <a:ea typeface="Arial Unicode MS" pitchFamily="34" charset="-128"/>
                <a:cs typeface="Arial Unicode MS" pitchFamily="34" charset="-128"/>
              </a:rPr>
              <a:t>submitStage</a:t>
            </a:r>
            <a:r>
              <a:rPr lang="en-US" altLang="zh-CN" kern="0" dirty="0">
                <a:ea typeface="Arial Unicode MS" pitchFamily="34" charset="-128"/>
                <a:cs typeface="Arial Unicode MS" pitchFamily="34" charset="-128"/>
              </a:rPr>
              <a:t>(</a:t>
            </a:r>
            <a:r>
              <a:rPr lang="en-US" altLang="zh-CN" kern="0" dirty="0" err="1">
                <a:ea typeface="Arial Unicode MS" pitchFamily="34" charset="-128"/>
                <a:cs typeface="Arial Unicode MS" pitchFamily="34" charset="-128"/>
              </a:rPr>
              <a:t>finalStage</a:t>
            </a:r>
            <a:r>
              <a:rPr lang="en-US" altLang="zh-CN" kern="0" dirty="0">
                <a:ea typeface="Arial Unicode MS" pitchFamily="34" charset="-128"/>
                <a:cs typeface="Arial Unicode MS" pitchFamily="34" charset="-128"/>
              </a:rPr>
              <a:t>)</a:t>
            </a:r>
            <a:r>
              <a:rPr lang="zh-CN" altLang="en-US" kern="0" dirty="0">
                <a:ea typeface="Arial Unicode MS" pitchFamily="34" charset="-128"/>
                <a:cs typeface="Arial Unicode MS" pitchFamily="34" charset="-128"/>
              </a:rPr>
              <a:t>。由于 </a:t>
            </a:r>
            <a:r>
              <a:rPr lang="en-US" altLang="zh-CN" kern="0" dirty="0" err="1">
                <a:ea typeface="Arial Unicode MS" pitchFamily="34" charset="-128"/>
                <a:cs typeface="Arial Unicode MS" pitchFamily="34" charset="-128"/>
              </a:rPr>
              <a:t>finalStage</a:t>
            </a:r>
            <a:r>
              <a:rPr lang="en-US" altLang="zh-CN"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可能有 </a:t>
            </a:r>
            <a:r>
              <a:rPr lang="en-US" altLang="zh-CN" kern="0" dirty="0">
                <a:ea typeface="Arial Unicode MS" pitchFamily="34" charset="-128"/>
                <a:cs typeface="Arial Unicode MS" pitchFamily="34" charset="-128"/>
              </a:rPr>
              <a:t>parent stages</a:t>
            </a:r>
            <a:r>
              <a:rPr lang="zh-CN" altLang="en-US" kern="0" dirty="0">
                <a:ea typeface="Arial Unicode MS" pitchFamily="34" charset="-128"/>
                <a:cs typeface="Arial Unicode MS" pitchFamily="34" charset="-128"/>
              </a:rPr>
              <a:t>，实际先提交 </a:t>
            </a:r>
            <a:r>
              <a:rPr lang="en-US" altLang="zh-CN" kern="0" dirty="0">
                <a:ea typeface="Arial Unicode MS" pitchFamily="34" charset="-128"/>
                <a:cs typeface="Arial Unicode MS" pitchFamily="34" charset="-128"/>
              </a:rPr>
              <a:t>parent stages</a:t>
            </a:r>
            <a:r>
              <a:rPr lang="zh-CN" altLang="en-US" kern="0" dirty="0">
                <a:ea typeface="Arial Unicode MS" pitchFamily="34" charset="-128"/>
                <a:cs typeface="Arial Unicode MS" pitchFamily="34" charset="-128"/>
              </a:rPr>
              <a:t>，等到他们执行完，</a:t>
            </a:r>
            <a:r>
              <a:rPr lang="en-US" altLang="zh-CN" kern="0" dirty="0" err="1">
                <a:ea typeface="Arial Unicode MS" pitchFamily="34" charset="-128"/>
                <a:cs typeface="Arial Unicode MS" pitchFamily="34" charset="-128"/>
              </a:rPr>
              <a:t>finalStage</a:t>
            </a:r>
            <a:r>
              <a:rPr lang="en-US" altLang="zh-CN"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需要再次提交执行。再次提交由 </a:t>
            </a:r>
            <a:r>
              <a:rPr lang="en-US" altLang="zh-CN" kern="0" dirty="0" err="1">
                <a:ea typeface="Arial Unicode MS" pitchFamily="34" charset="-128"/>
                <a:cs typeface="Arial Unicode MS" pitchFamily="34" charset="-128"/>
              </a:rPr>
              <a:t>handleJobSubmmitted</a:t>
            </a:r>
            <a:r>
              <a:rPr lang="en-US" altLang="zh-CN"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最后的 </a:t>
            </a:r>
            <a:r>
              <a:rPr lang="en-US" altLang="zh-CN" kern="0" dirty="0" err="1">
                <a:ea typeface="Arial Unicode MS" pitchFamily="34" charset="-128"/>
                <a:cs typeface="Arial Unicode MS" pitchFamily="34" charset="-128"/>
              </a:rPr>
              <a:t>submitWaitingStages</a:t>
            </a:r>
            <a:r>
              <a:rPr lang="en-US" altLang="zh-CN" kern="0" dirty="0">
                <a:ea typeface="Arial Unicode MS" pitchFamily="34" charset="-128"/>
                <a:cs typeface="Arial Unicode MS" pitchFamily="34" charset="-128"/>
              </a:rPr>
              <a:t>() </a:t>
            </a:r>
            <a:r>
              <a:rPr lang="zh-CN" altLang="en-US" kern="0" dirty="0">
                <a:ea typeface="Arial Unicode MS" pitchFamily="34" charset="-128"/>
                <a:cs typeface="Arial Unicode MS" pitchFamily="34" charset="-128"/>
              </a:rPr>
              <a:t>负责</a:t>
            </a:r>
            <a:endParaRPr lang="en-US" altLang="zh-CN"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183551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Java Application: Word Count</a:t>
            </a:r>
            <a:endParaRPr lang="en-US" dirty="0"/>
          </a:p>
        </p:txBody>
      </p:sp>
      <p:sp>
        <p:nvSpPr>
          <p:cNvPr id="3" name="Text Placeholder 2"/>
          <p:cNvSpPr>
            <a:spLocks noGrp="1"/>
          </p:cNvSpPr>
          <p:nvPr>
            <p:ph type="body" sz="quarter" idx="10"/>
          </p:nvPr>
        </p:nvSpPr>
        <p:spPr>
          <a:xfrm>
            <a:off x="324000" y="1690687"/>
            <a:ext cx="8494713" cy="628443"/>
          </a:xfrm>
        </p:spPr>
        <p:txBody>
          <a:bodyPr/>
          <a:lstStyle/>
          <a:p>
            <a:r>
              <a:rPr lang="en-US" dirty="0">
                <a:hlinkClick r:id="rId3"/>
              </a:rPr>
              <a:t>https://</a:t>
            </a:r>
            <a:r>
              <a:rPr lang="en-US" dirty="0" smtClean="0">
                <a:hlinkClick r:id="rId3"/>
              </a:rPr>
              <a:t>github.wdf.sap.corp/dev2015ERPtrendbigdata/BigDataDev2015/tree/master/spark</a:t>
            </a:r>
            <a:endParaRPr lang="en-US" dirty="0" smtClean="0"/>
          </a:p>
          <a:p>
            <a:endParaRPr lang="en-US" dirty="0"/>
          </a:p>
        </p:txBody>
      </p:sp>
      <p:pic>
        <p:nvPicPr>
          <p:cNvPr id="4" name="Picture 3"/>
          <p:cNvPicPr>
            <a:picLocks noChangeAspect="1"/>
          </p:cNvPicPr>
          <p:nvPr/>
        </p:nvPicPr>
        <p:blipFill>
          <a:blip r:embed="rId4"/>
          <a:stretch>
            <a:fillRect/>
          </a:stretch>
        </p:blipFill>
        <p:spPr>
          <a:xfrm>
            <a:off x="324000" y="2650321"/>
            <a:ext cx="8618146" cy="2915592"/>
          </a:xfrm>
          <a:prstGeom prst="rect">
            <a:avLst/>
          </a:prstGeom>
        </p:spPr>
      </p:pic>
    </p:spTree>
    <p:extLst>
      <p:ext uri="{BB962C8B-B14F-4D97-AF65-F5344CB8AC3E}">
        <p14:creationId xmlns:p14="http://schemas.microsoft.com/office/powerpoint/2010/main" val="284774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SparkContext: </a:t>
            </a:r>
            <a:r>
              <a:rPr lang="en-US" dirty="0">
                <a:solidFill>
                  <a:srgbClr val="000000"/>
                </a:solidFill>
                <a:latin typeface="Arial" panose="020B0604020202020204" pitchFamily="34" charset="0"/>
              </a:rPr>
              <a:t>Main entry point for Spark </a:t>
            </a:r>
            <a:r>
              <a:rPr lang="en-US" dirty="0" smtClean="0">
                <a:solidFill>
                  <a:srgbClr val="000000"/>
                </a:solidFill>
                <a:latin typeface="Arial" panose="020B0604020202020204" pitchFamily="34" charset="0"/>
              </a:rPr>
              <a:t>functionality</a:t>
            </a:r>
            <a:endParaRPr lang="en-US" dirty="0"/>
          </a:p>
        </p:txBody>
      </p:sp>
      <p:pic>
        <p:nvPicPr>
          <p:cNvPr id="4" name="Picture 3"/>
          <p:cNvPicPr>
            <a:picLocks noChangeAspect="1"/>
          </p:cNvPicPr>
          <p:nvPr/>
        </p:nvPicPr>
        <p:blipFill>
          <a:blip r:embed="rId3"/>
          <a:stretch>
            <a:fillRect/>
          </a:stretch>
        </p:blipFill>
        <p:spPr>
          <a:xfrm>
            <a:off x="323999" y="1449361"/>
            <a:ext cx="7660945" cy="2446778"/>
          </a:xfrm>
          <a:prstGeom prst="rect">
            <a:avLst/>
          </a:prstGeom>
        </p:spPr>
      </p:pic>
      <p:sp>
        <p:nvSpPr>
          <p:cNvPr id="5" name="Rectangle 4"/>
          <p:cNvSpPr/>
          <p:nvPr/>
        </p:nvSpPr>
        <p:spPr>
          <a:xfrm>
            <a:off x="324000" y="4560501"/>
            <a:ext cx="8607965" cy="646331"/>
          </a:xfrm>
          <a:prstGeom prst="rect">
            <a:avLst/>
          </a:prstGeom>
        </p:spPr>
        <p:txBody>
          <a:bodyPr wrap="square">
            <a:spAutoFit/>
          </a:bodyPr>
          <a:lstStyle/>
          <a:p>
            <a:r>
              <a:rPr lang="en-US" dirty="0" smtClean="0">
                <a:solidFill>
                  <a:srgbClr val="000000"/>
                </a:solidFill>
                <a:latin typeface="Arial" panose="020B0604020202020204" pitchFamily="34" charset="0"/>
              </a:rPr>
              <a:t>A </a:t>
            </a:r>
            <a:r>
              <a:rPr lang="en-US" dirty="0">
                <a:solidFill>
                  <a:srgbClr val="000000"/>
                </a:solidFill>
                <a:latin typeface="Arial" panose="020B0604020202020204" pitchFamily="34" charset="0"/>
              </a:rPr>
              <a:t>SparkContext represents the connection to a Spark cluster, and can be used to create </a:t>
            </a:r>
            <a:r>
              <a:rPr lang="en-US" dirty="0" smtClean="0">
                <a:solidFill>
                  <a:srgbClr val="000000"/>
                </a:solidFill>
                <a:latin typeface="Arial" panose="020B0604020202020204" pitchFamily="34" charset="0"/>
              </a:rPr>
              <a:t>RDDs on </a:t>
            </a:r>
            <a:r>
              <a:rPr lang="en-US" dirty="0">
                <a:solidFill>
                  <a:srgbClr val="000000"/>
                </a:solidFill>
                <a:latin typeface="Arial" panose="020B0604020202020204" pitchFamily="34" charset="0"/>
              </a:rPr>
              <a:t>that cluster.</a:t>
            </a:r>
            <a:endParaRPr lang="en-US" dirty="0"/>
          </a:p>
        </p:txBody>
      </p:sp>
    </p:spTree>
    <p:extLst>
      <p:ext uri="{BB962C8B-B14F-4D97-AF65-F5344CB8AC3E}">
        <p14:creationId xmlns:p14="http://schemas.microsoft.com/office/powerpoint/2010/main" val="420254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SparkContext created in Scala </a:t>
            </a:r>
            <a:r>
              <a:rPr lang="en-US" dirty="0" err="1" smtClean="0"/>
              <a:t>Commandline</a:t>
            </a:r>
            <a:endParaRPr lang="en-US" dirty="0"/>
          </a:p>
        </p:txBody>
      </p:sp>
      <p:pic>
        <p:nvPicPr>
          <p:cNvPr id="4" name="Picture 3"/>
          <p:cNvPicPr>
            <a:picLocks noChangeAspect="1"/>
          </p:cNvPicPr>
          <p:nvPr/>
        </p:nvPicPr>
        <p:blipFill>
          <a:blip r:embed="rId2"/>
          <a:stretch>
            <a:fillRect/>
          </a:stretch>
        </p:blipFill>
        <p:spPr>
          <a:xfrm>
            <a:off x="324000" y="1596646"/>
            <a:ext cx="8343933" cy="2034450"/>
          </a:xfrm>
          <a:prstGeom prst="rect">
            <a:avLst/>
          </a:prstGeom>
        </p:spPr>
      </p:pic>
      <p:sp>
        <p:nvSpPr>
          <p:cNvPr id="5" name="TextBox 4"/>
          <p:cNvSpPr txBox="1"/>
          <p:nvPr/>
        </p:nvSpPr>
        <p:spPr>
          <a:xfrm>
            <a:off x="324000" y="3869635"/>
            <a:ext cx="8687478"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You can find the source code of SparkContext in your local Eclipse or in the installation folder of Spark instance.</a:t>
            </a:r>
            <a:endParaRPr lang="en-US"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326883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TextFile</a:t>
            </a:r>
            <a:r>
              <a:rPr lang="en-US" dirty="0" smtClean="0"/>
              <a:t> method in SparkContext</a:t>
            </a:r>
            <a:endParaRPr lang="en-US" dirty="0"/>
          </a:p>
        </p:txBody>
      </p:sp>
      <p:pic>
        <p:nvPicPr>
          <p:cNvPr id="4" name="Picture 3"/>
          <p:cNvPicPr>
            <a:picLocks noChangeAspect="1"/>
          </p:cNvPicPr>
          <p:nvPr/>
        </p:nvPicPr>
        <p:blipFill>
          <a:blip r:embed="rId2"/>
          <a:stretch>
            <a:fillRect/>
          </a:stretch>
        </p:blipFill>
        <p:spPr>
          <a:xfrm>
            <a:off x="324000" y="1411115"/>
            <a:ext cx="6561389" cy="1729890"/>
          </a:xfrm>
          <a:prstGeom prst="rect">
            <a:avLst/>
          </a:prstGeom>
        </p:spPr>
      </p:pic>
      <p:pic>
        <p:nvPicPr>
          <p:cNvPr id="5" name="Picture 4"/>
          <p:cNvPicPr>
            <a:picLocks noChangeAspect="1"/>
          </p:cNvPicPr>
          <p:nvPr/>
        </p:nvPicPr>
        <p:blipFill>
          <a:blip r:embed="rId3"/>
          <a:stretch>
            <a:fillRect/>
          </a:stretch>
        </p:blipFill>
        <p:spPr>
          <a:xfrm>
            <a:off x="708325" y="2868157"/>
            <a:ext cx="7727350" cy="2552921"/>
          </a:xfrm>
          <a:prstGeom prst="rect">
            <a:avLst/>
          </a:prstGeom>
        </p:spPr>
      </p:pic>
      <p:pic>
        <p:nvPicPr>
          <p:cNvPr id="6" name="Picture 5"/>
          <p:cNvPicPr>
            <a:picLocks noChangeAspect="1"/>
          </p:cNvPicPr>
          <p:nvPr/>
        </p:nvPicPr>
        <p:blipFill>
          <a:blip r:embed="rId4"/>
          <a:stretch>
            <a:fillRect/>
          </a:stretch>
        </p:blipFill>
        <p:spPr>
          <a:xfrm>
            <a:off x="2808047" y="5421078"/>
            <a:ext cx="5860288" cy="1097375"/>
          </a:xfrm>
          <a:prstGeom prst="rect">
            <a:avLst/>
          </a:prstGeom>
        </p:spPr>
      </p:pic>
    </p:spTree>
    <p:extLst>
      <p:ext uri="{BB962C8B-B14F-4D97-AF65-F5344CB8AC3E}">
        <p14:creationId xmlns:p14="http://schemas.microsoft.com/office/powerpoint/2010/main" val="1961969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TextFile</a:t>
            </a:r>
            <a:r>
              <a:rPr lang="en-US" dirty="0" smtClean="0"/>
              <a:t> will return a RDD</a:t>
            </a:r>
            <a:endParaRPr lang="en-US" dirty="0"/>
          </a:p>
        </p:txBody>
      </p:sp>
      <p:pic>
        <p:nvPicPr>
          <p:cNvPr id="4" name="Picture 3"/>
          <p:cNvPicPr>
            <a:picLocks noChangeAspect="1"/>
          </p:cNvPicPr>
          <p:nvPr/>
        </p:nvPicPr>
        <p:blipFill>
          <a:blip r:embed="rId2"/>
          <a:stretch>
            <a:fillRect/>
          </a:stretch>
        </p:blipFill>
        <p:spPr>
          <a:xfrm>
            <a:off x="159026" y="1380156"/>
            <a:ext cx="8201932" cy="1315404"/>
          </a:xfrm>
          <a:prstGeom prst="rect">
            <a:avLst/>
          </a:prstGeom>
        </p:spPr>
      </p:pic>
      <p:sp>
        <p:nvSpPr>
          <p:cNvPr id="5" name="Rectangle 4"/>
          <p:cNvSpPr/>
          <p:nvPr/>
        </p:nvSpPr>
        <p:spPr>
          <a:xfrm>
            <a:off x="159026" y="2880548"/>
            <a:ext cx="8660974" cy="646331"/>
          </a:xfrm>
          <a:prstGeom prst="rect">
            <a:avLst/>
          </a:prstGeom>
        </p:spPr>
        <p:txBody>
          <a:bodyPr wrap="square">
            <a:spAutoFit/>
          </a:bodyPr>
          <a:lstStyle/>
          <a:p>
            <a:r>
              <a:rPr lang="en-US" dirty="0">
                <a:hlinkClick r:id="rId3"/>
              </a:rPr>
              <a:t>http://</a:t>
            </a:r>
            <a:r>
              <a:rPr lang="en-US" dirty="0" smtClean="0">
                <a:hlinkClick r:id="rId3"/>
              </a:rPr>
              <a:t>spark.apache.org/docs/latest/api/scala/index.html#org.apache.spark.rdd.RDD</a:t>
            </a:r>
            <a:endParaRPr lang="en-US" dirty="0" smtClean="0"/>
          </a:p>
          <a:p>
            <a:endParaRPr lang="en-US" dirty="0"/>
          </a:p>
        </p:txBody>
      </p:sp>
      <p:pic>
        <p:nvPicPr>
          <p:cNvPr id="6" name="Picture 5"/>
          <p:cNvPicPr>
            <a:picLocks noChangeAspect="1"/>
          </p:cNvPicPr>
          <p:nvPr/>
        </p:nvPicPr>
        <p:blipFill>
          <a:blip r:embed="rId4"/>
          <a:stretch>
            <a:fillRect/>
          </a:stretch>
        </p:blipFill>
        <p:spPr>
          <a:xfrm>
            <a:off x="159026" y="3447419"/>
            <a:ext cx="8275216" cy="2433522"/>
          </a:xfrm>
          <a:prstGeom prst="rect">
            <a:avLst/>
          </a:prstGeom>
        </p:spPr>
      </p:pic>
    </p:spTree>
    <p:extLst>
      <p:ext uri="{BB962C8B-B14F-4D97-AF65-F5344CB8AC3E}">
        <p14:creationId xmlns:p14="http://schemas.microsoft.com/office/powerpoint/2010/main" val="2067530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TextFile.flat</a:t>
            </a:r>
            <a:r>
              <a:rPr lang="en-US" dirty="0" err="1"/>
              <a:t>M</a:t>
            </a:r>
            <a:r>
              <a:rPr lang="en-US" dirty="0" err="1" smtClean="0"/>
              <a:t>ap</a:t>
            </a:r>
            <a:endParaRPr lang="en-US" dirty="0"/>
          </a:p>
        </p:txBody>
      </p:sp>
      <p:sp>
        <p:nvSpPr>
          <p:cNvPr id="4" name="TextBox 3"/>
          <p:cNvSpPr txBox="1"/>
          <p:nvPr/>
        </p:nvSpPr>
        <p:spPr>
          <a:xfrm>
            <a:off x="324000" y="1351722"/>
            <a:ext cx="8496000" cy="90794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dirty="0"/>
              <a:t>Return a new RDD by first applying a function to all elements of this RDD, and then flattening the results</a:t>
            </a:r>
            <a:r>
              <a:rPr lang="en-US" dirty="0" smtClean="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pic>
        <p:nvPicPr>
          <p:cNvPr id="5" name="Picture 4"/>
          <p:cNvPicPr>
            <a:picLocks noChangeAspect="1"/>
          </p:cNvPicPr>
          <p:nvPr/>
        </p:nvPicPr>
        <p:blipFill>
          <a:blip r:embed="rId2"/>
          <a:stretch>
            <a:fillRect/>
          </a:stretch>
        </p:blipFill>
        <p:spPr>
          <a:xfrm>
            <a:off x="324000" y="2045876"/>
            <a:ext cx="8173288" cy="2711654"/>
          </a:xfrm>
          <a:prstGeom prst="rect">
            <a:avLst/>
          </a:prstGeom>
        </p:spPr>
      </p:pic>
    </p:spTree>
    <p:extLst>
      <p:ext uri="{BB962C8B-B14F-4D97-AF65-F5344CB8AC3E}">
        <p14:creationId xmlns:p14="http://schemas.microsoft.com/office/powerpoint/2010/main" val="412284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understand </a:t>
            </a:r>
            <a:r>
              <a:rPr lang="en-US" altLang="zh-CN" dirty="0" err="1" smtClean="0">
                <a:solidFill>
                  <a:srgbClr val="FF0000"/>
                </a:solidFill>
              </a:rPr>
              <a:t>flat</a:t>
            </a:r>
            <a:r>
              <a:rPr lang="en-US" altLang="zh-CN" dirty="0" err="1" smtClean="0"/>
              <a:t>Map</a:t>
            </a:r>
            <a:endParaRPr lang="en-US" dirty="0"/>
          </a:p>
        </p:txBody>
      </p:sp>
      <p:pic>
        <p:nvPicPr>
          <p:cNvPr id="4" name="Picture 3"/>
          <p:cNvPicPr>
            <a:picLocks noChangeAspect="1"/>
          </p:cNvPicPr>
          <p:nvPr/>
        </p:nvPicPr>
        <p:blipFill>
          <a:blip r:embed="rId3"/>
          <a:stretch>
            <a:fillRect/>
          </a:stretch>
        </p:blipFill>
        <p:spPr>
          <a:xfrm>
            <a:off x="324000" y="1372393"/>
            <a:ext cx="8677158" cy="1437068"/>
          </a:xfrm>
          <a:prstGeom prst="rect">
            <a:avLst/>
          </a:prstGeom>
        </p:spPr>
      </p:pic>
    </p:spTree>
    <p:extLst>
      <p:ext uri="{BB962C8B-B14F-4D97-AF65-F5344CB8AC3E}">
        <p14:creationId xmlns:p14="http://schemas.microsoft.com/office/powerpoint/2010/main" val="1323772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TotalTime>
  <Words>960</Words>
  <Application>Microsoft Office PowerPoint</Application>
  <PresentationFormat>On-screen Show (4:3)</PresentationFormat>
  <Paragraphs>82</Paragraphs>
  <Slides>22</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 Unicode MS</vt:lpstr>
      <vt:lpstr>MS PGothic</vt:lpstr>
      <vt:lpstr>Arial</vt:lpstr>
      <vt:lpstr>Courier New</vt:lpstr>
      <vt:lpstr>Symbol</vt:lpstr>
      <vt:lpstr>wingdings</vt:lpstr>
      <vt:lpstr>wingdings</vt:lpstr>
      <vt:lpstr>SAP_2014_v1.0</vt:lpstr>
      <vt:lpstr>Application running on Spark</vt:lpstr>
      <vt:lpstr>Spark Platform Architecture</vt:lpstr>
      <vt:lpstr>A Sample Java Application: Word Count</vt:lpstr>
      <vt:lpstr>1. SparkContext: Main entry point for Spark functionality</vt:lpstr>
      <vt:lpstr>SparkContext created in Scala Commandline</vt:lpstr>
      <vt:lpstr>TextFile method in SparkContext</vt:lpstr>
      <vt:lpstr>TextFile will return a RDD</vt:lpstr>
      <vt:lpstr>TextFile.flatMap</vt:lpstr>
      <vt:lpstr>How to understand flatMap</vt:lpstr>
      <vt:lpstr>mapToPair - reduceByKey</vt:lpstr>
      <vt:lpstr>How this sample program is executed in Spark</vt:lpstr>
      <vt:lpstr>How this sample program is executed in Spark</vt:lpstr>
      <vt:lpstr>Transformation VS Map</vt:lpstr>
      <vt:lpstr>RDD and DAG</vt:lpstr>
      <vt:lpstr>DAG for Parallel Calculation in HANA</vt:lpstr>
      <vt:lpstr>Stage ( to be translated )</vt:lpstr>
      <vt:lpstr>Stage </vt:lpstr>
      <vt:lpstr>DAGScheduler.scala</vt:lpstr>
      <vt:lpstr>RDD.collect will trigger job execution</vt:lpstr>
      <vt:lpstr>Further reading</vt:lpstr>
      <vt:lpstr>RDD.action</vt:lpstr>
      <vt:lpstr>DAGScheduler.submitJob</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497</cp:revision>
  <dcterms:created xsi:type="dcterms:W3CDTF">2013-10-23T10:48:42Z</dcterms:created>
  <dcterms:modified xsi:type="dcterms:W3CDTF">2015-09-12T08:07:48Z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-182430456</vt:i4>
  </property>
  <property fmtid="{D5CDD505-2E9C-101B-9397-08002B2CF9AE}" pid="3" name="_NewReviewCycle">
    <vt:lpwstr/>
  </property>
  <property fmtid="{D5CDD505-2E9C-101B-9397-08002B2CF9AE}" pid="4" name="_EmailSubject">
    <vt:lpwstr>Fiori Performance Best Practice</vt:lpwstr>
  </property>
  <property fmtid="{D5CDD505-2E9C-101B-9397-08002B2CF9AE}" pid="5" name="_AuthorEmail">
    <vt:lpwstr>yang01.wang@sap.com</vt:lpwstr>
  </property>
  <property fmtid="{D5CDD505-2E9C-101B-9397-08002B2CF9AE}" pid="6" name="_AuthorEmailDisplayName">
    <vt:lpwstr>Wang, Yang</vt:lpwstr>
  </property>
  <property fmtid="{D5CDD505-2E9C-101B-9397-08002B2CF9AE}" pid="7" name="_PreviousAdHocReviewCycleID">
    <vt:i4>1357826825</vt:i4>
  </property>
</Properties>
</file>