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82" autoAdjust="0"/>
    <p:restoredTop sz="90415" autoAdjust="0"/>
  </p:normalViewPr>
  <p:slideViewPr>
    <p:cSldViewPr snapToGrid="0">
      <p:cViewPr varScale="1">
        <p:scale>
          <a:sx n="61" d="100"/>
          <a:sy n="61" d="100"/>
        </p:scale>
        <p:origin x="120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FF932-AE32-4CB2-A004-ABC55BBBB993}" type="datetimeFigureOut">
              <a:rPr lang="en-US" smtClean="0"/>
              <a:t>2016-04-23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1E16C-EC52-46D5-9BB3-59AA4A442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64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Test in QHD/504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prepare output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里将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赋给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还没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执行完后，五个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parameter entry.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然后执行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saved query,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加载到内存里，绑到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controller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上，这样就能显示在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上编辑搜索参数并且点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component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的内容被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这里有可能产生错误，如果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controller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没有绑定的话。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出错的根源还是在于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的实现。只要这个问题解决了，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也就不存在问题了。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6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Partner determination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21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3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第一个难点是如何避免左边针对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把复杂度从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o(n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降成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o(n)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。第二个难点是右边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 note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里，取到每个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instance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后，如何正确地将其写回到所属的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DOCUMENTNOTES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 table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里去。</a:t>
            </a:r>
            <a:endParaRPr 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29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 definitions of structural as well as transactional related aspects of the business data model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 semantic views on business data through the use of specific patterns that are completely independent of UI technologies.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96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0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4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2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9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4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2016-04-23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9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2016-04-23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1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2016-04-23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2016-04-23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0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2016-04-23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1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2016-04-23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0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85C6E-53D4-4DF2-B9C6-C242624B2A8A}" type="datetimeFigureOut">
              <a:rPr lang="en-US" smtClean="0"/>
              <a:t>2016-04-23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7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52" y="1825625"/>
            <a:ext cx="115930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(/^ 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https</a:t>
            </a:r>
            <a:r>
              <a:rPr lang="en-US" sz="2400" dirty="0" smtClean="0">
                <a:solidFill>
                  <a:srgbClr val="FF0000"/>
                </a:solidFill>
              </a:rPr>
              <a:t>?\:) </a:t>
            </a:r>
            <a:r>
              <a:rPr lang="en-US" sz="2400" dirty="0" smtClean="0"/>
              <a:t>\/\/(</a:t>
            </a:r>
            <a:r>
              <a:rPr lang="en-US" sz="2400" dirty="0" smtClean="0">
                <a:solidFill>
                  <a:srgbClr val="92D050"/>
                </a:solidFill>
              </a:rPr>
              <a:t>([^:\/?#]*)  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?:</a:t>
            </a:r>
            <a:r>
              <a:rPr lang="en-US" sz="2400" b="1" dirty="0" smtClean="0">
                <a:solidFill>
                  <a:srgbClr val="7030A0"/>
                </a:solidFill>
              </a:rPr>
              <a:t>\</a:t>
            </a:r>
            <a:r>
              <a:rPr lang="en-US" sz="3600" dirty="0" smtClean="0">
                <a:solidFill>
                  <a:srgbClr val="FFC000"/>
                </a:solidFill>
              </a:rPr>
              <a:t>: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([0-9]+) </a:t>
            </a:r>
            <a:r>
              <a:rPr lang="en-US" sz="2400" dirty="0" smtClean="0"/>
              <a:t>) ?) (\/[^?#]*)(\?[^#]*|)(#.*|)$/);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1711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99" y="1466088"/>
            <a:ext cx="10889924" cy="32540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081" y="2052879"/>
            <a:ext cx="2743438" cy="20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/(</a:t>
            </a:r>
            <a:r>
              <a:rPr lang="en-US" dirty="0">
                <a:solidFill>
                  <a:srgbClr val="FF0000"/>
                </a:solidFill>
              </a:rPr>
              <a:t>?:</a:t>
            </a:r>
            <a:r>
              <a:rPr lang="en-US" dirty="0"/>
              <a:t>^\?|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)(.*?)=(.*?)(?=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|$)/g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368" y="1402080"/>
            <a:ext cx="11094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(?:</a:t>
            </a:r>
            <a:r>
              <a:rPr lang="en-US" altLang="zh-CN" dirty="0" err="1"/>
              <a:t>exp</a:t>
            </a:r>
            <a:r>
              <a:rPr lang="en-US" altLang="zh-CN" dirty="0"/>
              <a:t>)</a:t>
            </a:r>
            <a:r>
              <a:rPr lang="zh-CN" altLang="en-US" dirty="0"/>
              <a:t>不会改变正则表达式的处理方式，只是这样的组匹配的内容不会像前两种那样被捕获到某个组里面，也不会拥有组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r>
              <a:rPr lang="en-US" dirty="0"/>
              <a:t>(?=</a:t>
            </a:r>
            <a:r>
              <a:rPr lang="en-US" dirty="0" err="1"/>
              <a:t>exp</a:t>
            </a:r>
            <a:r>
              <a:rPr lang="en-US" dirty="0"/>
              <a:t>)</a:t>
            </a:r>
            <a:r>
              <a:rPr lang="zh-CN" altLang="en-US" dirty="0"/>
              <a:t>也叫</a:t>
            </a:r>
            <a:r>
              <a:rPr lang="zh-CN" altLang="en-US" b="1" dirty="0"/>
              <a:t>零宽度正预测先行断言</a:t>
            </a:r>
            <a:r>
              <a:rPr lang="zh-CN" altLang="en-US" dirty="0"/>
              <a:t>，它断言自身出现的位置的后面能匹配表达式</a:t>
            </a:r>
            <a:r>
              <a:rPr lang="en-US" dirty="0" err="1"/>
              <a:t>exp</a:t>
            </a:r>
            <a:r>
              <a:rPr lang="en-US" dirty="0"/>
              <a:t>。</a:t>
            </a:r>
            <a:r>
              <a:rPr lang="zh-CN" altLang="en-US" dirty="0"/>
              <a:t>比如</a:t>
            </a:r>
            <a:r>
              <a:rPr lang="en-US" altLang="zh-CN" dirty="0"/>
              <a:t>\</a:t>
            </a:r>
            <a:r>
              <a:rPr lang="en-US" dirty="0"/>
              <a:t>b\w+(?=</a:t>
            </a:r>
            <a:r>
              <a:rPr lang="en-US" dirty="0" err="1"/>
              <a:t>ing</a:t>
            </a:r>
            <a:r>
              <a:rPr lang="en-US" dirty="0"/>
              <a:t>\b)，</a:t>
            </a:r>
            <a:r>
              <a:rPr lang="zh-CN" altLang="en-US" dirty="0"/>
              <a:t>匹配以</a:t>
            </a:r>
            <a:r>
              <a:rPr lang="en-US" dirty="0" err="1"/>
              <a:t>ing</a:t>
            </a:r>
            <a:r>
              <a:rPr lang="zh-CN" altLang="en-US" dirty="0"/>
              <a:t>结尾的单词的前面部分</a:t>
            </a:r>
            <a:r>
              <a:rPr lang="en-US" altLang="zh-CN" dirty="0"/>
              <a:t>(</a:t>
            </a:r>
            <a:r>
              <a:rPr lang="zh-CN" altLang="en-US" dirty="0"/>
              <a:t>除了</a:t>
            </a:r>
            <a:r>
              <a:rPr lang="en-US" b="1" dirty="0" err="1"/>
              <a:t>ing</a:t>
            </a:r>
            <a:r>
              <a:rPr lang="zh-CN" altLang="en-US" dirty="0"/>
              <a:t>以外的部分</a:t>
            </a:r>
            <a:r>
              <a:rPr lang="en-US" altLang="zh-CN" dirty="0"/>
              <a:t>)</a:t>
            </a:r>
            <a:r>
              <a:rPr lang="zh-CN" altLang="en-US" dirty="0"/>
              <a:t>，如查找</a:t>
            </a:r>
            <a:r>
              <a:rPr lang="en-US" dirty="0"/>
              <a:t>I'm </a:t>
            </a:r>
            <a:r>
              <a:rPr lang="en-US" dirty="0">
                <a:solidFill>
                  <a:srgbClr val="FF0000"/>
                </a:solidFill>
              </a:rPr>
              <a:t>sing</a:t>
            </a:r>
            <a:r>
              <a:rPr lang="en-US" dirty="0"/>
              <a:t>ing while you're </a:t>
            </a:r>
            <a:r>
              <a:rPr lang="en-US" dirty="0">
                <a:solidFill>
                  <a:srgbClr val="FF0000"/>
                </a:solidFill>
              </a:rPr>
              <a:t>danc</a:t>
            </a:r>
            <a:r>
              <a:rPr lang="en-US" dirty="0"/>
              <a:t>ing.</a:t>
            </a:r>
            <a:r>
              <a:rPr lang="zh-CN" altLang="en-US" dirty="0"/>
              <a:t>时，它会匹配</a:t>
            </a:r>
            <a:r>
              <a:rPr lang="en-US" dirty="0"/>
              <a:t>sing</a:t>
            </a:r>
            <a:r>
              <a:rPr lang="zh-CN" altLang="en-US" dirty="0"/>
              <a:t>和</a:t>
            </a:r>
            <a:r>
              <a:rPr lang="en-US" dirty="0" err="1"/>
              <a:t>danc</a:t>
            </a:r>
            <a:r>
              <a:rPr lang="en-US" dirty="0"/>
              <a:t>。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4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8640" y="1255776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33472" y="646176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33472" y="140208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33472" y="237744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3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1"/>
            <a:endCxn id="3" idx="3"/>
          </p:cNvCxnSpPr>
          <p:nvPr/>
        </p:nvCxnSpPr>
        <p:spPr>
          <a:xfrm flipH="1">
            <a:off x="1889760" y="871728"/>
            <a:ext cx="743712" cy="6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3" idx="3"/>
          </p:cNvCxnSpPr>
          <p:nvPr/>
        </p:nvCxnSpPr>
        <p:spPr>
          <a:xfrm flipH="1" flipV="1">
            <a:off x="1889760" y="1554480"/>
            <a:ext cx="743712" cy="140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  <a:endCxn id="3" idx="3"/>
          </p:cNvCxnSpPr>
          <p:nvPr/>
        </p:nvCxnSpPr>
        <p:spPr>
          <a:xfrm flipH="1" flipV="1">
            <a:off x="1889760" y="1554480"/>
            <a:ext cx="743712" cy="104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48640" y="4053840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8640" y="5010912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633472" y="3355848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A 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633472" y="405384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B 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633472" y="4858512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A 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633472" y="560832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B 2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16" idx="3"/>
          </p:cNvCxnSpPr>
          <p:nvPr/>
        </p:nvCxnSpPr>
        <p:spPr>
          <a:xfrm flipH="1">
            <a:off x="1889760" y="3584448"/>
            <a:ext cx="743712" cy="76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1"/>
            <a:endCxn id="16" idx="3"/>
          </p:cNvCxnSpPr>
          <p:nvPr/>
        </p:nvCxnSpPr>
        <p:spPr>
          <a:xfrm flipH="1" flipV="1">
            <a:off x="1889760" y="4352544"/>
            <a:ext cx="743712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1"/>
            <a:endCxn id="17" idx="3"/>
          </p:cNvCxnSpPr>
          <p:nvPr/>
        </p:nvCxnSpPr>
        <p:spPr>
          <a:xfrm flipH="1">
            <a:off x="1889760" y="4279392"/>
            <a:ext cx="743712" cy="103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7" idx="3"/>
          </p:cNvCxnSpPr>
          <p:nvPr/>
        </p:nvCxnSpPr>
        <p:spPr>
          <a:xfrm flipH="1" flipV="1">
            <a:off x="1889760" y="5309616"/>
            <a:ext cx="743712" cy="52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133600" y="475488"/>
            <a:ext cx="2523744" cy="2584704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852416" y="1097280"/>
            <a:ext cx="2572512" cy="75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07848" y="3656076"/>
            <a:ext cx="1822704" cy="212445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371344" y="3195828"/>
            <a:ext cx="1969008" cy="307086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4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903956" y="1979112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672214" y="1979112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1</a:t>
            </a:r>
            <a:endParaRPr lang="en-US" sz="6000" dirty="0"/>
          </a:p>
        </p:txBody>
      </p:sp>
      <p:sp>
        <p:nvSpPr>
          <p:cNvPr id="5" name="Oval 4"/>
          <p:cNvSpPr/>
          <p:nvPr/>
        </p:nvSpPr>
        <p:spPr>
          <a:xfrm>
            <a:off x="5440472" y="1979111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03955" y="3432457"/>
            <a:ext cx="1277655" cy="1164921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2</a:t>
            </a:r>
            <a:endParaRPr lang="en-US" sz="6000" dirty="0"/>
          </a:p>
        </p:txBody>
      </p:sp>
      <p:sp>
        <p:nvSpPr>
          <p:cNvPr id="7" name="Oval 6"/>
          <p:cNvSpPr/>
          <p:nvPr/>
        </p:nvSpPr>
        <p:spPr>
          <a:xfrm>
            <a:off x="3672213" y="3432457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3</a:t>
            </a:r>
            <a:endParaRPr lang="en-US" sz="6000" dirty="0"/>
          </a:p>
        </p:txBody>
      </p:sp>
      <p:sp>
        <p:nvSpPr>
          <p:cNvPr id="8" name="Oval 7"/>
          <p:cNvSpPr/>
          <p:nvPr/>
        </p:nvSpPr>
        <p:spPr>
          <a:xfrm>
            <a:off x="5440471" y="3432455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4</a:t>
            </a:r>
            <a:endParaRPr lang="en-US" sz="6000" dirty="0"/>
          </a:p>
        </p:txBody>
      </p:sp>
      <p:sp>
        <p:nvSpPr>
          <p:cNvPr id="9" name="Oval 8"/>
          <p:cNvSpPr/>
          <p:nvPr/>
        </p:nvSpPr>
        <p:spPr>
          <a:xfrm>
            <a:off x="1903955" y="4987772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672213" y="4987772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5</a:t>
            </a:r>
            <a:endParaRPr lang="en-US" sz="6000" dirty="0"/>
          </a:p>
        </p:txBody>
      </p:sp>
      <p:sp>
        <p:nvSpPr>
          <p:cNvPr id="11" name="Oval 10"/>
          <p:cNvSpPr/>
          <p:nvPr/>
        </p:nvSpPr>
        <p:spPr>
          <a:xfrm>
            <a:off x="5440471" y="4987770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cision 2"/>
          <p:cNvSpPr/>
          <p:nvPr/>
        </p:nvSpPr>
        <p:spPr>
          <a:xfrm>
            <a:off x="1252603" y="237994"/>
            <a:ext cx="3538602" cy="14404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does the transaction type has status profile?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25252" y="2430049"/>
            <a:ext cx="2793304" cy="864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user statuses assigned to that profile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48822" y="2426393"/>
            <a:ext cx="2605414" cy="8684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Get all system statuses from C table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07287" y="4076687"/>
            <a:ext cx="2605414" cy="11022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 filtering according to status management internal logic</a:t>
            </a:r>
            <a:endParaRPr lang="en-US" b="1" dirty="0"/>
          </a:p>
        </p:txBody>
      </p:sp>
      <p:cxnSp>
        <p:nvCxnSpPr>
          <p:cNvPr id="10" name="Straight Arrow Connector 9"/>
          <p:cNvCxnSpPr>
            <a:stCxn id="3" idx="2"/>
          </p:cNvCxnSpPr>
          <p:nvPr/>
        </p:nvCxnSpPr>
        <p:spPr>
          <a:xfrm>
            <a:off x="3021904" y="1678487"/>
            <a:ext cx="0" cy="11774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92471" y="1869602"/>
            <a:ext cx="62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48822" y="639012"/>
            <a:ext cx="62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5" name="Elbow Connector 14"/>
          <p:cNvCxnSpPr>
            <a:stCxn id="3" idx="3"/>
            <a:endCxn id="6" idx="0"/>
          </p:cNvCxnSpPr>
          <p:nvPr/>
        </p:nvCxnSpPr>
        <p:spPr>
          <a:xfrm>
            <a:off x="4791205" y="958241"/>
            <a:ext cx="1960324" cy="14681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0"/>
          </p:cNvCxnSpPr>
          <p:nvPr/>
        </p:nvCxnSpPr>
        <p:spPr>
          <a:xfrm>
            <a:off x="6751529" y="2342367"/>
            <a:ext cx="0" cy="840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038611" y="5733780"/>
            <a:ext cx="1966586" cy="870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 status returned</a:t>
            </a:r>
            <a:endParaRPr lang="en-US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5771367" y="5733780"/>
            <a:ext cx="1966586" cy="870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System status returned</a:t>
            </a:r>
            <a:endParaRPr lang="en-US" b="1" dirty="0"/>
          </a:p>
        </p:txBody>
      </p:sp>
      <p:cxnSp>
        <p:nvCxnSpPr>
          <p:cNvPr id="11" name="Elbow Connector 10"/>
          <p:cNvCxnSpPr>
            <a:stCxn id="5" idx="2"/>
            <a:endCxn id="8" idx="1"/>
          </p:cNvCxnSpPr>
          <p:nvPr/>
        </p:nvCxnSpPr>
        <p:spPr>
          <a:xfrm rot="16200000" flipH="1">
            <a:off x="2598112" y="3718657"/>
            <a:ext cx="1332967" cy="485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8" idx="3"/>
          </p:cNvCxnSpPr>
          <p:nvPr/>
        </p:nvCxnSpPr>
        <p:spPr>
          <a:xfrm rot="5400000">
            <a:off x="5747758" y="3624061"/>
            <a:ext cx="1368716" cy="6388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8" idx="2"/>
            <a:endCxn id="25" idx="0"/>
          </p:cNvCxnSpPr>
          <p:nvPr/>
        </p:nvCxnSpPr>
        <p:spPr>
          <a:xfrm rot="5400000">
            <a:off x="3638548" y="4562334"/>
            <a:ext cx="554802" cy="17880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8" idx="2"/>
            <a:endCxn id="26" idx="0"/>
          </p:cNvCxnSpPr>
          <p:nvPr/>
        </p:nvCxnSpPr>
        <p:spPr>
          <a:xfrm rot="16200000" flipH="1">
            <a:off x="5504926" y="4484046"/>
            <a:ext cx="554802" cy="1944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34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59" y="2068656"/>
            <a:ext cx="5016910" cy="6745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57" y="4247136"/>
            <a:ext cx="4007674" cy="7507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57" y="2927428"/>
            <a:ext cx="8497036" cy="11354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59" y="5182115"/>
            <a:ext cx="8390347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2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02" y="363898"/>
            <a:ext cx="5969181" cy="46545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015" y="854818"/>
            <a:ext cx="4177146" cy="133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3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12" y="1031063"/>
            <a:ext cx="2330855" cy="27949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579" y="1183209"/>
            <a:ext cx="4059574" cy="94621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2830882" y="1979112"/>
            <a:ext cx="1590806" cy="14530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256767" y="1656317"/>
            <a:ext cx="1164921" cy="1975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579" y="2462651"/>
            <a:ext cx="4755292" cy="217950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6488482" y="1667272"/>
            <a:ext cx="128940" cy="12763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34544" y="2028169"/>
            <a:ext cx="315735" cy="574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19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37" y="2346544"/>
            <a:ext cx="5408633" cy="2232274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067" y="372793"/>
            <a:ext cx="5220152" cy="270533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730" y="3174121"/>
            <a:ext cx="1668925" cy="73158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4018" y="4001698"/>
            <a:ext cx="2484335" cy="153937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011" y="5348504"/>
            <a:ext cx="7719729" cy="90685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 flipH="1">
            <a:off x="1014609" y="1265129"/>
            <a:ext cx="5711868" cy="1177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304789" y="2530258"/>
            <a:ext cx="4672208" cy="100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645074" y="3443629"/>
            <a:ext cx="5407069" cy="1135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206663" y="4146115"/>
            <a:ext cx="3587067" cy="139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2931090" y="4459266"/>
            <a:ext cx="1903957" cy="1342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306838" y="513567"/>
            <a:ext cx="2066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metadata.xml</a:t>
            </a:r>
            <a:endParaRPr lang="en-US" sz="2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62655" y="3281819"/>
            <a:ext cx="3199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Products.json</a:t>
            </a:r>
            <a:endParaRPr lang="en-US" sz="2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84018" y="5661764"/>
            <a:ext cx="3315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code</a:t>
            </a:r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08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042416\AppData\Local\YNote\data\cle.ee@163.com\0d61a6b7ea234aac9774ff03696dda57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0" y="750931"/>
            <a:ext cx="9906000" cy="462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813" y="2688923"/>
            <a:ext cx="4885540" cy="272805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88252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438912" y="231648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38912" y="685984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38912" y="1147552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38912" y="1609120"/>
            <a:ext cx="5437632" cy="4286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38912" y="2070688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38912" y="2427232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38912" y="2832544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853184" y="1880224"/>
            <a:ext cx="115824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853184" y="2288480"/>
            <a:ext cx="115824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853184" y="2657216"/>
            <a:ext cx="115824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853184" y="475488"/>
            <a:ext cx="115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853184" y="944880"/>
            <a:ext cx="115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853184" y="1444752"/>
            <a:ext cx="115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05344" y="3962400"/>
            <a:ext cx="0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8235696" y="3962400"/>
            <a:ext cx="6096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8808720" y="3962400"/>
            <a:ext cx="6096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9369552" y="3962400"/>
            <a:ext cx="18288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9942576" y="3962400"/>
            <a:ext cx="30480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7900416" y="4328160"/>
            <a:ext cx="27432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8482584" y="4328160"/>
            <a:ext cx="0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9107424" y="4328160"/>
            <a:ext cx="0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9643872" y="4328160"/>
            <a:ext cx="36576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90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07710" y="2945008"/>
            <a:ext cx="1189972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Order id	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6277626" y="2945008"/>
            <a:ext cx="1189972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87654" y="2945008"/>
            <a:ext cx="1189972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date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97682" y="2945008"/>
            <a:ext cx="1189972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Order description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558540" y="3571310"/>
            <a:ext cx="323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report table view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02220" y="508000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guid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02220" y="1723024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Post_date</a:t>
            </a:r>
            <a:endParaRPr lang="en-US" sz="1200" b="1" dirty="0"/>
          </a:p>
        </p:txBody>
      </p:sp>
      <p:sp>
        <p:nvSpPr>
          <p:cNvPr id="11" name="Rectangle 10"/>
          <p:cNvSpPr/>
          <p:nvPr/>
        </p:nvSpPr>
        <p:spPr>
          <a:xfrm>
            <a:off x="7602220" y="1318016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Order_text</a:t>
            </a:r>
            <a:endParaRPr lang="en-US" sz="1200" b="1" dirty="0"/>
          </a:p>
        </p:txBody>
      </p:sp>
      <p:sp>
        <p:nvSpPr>
          <p:cNvPr id="12" name="Rectangle 11"/>
          <p:cNvSpPr/>
          <p:nvPr/>
        </p:nvSpPr>
        <p:spPr>
          <a:xfrm>
            <a:off x="7602220" y="913008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Order_id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602220" y="15650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CDS view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02220" y="2128032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4" idx="0"/>
          </p:cNvCxnSpPr>
          <p:nvPr/>
        </p:nvCxnSpPr>
        <p:spPr>
          <a:xfrm flipH="1">
            <a:off x="6872612" y="2330536"/>
            <a:ext cx="723344" cy="61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3" idx="0"/>
          </p:cNvCxnSpPr>
          <p:nvPr/>
        </p:nvCxnSpPr>
        <p:spPr>
          <a:xfrm flipH="1">
            <a:off x="3302696" y="1115512"/>
            <a:ext cx="4273304" cy="182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6" idx="0"/>
          </p:cNvCxnSpPr>
          <p:nvPr/>
        </p:nvCxnSpPr>
        <p:spPr>
          <a:xfrm flipH="1">
            <a:off x="4492668" y="1520520"/>
            <a:ext cx="3103288" cy="142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5" idx="0"/>
          </p:cNvCxnSpPr>
          <p:nvPr/>
        </p:nvCxnSpPr>
        <p:spPr>
          <a:xfrm flipH="1">
            <a:off x="5682640" y="1935131"/>
            <a:ext cx="1893360" cy="100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055610" y="2533040"/>
            <a:ext cx="122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1:N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60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53019" y="964504"/>
            <a:ext cx="2517732" cy="688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Consumption view</a:t>
            </a:r>
            <a:endParaRPr lang="en-US" altLang="zh-CN" dirty="0"/>
          </a:p>
          <a:p>
            <a:pPr algn="ctr"/>
            <a:r>
              <a:rPr lang="en-US" b="1" dirty="0" err="1"/>
              <a:t>Zflight_Com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66795" y="1653436"/>
            <a:ext cx="225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Zspfli_Root</a:t>
            </a:r>
            <a:r>
              <a:rPr lang="en-US" b="1" dirty="0" err="1"/>
              <a:t>._Item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07912" y="2404997"/>
            <a:ext cx="2004165" cy="67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Zspfli_Root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87441" y="2542784"/>
            <a:ext cx="5436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association [0..*] to </a:t>
            </a:r>
            <a:r>
              <a:rPr lang="en-US" b="1" dirty="0" err="1"/>
              <a:t>Zsflight_Child</a:t>
            </a:r>
            <a:r>
              <a:rPr lang="en-US" b="1" dirty="0"/>
              <a:t> as _Item on $</a:t>
            </a:r>
            <a:r>
              <a:rPr lang="en-US" b="1" dirty="0" err="1"/>
              <a:t>projection.carrid</a:t>
            </a:r>
            <a:r>
              <a:rPr lang="en-US" b="1" dirty="0"/>
              <a:t> = _</a:t>
            </a:r>
            <a:r>
              <a:rPr lang="en-US" b="1" dirty="0" err="1"/>
              <a:t>Item.carrid</a:t>
            </a:r>
            <a:endParaRPr lang="en-US" b="1" dirty="0"/>
          </a:p>
          <a:p>
            <a:r>
              <a:rPr lang="en-US" b="1" dirty="0" smtClean="0"/>
              <a:t>and </a:t>
            </a:r>
            <a:r>
              <a:rPr lang="en-US" b="1" dirty="0"/>
              <a:t>$</a:t>
            </a:r>
            <a:r>
              <a:rPr lang="en-US" b="1" dirty="0" err="1"/>
              <a:t>projection.connid</a:t>
            </a:r>
            <a:r>
              <a:rPr lang="en-US" b="1" dirty="0"/>
              <a:t> = _</a:t>
            </a:r>
            <a:r>
              <a:rPr lang="en-US" b="1" dirty="0" err="1"/>
              <a:t>Item.connid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441" y="3582444"/>
            <a:ext cx="4709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ObjectModel.association.type</a:t>
            </a:r>
            <a:r>
              <a:rPr lang="en-US" dirty="0"/>
              <a:t>: #TO_COMPOSITION_CHILD</a:t>
            </a:r>
          </a:p>
          <a:p>
            <a:r>
              <a:rPr lang="en-US" dirty="0"/>
              <a:t>  _Item</a:t>
            </a:r>
            <a:r>
              <a:rPr lang="en-US" b="1" dirty="0"/>
              <a:t>,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70751" y="4972833"/>
            <a:ext cx="1841326" cy="62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Zsflight_Child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87441" y="4972833"/>
            <a:ext cx="4096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define view </a:t>
            </a:r>
            <a:r>
              <a:rPr lang="en-US" b="1" dirty="0" err="1"/>
              <a:t>Zsflight_Child</a:t>
            </a:r>
            <a:r>
              <a:rPr lang="en-US" b="1" dirty="0"/>
              <a:t> as select from </a:t>
            </a:r>
            <a:r>
              <a:rPr lang="en-US" b="1" dirty="0" err="1"/>
              <a:t>scounter</a:t>
            </a:r>
            <a:r>
              <a:rPr lang="en-US" b="1" dirty="0"/>
              <a:t> </a:t>
            </a:r>
          </a:p>
          <a:p>
            <a:r>
              <a:rPr lang="en-US" b="1" dirty="0"/>
              <a:t>association [1..1] to </a:t>
            </a:r>
            <a:r>
              <a:rPr lang="en-US" b="1" dirty="0" err="1"/>
              <a:t>Zspfli_Root</a:t>
            </a:r>
            <a:r>
              <a:rPr lang="en-US" b="1" dirty="0"/>
              <a:t> as _root </a:t>
            </a:r>
          </a:p>
          <a:p>
            <a:r>
              <a:rPr lang="en-US" b="1" dirty="0"/>
              <a:t>on $</a:t>
            </a:r>
            <a:r>
              <a:rPr lang="en-US" b="1" dirty="0" err="1"/>
              <a:t>projection.carrid</a:t>
            </a:r>
            <a:r>
              <a:rPr lang="en-US" b="1" dirty="0"/>
              <a:t> = _</a:t>
            </a:r>
            <a:r>
              <a:rPr lang="en-US" b="1" dirty="0" err="1"/>
              <a:t>root.carrid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70751" y="5774499"/>
            <a:ext cx="1841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Annotation defines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96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39090" y="53932"/>
            <a:ext cx="2830883" cy="501041"/>
          </a:xfrm>
          <a:prstGeom prst="rect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Z_C_Service_Order_View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39090" y="978769"/>
            <a:ext cx="2830883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Z_i_Order_View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73967" y="1801312"/>
            <a:ext cx="2830883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Z_C_Order_Item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09422" y="1801311"/>
            <a:ext cx="1788352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Z_c_partner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91694" y="1801311"/>
            <a:ext cx="2456493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Zorder_Sys_Status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65807" y="2631508"/>
            <a:ext cx="2004166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CRMD_ORDERADM_H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2201708" y="2631509"/>
            <a:ext cx="1799574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CRMC_PROC_TYPE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11341" y="2640208"/>
            <a:ext cx="1799574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Z_I_Item_Detail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1341" y="3665605"/>
            <a:ext cx="1799574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CRMD_ORDERADM_I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2201708" y="3676389"/>
            <a:ext cx="1799574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CRMD_SCHEDLIN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8940103" y="5465524"/>
            <a:ext cx="1819755" cy="51008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CRMD_PRODUCT_I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4265807" y="3672560"/>
            <a:ext cx="1799574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Z_I_Prod_Status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07561" y="5465524"/>
            <a:ext cx="1799574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CRM_JEST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827032" y="5471789"/>
            <a:ext cx="1799574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Z_C_Status_Text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107135" y="6247354"/>
            <a:ext cx="1041052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TJ02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209420" y="6247354"/>
            <a:ext cx="834371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TJ02T</a:t>
            </a:r>
            <a:endParaRPr lang="en-US" dirty="0"/>
          </a:p>
        </p:txBody>
      </p:sp>
      <p:cxnSp>
        <p:nvCxnSpPr>
          <p:cNvPr id="20" name="Elbow Connector 19"/>
          <p:cNvCxnSpPr>
            <a:stCxn id="16" idx="2"/>
            <a:endCxn id="17" idx="0"/>
          </p:cNvCxnSpPr>
          <p:nvPr/>
        </p:nvCxnSpPr>
        <p:spPr>
          <a:xfrm rot="5400000">
            <a:off x="7039978" y="5560513"/>
            <a:ext cx="274524" cy="10991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2"/>
            <a:endCxn id="18" idx="0"/>
          </p:cNvCxnSpPr>
          <p:nvPr/>
        </p:nvCxnSpPr>
        <p:spPr>
          <a:xfrm rot="16200000" flipH="1">
            <a:off x="8039450" y="5660198"/>
            <a:ext cx="274524" cy="8997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4" idx="2"/>
            <a:endCxn id="13" idx="0"/>
          </p:cNvCxnSpPr>
          <p:nvPr/>
        </p:nvCxnSpPr>
        <p:spPr>
          <a:xfrm rot="16200000" flipH="1">
            <a:off x="6861826" y="2477368"/>
            <a:ext cx="1291923" cy="4684387"/>
          </a:xfrm>
          <a:prstGeom prst="bentConnector3">
            <a:avLst>
              <a:gd name="adj1" fmla="val 422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4" idx="2"/>
          </p:cNvCxnSpPr>
          <p:nvPr/>
        </p:nvCxnSpPr>
        <p:spPr>
          <a:xfrm rot="5400000">
            <a:off x="4525721" y="4813474"/>
            <a:ext cx="127974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4" idx="2"/>
            <a:endCxn id="16" idx="0"/>
          </p:cNvCxnSpPr>
          <p:nvPr/>
        </p:nvCxnSpPr>
        <p:spPr>
          <a:xfrm rot="16200000" flipH="1">
            <a:off x="5797112" y="3542082"/>
            <a:ext cx="1298188" cy="2561225"/>
          </a:xfrm>
          <a:prstGeom prst="bentConnector3">
            <a:avLst>
              <a:gd name="adj1" fmla="val 393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5" idx="2"/>
            <a:endCxn id="10" idx="0"/>
          </p:cNvCxnSpPr>
          <p:nvPr/>
        </p:nvCxnSpPr>
        <p:spPr>
          <a:xfrm rot="5400000">
            <a:off x="1631342" y="1682140"/>
            <a:ext cx="337855" cy="15782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5" idx="2"/>
            <a:endCxn id="9" idx="0"/>
          </p:cNvCxnSpPr>
          <p:nvPr/>
        </p:nvCxnSpPr>
        <p:spPr>
          <a:xfrm rot="16200000" flipH="1">
            <a:off x="2680874" y="2210888"/>
            <a:ext cx="329156" cy="512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5" idx="2"/>
            <a:endCxn id="8" idx="0"/>
          </p:cNvCxnSpPr>
          <p:nvPr/>
        </p:nvCxnSpPr>
        <p:spPr>
          <a:xfrm rot="16200000" flipH="1">
            <a:off x="3764072" y="1127689"/>
            <a:ext cx="329155" cy="26784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2"/>
            <a:endCxn id="11" idx="0"/>
          </p:cNvCxnSpPr>
          <p:nvPr/>
        </p:nvCxnSpPr>
        <p:spPr>
          <a:xfrm>
            <a:off x="1011128" y="3141249"/>
            <a:ext cx="0" cy="52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0" idx="2"/>
            <a:endCxn id="12" idx="0"/>
          </p:cNvCxnSpPr>
          <p:nvPr/>
        </p:nvCxnSpPr>
        <p:spPr>
          <a:xfrm rot="16200000" flipH="1">
            <a:off x="1788741" y="2363635"/>
            <a:ext cx="535140" cy="20903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0" idx="2"/>
            <a:endCxn id="14" idx="0"/>
          </p:cNvCxnSpPr>
          <p:nvPr/>
        </p:nvCxnSpPr>
        <p:spPr>
          <a:xfrm rot="16200000" flipH="1">
            <a:off x="2822706" y="1329671"/>
            <a:ext cx="531311" cy="41544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0" idx="2"/>
            <a:endCxn id="13" idx="0"/>
          </p:cNvCxnSpPr>
          <p:nvPr/>
        </p:nvCxnSpPr>
        <p:spPr>
          <a:xfrm rot="16200000" flipH="1">
            <a:off x="4268417" y="-116041"/>
            <a:ext cx="2324275" cy="8838853"/>
          </a:xfrm>
          <a:prstGeom prst="bentConnector3">
            <a:avLst>
              <a:gd name="adj1" fmla="val 667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7" idx="2"/>
            <a:endCxn id="8" idx="0"/>
          </p:cNvCxnSpPr>
          <p:nvPr/>
        </p:nvCxnSpPr>
        <p:spPr>
          <a:xfrm rot="5400000">
            <a:off x="5429338" y="2140905"/>
            <a:ext cx="329156" cy="6520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4" idx="2"/>
            <a:endCxn id="5" idx="0"/>
          </p:cNvCxnSpPr>
          <p:nvPr/>
        </p:nvCxnSpPr>
        <p:spPr>
          <a:xfrm rot="5400000">
            <a:off x="3561220" y="508000"/>
            <a:ext cx="321502" cy="22651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4" idx="2"/>
            <a:endCxn id="7" idx="0"/>
          </p:cNvCxnSpPr>
          <p:nvPr/>
        </p:nvCxnSpPr>
        <p:spPr>
          <a:xfrm rot="16200000" flipH="1">
            <a:off x="5226486" y="1107855"/>
            <a:ext cx="321501" cy="10654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4" idx="2"/>
            <a:endCxn id="6" idx="0"/>
          </p:cNvCxnSpPr>
          <p:nvPr/>
        </p:nvCxnSpPr>
        <p:spPr>
          <a:xfrm rot="16200000" flipH="1">
            <a:off x="6818315" y="-483973"/>
            <a:ext cx="321501" cy="42490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" idx="2"/>
            <a:endCxn id="4" idx="0"/>
          </p:cNvCxnSpPr>
          <p:nvPr/>
        </p:nvCxnSpPr>
        <p:spPr>
          <a:xfrm>
            <a:off x="4854532" y="554973"/>
            <a:ext cx="0" cy="423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endCxn id="16" idx="0"/>
          </p:cNvCxnSpPr>
          <p:nvPr/>
        </p:nvCxnSpPr>
        <p:spPr>
          <a:xfrm rot="16200000" flipH="1">
            <a:off x="5494794" y="3239763"/>
            <a:ext cx="3169437" cy="1294614"/>
          </a:xfrm>
          <a:prstGeom prst="bentConnector3">
            <a:avLst>
              <a:gd name="adj1" fmla="val 7568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/>
          <p:nvPr/>
        </p:nvCxnSpPr>
        <p:spPr>
          <a:xfrm rot="5400000">
            <a:off x="4226098" y="3226061"/>
            <a:ext cx="3150997" cy="1303576"/>
          </a:xfrm>
          <a:prstGeom prst="bentConnector3">
            <a:avLst>
              <a:gd name="adj1" fmla="val 7583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7200117" y="2865846"/>
            <a:ext cx="1437059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CRMD_LINK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9819975" y="2858543"/>
            <a:ext cx="1437059" cy="5010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ztf_bp_detail</a:t>
            </a:r>
            <a:endParaRPr lang="en-US" dirty="0"/>
          </a:p>
        </p:txBody>
      </p:sp>
      <p:cxnSp>
        <p:nvCxnSpPr>
          <p:cNvPr id="102" name="Elbow Connector 101"/>
          <p:cNvCxnSpPr>
            <a:stCxn id="6" idx="2"/>
            <a:endCxn id="99" idx="0"/>
          </p:cNvCxnSpPr>
          <p:nvPr/>
        </p:nvCxnSpPr>
        <p:spPr>
          <a:xfrm rot="5400000">
            <a:off x="8229376" y="1991624"/>
            <a:ext cx="563494" cy="1184951"/>
          </a:xfrm>
          <a:prstGeom prst="bentConnector3">
            <a:avLst>
              <a:gd name="adj1" fmla="val 299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6" idx="2"/>
            <a:endCxn id="100" idx="0"/>
          </p:cNvCxnSpPr>
          <p:nvPr/>
        </p:nvCxnSpPr>
        <p:spPr>
          <a:xfrm rot="16200000" flipH="1">
            <a:off x="9542956" y="1862993"/>
            <a:ext cx="556191" cy="1434907"/>
          </a:xfrm>
          <a:prstGeom prst="bentConnector3">
            <a:avLst>
              <a:gd name="adj1" fmla="val 297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6" idx="2"/>
            <a:endCxn id="8" idx="0"/>
          </p:cNvCxnSpPr>
          <p:nvPr/>
        </p:nvCxnSpPr>
        <p:spPr>
          <a:xfrm rot="5400000">
            <a:off x="7021166" y="549076"/>
            <a:ext cx="329156" cy="38357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9318868" y="3813738"/>
            <a:ext cx="2442575" cy="5988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zcl_amdp_bp_detail</a:t>
            </a:r>
            <a:endParaRPr lang="en-US" sz="2000" b="1" dirty="0"/>
          </a:p>
        </p:txBody>
      </p:sp>
      <p:cxnSp>
        <p:nvCxnSpPr>
          <p:cNvPr id="124" name="Straight Arrow Connector 123"/>
          <p:cNvCxnSpPr>
            <a:stCxn id="100" idx="2"/>
            <a:endCxn id="122" idx="0"/>
          </p:cNvCxnSpPr>
          <p:nvPr/>
        </p:nvCxnSpPr>
        <p:spPr>
          <a:xfrm>
            <a:off x="10538505" y="3359584"/>
            <a:ext cx="1651" cy="45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191370" y="4992689"/>
            <a:ext cx="2347934" cy="336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 view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191370" y="5356291"/>
            <a:ext cx="2347935" cy="3364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 consumption view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191369" y="5719894"/>
            <a:ext cx="2347935" cy="3364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ABAP Database table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191368" y="6083497"/>
            <a:ext cx="2347935" cy="3364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CDS Table function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191367" y="6447100"/>
            <a:ext cx="2347935" cy="33644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AMDP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Legend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5370" y="1690689"/>
            <a:ext cx="2347934" cy="336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 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5370" y="2054291"/>
            <a:ext cx="2347935" cy="3364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 consumption 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5369" y="2417894"/>
            <a:ext cx="2347935" cy="3364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ABAP Database table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5368" y="2781497"/>
            <a:ext cx="2347935" cy="3364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CDS Table function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5367" y="3145100"/>
            <a:ext cx="2347935" cy="33644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AMDP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7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gray">
          <a:xfrm>
            <a:off x="278638" y="3113719"/>
            <a:ext cx="6504306" cy="53199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 err="1">
                <a:ea typeface="Arial Unicode MS" pitchFamily="34" charset="-128"/>
                <a:cs typeface="Arial Unicode MS" pitchFamily="34" charset="-128"/>
              </a:rPr>
              <a:t>Annotations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1400" kern="0" dirty="0" err="1">
                <a:ea typeface="Arial Unicode MS" pitchFamily="34" charset="-128"/>
                <a:cs typeface="Arial Unicode MS" pitchFamily="34" charset="-128"/>
              </a:rPr>
              <a:t>for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 UI in CDS DDL</a:t>
            </a:r>
          </a:p>
        </p:txBody>
      </p:sp>
      <p:sp>
        <p:nvSpPr>
          <p:cNvPr id="4" name="Rectangle 3"/>
          <p:cNvSpPr/>
          <p:nvPr/>
        </p:nvSpPr>
        <p:spPr bwMode="gray">
          <a:xfrm>
            <a:off x="278638" y="3813368"/>
            <a:ext cx="6504306" cy="55372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 err="1">
                <a:ea typeface="Arial Unicode MS" pitchFamily="34" charset="-128"/>
                <a:cs typeface="Arial Unicode MS" pitchFamily="34" charset="-128"/>
              </a:rPr>
              <a:t>Annotations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1400" kern="0" dirty="0" err="1">
                <a:ea typeface="Arial Unicode MS" pitchFamily="34" charset="-128"/>
                <a:cs typeface="Arial Unicode MS" pitchFamily="34" charset="-128"/>
              </a:rPr>
              <a:t>for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 BO </a:t>
            </a:r>
            <a:r>
              <a:rPr lang="de-DE" sz="1400" kern="0" dirty="0" smtClean="0">
                <a:ea typeface="Arial Unicode MS" pitchFamily="34" charset="-128"/>
                <a:cs typeface="Arial Unicode MS" pitchFamily="34" charset="-128"/>
              </a:rPr>
              <a:t>Definition in 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CDS DDL</a:t>
            </a:r>
          </a:p>
        </p:txBody>
      </p:sp>
      <p:sp>
        <p:nvSpPr>
          <p:cNvPr id="5" name="Rounded Rectangle 4"/>
          <p:cNvSpPr/>
          <p:nvPr/>
        </p:nvSpPr>
        <p:spPr bwMode="gray">
          <a:xfrm>
            <a:off x="4096325" y="5101110"/>
            <a:ext cx="1097281" cy="432000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Database table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5812664" y="5101110"/>
            <a:ext cx="1097281" cy="432000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Database table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Rounded Rectangle 7"/>
          <p:cNvSpPr/>
          <p:nvPr/>
        </p:nvSpPr>
        <p:spPr bwMode="gray">
          <a:xfrm>
            <a:off x="4614830" y="1212987"/>
            <a:ext cx="1806290" cy="527781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UI5</a:t>
            </a:r>
            <a:r>
              <a:rPr kumimoji="0" lang="de-DE" sz="1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 Application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Rounded Rectangle 9"/>
          <p:cNvSpPr/>
          <p:nvPr/>
        </p:nvSpPr>
        <p:spPr bwMode="gray">
          <a:xfrm>
            <a:off x="4616333" y="2483471"/>
            <a:ext cx="1804786" cy="490634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SADL 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framework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1" name="Straight Connector 10"/>
          <p:cNvCxnSpPr>
            <a:stCxn id="8" idx="2"/>
            <a:endCxn id="25" idx="0"/>
          </p:cNvCxnSpPr>
          <p:nvPr/>
        </p:nvCxnSpPr>
        <p:spPr>
          <a:xfrm>
            <a:off x="5517975" y="1740768"/>
            <a:ext cx="751" cy="13184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5" idx="2"/>
            <a:endCxn id="10" idx="0"/>
          </p:cNvCxnSpPr>
          <p:nvPr/>
        </p:nvCxnSpPr>
        <p:spPr>
          <a:xfrm>
            <a:off x="5518726" y="2331063"/>
            <a:ext cx="0" cy="1524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2"/>
            <a:endCxn id="26" idx="0"/>
          </p:cNvCxnSpPr>
          <p:nvPr/>
        </p:nvCxnSpPr>
        <p:spPr>
          <a:xfrm flipH="1">
            <a:off x="5517267" y="2974105"/>
            <a:ext cx="1459" cy="17254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6" idx="2"/>
            <a:endCxn id="27" idx="0"/>
          </p:cNvCxnSpPr>
          <p:nvPr/>
        </p:nvCxnSpPr>
        <p:spPr>
          <a:xfrm>
            <a:off x="5517267" y="3609589"/>
            <a:ext cx="1460" cy="23621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7" idx="2"/>
          </p:cNvCxnSpPr>
          <p:nvPr/>
        </p:nvCxnSpPr>
        <p:spPr>
          <a:xfrm flipH="1">
            <a:off x="5517267" y="4339051"/>
            <a:ext cx="1460" cy="44564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5" idx="0"/>
          </p:cNvCxnSpPr>
          <p:nvPr/>
        </p:nvCxnSpPr>
        <p:spPr>
          <a:xfrm flipH="1">
            <a:off x="4644966" y="4784700"/>
            <a:ext cx="857598" cy="31641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6" idx="0"/>
          </p:cNvCxnSpPr>
          <p:nvPr/>
        </p:nvCxnSpPr>
        <p:spPr>
          <a:xfrm>
            <a:off x="5502564" y="4784700"/>
            <a:ext cx="858741" cy="31641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 bwMode="gray">
          <a:xfrm>
            <a:off x="278638" y="1851918"/>
            <a:ext cx="6504306" cy="49587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400" kern="0" dirty="0">
                <a:ea typeface="Arial Unicode MS" pitchFamily="34" charset="-128"/>
                <a:cs typeface="Arial Unicode MS" pitchFamily="34" charset="-128"/>
              </a:rPr>
              <a:t>UI specific OData derived from CDS </a:t>
            </a:r>
            <a:r>
              <a:rPr lang="en-US" sz="1400" kern="0" dirty="0" smtClean="0">
                <a:ea typeface="Arial Unicode MS" pitchFamily="34" charset="-128"/>
                <a:cs typeface="Arial Unicode MS" pitchFamily="34" charset="-128"/>
              </a:rPr>
              <a:t>DDL</a:t>
            </a:r>
            <a:endParaRPr lang="en-US" sz="1400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" name="Rounded Rectangle 24"/>
          <p:cNvSpPr/>
          <p:nvPr/>
        </p:nvSpPr>
        <p:spPr bwMode="gray">
          <a:xfrm>
            <a:off x="4616332" y="1872615"/>
            <a:ext cx="1804787" cy="458448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de-DE" sz="1200" kern="0" dirty="0" smtClean="0">
                <a:ea typeface="Arial Unicode MS" pitchFamily="34" charset="-128"/>
                <a:cs typeface="Arial Unicode MS" pitchFamily="34" charset="-128"/>
              </a:rPr>
              <a:t>Gateway / OData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" name="Rounded Rectangle 25"/>
          <p:cNvSpPr/>
          <p:nvPr/>
        </p:nvSpPr>
        <p:spPr bwMode="gray">
          <a:xfrm>
            <a:off x="4613415" y="3146647"/>
            <a:ext cx="1807704" cy="462942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CDS Consumption</a:t>
            </a:r>
            <a:r>
              <a:rPr kumimoji="0" lang="de-DE" sz="1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 View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7" name="Rounded Rectangle 26"/>
          <p:cNvSpPr/>
          <p:nvPr/>
        </p:nvSpPr>
        <p:spPr bwMode="gray">
          <a:xfrm>
            <a:off x="4616334" y="3845807"/>
            <a:ext cx="1804785" cy="493244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CDS BO View</a:t>
            </a:r>
          </a:p>
        </p:txBody>
      </p:sp>
    </p:spTree>
    <p:extLst>
      <p:ext uri="{BB962C8B-B14F-4D97-AF65-F5344CB8AC3E}">
        <p14:creationId xmlns:p14="http://schemas.microsoft.com/office/powerpoint/2010/main" val="138834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F7CB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F7CB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77" y="213328"/>
            <a:ext cx="11560542" cy="31244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928" y="3694859"/>
            <a:ext cx="7808387" cy="295063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7979080" y="1979113"/>
            <a:ext cx="1014608" cy="171574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121063" y="2091847"/>
            <a:ext cx="3014597" cy="22823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933173" y="2279737"/>
            <a:ext cx="2137776" cy="219370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096006" y="2375152"/>
            <a:ext cx="3624198" cy="229171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584526" y="4869485"/>
            <a:ext cx="6676373" cy="11805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121063" y="3233024"/>
            <a:ext cx="626302" cy="165706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55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flipV="1">
            <a:off x="1584960" y="1877568"/>
            <a:ext cx="0" cy="2488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Saved query Incident </a:t>
            </a:r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41376" y="2231136"/>
            <a:ext cx="11350752" cy="2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0560" y="1886188"/>
            <a:ext cx="0" cy="102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0560" y="225552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7264" y="2913888"/>
            <a:ext cx="24262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1. Context node binding of node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sz="1600" dirty="0" smtClean="0"/>
              <a:t> ( Lead component controller ) and node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 saved query)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584959" y="2255520"/>
            <a:ext cx="64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1376" y="4352544"/>
            <a:ext cx="303580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2. Entity from view controller’s node C is added to node A.</a:t>
            </a:r>
          </a:p>
          <a:p>
            <a:r>
              <a:rPr lang="en-US" sz="1600" dirty="0" smtClean="0"/>
              <a:t>Now A, B and C have exactly </a:t>
            </a:r>
            <a:r>
              <a:rPr lang="en-US" b="1" dirty="0" smtClean="0">
                <a:solidFill>
                  <a:srgbClr val="FF0000"/>
                </a:solidFill>
              </a:rPr>
              <a:t>5</a:t>
            </a:r>
            <a:r>
              <a:rPr lang="en-US" sz="1600" dirty="0" smtClean="0"/>
              <a:t> entries ( defined in view configuration ). This is done in lead search view controller’s </a:t>
            </a:r>
            <a:r>
              <a:rPr lang="en-US" sz="1600" dirty="0" err="1" smtClean="0"/>
              <a:t>do_prepare_output</a:t>
            </a:r>
            <a:r>
              <a:rPr lang="en-US" sz="1600" dirty="0"/>
              <a:t> </a:t>
            </a:r>
            <a:r>
              <a:rPr lang="en-US" sz="1600" dirty="0" smtClean="0"/>
              <a:t>method.</a:t>
            </a:r>
            <a:endParaRPr lang="en-US" sz="16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035808" y="1886188"/>
            <a:ext cx="0" cy="909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99230" y="2191523"/>
            <a:ext cx="51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33472" y="2795968"/>
            <a:ext cx="1962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3. Lead search view raises BEFORE_OUTPUT event ( via super class implementation)</a:t>
            </a:r>
            <a:endParaRPr lang="en-US" sz="16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4888991" y="1877568"/>
            <a:ext cx="24385" cy="225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58512" y="2191523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14928" y="4305168"/>
            <a:ext cx="28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4. user’s saved query is loaded from DB and fill into node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(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). </a:t>
            </a:r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6016752" y="1886188"/>
            <a:ext cx="0" cy="3478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61361" y="5317104"/>
            <a:ext cx="40843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5. User has changes saved query and save. The validation is done based on node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</a:t>
            </a:r>
            <a:r>
              <a:rPr lang="en-US" b="1" dirty="0" smtClean="0">
                <a:solidFill>
                  <a:srgbClr val="FF0000"/>
                </a:solidFill>
              </a:rPr>
              <a:t> 5 </a:t>
            </a:r>
            <a:r>
              <a:rPr lang="en-US" sz="1600" dirty="0" smtClean="0"/>
              <a:t>entries and C (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). Failed!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6028944" y="2182903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40880" y="2207490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t6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7040880" y="1886188"/>
            <a:ext cx="0" cy="138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467856" y="3267456"/>
            <a:ext cx="37124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6. Content of node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is merged to node </a:t>
            </a:r>
            <a:r>
              <a:rPr lang="en-US" sz="1600" b="1" dirty="0" smtClean="0">
                <a:solidFill>
                  <a:srgbClr val="FF0000"/>
                </a:solidFill>
              </a:rPr>
              <a:t>A</a:t>
            </a:r>
            <a:r>
              <a:rPr lang="en-US" sz="1600" dirty="0" smtClean="0"/>
              <a:t> as t2. Since now C already has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entry, so after </a:t>
            </a:r>
            <a:r>
              <a:rPr lang="en-US" sz="1600" dirty="0" err="1" smtClean="0"/>
              <a:t>do_prepare_output</a:t>
            </a:r>
            <a:r>
              <a:rPr lang="en-US" sz="1600" dirty="0" smtClean="0"/>
              <a:t> , </a:t>
            </a:r>
            <a:r>
              <a:rPr lang="en-US" sz="1600" b="1" dirty="0" smtClean="0">
                <a:solidFill>
                  <a:srgbClr val="FF0000"/>
                </a:solidFill>
              </a:rPr>
              <a:t>A, B </a:t>
            </a:r>
            <a:r>
              <a:rPr lang="en-US" sz="1600" dirty="0" smtClean="0"/>
              <a:t>and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have 5( </a:t>
            </a:r>
            <a:r>
              <a:rPr lang="en-US" sz="1600" b="1" dirty="0" smtClean="0">
                <a:solidFill>
                  <a:srgbClr val="00B050"/>
                </a:solidFill>
              </a:rPr>
              <a:t>from configuration </a:t>
            </a:r>
            <a:r>
              <a:rPr lang="en-US" sz="1600" dirty="0" smtClean="0"/>
              <a:t>)+ 1(</a:t>
            </a:r>
            <a:r>
              <a:rPr lang="en-US" sz="1600" b="1" dirty="0" smtClean="0">
                <a:solidFill>
                  <a:srgbClr val="00B050"/>
                </a:solidFill>
              </a:rPr>
              <a:t>load from saved query</a:t>
            </a:r>
            <a:r>
              <a:rPr lang="en-US" sz="1600" dirty="0" smtClean="0"/>
              <a:t>) = </a:t>
            </a:r>
            <a:r>
              <a:rPr lang="en-US" sz="1600" b="1" dirty="0" smtClean="0">
                <a:solidFill>
                  <a:srgbClr val="FF0000"/>
                </a:solidFill>
              </a:rPr>
              <a:t>6 </a:t>
            </a:r>
            <a:r>
              <a:rPr lang="en-US" sz="1600" dirty="0" smtClean="0"/>
              <a:t>entries  ( to be exact, before super DPO, C = 1, after super DPO, C = 6)</a:t>
            </a:r>
          </a:p>
          <a:p>
            <a:endParaRPr lang="en-US" sz="16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10777728" y="1877568"/>
            <a:ext cx="12192" cy="3486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753344" y="2191523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t8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195560" y="4900595"/>
            <a:ext cx="2316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  <a:r>
              <a:rPr lang="en-US" sz="1600" dirty="0" smtClean="0"/>
              <a:t>. User clicks save </a:t>
            </a:r>
          </a:p>
          <a:p>
            <a:r>
              <a:rPr lang="en-US" sz="1600" dirty="0" smtClean="0"/>
              <a:t>button, validation is </a:t>
            </a:r>
          </a:p>
          <a:p>
            <a:r>
              <a:rPr lang="en-US" sz="1600" dirty="0" smtClean="0"/>
              <a:t>done on node </a:t>
            </a:r>
            <a:r>
              <a:rPr lang="en-US" sz="1600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 </a:t>
            </a:r>
            <a:r>
              <a:rPr lang="en-US" sz="1600" b="1" dirty="0" smtClean="0">
                <a:solidFill>
                  <a:srgbClr val="FF0000"/>
                </a:solidFill>
              </a:rPr>
              <a:t>6</a:t>
            </a:r>
            <a:r>
              <a:rPr lang="en-US" sz="1600" dirty="0" smtClean="0"/>
              <a:t> entries ) and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(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 – PASS!</a:t>
            </a:r>
            <a:endParaRPr lang="en-US" sz="16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8997696" y="1886188"/>
            <a:ext cx="33528" cy="3676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022081" y="2182903"/>
            <a:ext cx="75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345681" y="5562314"/>
            <a:ext cx="26883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7. after </a:t>
            </a:r>
            <a:r>
              <a:rPr lang="en-US" sz="1600" dirty="0" err="1"/>
              <a:t>before_output</a:t>
            </a:r>
            <a:r>
              <a:rPr lang="en-US" sz="1600" dirty="0"/>
              <a:t> event handler is executed,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</a:t>
            </a:r>
            <a:r>
              <a:rPr lang="en-US" sz="1600" dirty="0"/>
              <a:t>has </a:t>
            </a:r>
            <a:r>
              <a:rPr lang="en-US" sz="1600" b="1" dirty="0">
                <a:solidFill>
                  <a:srgbClr val="FF0000"/>
                </a:solidFill>
              </a:rPr>
              <a:t>1 </a:t>
            </a:r>
            <a:r>
              <a:rPr lang="en-US" sz="1600" dirty="0"/>
              <a:t>entry, </a:t>
            </a:r>
            <a:r>
              <a:rPr lang="en-US" sz="1600" b="1" dirty="0">
                <a:solidFill>
                  <a:srgbClr val="FF0000"/>
                </a:solidFill>
              </a:rPr>
              <a:t>A</a:t>
            </a:r>
            <a:r>
              <a:rPr lang="en-US" sz="1600" dirty="0"/>
              <a:t> has 5 + 1 = </a:t>
            </a:r>
            <a:r>
              <a:rPr lang="en-US" sz="1600" b="1" dirty="0">
                <a:solidFill>
                  <a:srgbClr val="FF0000"/>
                </a:solidFill>
              </a:rPr>
              <a:t>6</a:t>
            </a:r>
            <a:r>
              <a:rPr lang="en-US" sz="1600" dirty="0"/>
              <a:t> entries. </a:t>
            </a:r>
            <a:r>
              <a:rPr lang="en-US" sz="1600" b="1" dirty="0">
                <a:solidFill>
                  <a:srgbClr val="FF0000"/>
                </a:solidFill>
              </a:rPr>
              <a:t>B</a:t>
            </a:r>
            <a:r>
              <a:rPr lang="en-US" sz="1600" dirty="0"/>
              <a:t> has</a:t>
            </a:r>
            <a:r>
              <a:rPr lang="en-US" sz="1600" b="1" dirty="0">
                <a:solidFill>
                  <a:srgbClr val="FF0000"/>
                </a:solidFill>
              </a:rPr>
              <a:t> 6 </a:t>
            </a:r>
            <a:r>
              <a:rPr lang="en-US" sz="1600" dirty="0"/>
              <a:t>entries as well due to context node binding.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560" y="1877568"/>
            <a:ext cx="6370320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roundtrip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40880" y="1877568"/>
            <a:ext cx="3749040" cy="3535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 roundtrip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9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89760" y="5248132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97024" y="5404842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CRM_PARTNER_DETERM_INITIAL_EC </a:t>
            </a:r>
            <a:r>
              <a:rPr lang="en-US" altLang="zh-CN" dirty="0" smtClean="0"/>
              <a:t>is called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89760" y="3615559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04288" y="3587603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Lv_proceed_partner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abap_true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89760" y="1886712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It_partner</a:t>
            </a:r>
            <a:r>
              <a:rPr lang="en-US" dirty="0" smtClean="0"/>
              <a:t> is not initial when CRM_ORDER_MAINTAIN is called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89760" y="329184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Fields belongs to context node which is bound to </a:t>
            </a:r>
            <a:r>
              <a:rPr lang="en-US" dirty="0" err="1" smtClean="0"/>
              <a:t>BTPartner</a:t>
            </a:r>
            <a:r>
              <a:rPr lang="en-US" dirty="0" smtClean="0"/>
              <a:t> are changed in UI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2"/>
            <a:endCxn id="8" idx="0"/>
          </p:cNvCxnSpPr>
          <p:nvPr/>
        </p:nvCxnSpPr>
        <p:spPr>
          <a:xfrm>
            <a:off x="4504944" y="1011936"/>
            <a:ext cx="0" cy="8747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</p:cNvCxnSpPr>
          <p:nvPr/>
        </p:nvCxnSpPr>
        <p:spPr>
          <a:xfrm>
            <a:off x="4504944" y="2569464"/>
            <a:ext cx="0" cy="104609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0"/>
          </p:cNvCxnSpPr>
          <p:nvPr/>
        </p:nvCxnSpPr>
        <p:spPr>
          <a:xfrm>
            <a:off x="4504944" y="4298311"/>
            <a:ext cx="0" cy="94982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83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cision 2"/>
          <p:cNvSpPr/>
          <p:nvPr/>
        </p:nvSpPr>
        <p:spPr>
          <a:xfrm>
            <a:off x="987552" y="1109472"/>
            <a:ext cx="2426208" cy="11216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</a:t>
            </a:r>
            <a:r>
              <a:rPr lang="en-US" dirty="0" err="1" smtClean="0"/>
              <a:t>lv_value</a:t>
            </a:r>
            <a:r>
              <a:rPr lang="en-US" dirty="0" smtClean="0"/>
              <a:t> = 1?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9344" y="2808470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7" name="Flowchart: Decision 6"/>
          <p:cNvSpPr/>
          <p:nvPr/>
        </p:nvSpPr>
        <p:spPr>
          <a:xfrm>
            <a:off x="3931920" y="2149364"/>
            <a:ext cx="2426208" cy="11216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</a:t>
            </a:r>
            <a:r>
              <a:rPr lang="en-US" dirty="0" err="1" smtClean="0"/>
              <a:t>lv_value</a:t>
            </a:r>
            <a:r>
              <a:rPr lang="en-US" dirty="0" smtClean="0"/>
              <a:t> = 2?</a:t>
            </a:r>
            <a:endParaRPr lang="en-US" dirty="0"/>
          </a:p>
        </p:txBody>
      </p:sp>
      <p:cxnSp>
        <p:nvCxnSpPr>
          <p:cNvPr id="9" name="Elbow Connector 8"/>
          <p:cNvCxnSpPr>
            <a:stCxn id="3" idx="3"/>
            <a:endCxn id="7" idx="0"/>
          </p:cNvCxnSpPr>
          <p:nvPr/>
        </p:nvCxnSpPr>
        <p:spPr>
          <a:xfrm>
            <a:off x="3413760" y="1670304"/>
            <a:ext cx="1731264" cy="479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98264" y="1300972"/>
            <a:ext cx="90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145024" y="3291102"/>
            <a:ext cx="12192" cy="17850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45024" y="3310497"/>
            <a:ext cx="76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18" name="Elbow Connector 17"/>
          <p:cNvCxnSpPr>
            <a:stCxn id="7" idx="3"/>
          </p:cNvCxnSpPr>
          <p:nvPr/>
        </p:nvCxnSpPr>
        <p:spPr>
          <a:xfrm flipH="1">
            <a:off x="5215128" y="2710196"/>
            <a:ext cx="1143000" cy="2264140"/>
          </a:xfrm>
          <a:prstGeom prst="bentConnector4">
            <a:avLst>
              <a:gd name="adj1" fmla="val -20000"/>
              <a:gd name="adj2" fmla="val 62385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71488" y="3430262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23" name="Elbow Connector 22"/>
          <p:cNvCxnSpPr>
            <a:stCxn id="3" idx="2"/>
          </p:cNvCxnSpPr>
          <p:nvPr/>
        </p:nvCxnSpPr>
        <p:spPr>
          <a:xfrm rot="16200000" flipH="1">
            <a:off x="2307336" y="2124456"/>
            <a:ext cx="2743200" cy="295656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81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61" y="1439357"/>
            <a:ext cx="2919295" cy="24394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049" y="1328186"/>
            <a:ext cx="4160900" cy="266175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3011424" y="1439357"/>
            <a:ext cx="987552" cy="1011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3" idx="1"/>
          </p:cNvCxnSpPr>
          <p:nvPr/>
        </p:nvCxnSpPr>
        <p:spPr>
          <a:xfrm flipV="1">
            <a:off x="3169785" y="2659062"/>
            <a:ext cx="969264" cy="28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011424" y="2121408"/>
            <a:ext cx="1127625" cy="122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52928" y="3706368"/>
            <a:ext cx="1216084" cy="196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44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01" y="1002718"/>
            <a:ext cx="4728749" cy="203309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82" y="3375570"/>
            <a:ext cx="4752767" cy="2883701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668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042416\AppData\Local\YNote\data\cle.ee@163.com\d254098b87e8477c8b00cc56f09eeaa5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8" y="1117727"/>
            <a:ext cx="51149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232" y="406654"/>
            <a:ext cx="5421001" cy="108077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232" y="2015457"/>
            <a:ext cx="4875126" cy="147145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232" y="4100289"/>
            <a:ext cx="5869299" cy="184940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0085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02" y="395977"/>
            <a:ext cx="11728196" cy="60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8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796</Words>
  <Application>Microsoft Office PowerPoint</Application>
  <PresentationFormat>Widescreen</PresentationFormat>
  <Paragraphs>147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 Unicode MS</vt:lpstr>
      <vt:lpstr>宋体</vt:lpstr>
      <vt:lpstr>Arial</vt:lpstr>
      <vt:lpstr>Calibri</vt:lpstr>
      <vt:lpstr>Calibri Light</vt:lpstr>
      <vt:lpstr>Office Theme</vt:lpstr>
      <vt:lpstr>Regular expression</vt:lpstr>
      <vt:lpstr>PowerPoint Presentation</vt:lpstr>
      <vt:lpstr>Saved query Incident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/(?:^\?|&amp;)(.*?)=(.*?)(?=&amp;|$)/g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Legend</vt:lpstr>
      <vt:lpstr>PowerPoint Presentation</vt:lpstr>
      <vt:lpstr>PowerPoint Presentation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Jerry</dc:creator>
  <cp:lastModifiedBy>Wang, Jerry</cp:lastModifiedBy>
  <cp:revision>290</cp:revision>
  <dcterms:created xsi:type="dcterms:W3CDTF">2015-05-25T05:53:36Z</dcterms:created>
  <dcterms:modified xsi:type="dcterms:W3CDTF">2016-04-23T02:54:24Z</dcterms:modified>
</cp:coreProperties>
</file>