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340" r:id="rId2"/>
    <p:sldId id="360" r:id="rId3"/>
    <p:sldId id="359"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60"/>
            <p14:sldId id="359"/>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81470" autoAdjust="0"/>
  </p:normalViewPr>
  <p:slideViewPr>
    <p:cSldViewPr snapToGrid="0" showGuides="1">
      <p:cViewPr varScale="1">
        <p:scale>
          <a:sx n="55" d="100"/>
          <a:sy n="55" d="100"/>
        </p:scale>
        <p:origin x="1315" y="3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005_lazy_evaluation.html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410434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Here delay &amp; force is shown with a recursion:</a:t>
            </a:r>
          </a:p>
          <a:p>
            <a:r>
              <a:rPr lang="en-US" dirty="0" smtClean="0"/>
              <a:t>Base condition are 0 and 1; for 1 the heavy computation is performed; all other function calls use the result of the succeeding function</a:t>
            </a:r>
            <a:endParaRPr lang="en-US" dirty="0"/>
          </a:p>
        </p:txBody>
      </p:sp>
    </p:spTree>
    <p:extLst>
      <p:ext uri="{BB962C8B-B14F-4D97-AF65-F5344CB8AC3E}">
        <p14:creationId xmlns:p14="http://schemas.microsoft.com/office/powerpoint/2010/main" val="682080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007_singleton.html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2664122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http://localhost:8090/cus.crm.mycalendar/?responderOn=true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696855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2581486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Remember: immutable data</a:t>
            </a:r>
            <a:endParaRPr lang="en-US" dirty="0"/>
          </a:p>
        </p:txBody>
      </p:sp>
    </p:spTree>
    <p:extLst>
      <p:ext uri="{BB962C8B-B14F-4D97-AF65-F5344CB8AC3E}">
        <p14:creationId xmlns:p14="http://schemas.microsoft.com/office/powerpoint/2010/main" val="204575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001_DynamicScope.html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797708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A function with variables that are not passed as parameters or declared locally </a:t>
            </a:r>
            <a:r>
              <a:rPr lang="en-US" dirty="0" smtClean="0">
                <a:sym typeface="Wingdings" panose="05000000000000000000" pitchFamily="2" charset="2"/>
              </a:rPr>
              <a:t> free variables</a:t>
            </a:r>
          </a:p>
          <a:p>
            <a:endParaRPr lang="en-US" dirty="0">
              <a:sym typeface="Wingdings" panose="05000000000000000000" pitchFamily="2" charset="2"/>
            </a:endParaRPr>
          </a:p>
          <a:p>
            <a:r>
              <a:rPr lang="en-US" dirty="0" smtClean="0">
                <a:sym typeface="Wingdings" panose="05000000000000000000" pitchFamily="2" charset="2"/>
              </a:rPr>
              <a:t>These free variables are bound to values of the lexical environment at declaration</a:t>
            </a:r>
            <a:endParaRPr lang="en-US" dirty="0" smtClean="0"/>
          </a:p>
          <a:p>
            <a:endParaRPr lang="en-US" dirty="0"/>
          </a:p>
          <a:p>
            <a:endParaRPr lang="en-US" dirty="0"/>
          </a:p>
        </p:txBody>
      </p:sp>
    </p:spTree>
    <p:extLst>
      <p:ext uri="{BB962C8B-B14F-4D97-AF65-F5344CB8AC3E}">
        <p14:creationId xmlns:p14="http://schemas.microsoft.com/office/powerpoint/2010/main" val="341423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002_LexicalScope.html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56352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Do you remember those monolithic event handlers? Callbacks are much more elegant…</a:t>
            </a:r>
          </a:p>
          <a:p>
            <a:endParaRPr lang="en-US" dirty="0" smtClean="0"/>
          </a:p>
          <a:p>
            <a:r>
              <a:rPr lang="en-US" dirty="0" smtClean="0"/>
              <a:t>On the other hand – a callback does not need to have free variables…</a:t>
            </a:r>
            <a:endParaRPr lang="en-US" dirty="0"/>
          </a:p>
        </p:txBody>
      </p:sp>
    </p:spTree>
    <p:extLst>
      <p:ext uri="{BB962C8B-B14F-4D97-AF65-F5344CB8AC3E}">
        <p14:creationId xmlns:p14="http://schemas.microsoft.com/office/powerpoint/2010/main" val="274548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Demo: 003_closure_callback.html</a:t>
            </a:r>
            <a:endParaRPr lang="en-US" dirty="0"/>
          </a:p>
        </p:txBody>
      </p:sp>
    </p:spTree>
    <p:extLst>
      <p:ext uri="{BB962C8B-B14F-4D97-AF65-F5344CB8AC3E}">
        <p14:creationId xmlns:p14="http://schemas.microsoft.com/office/powerpoint/2010/main" val="1606603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004_closure_callback2.html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871593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Sometimes one wants to control when an expression is evaluated and that is evaluated exactly once:</a:t>
            </a:r>
          </a:p>
          <a:p>
            <a:pPr marL="285750" indent="-285750">
              <a:buFontTx/>
              <a:buChar char="-"/>
            </a:pPr>
            <a:r>
              <a:rPr lang="en-US" dirty="0" smtClean="0"/>
              <a:t>Result is used many times</a:t>
            </a:r>
          </a:p>
          <a:p>
            <a:pPr marL="285750" indent="-285750">
              <a:buFontTx/>
              <a:buChar char="-"/>
            </a:pPr>
            <a:r>
              <a:rPr lang="en-US" dirty="0" smtClean="0"/>
              <a:t>Computing is expensive</a:t>
            </a:r>
            <a:endParaRPr lang="en-US" dirty="0"/>
          </a:p>
        </p:txBody>
      </p:sp>
    </p:spTree>
    <p:extLst>
      <p:ext uri="{BB962C8B-B14F-4D97-AF65-F5344CB8AC3E}">
        <p14:creationId xmlns:p14="http://schemas.microsoft.com/office/powerpoint/2010/main" val="4149311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jbcdn2.b0.upaiyun.com/2012/10/image-11.jpg"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Currying" TargetMode="External"/><Relationship Id="rId2" Type="http://schemas.openxmlformats.org/officeDocument/2006/relationships/hyperlink" Target="https://en.wikipedia.org/wiki/Haskell_Curry" TargetMode="Externa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Closure</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smtClean="0"/>
              <a:t>2015 </a:t>
            </a:r>
            <a:r>
              <a:rPr lang="en-US" altLang="zh-CN"/>
              <a:t>December</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JavaScript Example </a:t>
            </a:r>
            <a:endParaRPr lang="en-US" dirty="0"/>
          </a:p>
        </p:txBody>
      </p:sp>
      <p:pic>
        <p:nvPicPr>
          <p:cNvPr id="7" name="Picture 6"/>
          <p:cNvPicPr>
            <a:picLocks noChangeAspect="1"/>
          </p:cNvPicPr>
          <p:nvPr/>
        </p:nvPicPr>
        <p:blipFill>
          <a:blip r:embed="rId2"/>
          <a:stretch>
            <a:fillRect/>
          </a:stretch>
        </p:blipFill>
        <p:spPr>
          <a:xfrm>
            <a:off x="323999" y="4257571"/>
            <a:ext cx="3416727" cy="1582130"/>
          </a:xfrm>
          <a:prstGeom prst="rect">
            <a:avLst/>
          </a:prstGeom>
        </p:spPr>
      </p:pic>
      <p:pic>
        <p:nvPicPr>
          <p:cNvPr id="3074" name="Picture 2" descr="C:\Users\i042416\AppData\Local\YNote\data\cle.ee@163.com\30a705e56848488397a5c083596cb4f7\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99" y="1583060"/>
            <a:ext cx="115443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1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JavaScript Example 2</a:t>
            </a:r>
            <a:endParaRPr lang="en-US" dirty="0"/>
          </a:p>
        </p:txBody>
      </p:sp>
      <p:pic>
        <p:nvPicPr>
          <p:cNvPr id="4098" name="Picture 2" descr="C:\Users\i042416\AppData\Local\YNote\data\cle.ee@163.com\60ee500c57804436b253ce5499ba3696\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1675390"/>
            <a:ext cx="5057775" cy="27146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i042416\AppData\Local\YNote\data\cle.ee@163.com\86478a17044346b49ffabd4ead5d6a8d\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00" y="4985156"/>
            <a:ext cx="19335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29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Example</a:t>
            </a:r>
            <a:endParaRPr lang="en-US" dirty="0"/>
          </a:p>
        </p:txBody>
      </p:sp>
      <p:pic>
        <p:nvPicPr>
          <p:cNvPr id="5" name="Picture 4"/>
          <p:cNvPicPr>
            <a:picLocks noChangeAspect="1"/>
          </p:cNvPicPr>
          <p:nvPr/>
        </p:nvPicPr>
        <p:blipFill>
          <a:blip r:embed="rId2"/>
          <a:stretch>
            <a:fillRect/>
          </a:stretch>
        </p:blipFill>
        <p:spPr>
          <a:xfrm>
            <a:off x="324000" y="1450159"/>
            <a:ext cx="9540436" cy="4842130"/>
          </a:xfrm>
          <a:prstGeom prst="rect">
            <a:avLst/>
          </a:prstGeom>
        </p:spPr>
      </p:pic>
    </p:spTree>
    <p:extLst>
      <p:ext uri="{BB962C8B-B14F-4D97-AF65-F5344CB8AC3E}">
        <p14:creationId xmlns:p14="http://schemas.microsoft.com/office/powerpoint/2010/main" val="3122799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Example</a:t>
            </a:r>
          </a:p>
        </p:txBody>
      </p:sp>
      <p:pic>
        <p:nvPicPr>
          <p:cNvPr id="5122" name="Picture 2" descr="C:\Users\i042416\AppData\Local\YNote\data\cle.ee@163.com\3a26947e088d44f696ad52161d9a6582\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1526019"/>
            <a:ext cx="3375164" cy="250726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i042416\AppData\Local\YNote\data\cle.ee@163.com\6cbb77461efa457e8586e6e8fd8c652a\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4381899"/>
            <a:ext cx="10400584" cy="168538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i042416\AppData\Local\YNote\data\cle.ee@163.com\372b7d71691f46debb1df64e6748bc0e\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818" y="2779651"/>
            <a:ext cx="7706302" cy="745992"/>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bwMode="gray">
          <a:xfrm>
            <a:off x="6335303" y="5084619"/>
            <a:ext cx="5191680" cy="1267360"/>
          </a:xfrm>
          <a:prstGeom prst="wedgeEllipseCallout">
            <a:avLst>
              <a:gd name="adj1" fmla="val -60847"/>
              <a:gd name="adj2" fmla="val -50741"/>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b="1" kern="0" dirty="0" err="1">
                <a:ea typeface="Arial Unicode MS" pitchFamily="34" charset="-128"/>
                <a:cs typeface="Arial Unicode MS" pitchFamily="34" charset="-128"/>
              </a:rPr>
              <a:t>println</a:t>
            </a:r>
            <a:r>
              <a:rPr lang="en-US" sz="2000" b="1" kern="0" dirty="0">
                <a:ea typeface="Arial Unicode MS" pitchFamily="34" charset="-128"/>
                <a:cs typeface="Arial Unicode MS" pitchFamily="34" charset="-128"/>
              </a:rPr>
              <a:t>("I am true") is converted into an anonymous function in Java</a:t>
            </a:r>
            <a:endParaRPr kumimoji="0" lang="en-US" sz="2000" b="1"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3744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Evaluation: Delay and Force </a:t>
            </a:r>
            <a:r>
              <a:rPr lang="en-US" dirty="0"/>
              <a:t>Example (in SML)</a:t>
            </a:r>
          </a:p>
        </p:txBody>
      </p:sp>
      <p:sp>
        <p:nvSpPr>
          <p:cNvPr id="9" name="Text Placeholder 8"/>
          <p:cNvSpPr>
            <a:spLocks noGrp="1"/>
          </p:cNvSpPr>
          <p:nvPr>
            <p:ph type="body" sz="quarter" idx="11"/>
          </p:nvPr>
        </p:nvSpPr>
        <p:spPr>
          <a:xfrm>
            <a:off x="323999" y="1691079"/>
            <a:ext cx="11067901" cy="4392042"/>
          </a:xfrm>
        </p:spPr>
        <p:txBody>
          <a:bodyPr/>
          <a:lstStyle/>
          <a:p>
            <a:r>
              <a:rPr lang="en-US" sz="1400" b="0" dirty="0" smtClean="0">
                <a:latin typeface="Courier New" panose="02070309020205020404" pitchFamily="49" charset="0"/>
                <a:cs typeface="Courier New" panose="02070309020205020404" pitchFamily="49" charset="0"/>
              </a:rPr>
              <a:t>fun </a:t>
            </a:r>
            <a:r>
              <a:rPr lang="en-US" sz="1400" b="0" dirty="0" err="1" smtClean="0">
                <a:latin typeface="Courier New" panose="02070309020205020404" pitchFamily="49" charset="0"/>
                <a:cs typeface="Courier New" panose="02070309020205020404" pitchFamily="49" charset="0"/>
              </a:rPr>
              <a:t>some_heavy_computation</a:t>
            </a:r>
            <a:r>
              <a:rPr lang="en-US" sz="1400" b="0" dirty="0" smtClean="0">
                <a:latin typeface="Courier New" panose="02070309020205020404" pitchFamily="49" charset="0"/>
                <a:cs typeface="Courier New" panose="02070309020205020404" pitchFamily="49" charset="0"/>
              </a:rPr>
              <a:t>(x)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&lt;…&gt;</a:t>
            </a:r>
          </a:p>
          <a:p>
            <a:r>
              <a:rPr lang="en-US" sz="1400" b="0" dirty="0" smtClean="0">
                <a:latin typeface="Courier New" panose="02070309020205020404" pitchFamily="49" charset="0"/>
                <a:cs typeface="Courier New" panose="02070309020205020404" pitchFamily="49" charset="0"/>
              </a:rPr>
              <a:t>fun </a:t>
            </a:r>
            <a:r>
              <a:rPr lang="en-US" sz="1400" b="0" dirty="0" err="1" smtClean="0">
                <a:latin typeface="Courier New" panose="02070309020205020404" pitchFamily="49" charset="0"/>
                <a:cs typeface="Courier New" panose="02070309020205020404" pitchFamily="49" charset="0"/>
              </a:rPr>
              <a:t>repeat_n_times</a:t>
            </a:r>
            <a:r>
              <a:rPr lang="en-US" sz="1400" b="0" dirty="0" smtClean="0">
                <a:latin typeface="Courier New" panose="02070309020205020404" pitchFamily="49" charset="0"/>
                <a:cs typeface="Courier New" panose="02070309020205020404" pitchFamily="49" charset="0"/>
              </a:rPr>
              <a:t>(n, </a:t>
            </a:r>
            <a:r>
              <a:rPr lang="en-US" sz="1400" b="0" dirty="0" err="1" smtClean="0">
                <a:latin typeface="Courier New" panose="02070309020205020404" pitchFamily="49" charset="0"/>
                <a:cs typeface="Courier New" panose="02070309020205020404" pitchFamily="49" charset="0"/>
              </a:rPr>
              <a:t>a_promise</a:t>
            </a:r>
            <a:r>
              <a:rPr lang="en-US" sz="1400" b="0" dirty="0" smtClean="0">
                <a:latin typeface="Courier New" panose="02070309020205020404" pitchFamily="49" charset="0"/>
                <a:cs typeface="Courier New" panose="02070309020205020404" pitchFamily="49" charset="0"/>
              </a:rPr>
              <a:t>)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case n of</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0 =&gt; 0</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 1 =&gt; </a:t>
            </a:r>
            <a:r>
              <a:rPr lang="en-US" sz="1400" b="0" dirty="0" err="1" smtClean="0">
                <a:latin typeface="Courier New" panose="02070309020205020404" pitchFamily="49" charset="0"/>
                <a:cs typeface="Courier New" panose="02070309020205020404" pitchFamily="49" charset="0"/>
              </a:rPr>
              <a:t>my_force</a:t>
            </a: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a_promise</a:t>
            </a:r>
            <a:r>
              <a:rPr lang="en-US" sz="1400" b="0" dirty="0" smtClean="0">
                <a:latin typeface="Courier New" panose="02070309020205020404" pitchFamily="49" charset="0"/>
                <a:cs typeface="Courier New" panose="02070309020205020404" pitchFamily="49" charset="0"/>
              </a:rPr>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 n &gt; 1 =&gt; </a:t>
            </a: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repeat_n_times</a:t>
            </a:r>
            <a:r>
              <a:rPr lang="en-US" sz="1400" b="0" dirty="0">
                <a:latin typeface="Courier New" panose="02070309020205020404" pitchFamily="49" charset="0"/>
                <a:cs typeface="Courier New" panose="02070309020205020404" pitchFamily="49" charset="0"/>
              </a:rPr>
              <a:t>(</a:t>
            </a:r>
            <a:r>
              <a:rPr lang="en-US" sz="1400" b="0" dirty="0" smtClean="0">
                <a:latin typeface="Courier New" panose="02070309020205020404" pitchFamily="49" charset="0"/>
                <a:cs typeface="Courier New" panose="02070309020205020404" pitchFamily="49" charset="0"/>
              </a:rPr>
              <a:t>n – 1, </a:t>
            </a:r>
            <a:r>
              <a:rPr lang="en-US" sz="1400" b="0" dirty="0" err="1" smtClean="0">
                <a:latin typeface="Courier New" panose="02070309020205020404" pitchFamily="49" charset="0"/>
                <a:cs typeface="Courier New" panose="02070309020205020404" pitchFamily="49" charset="0"/>
              </a:rPr>
              <a:t>a_promise</a:t>
            </a:r>
            <a:r>
              <a:rPr lang="en-US" sz="1400" b="0" dirty="0" smtClean="0">
                <a:latin typeface="Courier New" panose="02070309020205020404" pitchFamily="49" charset="0"/>
                <a:cs typeface="Courier New" panose="02070309020205020404" pitchFamily="49" charset="0"/>
              </a:rPr>
              <a:t>)</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my_force</a:t>
            </a: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a_promise</a:t>
            </a:r>
            <a:endParaRPr lang="en-US" sz="1400" b="0" dirty="0" smtClean="0">
              <a:latin typeface="Courier New" panose="02070309020205020404" pitchFamily="49" charset="0"/>
              <a:cs typeface="Courier New" panose="02070309020205020404" pitchFamily="49" charset="0"/>
            </a:endParaRPr>
          </a:p>
          <a:p>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_ = </a:t>
            </a:r>
            <a:r>
              <a:rPr lang="en-US" sz="1400" b="0" dirty="0" err="1" smtClean="0">
                <a:latin typeface="Courier New" panose="02070309020205020404" pitchFamily="49" charset="0"/>
                <a:cs typeface="Courier New" panose="02070309020205020404" pitchFamily="49" charset="0"/>
              </a:rPr>
              <a:t>repeat_n_times</a:t>
            </a:r>
            <a:r>
              <a:rPr lang="en-US" sz="1400" b="0" dirty="0" smtClean="0">
                <a:latin typeface="Courier New" panose="02070309020205020404" pitchFamily="49" charset="0"/>
                <a:cs typeface="Courier New" panose="02070309020205020404" pitchFamily="49" charset="0"/>
              </a:rPr>
              <a:t>(100, my-delay(</a:t>
            </a:r>
            <a:r>
              <a:rPr lang="en-US" sz="1400" b="0" dirty="0" err="1" smtClean="0">
                <a:latin typeface="Courier New" panose="02070309020205020404" pitchFamily="49" charset="0"/>
                <a:cs typeface="Courier New" panose="02070309020205020404" pitchFamily="49" charset="0"/>
              </a:rPr>
              <a:t>fn</a:t>
            </a:r>
            <a:r>
              <a:rPr lang="en-US" sz="1400" b="0" dirty="0" smtClean="0">
                <a:latin typeface="Courier New" panose="02070309020205020404" pitchFamily="49" charset="0"/>
                <a:cs typeface="Courier New" panose="02070309020205020404" pitchFamily="49" charset="0"/>
              </a:rPr>
              <a:t> () =&gt; </a:t>
            </a:r>
            <a:r>
              <a:rPr lang="en-US" sz="1400" b="0" dirty="0" err="1" smtClean="0">
                <a:latin typeface="Courier New" panose="02070309020205020404" pitchFamily="49" charset="0"/>
                <a:cs typeface="Courier New" panose="02070309020205020404" pitchFamily="49" charset="0"/>
              </a:rPr>
              <a:t>some_heavy_computation</a:t>
            </a:r>
            <a:r>
              <a:rPr lang="en-US" sz="1400" b="0" dirty="0" smtClean="0">
                <a:latin typeface="Courier New" panose="02070309020205020404" pitchFamily="49" charset="0"/>
                <a:cs typeface="Courier New" panose="02070309020205020404" pitchFamily="49" charset="0"/>
              </a:rPr>
              <a:t>(4.23)))</a:t>
            </a: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946600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Example: Lazy Load Scenario</a:t>
            </a:r>
            <a:endParaRPr lang="en-US" dirty="0"/>
          </a:p>
        </p:txBody>
      </p:sp>
      <p:sp>
        <p:nvSpPr>
          <p:cNvPr id="6" name="TextBox 5"/>
          <p:cNvSpPr txBox="1"/>
          <p:nvPr/>
        </p:nvSpPr>
        <p:spPr>
          <a:xfrm>
            <a:off x="324000" y="1468582"/>
            <a:ext cx="11327673"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Suppose when we try to log on </a:t>
            </a:r>
            <a:r>
              <a:rPr lang="en-US" sz="1800" dirty="0" err="1"/>
              <a:t>WebQQ</a:t>
            </a:r>
            <a:r>
              <a:rPr lang="en-US" sz="1800" dirty="0"/>
              <a:t>, the desktop background color should become dark to highlight the logon dialog. </a:t>
            </a:r>
            <a:endParaRPr lang="en-US" sz="1800" dirty="0" smtClean="0"/>
          </a:p>
        </p:txBody>
      </p:sp>
      <p:pic>
        <p:nvPicPr>
          <p:cNvPr id="6148" name="Picture 4" descr="C:\Users\i042416\AppData\Local\YNote\data\cle.ee@163.com\24c60908b7c649178135f1eeaf803431\image-11.jpg.jpe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2208356"/>
            <a:ext cx="5813564" cy="28596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42364" y="2208356"/>
            <a:ext cx="5306291" cy="3170099"/>
          </a:xfrm>
          <a:prstGeom prst="rect">
            <a:avLst/>
          </a:prstGeom>
          <a:noFill/>
        </p:spPr>
        <p:txBody>
          <a:bodyPr wrap="square" lIns="0" tIns="0" rIns="0" bIns="0" rtlCol="0">
            <a:spAutoFit/>
          </a:bodyPr>
          <a:lstStyle/>
          <a:p>
            <a:r>
              <a:rPr lang="en-US" sz="1800" dirty="0" err="1"/>
              <a:t>var</a:t>
            </a:r>
            <a:r>
              <a:rPr lang="en-US" sz="1800" dirty="0"/>
              <a:t> </a:t>
            </a:r>
            <a:r>
              <a:rPr lang="en-US" sz="1800" dirty="0" err="1"/>
              <a:t>createMask</a:t>
            </a:r>
            <a:r>
              <a:rPr lang="en-US" sz="1800" dirty="0"/>
              <a:t> = function(){</a:t>
            </a:r>
          </a:p>
          <a:p>
            <a:r>
              <a:rPr lang="en-US" sz="1800" dirty="0"/>
              <a:t>   return </a:t>
            </a:r>
            <a:r>
              <a:rPr lang="en-US" sz="1800" dirty="0" err="1"/>
              <a:t>document,body.appendChild</a:t>
            </a:r>
            <a:r>
              <a:rPr lang="en-US" sz="1800" dirty="0"/>
              <a:t>(  document</a:t>
            </a:r>
            <a:r>
              <a:rPr lang="en-US" sz="1800" dirty="0" smtClean="0"/>
              <a:t>.</a:t>
            </a:r>
          </a:p>
          <a:p>
            <a:r>
              <a:rPr lang="en-US" sz="1800" dirty="0" err="1" smtClean="0"/>
              <a:t>createElement</a:t>
            </a:r>
            <a:r>
              <a:rPr lang="en-US" sz="1800" dirty="0" smtClean="0"/>
              <a:t>(div</a:t>
            </a:r>
            <a:r>
              <a:rPr lang="en-US" sz="1800" dirty="0"/>
              <a:t>)  );</a:t>
            </a:r>
          </a:p>
          <a:p>
            <a:r>
              <a:rPr lang="en-US" sz="1800" dirty="0"/>
              <a:t>}</a:t>
            </a:r>
          </a:p>
          <a:p>
            <a:r>
              <a:rPr lang="en-US" sz="1800" dirty="0"/>
              <a:t/>
            </a:r>
            <a:br>
              <a:rPr lang="en-US" sz="1800" dirty="0"/>
            </a:br>
            <a:endParaRPr lang="en-US" sz="1800" dirty="0"/>
          </a:p>
          <a:p>
            <a:r>
              <a:rPr lang="en-US" sz="1800" dirty="0"/>
              <a:t>$('button').click(function(){</a:t>
            </a:r>
          </a:p>
          <a:p>
            <a:r>
              <a:rPr lang="en-US" sz="1800" dirty="0"/>
              <a:t>   </a:t>
            </a:r>
            <a:r>
              <a:rPr lang="en-US" sz="1800" dirty="0" err="1"/>
              <a:t>Var</a:t>
            </a:r>
            <a:r>
              <a:rPr lang="en-US" sz="1800" dirty="0"/>
              <a:t> mask  = </a:t>
            </a:r>
            <a:r>
              <a:rPr lang="en-US" sz="1800" dirty="0" err="1"/>
              <a:t>createMask</a:t>
            </a:r>
            <a:r>
              <a:rPr lang="en-US" sz="1800" dirty="0"/>
              <a:t>();</a:t>
            </a:r>
          </a:p>
          <a:p>
            <a:r>
              <a:rPr lang="en-US" sz="1800" dirty="0"/>
              <a:t>   </a:t>
            </a:r>
            <a:r>
              <a:rPr lang="en-US" sz="1800" dirty="0" err="1"/>
              <a:t>mask.show</a:t>
            </a:r>
            <a:r>
              <a:rPr lang="en-US" sz="1800" dirty="0"/>
              <a:t>();</a:t>
            </a:r>
          </a:p>
          <a:p>
            <a:r>
              <a:rPr lang="en-US" sz="18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8" name="TextBox 7"/>
          <p:cNvSpPr txBox="1"/>
          <p:nvPr/>
        </p:nvSpPr>
        <p:spPr>
          <a:xfrm>
            <a:off x="324000" y="5564231"/>
            <a:ext cx="11545200"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Drawback: It makes sense for the mask div element to be a singleton, or else every time we click log on button, there will be a new div generated. </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41447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version2</a:t>
            </a:r>
            <a:endParaRPr lang="en-US" dirty="0"/>
          </a:p>
        </p:txBody>
      </p:sp>
      <p:sp>
        <p:nvSpPr>
          <p:cNvPr id="5" name="TextBox 4"/>
          <p:cNvSpPr txBox="1"/>
          <p:nvPr/>
        </p:nvSpPr>
        <p:spPr>
          <a:xfrm>
            <a:off x="152400" y="1343891"/>
            <a:ext cx="10903527" cy="1892826"/>
          </a:xfrm>
          <a:prstGeom prst="rect">
            <a:avLst/>
          </a:prstGeom>
          <a:noFill/>
        </p:spPr>
        <p:txBody>
          <a:bodyPr wrap="square" lIns="0" tIns="0" rIns="0" bIns="0" rtlCol="0">
            <a:spAutoFit/>
          </a:bodyPr>
          <a:lstStyle/>
          <a:p>
            <a:r>
              <a:rPr lang="en-US" sz="2000" dirty="0" err="1"/>
              <a:t>var</a:t>
            </a:r>
            <a:r>
              <a:rPr lang="en-US" sz="2000" dirty="0"/>
              <a:t> mask = </a:t>
            </a:r>
            <a:r>
              <a:rPr lang="en-US" sz="2000" dirty="0" err="1"/>
              <a:t>document.body.appendChild</a:t>
            </a:r>
            <a:r>
              <a:rPr lang="en-US" sz="2000" dirty="0"/>
              <a:t>(</a:t>
            </a:r>
            <a:r>
              <a:rPr lang="en-US" sz="2000" dirty="0" err="1"/>
              <a:t>document.createElement</a:t>
            </a:r>
            <a:r>
              <a:rPr lang="en-US" sz="2000" dirty="0"/>
              <a:t>(''div' ) );</a:t>
            </a:r>
          </a:p>
          <a:p>
            <a:r>
              <a:rPr lang="en-US" sz="2000" dirty="0"/>
              <a:t> </a:t>
            </a:r>
          </a:p>
          <a:p>
            <a:r>
              <a:rPr lang="en-US" sz="2000" dirty="0"/>
              <a:t>$( ''button').click(function(){</a:t>
            </a:r>
          </a:p>
          <a:p>
            <a:r>
              <a:rPr lang="en-US" sz="2000" dirty="0"/>
              <a:t>   </a:t>
            </a:r>
            <a:r>
              <a:rPr lang="en-US" sz="2000" dirty="0" err="1"/>
              <a:t>mask.show</a:t>
            </a:r>
            <a:r>
              <a:rPr lang="en-US" sz="2000" dirty="0"/>
              <a:t>();</a:t>
            </a:r>
          </a:p>
          <a:p>
            <a:r>
              <a:rPr lang="en-US" sz="20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6" name="Rectangle 5"/>
          <p:cNvSpPr/>
          <p:nvPr/>
        </p:nvSpPr>
        <p:spPr>
          <a:xfrm>
            <a:off x="152400" y="3392636"/>
            <a:ext cx="11716800" cy="830997"/>
          </a:xfrm>
          <a:prstGeom prst="rect">
            <a:avLst/>
          </a:prstGeom>
        </p:spPr>
        <p:txBody>
          <a:bodyPr wrap="square">
            <a:spAutoFit/>
          </a:bodyPr>
          <a:lstStyle/>
          <a:p>
            <a:r>
              <a:rPr lang="en-US" sz="2400" dirty="0">
                <a:solidFill>
                  <a:srgbClr val="000000"/>
                </a:solidFill>
                <a:latin typeface="Arial" panose="020B0604020202020204" pitchFamily="34" charset="0"/>
              </a:rPr>
              <a:t>Drawback: If log on button is never clicked, the mask div element is then not necessary. In this solution, the mask div is always created although not necessary. </a:t>
            </a:r>
            <a:endParaRPr lang="en-US" sz="2400" dirty="0"/>
          </a:p>
        </p:txBody>
      </p:sp>
    </p:spTree>
    <p:extLst>
      <p:ext uri="{BB962C8B-B14F-4D97-AF65-F5344CB8AC3E}">
        <p14:creationId xmlns:p14="http://schemas.microsoft.com/office/powerpoint/2010/main" val="362683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version3</a:t>
            </a:r>
            <a:endParaRPr lang="en-US" dirty="0"/>
          </a:p>
        </p:txBody>
      </p:sp>
      <p:sp>
        <p:nvSpPr>
          <p:cNvPr id="5" name="TextBox 4"/>
          <p:cNvSpPr txBox="1"/>
          <p:nvPr/>
        </p:nvSpPr>
        <p:spPr>
          <a:xfrm>
            <a:off x="152400" y="1343891"/>
            <a:ext cx="10903527" cy="3046988"/>
          </a:xfrm>
          <a:prstGeom prst="rect">
            <a:avLst/>
          </a:prstGeom>
          <a:noFill/>
        </p:spPr>
        <p:txBody>
          <a:bodyPr wrap="square" lIns="0" tIns="0" rIns="0" bIns="0" rtlCol="0">
            <a:spAutoFit/>
          </a:bodyPr>
          <a:lstStyle/>
          <a:p>
            <a:r>
              <a:rPr lang="en-US" sz="1800" dirty="0" err="1"/>
              <a:t>var</a:t>
            </a:r>
            <a:r>
              <a:rPr lang="en-US" sz="1800" dirty="0"/>
              <a:t> mask;</a:t>
            </a:r>
          </a:p>
          <a:p>
            <a:r>
              <a:rPr lang="en-US" sz="1800" dirty="0"/>
              <a:t> </a:t>
            </a:r>
          </a:p>
          <a:p>
            <a:r>
              <a:rPr lang="en-US" sz="1800" dirty="0" err="1"/>
              <a:t>var</a:t>
            </a:r>
            <a:r>
              <a:rPr lang="en-US" sz="1800" dirty="0"/>
              <a:t> </a:t>
            </a:r>
            <a:r>
              <a:rPr lang="en-US" sz="1800" dirty="0" err="1"/>
              <a:t>createMask</a:t>
            </a:r>
            <a:r>
              <a:rPr lang="en-US" sz="1800" dirty="0"/>
              <a:t> = function(){</a:t>
            </a:r>
          </a:p>
          <a:p>
            <a:r>
              <a:rPr lang="en-US" sz="1800" dirty="0"/>
              <a:t> </a:t>
            </a:r>
          </a:p>
          <a:p>
            <a:r>
              <a:rPr lang="en-US" sz="1800" dirty="0"/>
              <a:t>if(mask)</a:t>
            </a:r>
          </a:p>
          <a:p>
            <a:r>
              <a:rPr lang="en-US" sz="1800" dirty="0"/>
              <a:t>  return mask;</a:t>
            </a:r>
          </a:p>
          <a:p>
            <a:r>
              <a:rPr lang="en-US" sz="1800" dirty="0"/>
              <a:t>else{</a:t>
            </a:r>
          </a:p>
          <a:p>
            <a:r>
              <a:rPr lang="en-US" sz="1800" dirty="0"/>
              <a:t>  mask = </a:t>
            </a:r>
            <a:r>
              <a:rPr lang="en-US" sz="1800" dirty="0" err="1"/>
              <a:t>document,body.appendChild</a:t>
            </a:r>
            <a:r>
              <a:rPr lang="en-US" sz="1800" dirty="0"/>
              <a:t>(  </a:t>
            </a:r>
            <a:r>
              <a:rPr lang="en-US" sz="1800" dirty="0" err="1"/>
              <a:t>document.createElement</a:t>
            </a:r>
            <a:r>
              <a:rPr lang="en-US" sz="1800" dirty="0"/>
              <a:t>(div)  );</a:t>
            </a:r>
          </a:p>
          <a:p>
            <a:r>
              <a:rPr lang="en-US" sz="1800" dirty="0"/>
              <a:t>  return mask;</a:t>
            </a:r>
          </a:p>
          <a:p>
            <a:r>
              <a:rPr lang="en-US" sz="1800" dirty="0"/>
              <a:t> }</a:t>
            </a:r>
          </a:p>
          <a:p>
            <a:r>
              <a:rPr lang="en-US" sz="1800" dirty="0" smtClean="0"/>
              <a:t>}</a:t>
            </a:r>
            <a:endParaRPr lang="en-US" sz="1800" dirty="0"/>
          </a:p>
        </p:txBody>
      </p:sp>
      <p:sp>
        <p:nvSpPr>
          <p:cNvPr id="3" name="TextBox 2"/>
          <p:cNvSpPr txBox="1"/>
          <p:nvPr/>
        </p:nvSpPr>
        <p:spPr>
          <a:xfrm>
            <a:off x="152400" y="4572000"/>
            <a:ext cx="10903527" cy="110799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Drawback: here a global variable outside </a:t>
            </a:r>
            <a:r>
              <a:rPr lang="en-US" sz="2400" kern="0" dirty="0" err="1" smtClean="0">
                <a:ea typeface="Arial Unicode MS" pitchFamily="34" charset="-128"/>
                <a:cs typeface="Arial Unicode MS" pitchFamily="34" charset="-128"/>
              </a:rPr>
              <a:t>createMask</a:t>
            </a:r>
            <a:r>
              <a:rPr lang="en-US" sz="2400" kern="0" dirty="0" smtClean="0">
                <a:ea typeface="Arial Unicode MS" pitchFamily="34" charset="-128"/>
                <a:cs typeface="Arial Unicode MS" pitchFamily="34" charset="-128"/>
              </a:rPr>
              <a:t> function is used and it is changed inside </a:t>
            </a:r>
            <a:r>
              <a:rPr lang="en-US" sz="2400" kern="0" dirty="0" err="1" smtClean="0">
                <a:ea typeface="Arial Unicode MS" pitchFamily="34" charset="-128"/>
                <a:cs typeface="Arial Unicode MS" pitchFamily="34" charset="-128"/>
              </a:rPr>
              <a:t>createMask</a:t>
            </a:r>
            <a:r>
              <a:rPr lang="en-US" sz="2400" kern="0" dirty="0" smtClean="0">
                <a:ea typeface="Arial Unicode MS" pitchFamily="34" charset="-128"/>
                <a:cs typeface="Arial Unicode MS" pitchFamily="34" charset="-128"/>
              </a:rPr>
              <a:t>. This is not safe since there is possibility that other JS file could also change it. </a:t>
            </a:r>
          </a:p>
        </p:txBody>
      </p:sp>
    </p:spTree>
    <p:extLst>
      <p:ext uri="{BB962C8B-B14F-4D97-AF65-F5344CB8AC3E}">
        <p14:creationId xmlns:p14="http://schemas.microsoft.com/office/powerpoint/2010/main" val="149332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version4</a:t>
            </a:r>
            <a:endParaRPr lang="en-US" dirty="0"/>
          </a:p>
        </p:txBody>
      </p:sp>
      <p:sp>
        <p:nvSpPr>
          <p:cNvPr id="5" name="TextBox 4"/>
          <p:cNvSpPr txBox="1"/>
          <p:nvPr/>
        </p:nvSpPr>
        <p:spPr>
          <a:xfrm>
            <a:off x="152400" y="1343891"/>
            <a:ext cx="10903527" cy="2154436"/>
          </a:xfrm>
          <a:prstGeom prst="rect">
            <a:avLst/>
          </a:prstGeom>
          <a:noFill/>
        </p:spPr>
        <p:txBody>
          <a:bodyPr wrap="square" lIns="0" tIns="0" rIns="0" bIns="0" rtlCol="0">
            <a:spAutoFit/>
          </a:bodyPr>
          <a:lstStyle/>
          <a:p>
            <a:r>
              <a:rPr lang="en-US" sz="2000" dirty="0" err="1"/>
              <a:t>var</a:t>
            </a:r>
            <a:r>
              <a:rPr lang="en-US" sz="2000" dirty="0"/>
              <a:t> </a:t>
            </a:r>
            <a:r>
              <a:rPr lang="en-US" sz="2000" dirty="0" err="1"/>
              <a:t>createMask</a:t>
            </a:r>
            <a:r>
              <a:rPr lang="en-US" sz="2000" dirty="0"/>
              <a:t> = function() {</a:t>
            </a:r>
          </a:p>
          <a:p>
            <a:r>
              <a:rPr lang="en-US" sz="2000" dirty="0"/>
              <a:t>  </a:t>
            </a:r>
            <a:r>
              <a:rPr lang="en-US" sz="2000" dirty="0" err="1"/>
              <a:t>var</a:t>
            </a:r>
            <a:r>
              <a:rPr lang="en-US" sz="2000" dirty="0"/>
              <a:t> mask;</a:t>
            </a:r>
          </a:p>
          <a:p>
            <a:r>
              <a:rPr lang="en-US" sz="2000" dirty="0"/>
              <a:t>  return function() {</a:t>
            </a:r>
          </a:p>
          <a:p>
            <a:r>
              <a:rPr lang="en-US" sz="2000" dirty="0"/>
              <a:t>       return mask || ( mask = </a:t>
            </a:r>
            <a:r>
              <a:rPr lang="en-US" sz="2000" dirty="0" err="1"/>
              <a:t>document.body.appendChild</a:t>
            </a:r>
            <a:r>
              <a:rPr lang="en-US" sz="2000" dirty="0"/>
              <a:t>(</a:t>
            </a:r>
            <a:r>
              <a:rPr lang="en-US" sz="2000" dirty="0" err="1"/>
              <a:t>document.createElement</a:t>
            </a:r>
            <a:r>
              <a:rPr lang="en-US" sz="2000" dirty="0"/>
              <a:t>('div')))；</a:t>
            </a:r>
          </a:p>
          <a:p>
            <a:r>
              <a:rPr lang="en-US" sz="2000" dirty="0"/>
              <a:t>  }</a:t>
            </a:r>
          </a:p>
          <a:p>
            <a:r>
              <a:rPr lang="en-US" sz="2000" dirty="0" smtClean="0"/>
              <a:t>}();</a:t>
            </a:r>
            <a:endParaRPr lang="en-US" sz="2000" dirty="0"/>
          </a:p>
          <a:p>
            <a:endParaRPr lang="en-US" sz="2000" dirty="0"/>
          </a:p>
        </p:txBody>
      </p:sp>
      <p:sp>
        <p:nvSpPr>
          <p:cNvPr id="3" name="TextBox 2"/>
          <p:cNvSpPr txBox="1"/>
          <p:nvPr/>
        </p:nvSpPr>
        <p:spPr>
          <a:xfrm>
            <a:off x="152399" y="3761968"/>
            <a:ext cx="10903527" cy="73866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Now the mask variable is wrapped inside Closure and not visible to outside consumers. The creation of mask div is delayed until it is really necessary.</a:t>
            </a:r>
          </a:p>
        </p:txBody>
      </p:sp>
    </p:spTree>
    <p:extLst>
      <p:ext uri="{BB962C8B-B14F-4D97-AF65-F5344CB8AC3E}">
        <p14:creationId xmlns:p14="http://schemas.microsoft.com/office/powerpoint/2010/main" val="225839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final version</a:t>
            </a:r>
            <a:endParaRPr lang="en-US" dirty="0"/>
          </a:p>
        </p:txBody>
      </p:sp>
      <p:sp>
        <p:nvSpPr>
          <p:cNvPr id="5" name="TextBox 4"/>
          <p:cNvSpPr txBox="1"/>
          <p:nvPr/>
        </p:nvSpPr>
        <p:spPr>
          <a:xfrm>
            <a:off x="152400" y="1343891"/>
            <a:ext cx="10903527" cy="3385542"/>
          </a:xfrm>
          <a:prstGeom prst="rect">
            <a:avLst/>
          </a:prstGeom>
          <a:noFill/>
        </p:spPr>
        <p:txBody>
          <a:bodyPr wrap="square" lIns="0" tIns="0" rIns="0" bIns="0" rtlCol="0">
            <a:spAutoFit/>
          </a:bodyPr>
          <a:lstStyle/>
          <a:p>
            <a:r>
              <a:rPr lang="en-US" sz="2000" dirty="0"/>
              <a:t>We can also write a generic function to enable any other function to behave as singleton style:</a:t>
            </a:r>
          </a:p>
          <a:p>
            <a:endParaRPr lang="en-US" sz="2000" dirty="0"/>
          </a:p>
          <a:p>
            <a:r>
              <a:rPr lang="en-US" sz="2000" b="1" dirty="0" err="1"/>
              <a:t>var</a:t>
            </a:r>
            <a:r>
              <a:rPr lang="en-US" sz="2000" b="1" dirty="0"/>
              <a:t> singleton = function(</a:t>
            </a:r>
            <a:r>
              <a:rPr lang="en-US" sz="2000" b="1" dirty="0" err="1"/>
              <a:t>fn</a:t>
            </a:r>
            <a:r>
              <a:rPr lang="en-US" sz="2000" b="1" dirty="0"/>
              <a:t>){</a:t>
            </a:r>
          </a:p>
          <a:p>
            <a:r>
              <a:rPr lang="en-US" sz="2000" b="1" dirty="0"/>
              <a:t>    </a:t>
            </a:r>
            <a:r>
              <a:rPr lang="en-US" sz="2000" b="1" dirty="0" err="1"/>
              <a:t>var</a:t>
            </a:r>
            <a:r>
              <a:rPr lang="en-US" sz="2000" b="1" dirty="0"/>
              <a:t> result;</a:t>
            </a:r>
          </a:p>
          <a:p>
            <a:r>
              <a:rPr lang="en-US" sz="2000" b="1" dirty="0"/>
              <a:t>    return function() {</a:t>
            </a:r>
          </a:p>
          <a:p>
            <a:r>
              <a:rPr lang="en-US" sz="2000" b="1" dirty="0"/>
              <a:t>        return result || ( result = </a:t>
            </a:r>
            <a:r>
              <a:rPr lang="en-US" sz="2000" b="1" dirty="0" err="1"/>
              <a:t>fn.apply</a:t>
            </a:r>
            <a:r>
              <a:rPr lang="en-US" sz="2000" b="1" dirty="0"/>
              <a:t>(</a:t>
            </a:r>
            <a:r>
              <a:rPr lang="en-US" sz="2000" b="1" dirty="0" err="1"/>
              <a:t>this,arguments</a:t>
            </a:r>
            <a:r>
              <a:rPr lang="en-US" sz="2000" b="1" dirty="0"/>
              <a:t>));</a:t>
            </a:r>
          </a:p>
          <a:p>
            <a:r>
              <a:rPr lang="en-US" sz="2000" b="1" dirty="0"/>
              <a:t>    }</a:t>
            </a:r>
          </a:p>
          <a:p>
            <a:r>
              <a:rPr lang="en-US" sz="2000" b="1" dirty="0" smtClean="0"/>
              <a:t>}</a:t>
            </a:r>
          </a:p>
          <a:p>
            <a:endParaRPr lang="en-US" sz="2000" dirty="0"/>
          </a:p>
          <a:p>
            <a:r>
              <a:rPr lang="en-US" sz="2000" dirty="0"/>
              <a:t>The singleton function accepts a function as input, and return a new function which behaves like singleton. </a:t>
            </a:r>
          </a:p>
        </p:txBody>
      </p:sp>
      <p:sp>
        <p:nvSpPr>
          <p:cNvPr id="4" name="TextBox 3"/>
          <p:cNvSpPr txBox="1"/>
          <p:nvPr/>
        </p:nvSpPr>
        <p:spPr>
          <a:xfrm>
            <a:off x="152400" y="4876800"/>
            <a:ext cx="11430000" cy="923330"/>
          </a:xfrm>
          <a:prstGeom prst="rect">
            <a:avLst/>
          </a:prstGeom>
          <a:noFill/>
        </p:spPr>
        <p:txBody>
          <a:bodyPr wrap="square" lIns="0" tIns="0" rIns="0" bIns="0" rtlCol="0">
            <a:spAutoFit/>
          </a:bodyPr>
          <a:lstStyle/>
          <a:p>
            <a:r>
              <a:rPr lang="en-US" sz="2000" b="1" dirty="0" err="1"/>
              <a:t>var</a:t>
            </a:r>
            <a:r>
              <a:rPr lang="en-US" sz="2000" b="1" dirty="0"/>
              <a:t> </a:t>
            </a:r>
            <a:r>
              <a:rPr lang="en-US" sz="2000" b="1" dirty="0" err="1"/>
              <a:t>createMask</a:t>
            </a:r>
            <a:r>
              <a:rPr lang="en-US" sz="2000" b="1" dirty="0"/>
              <a:t> = singleton(function(){</a:t>
            </a:r>
          </a:p>
          <a:p>
            <a:r>
              <a:rPr lang="en-US" sz="2000" b="1" dirty="0"/>
              <a:t>  return </a:t>
            </a:r>
            <a:r>
              <a:rPr lang="en-US" sz="2000" b="1" dirty="0" err="1"/>
              <a:t>document.body.appendChild</a:t>
            </a:r>
            <a:r>
              <a:rPr lang="en-US" sz="2000" b="1" dirty="0"/>
              <a:t>(</a:t>
            </a:r>
            <a:r>
              <a:rPr lang="en-US" sz="2000" b="1" dirty="0" err="1"/>
              <a:t>document.createElement</a:t>
            </a:r>
            <a:r>
              <a:rPr lang="en-US" sz="2000" b="1" dirty="0"/>
              <a:t>('div'));</a:t>
            </a:r>
          </a:p>
          <a:p>
            <a:r>
              <a:rPr lang="en-US" sz="2000" b="1" dirty="0" smtClean="0"/>
              <a:t>});</a:t>
            </a:r>
            <a:endParaRPr lang="en-US" sz="2000" b="1" dirty="0"/>
          </a:p>
        </p:txBody>
      </p:sp>
    </p:spTree>
    <p:extLst>
      <p:ext uri="{BB962C8B-B14F-4D97-AF65-F5344CB8AC3E}">
        <p14:creationId xmlns:p14="http://schemas.microsoft.com/office/powerpoint/2010/main" val="191212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smtClean="0"/>
              <a:t>Lexical Scope vs. Dynamic </a:t>
            </a:r>
            <a:r>
              <a:rPr lang="en-US" dirty="0"/>
              <a:t>Scope (in SML)</a:t>
            </a:r>
          </a:p>
        </p:txBody>
      </p:sp>
      <p:sp>
        <p:nvSpPr>
          <p:cNvPr id="9" name="Text Placeholder 8"/>
          <p:cNvSpPr>
            <a:spLocks noGrp="1"/>
          </p:cNvSpPr>
          <p:nvPr>
            <p:ph type="body" sz="quarter" idx="11"/>
          </p:nvPr>
        </p:nvSpPr>
        <p:spPr>
          <a:xfrm>
            <a:off x="323999" y="1691079"/>
            <a:ext cx="10044951" cy="4392042"/>
          </a:xfrm>
        </p:spPr>
        <p:txBody>
          <a:bodyPr/>
          <a:lstStyle/>
          <a:p>
            <a:r>
              <a:rPr lang="en-US" sz="1800" dirty="0" smtClean="0"/>
              <a:t>Lexical (static) scope refers to a type of evaluation: </a:t>
            </a:r>
            <a:br>
              <a:rPr lang="en-US" sz="1800" dirty="0" smtClean="0"/>
            </a:br>
            <a:r>
              <a:rPr lang="en-US" sz="1800" dirty="0" smtClean="0"/>
              <a:t>an expression is evaluated against its static local environment (the environment where the expression is </a:t>
            </a:r>
            <a:r>
              <a:rPr lang="en-US" sz="1800" u="sng" dirty="0" smtClean="0"/>
              <a:t>defined</a:t>
            </a:r>
            <a:r>
              <a:rPr lang="en-US" sz="1800" dirty="0" smtClean="0"/>
              <a:t>)</a:t>
            </a:r>
          </a:p>
          <a:p>
            <a:r>
              <a:rPr lang="en-US" sz="1800" dirty="0" smtClean="0"/>
              <a:t>In contrast in a dynamic scope an expression is evaluated against its dynamic environment (the environment when the expressions is </a:t>
            </a:r>
            <a:r>
              <a:rPr lang="en-US" sz="1800" u="sng" dirty="0" smtClean="0"/>
              <a:t>executed</a:t>
            </a:r>
            <a:r>
              <a:rPr lang="en-US" sz="1800" dirty="0" smtClean="0"/>
              <a:t>)</a:t>
            </a:r>
          </a:p>
          <a:p>
            <a:pPr defTabSz="361950"/>
            <a:r>
              <a:rPr lang="en-US" sz="1800" dirty="0" smtClean="0"/>
              <a:t>Example:</a:t>
            </a:r>
            <a:br>
              <a:rPr lang="en-US" sz="1800" dirty="0" smtClean="0"/>
            </a:br>
            <a:r>
              <a:rPr lang="en-US" sz="1800" dirty="0" smtClean="0"/>
              <a:t>	</a:t>
            </a:r>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x = 2</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fun f (y) = x * y</a:t>
            </a: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x = 3</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y = 2</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z = f(x - y)</a:t>
            </a:r>
            <a:endParaRPr lang="en-US" sz="1400" b="0" dirty="0">
              <a:latin typeface="Courier New" panose="02070309020205020404" pitchFamily="49" charset="0"/>
              <a:cs typeface="Courier New" panose="02070309020205020404" pitchFamily="49" charset="0"/>
            </a:endParaRPr>
          </a:p>
        </p:txBody>
      </p:sp>
      <p:graphicFrame>
        <p:nvGraphicFramePr>
          <p:cNvPr id="3" name="Table 2"/>
          <p:cNvGraphicFramePr>
            <a:graphicFrameLocks noGrp="1"/>
          </p:cNvGraphicFramePr>
          <p:nvPr>
            <p:extLst/>
          </p:nvPr>
        </p:nvGraphicFramePr>
        <p:xfrm>
          <a:off x="327552" y="5226273"/>
          <a:ext cx="11416772" cy="747807"/>
        </p:xfrm>
        <a:graphic>
          <a:graphicData uri="http://schemas.openxmlformats.org/drawingml/2006/table">
            <a:tbl>
              <a:tblPr firstRow="1" bandRow="1">
                <a:tableStyleId>{2D5ABB26-0587-4C30-8999-92F81FD0307C}</a:tableStyleId>
              </a:tblPr>
              <a:tblGrid>
                <a:gridCol w="5708386"/>
                <a:gridCol w="5708386"/>
              </a:tblGrid>
              <a:tr h="0">
                <a:tc>
                  <a:txBody>
                    <a:bodyPr/>
                    <a:lstStyle/>
                    <a:p>
                      <a:r>
                        <a:rPr lang="de-DE" sz="1800" dirty="0" err="1" smtClean="0"/>
                        <a:t>Lexical</a:t>
                      </a:r>
                      <a:r>
                        <a:rPr lang="de-DE" sz="1800" dirty="0" smtClean="0"/>
                        <a:t> </a:t>
                      </a:r>
                      <a:r>
                        <a:rPr lang="de-DE" sz="1800" dirty="0" err="1" smtClean="0"/>
                        <a:t>scope</a:t>
                      </a:r>
                      <a:endParaRPr lang="de-DE" sz="1800" dirty="0"/>
                    </a:p>
                  </a:txBody>
                  <a:tcPr/>
                </a:tc>
                <a:tc>
                  <a:txBody>
                    <a:bodyPr/>
                    <a:lstStyle/>
                    <a:p>
                      <a:r>
                        <a:rPr lang="de-DE" sz="1800" dirty="0" smtClean="0"/>
                        <a:t>Dynamic </a:t>
                      </a:r>
                      <a:r>
                        <a:rPr lang="de-DE" sz="1800" dirty="0" err="1" smtClean="0"/>
                        <a:t>scope</a:t>
                      </a:r>
                      <a:endParaRPr lang="de-DE" sz="1800" dirty="0"/>
                    </a:p>
                  </a:txBody>
                  <a:tcPr/>
                </a:tc>
              </a:tr>
              <a:tr h="382047">
                <a:tc>
                  <a:txBody>
                    <a:bodyPr/>
                    <a:lstStyle/>
                    <a:p>
                      <a:r>
                        <a:rPr lang="de-DE" sz="1400" dirty="0" err="1" smtClean="0">
                          <a:latin typeface="Courier New" panose="02070309020205020404" pitchFamily="49" charset="0"/>
                          <a:cs typeface="Courier New" panose="02070309020205020404" pitchFamily="49" charset="0"/>
                        </a:rPr>
                        <a:t>val</a:t>
                      </a:r>
                      <a:r>
                        <a:rPr lang="de-DE" sz="1400" dirty="0" smtClean="0">
                          <a:latin typeface="Courier New" panose="02070309020205020404" pitchFamily="49" charset="0"/>
                          <a:cs typeface="Courier New" panose="02070309020205020404" pitchFamily="49" charset="0"/>
                        </a:rPr>
                        <a:t> z = 2</a:t>
                      </a:r>
                      <a:endParaRPr lang="de-DE" sz="1400" dirty="0">
                        <a:latin typeface="Courier New" panose="02070309020205020404" pitchFamily="49" charset="0"/>
                        <a:cs typeface="Courier New" panose="02070309020205020404" pitchFamily="49" charset="0"/>
                      </a:endParaRPr>
                    </a:p>
                  </a:txBody>
                  <a:tcPr/>
                </a:tc>
                <a:tc>
                  <a:txBody>
                    <a:bodyPr/>
                    <a:lstStyle/>
                    <a:p>
                      <a:r>
                        <a:rPr lang="de-DE" sz="1400" dirty="0" err="1" smtClean="0">
                          <a:latin typeface="Courier New" panose="02070309020205020404" pitchFamily="49" charset="0"/>
                          <a:cs typeface="Courier New" panose="02070309020205020404" pitchFamily="49" charset="0"/>
                        </a:rPr>
                        <a:t>val</a:t>
                      </a:r>
                      <a:r>
                        <a:rPr lang="de-DE" sz="1400" dirty="0" smtClean="0">
                          <a:latin typeface="Courier New" panose="02070309020205020404" pitchFamily="49" charset="0"/>
                          <a:cs typeface="Courier New" panose="02070309020205020404" pitchFamily="49" charset="0"/>
                        </a:rPr>
                        <a:t> z = 3</a:t>
                      </a:r>
                      <a:endParaRPr lang="de-DE" sz="1400" dirty="0">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181916067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Scenario – final version</a:t>
            </a:r>
          </a:p>
        </p:txBody>
      </p:sp>
      <p:pic>
        <p:nvPicPr>
          <p:cNvPr id="6" name="Picture 5"/>
          <p:cNvPicPr>
            <a:picLocks noChangeAspect="1"/>
          </p:cNvPicPr>
          <p:nvPr/>
        </p:nvPicPr>
        <p:blipFill>
          <a:blip r:embed="rId3"/>
          <a:stretch>
            <a:fillRect/>
          </a:stretch>
        </p:blipFill>
        <p:spPr>
          <a:xfrm>
            <a:off x="324000" y="3825311"/>
            <a:ext cx="9665127" cy="2812603"/>
          </a:xfrm>
          <a:prstGeom prst="rect">
            <a:avLst/>
          </a:prstGeom>
        </p:spPr>
      </p:pic>
      <p:pic>
        <p:nvPicPr>
          <p:cNvPr id="7" name="Picture 6"/>
          <p:cNvPicPr>
            <a:picLocks noChangeAspect="1"/>
          </p:cNvPicPr>
          <p:nvPr/>
        </p:nvPicPr>
        <p:blipFill>
          <a:blip r:embed="rId4"/>
          <a:stretch>
            <a:fillRect/>
          </a:stretch>
        </p:blipFill>
        <p:spPr>
          <a:xfrm>
            <a:off x="324000" y="1440625"/>
            <a:ext cx="5669771" cy="2263336"/>
          </a:xfrm>
          <a:prstGeom prst="rect">
            <a:avLst/>
          </a:prstGeom>
        </p:spPr>
      </p:pic>
      <p:sp>
        <p:nvSpPr>
          <p:cNvPr id="3" name="TextBox 2"/>
          <p:cNvSpPr txBox="1"/>
          <p:nvPr/>
        </p:nvSpPr>
        <p:spPr>
          <a:xfrm>
            <a:off x="6276109" y="1440625"/>
            <a:ext cx="5375564" cy="215443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2800" kern="0" dirty="0" smtClean="0">
                <a:ea typeface="Arial Unicode MS" pitchFamily="34" charset="-128"/>
                <a:cs typeface="Arial Unicode MS" pitchFamily="34" charset="-128"/>
              </a:rPr>
              <a:t>Bridge Pattern: decouple the abstract part and the concrete implementation part, so that each of both could change independently. </a:t>
            </a:r>
            <a:endParaRPr lang="en-US" sz="2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81279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in UI5 Application</a:t>
            </a:r>
            <a:endParaRPr lang="en-US" dirty="0"/>
          </a:p>
        </p:txBody>
      </p:sp>
      <p:sp>
        <p:nvSpPr>
          <p:cNvPr id="5" name="TextBox 4"/>
          <p:cNvSpPr txBox="1"/>
          <p:nvPr/>
        </p:nvSpPr>
        <p:spPr>
          <a:xfrm>
            <a:off x="166255" y="1440873"/>
            <a:ext cx="11513127" cy="170816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This pattern is widely used in JavaScript Libraries and applications. </a:t>
            </a:r>
          </a:p>
          <a:p>
            <a:pPr fontAlgn="base">
              <a:spcBef>
                <a:spcPts val="600"/>
              </a:spcBef>
              <a:spcAft>
                <a:spcPct val="0"/>
              </a:spcAft>
              <a:buClr>
                <a:srgbClr val="F0AB00"/>
              </a:buClr>
              <a:buSzPct val="80000"/>
            </a:pPr>
            <a:endParaRPr lang="en-US" sz="24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An example </a:t>
            </a:r>
            <a:r>
              <a:rPr lang="en-US" sz="2400" kern="0" dirty="0">
                <a:ea typeface="Arial Unicode MS" pitchFamily="34" charset="-128"/>
                <a:cs typeface="Arial Unicode MS" pitchFamily="34" charset="-128"/>
              </a:rPr>
              <a:t>in Fiori: </a:t>
            </a:r>
            <a:r>
              <a:rPr lang="en-US" sz="2400" kern="0" dirty="0" err="1">
                <a:ea typeface="Arial Unicode MS" pitchFamily="34" charset="-128"/>
                <a:cs typeface="Arial Unicode MS" pitchFamily="34" charset="-128"/>
              </a:rPr>
              <a:t>jQueryproxy.wrf</a:t>
            </a:r>
            <a:endParaRPr lang="en-US" sz="24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24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672182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a:t>
            </a:r>
            <a:endParaRPr lang="en-US" dirty="0"/>
          </a:p>
        </p:txBody>
      </p:sp>
      <p:sp>
        <p:nvSpPr>
          <p:cNvPr id="5" name="TextBox 4"/>
          <p:cNvSpPr txBox="1"/>
          <p:nvPr/>
        </p:nvSpPr>
        <p:spPr>
          <a:xfrm>
            <a:off x="324000" y="1413164"/>
            <a:ext cx="11327673" cy="244682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a:t>n mathematics and computer science, currying is the technique of translating the evaluation of a function that takes multiple arguments (or a tuple of arguments) into evaluating a sequence of functions, each with a single argument</a:t>
            </a:r>
            <a:r>
              <a:rPr lang="en-US" sz="2400" smtClean="0"/>
              <a:t>. </a:t>
            </a:r>
          </a:p>
          <a:p>
            <a:pPr fontAlgn="base">
              <a:spcBef>
                <a:spcPts val="600"/>
              </a:spcBef>
              <a:spcAft>
                <a:spcPct val="0"/>
              </a:spcAft>
              <a:buClr>
                <a:srgbClr val="F0AB00"/>
              </a:buClr>
              <a:buSzPct val="80000"/>
            </a:pPr>
            <a:r>
              <a:rPr lang="en-US" sz="2400" smtClean="0">
                <a:hlinkClick r:id="rId2" tooltip="Haskell Curry"/>
              </a:rPr>
              <a:t>Haskell Curry</a:t>
            </a:r>
            <a:endParaRPr lang="en-US" sz="2400" smtClean="0"/>
          </a:p>
          <a:p>
            <a:pPr fontAlgn="base">
              <a:spcBef>
                <a:spcPts val="600"/>
              </a:spcBef>
              <a:spcAft>
                <a:spcPct val="0"/>
              </a:spcAft>
              <a:buClr>
                <a:srgbClr val="F0AB00"/>
              </a:buClr>
              <a:buSzPct val="80000"/>
            </a:pPr>
            <a:r>
              <a:rPr lang="en-US" sz="2400" kern="0">
                <a:ea typeface="Arial Unicode MS" pitchFamily="34" charset="-128"/>
                <a:cs typeface="Arial Unicode MS" pitchFamily="34" charset="-128"/>
                <a:hlinkClick r:id="rId3"/>
              </a:rPr>
              <a:t>https://</a:t>
            </a:r>
            <a:r>
              <a:rPr lang="en-US" sz="2400" kern="0" smtClean="0">
                <a:ea typeface="Arial Unicode MS" pitchFamily="34" charset="-128"/>
                <a:cs typeface="Arial Unicode MS" pitchFamily="34" charset="-128"/>
                <a:hlinkClick r:id="rId3"/>
              </a:rPr>
              <a:t>en.wikipedia.org/wiki/Currying</a:t>
            </a:r>
            <a:endParaRPr lang="en-US" sz="2400" kern="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2400" kern="0" dirty="0" err="1" smtClean="0">
              <a:ea typeface="Arial Unicode MS" pitchFamily="34" charset="-128"/>
              <a:cs typeface="Arial Unicode MS" pitchFamily="34" charset="-128"/>
            </a:endParaRPr>
          </a:p>
        </p:txBody>
      </p:sp>
      <p:sp>
        <p:nvSpPr>
          <p:cNvPr id="3" name="TextBox 2"/>
          <p:cNvSpPr txBox="1"/>
          <p:nvPr/>
        </p:nvSpPr>
        <p:spPr>
          <a:xfrm>
            <a:off x="324000" y="3859988"/>
            <a:ext cx="6409309" cy="215443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a:ea typeface="Arial Unicode MS" pitchFamily="34" charset="-128"/>
                <a:cs typeface="Arial Unicode MS" pitchFamily="34" charset="-128"/>
              </a:rPr>
              <a:t>function </a:t>
            </a:r>
            <a:r>
              <a:rPr lang="en-US" sz="2400" kern="0" dirty="0" err="1">
                <a:ea typeface="Arial Unicode MS" pitchFamily="34" charset="-128"/>
                <a:cs typeface="Arial Unicode MS" pitchFamily="34" charset="-128"/>
              </a:rPr>
              <a:t>simpleGreet</a:t>
            </a:r>
            <a:r>
              <a:rPr lang="en-US" sz="2400" kern="0" dirty="0">
                <a:ea typeface="Arial Unicode MS" pitchFamily="34" charset="-128"/>
                <a:cs typeface="Arial Unicode MS" pitchFamily="34" charset="-128"/>
              </a:rPr>
              <a:t>(greeting, name) {</a:t>
            </a:r>
          </a:p>
          <a:p>
            <a:pPr fontAlgn="base">
              <a:spcBef>
                <a:spcPts val="600"/>
              </a:spcBef>
              <a:spcAft>
                <a:spcPct val="0"/>
              </a:spcAft>
              <a:buClr>
                <a:srgbClr val="F0AB00"/>
              </a:buClr>
              <a:buSzPct val="80000"/>
            </a:pPr>
            <a:r>
              <a:rPr lang="en-US" sz="2400" kern="0" dirty="0">
                <a:ea typeface="Arial Unicode MS" pitchFamily="34" charset="-128"/>
                <a:cs typeface="Arial Unicode MS" pitchFamily="34" charset="-128"/>
              </a:rPr>
              <a:t>	console.log(greeting + ", " + name);</a:t>
            </a:r>
          </a:p>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a:t>
            </a:r>
            <a:endParaRPr lang="en-US" sz="24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2400" kern="0" dirty="0" err="1">
                <a:ea typeface="Arial Unicode MS" pitchFamily="34" charset="-128"/>
                <a:cs typeface="Arial Unicode MS" pitchFamily="34" charset="-128"/>
              </a:rPr>
              <a:t>simpleGreet</a:t>
            </a:r>
            <a:r>
              <a:rPr lang="en-US" sz="2400" kern="0" dirty="0">
                <a:ea typeface="Arial Unicode MS" pitchFamily="34" charset="-128"/>
                <a:cs typeface="Arial Unicode MS" pitchFamily="34" charset="-128"/>
              </a:rPr>
              <a:t>("Hello", "Orlando");</a:t>
            </a:r>
          </a:p>
          <a:p>
            <a:pPr fontAlgn="base">
              <a:spcBef>
                <a:spcPts val="600"/>
              </a:spcBef>
              <a:spcAft>
                <a:spcPct val="0"/>
              </a:spcAft>
              <a:buClr>
                <a:srgbClr val="F0AB00"/>
              </a:buClr>
              <a:buSzPct val="80000"/>
            </a:pPr>
            <a:r>
              <a:rPr lang="en-US" sz="2400" kern="0" dirty="0" err="1">
                <a:ea typeface="Arial Unicode MS" pitchFamily="34" charset="-128"/>
                <a:cs typeface="Arial Unicode MS" pitchFamily="34" charset="-128"/>
              </a:rPr>
              <a:t>simpleGreet</a:t>
            </a:r>
            <a:r>
              <a:rPr lang="en-US" sz="2400" kern="0" dirty="0">
                <a:ea typeface="Arial Unicode MS" pitchFamily="34" charset="-128"/>
                <a:cs typeface="Arial Unicode MS" pitchFamily="34" charset="-128"/>
              </a:rPr>
              <a:t>("Hello", "Jerry");</a:t>
            </a:r>
            <a:endParaRPr lang="en-US" sz="2400" kern="0" dirty="0" smtClean="0">
              <a:ea typeface="Arial Unicode MS" pitchFamily="34" charset="-128"/>
              <a:cs typeface="Arial Unicode MS" pitchFamily="34" charset="-128"/>
            </a:endParaRPr>
          </a:p>
        </p:txBody>
      </p:sp>
      <p:pic>
        <p:nvPicPr>
          <p:cNvPr id="4" name="Picture 3"/>
          <p:cNvPicPr>
            <a:picLocks noChangeAspect="1"/>
          </p:cNvPicPr>
          <p:nvPr/>
        </p:nvPicPr>
        <p:blipFill>
          <a:blip r:embed="rId4"/>
          <a:stretch>
            <a:fillRect/>
          </a:stretch>
        </p:blipFill>
        <p:spPr>
          <a:xfrm>
            <a:off x="7441075" y="4702310"/>
            <a:ext cx="2312526" cy="892555"/>
          </a:xfrm>
          <a:prstGeom prst="rect">
            <a:avLst/>
          </a:prstGeom>
        </p:spPr>
      </p:pic>
    </p:spTree>
    <p:extLst>
      <p:ext uri="{BB962C8B-B14F-4D97-AF65-F5344CB8AC3E}">
        <p14:creationId xmlns:p14="http://schemas.microsoft.com/office/powerpoint/2010/main" val="338138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Currying</a:t>
            </a:r>
          </a:p>
        </p:txBody>
      </p:sp>
      <p:pic>
        <p:nvPicPr>
          <p:cNvPr id="5" name="Picture 4"/>
          <p:cNvPicPr>
            <a:picLocks noChangeAspect="1"/>
          </p:cNvPicPr>
          <p:nvPr/>
        </p:nvPicPr>
        <p:blipFill>
          <a:blip r:embed="rId2"/>
          <a:stretch>
            <a:fillRect/>
          </a:stretch>
        </p:blipFill>
        <p:spPr>
          <a:xfrm>
            <a:off x="324000" y="1355329"/>
            <a:ext cx="5582882" cy="2690197"/>
          </a:xfrm>
          <a:prstGeom prst="rect">
            <a:avLst/>
          </a:prstGeom>
        </p:spPr>
      </p:pic>
      <p:pic>
        <p:nvPicPr>
          <p:cNvPr id="6" name="Picture 5"/>
          <p:cNvPicPr>
            <a:picLocks noChangeAspect="1"/>
          </p:cNvPicPr>
          <p:nvPr/>
        </p:nvPicPr>
        <p:blipFill>
          <a:blip r:embed="rId3"/>
          <a:stretch>
            <a:fillRect/>
          </a:stretch>
        </p:blipFill>
        <p:spPr>
          <a:xfrm>
            <a:off x="2560201" y="4045525"/>
            <a:ext cx="8262390" cy="2133601"/>
          </a:xfrm>
          <a:prstGeom prst="rect">
            <a:avLst/>
          </a:prstGeom>
        </p:spPr>
      </p:pic>
    </p:spTree>
    <p:extLst>
      <p:ext uri="{BB962C8B-B14F-4D97-AF65-F5344CB8AC3E}">
        <p14:creationId xmlns:p14="http://schemas.microsoft.com/office/powerpoint/2010/main" val="371972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and When Currying</a:t>
            </a:r>
            <a:endParaRPr lang="en-US" dirty="0"/>
          </a:p>
        </p:txBody>
      </p:sp>
      <p:sp>
        <p:nvSpPr>
          <p:cNvPr id="5" name="TextBox 4"/>
          <p:cNvSpPr txBox="1"/>
          <p:nvPr/>
        </p:nvSpPr>
        <p:spPr>
          <a:xfrm>
            <a:off x="324000" y="1413164"/>
            <a:ext cx="11258400" cy="98488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It is a natural product in a given programming language where the function could be treated as first class.</a:t>
            </a:r>
            <a:endParaRPr lang="en-US" sz="3200" kern="0" dirty="0" smtClean="0">
              <a:ea typeface="Arial Unicode MS" pitchFamily="34" charset="-128"/>
              <a:cs typeface="Arial Unicode MS" pitchFamily="34" charset="-128"/>
            </a:endParaRPr>
          </a:p>
        </p:txBody>
      </p:sp>
      <p:pic>
        <p:nvPicPr>
          <p:cNvPr id="6" name="Picture 5"/>
          <p:cNvPicPr>
            <a:picLocks noChangeAspect="1"/>
          </p:cNvPicPr>
          <p:nvPr/>
        </p:nvPicPr>
        <p:blipFill>
          <a:blip r:embed="rId2"/>
          <a:stretch>
            <a:fillRect/>
          </a:stretch>
        </p:blipFill>
        <p:spPr>
          <a:xfrm>
            <a:off x="324000" y="2730963"/>
            <a:ext cx="5704174" cy="1066892"/>
          </a:xfrm>
          <a:prstGeom prst="rect">
            <a:avLst/>
          </a:prstGeom>
        </p:spPr>
      </p:pic>
      <p:pic>
        <p:nvPicPr>
          <p:cNvPr id="7" name="Picture 6"/>
          <p:cNvPicPr>
            <a:picLocks noChangeAspect="1"/>
          </p:cNvPicPr>
          <p:nvPr/>
        </p:nvPicPr>
        <p:blipFill>
          <a:blip r:embed="rId3"/>
          <a:stretch>
            <a:fillRect/>
          </a:stretch>
        </p:blipFill>
        <p:spPr>
          <a:xfrm>
            <a:off x="6440642" y="2730963"/>
            <a:ext cx="4412362" cy="1066892"/>
          </a:xfrm>
          <a:prstGeom prst="rect">
            <a:avLst/>
          </a:prstGeom>
        </p:spPr>
      </p:pic>
      <p:sp>
        <p:nvSpPr>
          <p:cNvPr id="8" name="TextBox 7"/>
          <p:cNvSpPr txBox="1"/>
          <p:nvPr/>
        </p:nvSpPr>
        <p:spPr>
          <a:xfrm>
            <a:off x="1759527" y="3990109"/>
            <a:ext cx="263236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approach1</a:t>
            </a:r>
            <a:endParaRPr lang="en-US" sz="1800" kern="0" dirty="0" smtClean="0">
              <a:ea typeface="Arial Unicode MS" pitchFamily="34" charset="-128"/>
              <a:cs typeface="Arial Unicode MS" pitchFamily="34" charset="-128"/>
            </a:endParaRPr>
          </a:p>
        </p:txBody>
      </p:sp>
      <p:sp>
        <p:nvSpPr>
          <p:cNvPr id="9" name="TextBox 8"/>
          <p:cNvSpPr txBox="1"/>
          <p:nvPr/>
        </p:nvSpPr>
        <p:spPr>
          <a:xfrm>
            <a:off x="7813963" y="3990108"/>
            <a:ext cx="263236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approach2</a:t>
            </a:r>
            <a:endParaRPr lang="en-US" sz="1800" kern="0" dirty="0" smtClean="0">
              <a:ea typeface="Arial Unicode MS" pitchFamily="34" charset="-128"/>
              <a:cs typeface="Arial Unicode MS" pitchFamily="34" charset="-128"/>
            </a:endParaRPr>
          </a:p>
        </p:txBody>
      </p:sp>
      <p:sp>
        <p:nvSpPr>
          <p:cNvPr id="10" name="TextBox 9"/>
          <p:cNvSpPr txBox="1"/>
          <p:nvPr/>
        </p:nvSpPr>
        <p:spPr>
          <a:xfrm>
            <a:off x="324000" y="4627418"/>
            <a:ext cx="11258400" cy="107721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kern="0" dirty="0" smtClean="0">
                <a:ea typeface="Arial Unicode MS" pitchFamily="34" charset="-128"/>
                <a:cs typeface="Arial Unicode MS" pitchFamily="34" charset="-128"/>
              </a:rPr>
              <a:t>Approach1: Could be used when multiple arguments only makes sense when they work as a whole.</a:t>
            </a:r>
          </a:p>
          <a:p>
            <a:pPr fontAlgn="base">
              <a:spcBef>
                <a:spcPts val="6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2000" kern="0" dirty="0" smtClean="0">
                <a:ea typeface="Arial Unicode MS" pitchFamily="34" charset="-128"/>
                <a:cs typeface="Arial Unicode MS" pitchFamily="34" charset="-128"/>
              </a:rPr>
              <a:t>Approach2: Could be used if it makes sense to specify some arguments in a sequential way.  </a:t>
            </a:r>
            <a:endParaRPr lang="en-US" sz="20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6788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a:t>
            </a:r>
            <a:endParaRPr lang="en-US" dirty="0"/>
          </a:p>
        </p:txBody>
      </p:sp>
      <p:sp>
        <p:nvSpPr>
          <p:cNvPr id="5" name="TextBox 4"/>
          <p:cNvSpPr txBox="1"/>
          <p:nvPr/>
        </p:nvSpPr>
        <p:spPr>
          <a:xfrm>
            <a:off x="324000" y="1385455"/>
            <a:ext cx="11244545" cy="86177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800" kern="0" dirty="0" smtClean="0">
                <a:ea typeface="Arial Unicode MS" pitchFamily="34" charset="-128"/>
                <a:cs typeface="Arial Unicode MS" pitchFamily="34" charset="-128"/>
              </a:rPr>
              <a:t>Currying can enable us to combine the functions in a </a:t>
            </a:r>
            <a:r>
              <a:rPr lang="en-US" sz="2800" b="1" kern="0" dirty="0" smtClean="0">
                <a:solidFill>
                  <a:srgbClr val="FF0000"/>
                </a:solidFill>
                <a:ea typeface="Arial Unicode MS" pitchFamily="34" charset="-128"/>
                <a:cs typeface="Arial Unicode MS" pitchFamily="34" charset="-128"/>
              </a:rPr>
              <a:t>more fine grained </a:t>
            </a:r>
            <a:r>
              <a:rPr lang="en-US" sz="2800" kern="0" dirty="0" smtClean="0">
                <a:ea typeface="Arial Unicode MS" pitchFamily="34" charset="-128"/>
                <a:cs typeface="Arial Unicode MS" pitchFamily="34" charset="-128"/>
              </a:rPr>
              <a:t>way, to build some </a:t>
            </a:r>
            <a:r>
              <a:rPr lang="en-US" sz="2800" b="1" kern="0" dirty="0" smtClean="0">
                <a:solidFill>
                  <a:srgbClr val="FF0000"/>
                </a:solidFill>
                <a:ea typeface="Arial Unicode MS" pitchFamily="34" charset="-128"/>
                <a:cs typeface="Arial Unicode MS" pitchFamily="34" charset="-128"/>
              </a:rPr>
              <a:t>customized</a:t>
            </a:r>
            <a:r>
              <a:rPr lang="en-US" sz="2800" kern="0" dirty="0" smtClean="0">
                <a:ea typeface="Arial Unicode MS" pitchFamily="34" charset="-128"/>
                <a:cs typeface="Arial Unicode MS" pitchFamily="34" charset="-128"/>
              </a:rPr>
              <a:t> functions. </a:t>
            </a:r>
            <a:endParaRPr lang="en-US" sz="2800" kern="0" dirty="0" smtClean="0">
              <a:ea typeface="Arial Unicode MS" pitchFamily="34" charset="-128"/>
              <a:cs typeface="Arial Unicode MS" pitchFamily="34" charset="-128"/>
            </a:endParaRPr>
          </a:p>
        </p:txBody>
      </p:sp>
      <p:pic>
        <p:nvPicPr>
          <p:cNvPr id="7" name="Picture 6"/>
          <p:cNvPicPr>
            <a:picLocks noChangeAspect="1"/>
          </p:cNvPicPr>
          <p:nvPr/>
        </p:nvPicPr>
        <p:blipFill>
          <a:blip r:embed="rId2"/>
          <a:stretch>
            <a:fillRect/>
          </a:stretch>
        </p:blipFill>
        <p:spPr>
          <a:xfrm>
            <a:off x="324000" y="2452255"/>
            <a:ext cx="8861564" cy="1029608"/>
          </a:xfrm>
          <a:prstGeom prst="rect">
            <a:avLst/>
          </a:prstGeom>
        </p:spPr>
      </p:pic>
      <p:pic>
        <p:nvPicPr>
          <p:cNvPr id="8" name="Picture 7"/>
          <p:cNvPicPr>
            <a:picLocks noChangeAspect="1"/>
          </p:cNvPicPr>
          <p:nvPr/>
        </p:nvPicPr>
        <p:blipFill>
          <a:blip r:embed="rId3"/>
          <a:stretch>
            <a:fillRect/>
          </a:stretch>
        </p:blipFill>
        <p:spPr>
          <a:xfrm>
            <a:off x="324000" y="3875133"/>
            <a:ext cx="8556764" cy="2409555"/>
          </a:xfrm>
          <a:prstGeom prst="rect">
            <a:avLst/>
          </a:prstGeom>
        </p:spPr>
      </p:pic>
    </p:spTree>
    <p:extLst>
      <p:ext uri="{BB962C8B-B14F-4D97-AF65-F5344CB8AC3E}">
        <p14:creationId xmlns:p14="http://schemas.microsoft.com/office/powerpoint/2010/main" val="426031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Currying</a:t>
            </a:r>
          </a:p>
        </p:txBody>
      </p:sp>
      <p:pic>
        <p:nvPicPr>
          <p:cNvPr id="5" name="Picture 4"/>
          <p:cNvPicPr>
            <a:picLocks noChangeAspect="1"/>
          </p:cNvPicPr>
          <p:nvPr/>
        </p:nvPicPr>
        <p:blipFill>
          <a:blip r:embed="rId2"/>
          <a:stretch>
            <a:fillRect/>
          </a:stretch>
        </p:blipFill>
        <p:spPr>
          <a:xfrm>
            <a:off x="324000" y="1406317"/>
            <a:ext cx="8305740" cy="630301"/>
          </a:xfrm>
          <a:prstGeom prst="rect">
            <a:avLst/>
          </a:prstGeom>
        </p:spPr>
      </p:pic>
      <p:pic>
        <p:nvPicPr>
          <p:cNvPr id="6" name="Picture 5"/>
          <p:cNvPicPr>
            <a:picLocks noChangeAspect="1"/>
          </p:cNvPicPr>
          <p:nvPr/>
        </p:nvPicPr>
        <p:blipFill>
          <a:blip r:embed="rId3"/>
          <a:stretch>
            <a:fillRect/>
          </a:stretch>
        </p:blipFill>
        <p:spPr>
          <a:xfrm>
            <a:off x="324000" y="2460907"/>
            <a:ext cx="10548781" cy="3150184"/>
          </a:xfrm>
          <a:prstGeom prst="rect">
            <a:avLst/>
          </a:prstGeom>
        </p:spPr>
      </p:pic>
    </p:spTree>
    <p:extLst>
      <p:ext uri="{BB962C8B-B14F-4D97-AF65-F5344CB8AC3E}">
        <p14:creationId xmlns:p14="http://schemas.microsoft.com/office/powerpoint/2010/main" val="109974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Currying</a:t>
            </a:r>
          </a:p>
        </p:txBody>
      </p:sp>
      <p:pic>
        <p:nvPicPr>
          <p:cNvPr id="5" name="Picture 4"/>
          <p:cNvPicPr>
            <a:picLocks noChangeAspect="1"/>
          </p:cNvPicPr>
          <p:nvPr/>
        </p:nvPicPr>
        <p:blipFill>
          <a:blip r:embed="rId2"/>
          <a:stretch>
            <a:fillRect/>
          </a:stretch>
        </p:blipFill>
        <p:spPr>
          <a:xfrm>
            <a:off x="323999" y="1480410"/>
            <a:ext cx="6958823" cy="1567589"/>
          </a:xfrm>
          <a:prstGeom prst="rect">
            <a:avLst/>
          </a:prstGeom>
        </p:spPr>
      </p:pic>
    </p:spTree>
    <p:extLst>
      <p:ext uri="{BB962C8B-B14F-4D97-AF65-F5344CB8AC3E}">
        <p14:creationId xmlns:p14="http://schemas.microsoft.com/office/powerpoint/2010/main" val="2683415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a:t>
            </a:r>
            <a:endParaRPr lang="en-US" dirty="0"/>
          </a:p>
        </p:txBody>
      </p:sp>
      <p:pic>
        <p:nvPicPr>
          <p:cNvPr id="5" name="Picture 4"/>
          <p:cNvPicPr>
            <a:picLocks noChangeAspect="1"/>
          </p:cNvPicPr>
          <p:nvPr/>
        </p:nvPicPr>
        <p:blipFill>
          <a:blip r:embed="rId3"/>
          <a:stretch>
            <a:fillRect/>
          </a:stretch>
        </p:blipFill>
        <p:spPr>
          <a:xfrm>
            <a:off x="428039" y="1374394"/>
            <a:ext cx="7205815" cy="2086833"/>
          </a:xfrm>
          <a:prstGeom prst="rect">
            <a:avLst/>
          </a:prstGeom>
        </p:spPr>
      </p:pic>
      <p:pic>
        <p:nvPicPr>
          <p:cNvPr id="6" name="Picture 5"/>
          <p:cNvPicPr>
            <a:picLocks noChangeAspect="1"/>
          </p:cNvPicPr>
          <p:nvPr/>
        </p:nvPicPr>
        <p:blipFill>
          <a:blip r:embed="rId4"/>
          <a:stretch>
            <a:fillRect/>
          </a:stretch>
        </p:blipFill>
        <p:spPr>
          <a:xfrm>
            <a:off x="428039" y="3872049"/>
            <a:ext cx="7236876" cy="1572787"/>
          </a:xfrm>
          <a:prstGeom prst="rect">
            <a:avLst/>
          </a:prstGeom>
        </p:spPr>
      </p:pic>
    </p:spTree>
    <p:extLst>
      <p:ext uri="{BB962C8B-B14F-4D97-AF65-F5344CB8AC3E}">
        <p14:creationId xmlns:p14="http://schemas.microsoft.com/office/powerpoint/2010/main" val="360285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Scope ( JavaScript )</a:t>
            </a:r>
            <a:endParaRPr lang="en-US" dirty="0"/>
          </a:p>
        </p:txBody>
      </p:sp>
      <p:pic>
        <p:nvPicPr>
          <p:cNvPr id="1026" name="Picture 2" descr="C:\Users\i042416\AppData\Local\YNote\data\cle.ee@163.com\2c33ab4d80884e9aa16870e70d6ce669\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1344955"/>
            <a:ext cx="3314700" cy="4800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i042416\AppData\Local\YNote\data\cle.ee@163.com\2f7ec0a08a6844b39676203584badfd3\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1478" y="1344955"/>
            <a:ext cx="7620000" cy="3476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61478" y="5140036"/>
            <a:ext cx="686194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x</a:t>
            </a:r>
            <a:r>
              <a:rPr lang="en-US" sz="1800" kern="0" dirty="0" smtClean="0">
                <a:ea typeface="Arial Unicode MS" pitchFamily="34" charset="-128"/>
                <a:cs typeface="Arial Unicode MS" pitchFamily="34" charset="-128"/>
              </a:rPr>
              <a:t> and y are global variable here. </a:t>
            </a:r>
          </a:p>
        </p:txBody>
      </p:sp>
    </p:spTree>
    <p:extLst>
      <p:ext uri="{BB962C8B-B14F-4D97-AF65-F5344CB8AC3E}">
        <p14:creationId xmlns:p14="http://schemas.microsoft.com/office/powerpoint/2010/main" val="338998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9" name="Text Placeholder 8"/>
          <p:cNvSpPr>
            <a:spLocks noGrp="1"/>
          </p:cNvSpPr>
          <p:nvPr>
            <p:ph type="body" sz="quarter" idx="11"/>
          </p:nvPr>
        </p:nvSpPr>
        <p:spPr>
          <a:xfrm>
            <a:off x="323999" y="1691079"/>
            <a:ext cx="10044951" cy="4392042"/>
          </a:xfrm>
        </p:spPr>
        <p:txBody>
          <a:bodyPr/>
          <a:lstStyle/>
          <a:p>
            <a:r>
              <a:rPr lang="en-US" sz="1800" dirty="0" smtClean="0"/>
              <a:t>A closure is a function that consists of the function itself and its lexical environment. The free variables are bound to the lexical environment.</a:t>
            </a:r>
          </a:p>
          <a:p>
            <a:r>
              <a:rPr lang="en-US" sz="1800" dirty="0" smtClean="0"/>
              <a:t>A free (non-local) variable is one that is not declared locally in the function.</a:t>
            </a:r>
          </a:p>
          <a:p>
            <a:r>
              <a:rPr lang="en-US" sz="1800" dirty="0" smtClean="0"/>
              <a:t>Hence, a closure has access to non-local variables even called outside the immediate lexical scope where it was defined.</a:t>
            </a:r>
          </a:p>
          <a:p>
            <a:r>
              <a:rPr lang="en-US" sz="1800" dirty="0" smtClean="0"/>
              <a:t>Example (in SML):</a:t>
            </a:r>
            <a:r>
              <a:rPr lang="en-US" sz="1800" dirty="0"/>
              <a:t/>
            </a:r>
            <a:br>
              <a:rPr lang="en-US" sz="1800" dirty="0"/>
            </a:br>
            <a:r>
              <a:rPr lang="en-US" sz="1400" b="0" dirty="0" err="1">
                <a:latin typeface="Courier New" panose="02070309020205020404" pitchFamily="49" charset="0"/>
                <a:cs typeface="Courier New" panose="02070309020205020404" pitchFamily="49" charset="0"/>
              </a:rPr>
              <a:t>val</a:t>
            </a:r>
            <a:r>
              <a:rPr lang="en-US" sz="1400" b="0" dirty="0">
                <a:latin typeface="Courier New" panose="02070309020205020404" pitchFamily="49" charset="0"/>
                <a:cs typeface="Courier New" panose="02070309020205020404" pitchFamily="49" charset="0"/>
              </a:rPr>
              <a:t> x = 2</a:t>
            </a:r>
            <a:br>
              <a:rPr lang="en-US" sz="1400" b="0" dirty="0">
                <a:latin typeface="Courier New" panose="02070309020205020404" pitchFamily="49" charset="0"/>
                <a:cs typeface="Courier New" panose="02070309020205020404" pitchFamily="49" charset="0"/>
              </a:rPr>
            </a:br>
            <a:r>
              <a:rPr lang="en-US" sz="1400" b="0" dirty="0">
                <a:latin typeface="Courier New" panose="02070309020205020404" pitchFamily="49" charset="0"/>
                <a:cs typeface="Courier New" panose="02070309020205020404" pitchFamily="49" charset="0"/>
              </a:rPr>
              <a:t>fun f </a:t>
            </a:r>
            <a:r>
              <a:rPr lang="en-US" sz="1400" b="0" dirty="0" smtClean="0">
                <a:latin typeface="Courier New" panose="02070309020205020404" pitchFamily="49" charset="0"/>
                <a:cs typeface="Courier New" panose="02070309020205020404" pitchFamily="49" charset="0"/>
              </a:rPr>
              <a:t>(y) </a:t>
            </a:r>
            <a:r>
              <a:rPr lang="en-US" sz="1400" b="0" dirty="0">
                <a:latin typeface="Courier New" panose="02070309020205020404" pitchFamily="49" charset="0"/>
                <a:cs typeface="Courier New" panose="02070309020205020404" pitchFamily="49" charset="0"/>
              </a:rPr>
              <a:t>= x ^ </a:t>
            </a:r>
            <a:r>
              <a:rPr lang="en-US" sz="1400" b="0" dirty="0" smtClean="0">
                <a:latin typeface="Courier New" panose="02070309020205020404" pitchFamily="49" charset="0"/>
                <a:cs typeface="Courier New" panose="02070309020205020404" pitchFamily="49" charset="0"/>
              </a:rPr>
              <a:t>y</a:t>
            </a:r>
          </a:p>
          <a:p>
            <a:r>
              <a:rPr lang="en-US" sz="1400" b="0" dirty="0" smtClean="0">
                <a:latin typeface="Courier New" panose="02070309020205020404" pitchFamily="49" charset="0"/>
                <a:cs typeface="Courier New" panose="02070309020205020404" pitchFamily="49" charset="0"/>
              </a:rPr>
              <a:t>x</a:t>
            </a:r>
            <a:r>
              <a:rPr lang="en-US" sz="1400" b="0" dirty="0" smtClean="0">
                <a:cs typeface="Courier New" panose="02070309020205020404" pitchFamily="49" charset="0"/>
              </a:rPr>
              <a:t> is a free variable and is bound to ‘2’.</a:t>
            </a:r>
            <a:r>
              <a:rPr lang="en-US" sz="1800" b="0" dirty="0">
                <a:latin typeface="Courier New" panose="02070309020205020404" pitchFamily="49" charset="0"/>
                <a:cs typeface="Courier New" panose="02070309020205020404" pitchFamily="49" charset="0"/>
              </a:rPr>
              <a:t/>
            </a:r>
            <a:br>
              <a:rPr lang="en-US" sz="1800" b="0" dirty="0">
                <a:latin typeface="Courier New" panose="02070309020205020404" pitchFamily="49" charset="0"/>
                <a:cs typeface="Courier New" panose="02070309020205020404" pitchFamily="49" charset="0"/>
              </a:rPr>
            </a:br>
            <a:endParaRPr lang="en-US" sz="1800" dirty="0" smtClean="0"/>
          </a:p>
        </p:txBody>
      </p:sp>
    </p:spTree>
    <p:extLst>
      <p:ext uri="{BB962C8B-B14F-4D97-AF65-F5344CB8AC3E}">
        <p14:creationId xmlns:p14="http://schemas.microsoft.com/office/powerpoint/2010/main" val="339441092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t>
            </a:r>
            <a:r>
              <a:rPr lang="en-US" dirty="0" smtClean="0"/>
              <a:t>Scope ( JavaScript )</a:t>
            </a:r>
            <a:endParaRPr lang="en-US" dirty="0"/>
          </a:p>
        </p:txBody>
      </p:sp>
      <p:pic>
        <p:nvPicPr>
          <p:cNvPr id="5" name="Picture 4"/>
          <p:cNvPicPr>
            <a:picLocks noChangeAspect="1"/>
          </p:cNvPicPr>
          <p:nvPr/>
        </p:nvPicPr>
        <p:blipFill>
          <a:blip r:embed="rId3"/>
          <a:stretch>
            <a:fillRect/>
          </a:stretch>
        </p:blipFill>
        <p:spPr>
          <a:xfrm>
            <a:off x="324000" y="1396928"/>
            <a:ext cx="3914368" cy="4870412"/>
          </a:xfrm>
          <a:prstGeom prst="rect">
            <a:avLst/>
          </a:prstGeom>
        </p:spPr>
      </p:pic>
      <p:pic>
        <p:nvPicPr>
          <p:cNvPr id="6" name="Picture 5"/>
          <p:cNvPicPr>
            <a:picLocks noChangeAspect="1"/>
          </p:cNvPicPr>
          <p:nvPr/>
        </p:nvPicPr>
        <p:blipFill>
          <a:blip r:embed="rId4"/>
          <a:stretch>
            <a:fillRect/>
          </a:stretch>
        </p:blipFill>
        <p:spPr>
          <a:xfrm>
            <a:off x="5271016" y="2216646"/>
            <a:ext cx="4915326" cy="2895851"/>
          </a:xfrm>
          <a:prstGeom prst="rect">
            <a:avLst/>
          </a:prstGeom>
        </p:spPr>
      </p:pic>
    </p:spTree>
    <p:extLst>
      <p:ext uri="{BB962C8B-B14F-4D97-AF65-F5344CB8AC3E}">
        <p14:creationId xmlns:p14="http://schemas.microsoft.com/office/powerpoint/2010/main" val="38231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Idiom: Callbacks</a:t>
            </a:r>
            <a:endParaRPr lang="en-US" dirty="0"/>
          </a:p>
        </p:txBody>
      </p:sp>
      <p:sp>
        <p:nvSpPr>
          <p:cNvPr id="9" name="Text Placeholder 8"/>
          <p:cNvSpPr>
            <a:spLocks noGrp="1"/>
          </p:cNvSpPr>
          <p:nvPr>
            <p:ph type="body" sz="quarter" idx="11"/>
          </p:nvPr>
        </p:nvSpPr>
        <p:spPr>
          <a:xfrm>
            <a:off x="323999" y="1691079"/>
            <a:ext cx="10044951" cy="4392042"/>
          </a:xfrm>
        </p:spPr>
        <p:txBody>
          <a:bodyPr/>
          <a:lstStyle/>
          <a:p>
            <a:r>
              <a:rPr lang="en-US" sz="1800" dirty="0" smtClean="0"/>
              <a:t>Well known closures are callbacks</a:t>
            </a:r>
          </a:p>
          <a:p>
            <a:r>
              <a:rPr lang="en-US" sz="1800" dirty="0"/>
              <a:t>A </a:t>
            </a:r>
            <a:r>
              <a:rPr lang="en-US" sz="1800" dirty="0" smtClean="0"/>
              <a:t>callback is a closure that is registered centrally or passed as an argument and is expected to be “called back” after something happened or is executed</a:t>
            </a:r>
          </a:p>
          <a:p>
            <a:r>
              <a:rPr lang="en-US" sz="1800" dirty="0" smtClean="0"/>
              <a:t>Example:</a:t>
            </a:r>
            <a:br>
              <a:rPr lang="en-US" sz="1800" dirty="0" smtClean="0"/>
            </a:br>
            <a:r>
              <a:rPr lang="en-US" sz="1800" dirty="0" smtClean="0"/>
              <a:t>Event callbacks in AJAX applications</a:t>
            </a:r>
            <a:r>
              <a:rPr lang="en-US" sz="1800" dirty="0"/>
              <a:t/>
            </a:r>
            <a:br>
              <a:rPr lang="en-US" sz="1800" dirty="0"/>
            </a:br>
            <a:endParaRPr lang="en-US" sz="1800" dirty="0"/>
          </a:p>
        </p:txBody>
      </p:sp>
    </p:spTree>
    <p:extLst>
      <p:ext uri="{BB962C8B-B14F-4D97-AF65-F5344CB8AC3E}">
        <p14:creationId xmlns:p14="http://schemas.microsoft.com/office/powerpoint/2010/main" val="101647727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Idiom: Callbacks - Demo</a:t>
            </a:r>
            <a:endParaRPr lang="en-US" dirty="0"/>
          </a:p>
        </p:txBody>
      </p:sp>
      <p:sp>
        <p:nvSpPr>
          <p:cNvPr id="3" name="TextBox 2"/>
          <p:cNvSpPr txBox="1"/>
          <p:nvPr/>
        </p:nvSpPr>
        <p:spPr>
          <a:xfrm>
            <a:off x="420130" y="1433384"/>
            <a:ext cx="10342605"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800" b="1" kern="0" dirty="0" smtClean="0">
                <a:ea typeface="Arial Unicode MS" pitchFamily="34" charset="-128"/>
                <a:cs typeface="Arial Unicode MS" pitchFamily="34" charset="-128"/>
              </a:rPr>
              <a:t>Old approach – do not use Closure</a:t>
            </a:r>
          </a:p>
        </p:txBody>
      </p:sp>
      <p:sp>
        <p:nvSpPr>
          <p:cNvPr id="4" name="Rectangle 3"/>
          <p:cNvSpPr/>
          <p:nvPr/>
        </p:nvSpPr>
        <p:spPr>
          <a:xfrm>
            <a:off x="420129" y="1956138"/>
            <a:ext cx="10342605" cy="1384995"/>
          </a:xfrm>
          <a:prstGeom prst="rect">
            <a:avLst/>
          </a:prstGeom>
        </p:spPr>
        <p:txBody>
          <a:bodyPr wrap="square">
            <a:spAutoFit/>
          </a:bodyPr>
          <a:lstStyle/>
          <a:p>
            <a:r>
              <a:rPr lang="en-US" b="1" dirty="0"/>
              <a:t>&lt;div&gt;</a:t>
            </a:r>
          </a:p>
          <a:p>
            <a:r>
              <a:rPr lang="en-US" b="1" dirty="0"/>
              <a:t>	&lt;button id="button1" width = "100px"&gt;button1&lt;/button&gt;</a:t>
            </a:r>
          </a:p>
          <a:p>
            <a:r>
              <a:rPr lang="en-US" b="1" dirty="0"/>
              <a:t>	&lt;button id="button2" width = "100px"&gt;button2&lt;/button&gt;</a:t>
            </a:r>
          </a:p>
          <a:p>
            <a:r>
              <a:rPr lang="en-US" b="1" dirty="0"/>
              <a:t>&lt;/div&gt;</a:t>
            </a:r>
          </a:p>
        </p:txBody>
      </p:sp>
      <p:sp>
        <p:nvSpPr>
          <p:cNvPr id="7" name="TextBox 6"/>
          <p:cNvSpPr txBox="1"/>
          <p:nvPr/>
        </p:nvSpPr>
        <p:spPr>
          <a:xfrm>
            <a:off x="420129" y="3447535"/>
            <a:ext cx="10070757" cy="275460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function </a:t>
            </a:r>
            <a:r>
              <a:rPr lang="en-US" sz="1800" kern="0" dirty="0" err="1">
                <a:ea typeface="Arial Unicode MS" pitchFamily="34" charset="-128"/>
                <a:cs typeface="Arial Unicode MS" pitchFamily="34" charset="-128"/>
              </a:rPr>
              <a:t>registerEvent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buttonID</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oButton</a:t>
            </a:r>
            <a:r>
              <a:rPr lang="en-US" sz="1800" kern="0" dirty="0">
                <a:ea typeface="Arial Unicode MS" pitchFamily="34" charset="-128"/>
                <a:cs typeface="Arial Unicode MS" pitchFamily="34" charset="-128"/>
              </a:rPr>
              <a:t> = </a:t>
            </a:r>
            <a:r>
              <a:rPr lang="en-US" sz="1800" kern="0" dirty="0" err="1">
                <a:ea typeface="Arial Unicode MS" pitchFamily="34" charset="-128"/>
                <a:cs typeface="Arial Unicode MS" pitchFamily="34" charset="-128"/>
              </a:rPr>
              <a:t>document.getElementById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buttonID</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if( !</a:t>
            </a:r>
            <a:r>
              <a:rPr lang="en-US" sz="1800" kern="0" dirty="0" err="1">
                <a:ea typeface="Arial Unicode MS" pitchFamily="34" charset="-128"/>
                <a:cs typeface="Arial Unicode MS" pitchFamily="34" charset="-128"/>
              </a:rPr>
              <a:t>oButton</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oButton.onclick</a:t>
            </a:r>
            <a:r>
              <a:rPr lang="en-US" sz="1800" kern="0" dirty="0">
                <a:ea typeface="Arial Unicode MS" pitchFamily="34" charset="-128"/>
                <a:cs typeface="Arial Unicode MS" pitchFamily="34" charset="-128"/>
              </a:rPr>
              <a:t> = function(</a:t>
            </a:r>
            <a:r>
              <a:rPr lang="en-US" sz="1800" kern="0" dirty="0" err="1">
                <a:ea typeface="Arial Unicode MS" pitchFamily="34" charset="-128"/>
                <a:cs typeface="Arial Unicode MS" pitchFamily="34" charset="-128"/>
              </a:rPr>
              <a:t>oEvent</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alert("button clicked, id: " + </a:t>
            </a:r>
            <a:r>
              <a:rPr lang="en-US" sz="1800" b="1" kern="0" dirty="0">
                <a:solidFill>
                  <a:srgbClr val="FF0000"/>
                </a:solidFill>
                <a:ea typeface="Arial Unicode MS" pitchFamily="34" charset="-128"/>
                <a:cs typeface="Arial Unicode MS" pitchFamily="34" charset="-128"/>
              </a:rPr>
              <a:t>oEvent.srcElement.id</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413138956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spcBef>
                <a:spcPts val="600"/>
              </a:spcBef>
              <a:spcAft>
                <a:spcPct val="0"/>
              </a:spcAft>
              <a:buClr>
                <a:srgbClr val="F0AB00"/>
              </a:buClr>
              <a:buSzPct val="80000"/>
            </a:pPr>
            <a:r>
              <a:rPr lang="en-US" kern="0" dirty="0">
                <a:ea typeface="Arial Unicode MS" pitchFamily="34" charset="-128"/>
                <a:cs typeface="Arial Unicode MS" pitchFamily="34" charset="-128"/>
              </a:rPr>
              <a:t>Use Closure to </a:t>
            </a:r>
            <a:r>
              <a:rPr lang="en-US" kern="0" dirty="0" err="1" smtClean="0">
                <a:ea typeface="Arial Unicode MS" pitchFamily="34" charset="-128"/>
                <a:cs typeface="Arial Unicode MS" pitchFamily="34" charset="-128"/>
              </a:rPr>
              <a:t>Reimplement</a:t>
            </a:r>
            <a:endParaRPr lang="en-US" kern="0" dirty="0">
              <a:ea typeface="Arial Unicode MS" pitchFamily="34" charset="-128"/>
              <a:cs typeface="Arial Unicode MS" pitchFamily="34" charset="-128"/>
            </a:endParaRPr>
          </a:p>
        </p:txBody>
      </p:sp>
      <p:sp>
        <p:nvSpPr>
          <p:cNvPr id="5" name="TextBox 4"/>
          <p:cNvSpPr txBox="1"/>
          <p:nvPr/>
        </p:nvSpPr>
        <p:spPr>
          <a:xfrm>
            <a:off x="324000" y="1346886"/>
            <a:ext cx="11340777" cy="2769989"/>
          </a:xfrm>
          <a:prstGeom prst="rect">
            <a:avLst/>
          </a:prstGeom>
          <a:noFill/>
        </p:spPr>
        <p:txBody>
          <a:bodyPr wrap="square" lIns="0" tIns="0" rIns="0" bIns="0" rtlCol="0">
            <a:spAutoFit/>
          </a:bodyPr>
          <a:lstStyle/>
          <a:p>
            <a:r>
              <a:rPr lang="en-US" sz="1800" dirty="0" smtClean="0"/>
              <a:t>function </a:t>
            </a:r>
            <a:r>
              <a:rPr lang="en-US" sz="1800" dirty="0" err="1"/>
              <a:t>registerEvent</a:t>
            </a:r>
            <a:r>
              <a:rPr lang="en-US" sz="1800" dirty="0"/>
              <a:t>(</a:t>
            </a:r>
            <a:r>
              <a:rPr lang="en-US" sz="1800" dirty="0" err="1"/>
              <a:t>buttonID</a:t>
            </a:r>
            <a:r>
              <a:rPr lang="en-US" sz="1800" dirty="0"/>
              <a:t>) { </a:t>
            </a:r>
          </a:p>
          <a:p>
            <a:r>
              <a:rPr lang="en-US" sz="1800" dirty="0"/>
              <a:t> </a:t>
            </a:r>
            <a:r>
              <a:rPr lang="en-US" sz="1800" dirty="0" err="1"/>
              <a:t>var</a:t>
            </a:r>
            <a:r>
              <a:rPr lang="en-US" sz="1800" dirty="0"/>
              <a:t> </a:t>
            </a:r>
            <a:r>
              <a:rPr lang="en-US" sz="1800" dirty="0" err="1"/>
              <a:t>oButton</a:t>
            </a:r>
            <a:r>
              <a:rPr lang="en-US" sz="1800" dirty="0"/>
              <a:t> = </a:t>
            </a:r>
            <a:r>
              <a:rPr lang="en-US" sz="1800" dirty="0" err="1"/>
              <a:t>document.getElementById</a:t>
            </a:r>
            <a:r>
              <a:rPr lang="en-US" sz="1800" dirty="0"/>
              <a:t>(</a:t>
            </a:r>
            <a:r>
              <a:rPr lang="en-US" sz="1800" dirty="0" err="1"/>
              <a:t>buttonID</a:t>
            </a:r>
            <a:r>
              <a:rPr lang="en-US" sz="1800" dirty="0"/>
              <a:t>); </a:t>
            </a:r>
          </a:p>
          <a:p>
            <a:r>
              <a:rPr lang="en-US" sz="1800" dirty="0"/>
              <a:t> if( !</a:t>
            </a:r>
            <a:r>
              <a:rPr lang="en-US" sz="1800" dirty="0" err="1"/>
              <a:t>oButton</a:t>
            </a:r>
            <a:r>
              <a:rPr lang="en-US" sz="1800" dirty="0"/>
              <a:t>) </a:t>
            </a:r>
          </a:p>
          <a:p>
            <a:r>
              <a:rPr lang="en-US" sz="1800" dirty="0"/>
              <a:t>  return; </a:t>
            </a:r>
          </a:p>
          <a:p>
            <a:r>
              <a:rPr lang="en-US" sz="1800" dirty="0"/>
              <a:t> </a:t>
            </a:r>
            <a:r>
              <a:rPr lang="en-US" sz="1800" dirty="0" err="1"/>
              <a:t>oButton.onclick</a:t>
            </a:r>
            <a:r>
              <a:rPr lang="en-US" sz="1800" dirty="0"/>
              <a:t> = (function() { </a:t>
            </a:r>
          </a:p>
          <a:p>
            <a:r>
              <a:rPr lang="en-US" sz="1800" dirty="0"/>
              <a:t>  return function(){ </a:t>
            </a:r>
          </a:p>
          <a:p>
            <a:r>
              <a:rPr lang="en-US" sz="1800" dirty="0"/>
              <a:t>   </a:t>
            </a:r>
            <a:r>
              <a:rPr lang="en-US" sz="1800" dirty="0" smtClean="0"/>
              <a:t>    alert</a:t>
            </a:r>
            <a:r>
              <a:rPr lang="en-US" sz="1800" dirty="0"/>
              <a:t>("button </a:t>
            </a:r>
            <a:r>
              <a:rPr lang="en-US" sz="1800" dirty="0" smtClean="0"/>
              <a:t>clicked</a:t>
            </a:r>
            <a:r>
              <a:rPr lang="en-US" sz="1800" dirty="0"/>
              <a:t>, id: " + </a:t>
            </a:r>
            <a:r>
              <a:rPr lang="en-US" sz="1800" b="1" dirty="0" smtClean="0">
                <a:solidFill>
                  <a:srgbClr val="FF0000"/>
                </a:solidFill>
              </a:rPr>
              <a:t>oButton.id</a:t>
            </a:r>
            <a:r>
              <a:rPr lang="en-US" sz="1800" dirty="0"/>
              <a:t>); </a:t>
            </a:r>
          </a:p>
          <a:p>
            <a:r>
              <a:rPr lang="en-US" sz="1800" dirty="0"/>
              <a:t>  } </a:t>
            </a:r>
          </a:p>
          <a:p>
            <a:r>
              <a:rPr lang="en-US" sz="1800" dirty="0"/>
              <a:t> })(); </a:t>
            </a:r>
          </a:p>
          <a:p>
            <a:r>
              <a:rPr lang="en-US" sz="1800" dirty="0" smtClean="0"/>
              <a:t>}</a:t>
            </a:r>
            <a:endParaRPr lang="en-US" sz="1800" dirty="0"/>
          </a:p>
        </p:txBody>
      </p:sp>
      <p:pic>
        <p:nvPicPr>
          <p:cNvPr id="2050" name="Picture 2" descr="C:\Users\i042416\AppData\Local\YNote\data\cle.ee@163.com\23dfbcb941fe478193cb8169bb4ceb89\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317108"/>
            <a:ext cx="10040400" cy="294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7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Evaluation With Closures: Delay and Force</a:t>
            </a:r>
            <a:endParaRPr lang="en-US" dirty="0"/>
          </a:p>
        </p:txBody>
      </p:sp>
      <p:sp>
        <p:nvSpPr>
          <p:cNvPr id="9" name="Text Placeholder 8"/>
          <p:cNvSpPr>
            <a:spLocks noGrp="1"/>
          </p:cNvSpPr>
          <p:nvPr>
            <p:ph type="body" sz="quarter" idx="11"/>
          </p:nvPr>
        </p:nvSpPr>
        <p:spPr>
          <a:xfrm>
            <a:off x="323999" y="1691079"/>
            <a:ext cx="11067901" cy="4392042"/>
          </a:xfrm>
        </p:spPr>
        <p:txBody>
          <a:bodyPr/>
          <a:lstStyle/>
          <a:p>
            <a:r>
              <a:rPr lang="en-US" sz="1800" dirty="0" err="1" smtClean="0"/>
              <a:t>Thunk</a:t>
            </a:r>
            <a:r>
              <a:rPr lang="en-US" sz="1800" dirty="0" smtClean="0"/>
              <a:t>: a closure with no arguments</a:t>
            </a:r>
            <a:br>
              <a:rPr lang="en-US" sz="1800" dirty="0" smtClean="0"/>
            </a:br>
            <a:r>
              <a:rPr lang="en-US" sz="1800" dirty="0" smtClean="0"/>
              <a:t>Used to delay evaluation of an expression until it is needed</a:t>
            </a:r>
            <a:br>
              <a:rPr lang="en-US" sz="1800" dirty="0" smtClean="0"/>
            </a:br>
            <a:r>
              <a:rPr lang="en-US" sz="1800" dirty="0" smtClean="0"/>
              <a:t/>
            </a:r>
            <a:br>
              <a:rPr lang="en-US" sz="1800" dirty="0" smtClean="0"/>
            </a:br>
            <a:r>
              <a:rPr lang="en-US" sz="1800" dirty="0" smtClean="0"/>
              <a:t>Example (in pseudo SML): parameters of a function</a:t>
            </a:r>
            <a:br>
              <a:rPr lang="en-US" sz="1800" dirty="0" smtClean="0"/>
            </a:br>
            <a:r>
              <a:rPr lang="en-US" sz="1400" b="0" dirty="0" smtClean="0">
                <a:latin typeface="Courier New" panose="02070309020205020404" pitchFamily="49" charset="0"/>
                <a:cs typeface="Courier New" panose="02070309020205020404" pitchFamily="49" charset="0"/>
              </a:rPr>
              <a:t>fun f (x, y, z) = if x then y else z</a:t>
            </a:r>
          </a:p>
          <a:p>
            <a:r>
              <a:rPr lang="en-US" sz="1400" b="0" dirty="0" smtClean="0">
                <a:latin typeface="Courier New" panose="02070309020205020404" pitchFamily="49" charset="0"/>
                <a:cs typeface="Courier New" panose="02070309020205020404" pitchFamily="49" charset="0"/>
              </a:rPr>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f (true, print “true”, print “false”) </a:t>
            </a:r>
            <a:r>
              <a:rPr lang="en-US" sz="1400" b="0" dirty="0" smtClean="0">
                <a:latin typeface="Courier New" panose="02070309020205020404" pitchFamily="49" charset="0"/>
                <a:cs typeface="Courier New" panose="02070309020205020404" pitchFamily="49" charset="0"/>
                <a:sym typeface="Wingdings" panose="05000000000000000000" pitchFamily="2" charset="2"/>
              </a:rPr>
              <a:t> would print “</a:t>
            </a:r>
            <a:r>
              <a:rPr lang="en-US" sz="1400" b="0" dirty="0" err="1" smtClean="0">
                <a:latin typeface="Courier New" panose="02070309020205020404" pitchFamily="49" charset="0"/>
                <a:cs typeface="Courier New" panose="02070309020205020404" pitchFamily="49" charset="0"/>
                <a:sym typeface="Wingdings" panose="05000000000000000000" pitchFamily="2" charset="2"/>
              </a:rPr>
              <a:t>true””false””true</a:t>
            </a:r>
            <a:r>
              <a:rPr lang="en-US" sz="1400" b="0" dirty="0" smtClean="0">
                <a:latin typeface="Courier New" panose="02070309020205020404" pitchFamily="49" charset="0"/>
                <a:cs typeface="Courier New" panose="02070309020205020404" pitchFamily="49" charset="0"/>
                <a:sym typeface="Wingdings" panose="05000000000000000000" pitchFamily="2" charset="2"/>
              </a:rPr>
              <a:t>”</a:t>
            </a: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f </a:t>
            </a:r>
            <a:r>
              <a:rPr lang="en-US" sz="1400" b="0" dirty="0">
                <a:latin typeface="Courier New" panose="02070309020205020404" pitchFamily="49" charset="0"/>
                <a:cs typeface="Courier New" panose="02070309020205020404" pitchFamily="49" charset="0"/>
              </a:rPr>
              <a:t>(true, </a:t>
            </a:r>
            <a:r>
              <a:rPr lang="en-US" sz="1400" dirty="0" err="1" smtClean="0">
                <a:latin typeface="Courier New" panose="02070309020205020404" pitchFamily="49" charset="0"/>
                <a:cs typeface="Courier New" panose="02070309020205020404" pitchFamily="49" charset="0"/>
              </a:rPr>
              <a:t>fn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_</a:t>
            </a:r>
            <a:r>
              <a:rPr lang="en-US" sz="1400" dirty="0" smtClean="0">
                <a:latin typeface="Courier New" panose="02070309020205020404" pitchFamily="49" charset="0"/>
                <a:cs typeface="Courier New" panose="02070309020205020404" pitchFamily="49" charset="0"/>
              </a:rPr>
              <a:t> =&gt; print </a:t>
            </a:r>
            <a:r>
              <a:rPr lang="en-US" sz="1400" dirty="0">
                <a:latin typeface="Courier New" panose="02070309020205020404" pitchFamily="49" charset="0"/>
                <a:cs typeface="Courier New" panose="02070309020205020404" pitchFamily="49" charset="0"/>
              </a:rPr>
              <a:t>“true”, </a:t>
            </a:r>
            <a:r>
              <a:rPr lang="en-US" sz="1400" dirty="0" err="1" smtClean="0">
                <a:latin typeface="Courier New" panose="02070309020205020404" pitchFamily="49" charset="0"/>
                <a:cs typeface="Courier New" panose="02070309020205020404" pitchFamily="49" charset="0"/>
              </a:rPr>
              <a:t>fn</a:t>
            </a:r>
            <a:r>
              <a:rPr lang="en-US" sz="1400" dirty="0" smtClean="0">
                <a:latin typeface="Courier New" panose="02070309020205020404" pitchFamily="49" charset="0"/>
                <a:cs typeface="Courier New" panose="02070309020205020404" pitchFamily="49" charset="0"/>
              </a:rPr>
              <a:t> _  </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print </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false”</a:t>
            </a:r>
            <a:r>
              <a:rPr lang="en-US" sz="1400" b="0" dirty="0" smtClean="0">
                <a:latin typeface="Courier New" panose="02070309020205020404" pitchFamily="49" charset="0"/>
                <a:cs typeface="Courier New" panose="02070309020205020404" pitchFamily="49" charset="0"/>
              </a:rPr>
              <a:t>) </a:t>
            </a:r>
            <a:r>
              <a:rPr lang="en-US" sz="1400" b="0" dirty="0">
                <a:latin typeface="Courier New" panose="02070309020205020404" pitchFamily="49" charset="0"/>
                <a:cs typeface="Courier New" panose="02070309020205020404" pitchFamily="49" charset="0"/>
                <a:sym typeface="Wingdings" panose="05000000000000000000" pitchFamily="2" charset="2"/>
              </a:rPr>
              <a:t> would print “true</a:t>
            </a:r>
            <a:r>
              <a:rPr lang="en-US" sz="1400" b="0" dirty="0" smtClean="0">
                <a:latin typeface="Courier New" panose="02070309020205020404" pitchFamily="49" charset="0"/>
                <a:cs typeface="Courier New" panose="02070309020205020404" pitchFamily="49" charset="0"/>
                <a:sym typeface="Wingdings" panose="05000000000000000000" pitchFamily="2" charset="2"/>
              </a:rPr>
              <a:t>” or print “false</a:t>
            </a:r>
            <a:r>
              <a:rPr lang="en-US" sz="1400" b="0" dirty="0">
                <a:latin typeface="Courier New" panose="02070309020205020404" pitchFamily="49" charset="0"/>
                <a:cs typeface="Courier New" panose="02070309020205020404" pitchFamily="49" charset="0"/>
                <a:sym typeface="Wingdings" panose="05000000000000000000" pitchFamily="2" charset="2"/>
              </a:rPr>
              <a:t>”</a:t>
            </a:r>
            <a:endParaRPr lang="en-US" sz="1600" b="0" dirty="0" smtClean="0">
              <a:latin typeface="Courier New" panose="02070309020205020404" pitchFamily="49" charset="0"/>
              <a:cs typeface="Courier New" panose="02070309020205020404" pitchFamily="49" charset="0"/>
            </a:endParaRPr>
          </a:p>
          <a:p>
            <a:endParaRPr lang="en-US" sz="1800" dirty="0" smtClean="0"/>
          </a:p>
          <a:p>
            <a:r>
              <a:rPr lang="en-US" sz="1800" dirty="0" smtClean="0"/>
              <a:t>This works due to the fact that a function body is evaluated only if the function is called</a:t>
            </a:r>
            <a:r>
              <a:rPr lang="en-US" sz="1800" dirty="0"/>
              <a:t/>
            </a:r>
            <a:br>
              <a:rPr lang="en-US" sz="1800" dirty="0"/>
            </a:br>
            <a:endParaRPr lang="en-US" sz="1800" dirty="0"/>
          </a:p>
        </p:txBody>
      </p:sp>
      <p:sp>
        <p:nvSpPr>
          <p:cNvPr id="3" name="Left Brace 2"/>
          <p:cNvSpPr/>
          <p:nvPr/>
        </p:nvSpPr>
        <p:spPr>
          <a:xfrm rot="-5400000">
            <a:off x="2223325" y="3120199"/>
            <a:ext cx="155448" cy="2236851"/>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2058194" y="4378553"/>
            <a:ext cx="48571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err="1" smtClean="0">
                <a:ea typeface="Arial Unicode MS" pitchFamily="34" charset="-128"/>
                <a:cs typeface="Arial Unicode MS" pitchFamily="34" charset="-128"/>
              </a:rPr>
              <a:t>thunk</a:t>
            </a:r>
            <a:endParaRPr lang="en-US" sz="1400" b="1" kern="0" dirty="0" smtClean="0">
              <a:ea typeface="Arial Unicode MS" pitchFamily="34" charset="-128"/>
              <a:cs typeface="Arial Unicode MS" pitchFamily="34" charset="-128"/>
            </a:endParaRPr>
          </a:p>
        </p:txBody>
      </p:sp>
      <p:sp>
        <p:nvSpPr>
          <p:cNvPr id="8" name="Left Brace 7"/>
          <p:cNvSpPr/>
          <p:nvPr/>
        </p:nvSpPr>
        <p:spPr>
          <a:xfrm rot="-5400000">
            <a:off x="4761207" y="3049293"/>
            <a:ext cx="166039" cy="2389253"/>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525170" y="4378553"/>
            <a:ext cx="48571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err="1" smtClean="0">
                <a:ea typeface="Arial Unicode MS" pitchFamily="34" charset="-128"/>
                <a:cs typeface="Arial Unicode MS" pitchFamily="34" charset="-128"/>
              </a:rPr>
              <a:t>thunk</a:t>
            </a:r>
            <a:endParaRPr lang="en-US" sz="1400" b="1"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25123404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1787</TotalTime>
  <Words>819</Words>
  <Application>Microsoft Office PowerPoint</Application>
  <PresentationFormat>Custom</PresentationFormat>
  <Paragraphs>181</Paragraphs>
  <Slides>28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 Unicode MS</vt:lpstr>
      <vt:lpstr>MS PGothic</vt:lpstr>
      <vt:lpstr>Arial</vt:lpstr>
      <vt:lpstr>Courier New</vt:lpstr>
      <vt:lpstr>Symbol</vt:lpstr>
      <vt:lpstr>Wingdings</vt:lpstr>
      <vt:lpstr>Wingdings</vt:lpstr>
      <vt:lpstr>SAP_2014_16x9_v1.1</vt:lpstr>
      <vt:lpstr>Closure</vt:lpstr>
      <vt:lpstr>Lexical Scope vs. Dynamic Scope (in SML)</vt:lpstr>
      <vt:lpstr>Dynamic Scope ( JavaScript )</vt:lpstr>
      <vt:lpstr>Closures</vt:lpstr>
      <vt:lpstr>Lexical Scope ( JavaScript )</vt:lpstr>
      <vt:lpstr>Closure Idiom: Callbacks</vt:lpstr>
      <vt:lpstr>Closure Idiom: Callbacks - Demo</vt:lpstr>
      <vt:lpstr>Use Closure to Reimplement</vt:lpstr>
      <vt:lpstr>Lazy Evaluation With Closures: Delay and Force</vt:lpstr>
      <vt:lpstr>JavaScript Example </vt:lpstr>
      <vt:lpstr>JavaScript Example 2</vt:lpstr>
      <vt:lpstr>Scala Example</vt:lpstr>
      <vt:lpstr>Scala Example</vt:lpstr>
      <vt:lpstr>Lazy Evaluation: Delay and Force Example (in SML)</vt:lpstr>
      <vt:lpstr>JavaScript Example: Lazy Load Scenario</vt:lpstr>
      <vt:lpstr>JavaScript Example: Lazy Load Scenario – version2</vt:lpstr>
      <vt:lpstr>JavaScript Example: Lazy Load Scenario – version3</vt:lpstr>
      <vt:lpstr>JavaScript Example: Lazy Load Scenario – version4</vt:lpstr>
      <vt:lpstr>JavaScript Example: Lazy Load Scenario – final version</vt:lpstr>
      <vt:lpstr>JavaScript Example: Lazy Load Scenario – final version</vt:lpstr>
      <vt:lpstr>An example in UI5 Application</vt:lpstr>
      <vt:lpstr>Currying</vt:lpstr>
      <vt:lpstr>Currying</vt:lpstr>
      <vt:lpstr>Why and When Currying</vt:lpstr>
      <vt:lpstr>Currying</vt:lpstr>
      <vt:lpstr>Currying</vt:lpstr>
      <vt:lpstr>Currying</vt:lpstr>
      <vt:lpstr>Currying</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538</cp:revision>
  <dcterms:created xsi:type="dcterms:W3CDTF">2014-06-27T10:09:28Z</dcterms:created>
  <dcterms:modified xsi:type="dcterms:W3CDTF">2015-12-12T03:33:02Z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