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340" r:id="rId2"/>
    <p:sldId id="370" r:id="rId3"/>
    <p:sldId id="371" r:id="rId4"/>
    <p:sldId id="372" r:id="rId5"/>
    <p:sldId id="373" r:id="rId6"/>
    <p:sldId id="374" r:id="rId7"/>
    <p:sldId id="375" r:id="rId8"/>
    <p:sldId id="376" r:id="rId9"/>
    <p:sldId id="377" r:id="rId10"/>
    <p:sldId id="378" r:id="rId11"/>
    <p:sldId id="379" r:id="rId12"/>
    <p:sldId id="380" r:id="rId13"/>
    <p:sldId id="381" r:id="rId14"/>
    <p:sldId id="382" r:id="rId15"/>
    <p:sldId id="383" r:id="rId16"/>
    <p:sldId id="384" r:id="rId17"/>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6EA4576-18E6-44A1-968C-BAC47FDF7855}">
          <p14:sldIdLst>
            <p14:sldId id="340"/>
            <p14:sldId id="370"/>
            <p14:sldId id="371"/>
            <p14:sldId id="372"/>
            <p14:sldId id="373"/>
            <p14:sldId id="374"/>
            <p14:sldId id="375"/>
            <p14:sldId id="376"/>
            <p14:sldId id="377"/>
            <p14:sldId id="378"/>
            <p14:sldId id="379"/>
            <p14:sldId id="380"/>
            <p14:sldId id="381"/>
            <p14:sldId id="382"/>
            <p14:sldId id="383"/>
            <p14:sldId id="384"/>
          </p14:sldIdLst>
        </p14:section>
      </p14:sectionLst>
    </p:ext>
    <p:ext uri="{EFAFB233-063F-42B5-8137-9DF3F51BA10A}">
      <p15:sldGuideLst xmlns:p15="http://schemas.microsoft.com/office/powerpoint/2012/main">
        <p15:guide id="1" orient="horz" pos="4118">
          <p15:clr>
            <a:srgbClr val="A4A3A4"/>
          </p15:clr>
        </p15:guide>
        <p15:guide id="2" orient="horz" pos="3835">
          <p15:clr>
            <a:srgbClr val="A4A3A4"/>
          </p15:clr>
        </p15:guide>
        <p15:guide id="3" orient="horz" pos="106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999999"/>
    <a:srgbClr val="003283"/>
    <a:srgbClr val="FF0000"/>
    <a:srgbClr val="666666"/>
    <a:srgbClr val="2B3F7B"/>
    <a:srgbClr val="9C277B"/>
    <a:srgbClr val="D4652D"/>
    <a:srgbClr val="9E3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84" autoAdjust="0"/>
    <p:restoredTop sz="85144" autoAdjust="0"/>
  </p:normalViewPr>
  <p:slideViewPr>
    <p:cSldViewPr snapToGrid="0" showGuides="1">
      <p:cViewPr varScale="1">
        <p:scale>
          <a:sx n="57" d="100"/>
          <a:sy n="57" d="100"/>
        </p:scale>
        <p:origin x="1248" y="58"/>
      </p:cViewPr>
      <p:guideLst>
        <p:guide orient="horz" pos="4118"/>
        <p:guide orient="horz" pos="3835"/>
        <p:guide orient="horz" pos="106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100" d="100"/>
        <a:sy n="100" d="100"/>
      </p:scale>
      <p:origin x="0" y="4362"/>
    </p:cViewPr>
  </p:sorterViewPr>
  <p:notesViewPr>
    <p:cSldViewPr snapToGrid="0" showGuides="1">
      <p:cViewPr varScale="1">
        <p:scale>
          <a:sx n="88" d="100"/>
          <a:sy n="88" d="100"/>
        </p:scale>
        <p:origin x="-2844" y="-120"/>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10" name="Slide Image Placeholder 9"/>
          <p:cNvSpPr>
            <a:spLocks noGrp="1" noRot="1" noChangeAspect="1"/>
          </p:cNvSpPr>
          <p:nvPr>
            <p:ph type="sldImg"/>
          </p:nvPr>
        </p:nvSpPr>
        <p:spPr>
          <a:xfrm>
            <a:off x="287338" y="661988"/>
            <a:ext cx="6223000" cy="3500437"/>
          </a:xfrm>
        </p:spPr>
      </p:sp>
      <p:sp>
        <p:nvSpPr>
          <p:cNvPr id="11" name="Notes Placeholder 10"/>
          <p:cNvSpPr>
            <a:spLocks noGrp="1"/>
          </p:cNvSpPr>
          <p:nvPr>
            <p:ph type="body" idx="1"/>
          </p:nvPr>
        </p:nvSpPr>
        <p:spPr/>
        <p:txBody>
          <a:bodyPr>
            <a:normAutofit/>
          </a:bodyPr>
          <a:lstStyle/>
          <a:p>
            <a:r>
              <a:rPr lang="en-US" dirty="0" smtClean="0"/>
              <a:t>30 </a:t>
            </a:r>
            <a:r>
              <a:rPr lang="en-US" altLang="zh-CN" dirty="0" smtClean="0"/>
              <a:t>minutes</a:t>
            </a:r>
            <a:endParaRPr lang="en-US" dirty="0"/>
          </a:p>
        </p:txBody>
      </p:sp>
    </p:spTree>
    <p:extLst>
      <p:ext uri="{BB962C8B-B14F-4D97-AF65-F5344CB8AC3E}">
        <p14:creationId xmlns:p14="http://schemas.microsoft.com/office/powerpoint/2010/main" val="2156403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https://wiki.wdf.sap.corp/wiki/display/fiorisuite/Globalization</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294951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https://wdciw01.wdf.sap.corp:7080/sap/bc/ui5_ui5/ui2/ushell/resources/~20160209105200~/sap/ui/core/cldr/en.json</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061329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Jerry 2016-03-04</a:t>
            </a:r>
            <a:r>
              <a:rPr lang="en-US" baseline="0" dirty="0" smtClean="0"/>
              <a:t> 15:13PM – format is determined by gateway system setting, not CRM backend.</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8063486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7" name="TextBox 6"/>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
        <p:nvSpPr>
          <p:cNvPr id="4" name="TextBox 3"/>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2" name="TextBox 11"/>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2015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3999" y="1692000"/>
            <a:ext cx="11547325" cy="3908762"/>
          </a:xfrm>
          <a:prstGeom prst="rect">
            <a:avLst/>
          </a:prstGeom>
          <a:noFill/>
        </p:spPr>
        <p:txBody>
          <a:bodyPr wrap="square" lIns="0" tIns="0" rIns="0" bIns="0" rtlCol="0">
            <a:spAutoFit/>
          </a:bodyPr>
          <a:lstStyle/>
          <a:p>
            <a:r>
              <a:rPr lang="en-US" sz="12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SE or an </a:t>
            </a:r>
          </a:p>
          <a:p>
            <a:r>
              <a:rPr lang="en-US" sz="1200" kern="1200" dirty="0" smtClean="0">
                <a:solidFill>
                  <a:schemeClr val="tx1"/>
                </a:solidFill>
                <a:latin typeface="Arial"/>
                <a:ea typeface="MS PGothic" pitchFamily="34" charset="-128"/>
                <a:cs typeface="+mn-cs"/>
              </a:rPr>
              <a:t>SAP affiliate company.</a:t>
            </a:r>
          </a:p>
          <a:p>
            <a:pPr>
              <a:spcBef>
                <a:spcPts val="1200"/>
              </a:spcBef>
            </a:pPr>
            <a:r>
              <a:rPr lang="en-US" sz="12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SE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(or an SAP affiliate company) in Germany and other countries. Please see </a:t>
            </a:r>
            <a:r>
              <a:rPr lang="en-US" sz="1200" kern="1200" dirty="0" smtClean="0">
                <a:solidFill>
                  <a:schemeClr val="tx1"/>
                </a:solidFill>
                <a:latin typeface="Arial"/>
                <a:ea typeface="MS PGothic" pitchFamily="34" charset="-128"/>
                <a:cs typeface="+mn-cs"/>
                <a:hlinkClick r:id="rId2"/>
              </a:rPr>
              <a:t>http://global12.sap.com/corporate-en/legal/copyright/index.epx</a:t>
            </a:r>
            <a:r>
              <a:rPr lang="en-US" sz="12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200" kern="1200" dirty="0" smtClean="0">
                <a:solidFill>
                  <a:schemeClr val="tx1"/>
                </a:solidFill>
                <a:latin typeface="Arial"/>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MS PGothic" pitchFamily="34" charset="-128"/>
                <a:cs typeface="+mn-cs"/>
              </a:rPr>
              <a:t>National product specifications may vary.</a:t>
            </a:r>
          </a:p>
          <a:p>
            <a:pPr>
              <a:spcBef>
                <a:spcPts val="1200"/>
              </a:spcBef>
            </a:pPr>
            <a:r>
              <a:rPr lang="en-US" sz="1200" kern="1200" dirty="0" smtClean="0">
                <a:solidFill>
                  <a:schemeClr val="tx1"/>
                </a:solidFill>
                <a:latin typeface="Arial"/>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SAP affiliate company products and 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MS PGothic"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en-US" sz="2900" b="1" kern="1200" noProof="0" dirty="0" smtClean="0">
                <a:solidFill>
                  <a:schemeClr val="accent2"/>
                </a:solidFill>
                <a:latin typeface="+mj-lt"/>
                <a:ea typeface="+mj-ea"/>
                <a:cs typeface="+mj-cs"/>
              </a:rPr>
              <a:t>© 2015 SAP SE </a:t>
            </a:r>
            <a:r>
              <a:rPr lang="en-US" sz="2900" b="1" kern="1200" noProof="0" dirty="0" err="1" smtClean="0">
                <a:solidFill>
                  <a:schemeClr val="accent2"/>
                </a:solidFill>
                <a:latin typeface="+mj-lt"/>
                <a:ea typeface="+mj-ea"/>
                <a:cs typeface="+mj-cs"/>
              </a:rPr>
              <a:t>oder</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ein</a:t>
            </a:r>
            <a:r>
              <a:rPr lang="en-US" sz="2900" b="1" kern="1200" noProof="0" dirty="0" smtClean="0">
                <a:solidFill>
                  <a:schemeClr val="accent2"/>
                </a:solidFill>
                <a:latin typeface="+mj-lt"/>
                <a:ea typeface="+mj-ea"/>
                <a:cs typeface="+mj-cs"/>
              </a:rPr>
              <a:t> SAP-</a:t>
            </a:r>
            <a:r>
              <a:rPr lang="en-US" sz="2900" b="1" kern="1200" noProof="0" dirty="0" err="1" smtClean="0">
                <a:solidFill>
                  <a:schemeClr val="accent2"/>
                </a:solidFill>
                <a:latin typeface="+mj-lt"/>
                <a:ea typeface="+mj-ea"/>
                <a:cs typeface="+mj-cs"/>
              </a:rPr>
              <a:t>Konzernunternehmen</a:t>
            </a:r>
            <a:r>
              <a:rPr lang="en-US" sz="2900" b="1" kern="1200" noProof="0" dirty="0" smtClean="0">
                <a:solidFill>
                  <a:schemeClr val="accent2"/>
                </a:solidFill>
                <a:latin typeface="+mj-lt"/>
                <a:ea typeface="+mj-ea"/>
                <a:cs typeface="+mj-cs"/>
              </a:rPr>
              <a:t>. </a:t>
            </a:r>
            <a:br>
              <a:rPr lang="en-US" sz="2900" b="1" kern="1200" noProof="0" dirty="0" smtClean="0">
                <a:solidFill>
                  <a:schemeClr val="accent2"/>
                </a:solidFill>
                <a:latin typeface="+mj-lt"/>
                <a:ea typeface="+mj-ea"/>
                <a:cs typeface="+mj-cs"/>
              </a:rPr>
            </a:br>
            <a:r>
              <a:rPr lang="en-US" sz="2900" b="1" kern="1200" noProof="0" dirty="0" err="1" smtClean="0">
                <a:solidFill>
                  <a:schemeClr val="accent2"/>
                </a:solidFill>
                <a:latin typeface="+mj-lt"/>
                <a:ea typeface="+mj-ea"/>
                <a:cs typeface="+mj-cs"/>
              </a:rPr>
              <a:t>Alle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Rechte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vorbehalten</a:t>
            </a:r>
            <a:r>
              <a:rPr lang="en-US" sz="2900" b="1" kern="1200" noProof="0" dirty="0" smtClean="0">
                <a:solidFill>
                  <a:schemeClr val="accent2"/>
                </a:solidFill>
                <a:latin typeface="+mj-lt"/>
                <a:ea typeface="+mj-ea"/>
                <a:cs typeface="+mj-cs"/>
              </a:rPr>
              <a:t>.</a:t>
            </a:r>
          </a:p>
        </p:txBody>
      </p:sp>
      <p:sp>
        <p:nvSpPr>
          <p:cNvPr id="8" name="TextBox 7"/>
          <p:cNvSpPr txBox="1"/>
          <p:nvPr userDrawn="1"/>
        </p:nvSpPr>
        <p:spPr bwMode="gray">
          <a:xfrm>
            <a:off x="32399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nicht gestattet.</a:t>
            </a:r>
          </a:p>
          <a:p>
            <a:pPr>
              <a:spcBef>
                <a:spcPts val="1200"/>
              </a:spcBef>
            </a:pPr>
            <a:r>
              <a:rPr lang="de-DE" sz="12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Arial"/>
                <a:ea typeface="+mn-ea"/>
                <a:cs typeface="+mn-cs"/>
              </a:rPr>
            </a:b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von einem SAP-Konzernunternehmen) in Deutschland und verschiedenen anderen Ländern weltweit.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Weitere Hinweise und Informationen zum Markenrecht finden Sie unter </a:t>
            </a:r>
            <a:r>
              <a:rPr lang="de-DE" sz="1200" kern="1200" noProof="0" dirty="0" smtClean="0">
                <a:solidFill>
                  <a:schemeClr val="tx1"/>
                </a:solidFill>
                <a:effectLst/>
                <a:latin typeface="Arial"/>
                <a:ea typeface="+mn-ea"/>
                <a:cs typeface="+mn-cs"/>
                <a:hlinkClick r:id="rId2"/>
              </a:rPr>
              <a:t>http://global.sap.com/corporate-de/legal/copyright/index.epx</a:t>
            </a:r>
            <a:r>
              <a:rPr lang="de-DE" sz="1200" kern="1200" noProof="0" dirty="0" smtClean="0">
                <a:solidFill>
                  <a:schemeClr val="tx1"/>
                </a:solidFill>
                <a:effectLst/>
                <a:latin typeface="Arial"/>
                <a:ea typeface="+mn-ea"/>
                <a:cs typeface="+mn-cs"/>
              </a:rPr>
              <a:t>.</a:t>
            </a:r>
          </a:p>
          <a:p>
            <a:pPr>
              <a:spcBef>
                <a:spcPts val="1200"/>
              </a:spcBef>
            </a:pPr>
            <a:r>
              <a:rPr lang="de-DE" sz="1200" kern="1200" noProof="0" dirty="0" smtClean="0">
                <a:solidFill>
                  <a:schemeClr val="tx1"/>
                </a:solidFill>
                <a:effectLst/>
                <a:latin typeface="Arial"/>
                <a:ea typeface="+mn-ea"/>
                <a:cs typeface="+mn-cs"/>
              </a:rPr>
              <a:t>Die von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200" kern="1200" noProof="0" dirty="0" smtClean="0">
                <a:solidFill>
                  <a:schemeClr val="tx1"/>
                </a:solidFill>
                <a:effectLst/>
                <a:latin typeface="Arial"/>
                <a:ea typeface="+mn-ea"/>
                <a:cs typeface="+mn-cs"/>
              </a:rPr>
              <a:t>Die vorliegenden Unterlagen werden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einem SAP-Konzernunternehmen bereitgestellt und dienen ausschließlich zu Informations-zwecken.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Arial"/>
                <a:ea typeface="+mn-ea"/>
                <a:cs typeface="+mn-cs"/>
              </a:rPr>
              <a:t> </a:t>
            </a:r>
            <a:r>
              <a:rPr lang="de-DE" sz="1200" kern="1200" noProof="0" dirty="0" smtClean="0">
                <a:solidFill>
                  <a:schemeClr val="tx1"/>
                </a:solidFill>
                <a:effectLst/>
                <a:latin typeface="Arial"/>
                <a:ea typeface="+mn-ea"/>
                <a:cs typeface="+mn-cs"/>
              </a:rPr>
              <a:t>dieser Publikation.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Arial"/>
                <a:ea typeface="+mn-ea"/>
                <a:cs typeface="+mn-cs"/>
              </a:rPr>
              <a:t>Insbesondere sind 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ihrer Konzernunternehmen können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ihren Konzernunternehmen jederzeit und ohne Angabe von Gründen unangekündigt geändert werden.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1547325"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323999" y="324075"/>
            <a:ext cx="11547325"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1"/>
            <a:ext cx="1826494" cy="907200"/>
          </a:xfrm>
          <a:prstGeom prst="rect">
            <a:avLst/>
          </a:prstGeom>
          <a:noFill/>
          <a:ln>
            <a:noFill/>
          </a:ln>
        </p:spPr>
      </p:pic>
      <p:sp>
        <p:nvSpPr>
          <p:cNvPr id="6" name="TextBox 5"/>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2344"/>
            <a:ext cx="3760650" cy="153888"/>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1000" noProof="0" dirty="0" smtClean="0">
                <a:solidFill>
                  <a:schemeClr val="bg1"/>
                </a:solidFill>
              </a:rPr>
              <a:t>2015 SAP SE or an SAP affiliate company. All rights reserved.</a:t>
            </a:r>
          </a:p>
        </p:txBody>
      </p:sp>
      <p:sp>
        <p:nvSpPr>
          <p:cNvPr id="34" name="TextBox 33"/>
          <p:cNvSpPr txBox="1"/>
          <p:nvPr/>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
        <p:nvSpPr>
          <p:cNvPr id="5" name="Information_Classification"/>
          <p:cNvSpPr txBox="1"/>
          <p:nvPr userDrawn="1"/>
        </p:nvSpPr>
        <p:spPr>
          <a:xfrm>
            <a:off x="10718800" y="6623893"/>
            <a:ext cx="424796"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Internal</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1.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1.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1.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1.xml"/><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25002"/>
          <a:stretch/>
        </p:blipFill>
        <p:spPr bwMode="auto">
          <a:xfrm>
            <a:off x="1" y="-1"/>
            <a:ext cx="12195174" cy="685958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Rectangle 8"/>
          <p:cNvSpPr/>
          <p:nvPr/>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noAutofit/>
          </a:bodyPr>
          <a:lstStyle/>
          <a:p>
            <a:r>
              <a:rPr lang="en-US" altLang="zh-CN" sz="4400" dirty="0" smtClean="0"/>
              <a:t>UI5 Globalization</a:t>
            </a:r>
            <a:endParaRPr lang="en-US" sz="4400" dirty="0"/>
          </a:p>
        </p:txBody>
      </p:sp>
      <p:sp>
        <p:nvSpPr>
          <p:cNvPr id="3" name="Subtitle 2"/>
          <p:cNvSpPr>
            <a:spLocks noGrp="1"/>
          </p:cNvSpPr>
          <p:nvPr>
            <p:ph type="subTitle" idx="1"/>
          </p:nvPr>
        </p:nvSpPr>
        <p:spPr/>
        <p:txBody>
          <a:bodyPr/>
          <a:lstStyle/>
          <a:p>
            <a:r>
              <a:rPr lang="en-US" dirty="0" smtClean="0"/>
              <a:t>Jerry Wang</a:t>
            </a:r>
          </a:p>
          <a:p>
            <a:r>
              <a:rPr lang="en-US" dirty="0" smtClean="0"/>
              <a:t>2016 </a:t>
            </a:r>
            <a:r>
              <a:rPr lang="en-US" altLang="zh-CN" dirty="0"/>
              <a:t>April</a:t>
            </a:r>
            <a:endParaRPr lang="en-US" dirty="0" smtClean="0"/>
          </a:p>
        </p:txBody>
      </p:sp>
      <p:sp>
        <p:nvSpPr>
          <p:cNvPr id="5" name="ConfidentialFlag"/>
          <p:cNvSpPr txBox="1"/>
          <p:nvPr/>
        </p:nvSpPr>
        <p:spPr>
          <a:xfrm>
            <a:off x="11041022" y="1837963"/>
            <a:ext cx="694789" cy="246221"/>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600" kern="0" smtClean="0">
                <a:solidFill>
                  <a:srgbClr val="000000"/>
                </a:solidFill>
                <a:ea typeface="Arial Unicode MS" pitchFamily="34" charset="-128"/>
                <a:cs typeface="Arial Unicode MS" pitchFamily="34" charset="-128"/>
              </a:rPr>
              <a:t>Internal</a:t>
            </a:r>
            <a:endParaRPr lang="en-US" sz="1600" kern="0" dirty="0" err="1" smtClean="0">
              <a:solidFill>
                <a:srgbClr val="000000"/>
              </a:solidFill>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English version of CLDR loaded</a:t>
            </a:r>
            <a:endParaRPr lang="en-US" dirty="0"/>
          </a:p>
        </p:txBody>
      </p:sp>
      <p:pic>
        <p:nvPicPr>
          <p:cNvPr id="5" name="Picture 4"/>
          <p:cNvPicPr>
            <a:picLocks noChangeAspect="1"/>
          </p:cNvPicPr>
          <p:nvPr/>
        </p:nvPicPr>
        <p:blipFill>
          <a:blip r:embed="rId2"/>
          <a:stretch>
            <a:fillRect/>
          </a:stretch>
        </p:blipFill>
        <p:spPr>
          <a:xfrm>
            <a:off x="324000" y="1342497"/>
            <a:ext cx="10958510" cy="2049958"/>
          </a:xfrm>
          <a:prstGeom prst="rect">
            <a:avLst/>
          </a:prstGeom>
        </p:spPr>
      </p:pic>
      <p:pic>
        <p:nvPicPr>
          <p:cNvPr id="6" name="Picture 5"/>
          <p:cNvPicPr>
            <a:picLocks noChangeAspect="1"/>
          </p:cNvPicPr>
          <p:nvPr/>
        </p:nvPicPr>
        <p:blipFill>
          <a:blip r:embed="rId3"/>
          <a:stretch>
            <a:fillRect/>
          </a:stretch>
        </p:blipFill>
        <p:spPr>
          <a:xfrm>
            <a:off x="324000" y="3522676"/>
            <a:ext cx="8215072" cy="2933954"/>
          </a:xfrm>
          <a:prstGeom prst="rect">
            <a:avLst/>
          </a:prstGeom>
        </p:spPr>
      </p:pic>
      <p:pic>
        <p:nvPicPr>
          <p:cNvPr id="7" name="Picture 6"/>
          <p:cNvPicPr>
            <a:picLocks noChangeAspect="1"/>
          </p:cNvPicPr>
          <p:nvPr/>
        </p:nvPicPr>
        <p:blipFill>
          <a:blip r:embed="rId4"/>
          <a:stretch>
            <a:fillRect/>
          </a:stretch>
        </p:blipFill>
        <p:spPr>
          <a:xfrm>
            <a:off x="7792147" y="4627919"/>
            <a:ext cx="4077053" cy="1745131"/>
          </a:xfrm>
          <a:prstGeom prst="rect">
            <a:avLst/>
          </a:prstGeom>
          <a:ln w="12700">
            <a:solidFill>
              <a:srgbClr val="999999"/>
            </a:solidFill>
          </a:ln>
        </p:spPr>
      </p:pic>
    </p:spTree>
    <p:extLst>
      <p:ext uri="{BB962C8B-B14F-4D97-AF65-F5344CB8AC3E}">
        <p14:creationId xmlns:p14="http://schemas.microsoft.com/office/powerpoint/2010/main" val="706979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CLDR file according to Language</a:t>
            </a:r>
            <a:endParaRPr lang="en-US" dirty="0"/>
          </a:p>
        </p:txBody>
      </p:sp>
      <p:pic>
        <p:nvPicPr>
          <p:cNvPr id="5" name="Picture 4"/>
          <p:cNvPicPr>
            <a:picLocks noChangeAspect="1"/>
          </p:cNvPicPr>
          <p:nvPr/>
        </p:nvPicPr>
        <p:blipFill>
          <a:blip r:embed="rId2"/>
          <a:stretch>
            <a:fillRect/>
          </a:stretch>
        </p:blipFill>
        <p:spPr>
          <a:xfrm>
            <a:off x="324000" y="1251029"/>
            <a:ext cx="10798476" cy="2690093"/>
          </a:xfrm>
          <a:prstGeom prst="rect">
            <a:avLst/>
          </a:prstGeom>
        </p:spPr>
      </p:pic>
      <p:pic>
        <p:nvPicPr>
          <p:cNvPr id="6" name="Picture 5"/>
          <p:cNvPicPr>
            <a:picLocks noChangeAspect="1"/>
          </p:cNvPicPr>
          <p:nvPr/>
        </p:nvPicPr>
        <p:blipFill>
          <a:blip r:embed="rId3"/>
          <a:stretch>
            <a:fillRect/>
          </a:stretch>
        </p:blipFill>
        <p:spPr>
          <a:xfrm>
            <a:off x="324000" y="4111901"/>
            <a:ext cx="4892464" cy="1653683"/>
          </a:xfrm>
          <a:prstGeom prst="rect">
            <a:avLst/>
          </a:prstGeom>
        </p:spPr>
      </p:pic>
      <p:pic>
        <p:nvPicPr>
          <p:cNvPr id="7" name="Picture 6"/>
          <p:cNvPicPr>
            <a:picLocks noChangeAspect="1"/>
          </p:cNvPicPr>
          <p:nvPr/>
        </p:nvPicPr>
        <p:blipFill>
          <a:blip r:embed="rId4"/>
          <a:stretch>
            <a:fillRect/>
          </a:stretch>
        </p:blipFill>
        <p:spPr>
          <a:xfrm>
            <a:off x="5561873" y="4111901"/>
            <a:ext cx="3553518" cy="1240029"/>
          </a:xfrm>
          <a:prstGeom prst="rect">
            <a:avLst/>
          </a:prstGeom>
        </p:spPr>
      </p:pic>
    </p:spTree>
    <p:extLst>
      <p:ext uri="{BB962C8B-B14F-4D97-AF65-F5344CB8AC3E}">
        <p14:creationId xmlns:p14="http://schemas.microsoft.com/office/powerpoint/2010/main" val="860321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CLDR file according to </a:t>
            </a:r>
            <a:r>
              <a:rPr lang="en-US" dirty="0" smtClean="0"/>
              <a:t>Language ( 2 )</a:t>
            </a:r>
            <a:endParaRPr lang="en-US" dirty="0"/>
          </a:p>
        </p:txBody>
      </p:sp>
      <p:pic>
        <p:nvPicPr>
          <p:cNvPr id="5" name="Picture 4"/>
          <p:cNvPicPr>
            <a:picLocks noChangeAspect="1"/>
          </p:cNvPicPr>
          <p:nvPr/>
        </p:nvPicPr>
        <p:blipFill>
          <a:blip r:embed="rId2"/>
          <a:stretch>
            <a:fillRect/>
          </a:stretch>
        </p:blipFill>
        <p:spPr>
          <a:xfrm>
            <a:off x="324000" y="1450941"/>
            <a:ext cx="11233093" cy="3900987"/>
          </a:xfrm>
          <a:prstGeom prst="rect">
            <a:avLst/>
          </a:prstGeom>
        </p:spPr>
      </p:pic>
    </p:spTree>
    <p:extLst>
      <p:ext uri="{BB962C8B-B14F-4D97-AF65-F5344CB8AC3E}">
        <p14:creationId xmlns:p14="http://schemas.microsoft.com/office/powerpoint/2010/main" val="8967298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Format ( 2 )</a:t>
            </a:r>
            <a:endParaRPr lang="en-US" dirty="0"/>
          </a:p>
        </p:txBody>
      </p:sp>
      <p:pic>
        <p:nvPicPr>
          <p:cNvPr id="5" name="Picture 4"/>
          <p:cNvPicPr>
            <a:picLocks noChangeAspect="1"/>
          </p:cNvPicPr>
          <p:nvPr/>
        </p:nvPicPr>
        <p:blipFill>
          <a:blip r:embed="rId3"/>
          <a:stretch>
            <a:fillRect/>
          </a:stretch>
        </p:blipFill>
        <p:spPr>
          <a:xfrm>
            <a:off x="430453" y="1510394"/>
            <a:ext cx="7353937" cy="1310754"/>
          </a:xfrm>
          <a:prstGeom prst="rect">
            <a:avLst/>
          </a:prstGeom>
        </p:spPr>
      </p:pic>
      <p:pic>
        <p:nvPicPr>
          <p:cNvPr id="6" name="Picture 5"/>
          <p:cNvPicPr>
            <a:picLocks noChangeAspect="1"/>
          </p:cNvPicPr>
          <p:nvPr/>
        </p:nvPicPr>
        <p:blipFill>
          <a:blip r:embed="rId4"/>
          <a:stretch>
            <a:fillRect/>
          </a:stretch>
        </p:blipFill>
        <p:spPr>
          <a:xfrm>
            <a:off x="430453" y="2996969"/>
            <a:ext cx="7361260" cy="1279196"/>
          </a:xfrm>
          <a:prstGeom prst="rect">
            <a:avLst/>
          </a:prstGeom>
        </p:spPr>
      </p:pic>
      <p:pic>
        <p:nvPicPr>
          <p:cNvPr id="7" name="Picture 6"/>
          <p:cNvPicPr>
            <a:picLocks noChangeAspect="1"/>
          </p:cNvPicPr>
          <p:nvPr/>
        </p:nvPicPr>
        <p:blipFill>
          <a:blip r:embed="rId5"/>
          <a:stretch>
            <a:fillRect/>
          </a:stretch>
        </p:blipFill>
        <p:spPr>
          <a:xfrm>
            <a:off x="430452" y="4451986"/>
            <a:ext cx="3026317" cy="1330249"/>
          </a:xfrm>
          <a:prstGeom prst="rect">
            <a:avLst/>
          </a:prstGeom>
        </p:spPr>
      </p:pic>
      <p:pic>
        <p:nvPicPr>
          <p:cNvPr id="9" name="Picture 8"/>
          <p:cNvPicPr>
            <a:picLocks noChangeAspect="1"/>
          </p:cNvPicPr>
          <p:nvPr/>
        </p:nvPicPr>
        <p:blipFill>
          <a:blip r:embed="rId6"/>
          <a:stretch>
            <a:fillRect/>
          </a:stretch>
        </p:blipFill>
        <p:spPr>
          <a:xfrm>
            <a:off x="3722360" y="4451986"/>
            <a:ext cx="7908743" cy="1330249"/>
          </a:xfrm>
          <a:prstGeom prst="rect">
            <a:avLst/>
          </a:prstGeom>
          <a:ln w="12700">
            <a:solidFill>
              <a:srgbClr val="999999"/>
            </a:solidFill>
          </a:ln>
        </p:spPr>
      </p:pic>
    </p:spTree>
    <p:extLst>
      <p:ext uri="{BB962C8B-B14F-4D97-AF65-F5344CB8AC3E}">
        <p14:creationId xmlns:p14="http://schemas.microsoft.com/office/powerpoint/2010/main" val="1320663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“1880” formatted to “1880,00”</a:t>
            </a:r>
            <a:endParaRPr lang="en-US" dirty="0"/>
          </a:p>
        </p:txBody>
      </p:sp>
      <p:pic>
        <p:nvPicPr>
          <p:cNvPr id="5" name="Picture 4"/>
          <p:cNvPicPr>
            <a:picLocks noChangeAspect="1"/>
          </p:cNvPicPr>
          <p:nvPr/>
        </p:nvPicPr>
        <p:blipFill>
          <a:blip r:embed="rId2"/>
          <a:stretch>
            <a:fillRect/>
          </a:stretch>
        </p:blipFill>
        <p:spPr>
          <a:xfrm>
            <a:off x="324000" y="1528236"/>
            <a:ext cx="3303040" cy="3877482"/>
          </a:xfrm>
          <a:prstGeom prst="rect">
            <a:avLst/>
          </a:prstGeom>
        </p:spPr>
      </p:pic>
      <p:pic>
        <p:nvPicPr>
          <p:cNvPr id="6" name="Picture 5"/>
          <p:cNvPicPr>
            <a:picLocks noChangeAspect="1"/>
          </p:cNvPicPr>
          <p:nvPr/>
        </p:nvPicPr>
        <p:blipFill>
          <a:blip r:embed="rId3"/>
          <a:stretch>
            <a:fillRect/>
          </a:stretch>
        </p:blipFill>
        <p:spPr>
          <a:xfrm>
            <a:off x="3963944" y="1528236"/>
            <a:ext cx="7754813" cy="1941105"/>
          </a:xfrm>
          <a:prstGeom prst="rect">
            <a:avLst/>
          </a:prstGeom>
        </p:spPr>
      </p:pic>
      <p:pic>
        <p:nvPicPr>
          <p:cNvPr id="7" name="Picture 6"/>
          <p:cNvPicPr>
            <a:picLocks noChangeAspect="1"/>
          </p:cNvPicPr>
          <p:nvPr/>
        </p:nvPicPr>
        <p:blipFill>
          <a:blip r:embed="rId4"/>
          <a:stretch>
            <a:fillRect/>
          </a:stretch>
        </p:blipFill>
        <p:spPr>
          <a:xfrm>
            <a:off x="3928472" y="3723332"/>
            <a:ext cx="7940728" cy="1295512"/>
          </a:xfrm>
          <a:prstGeom prst="rect">
            <a:avLst/>
          </a:prstGeom>
        </p:spPr>
      </p:pic>
    </p:spTree>
    <p:extLst>
      <p:ext uri="{BB962C8B-B14F-4D97-AF65-F5344CB8AC3E}">
        <p14:creationId xmlns:p14="http://schemas.microsoft.com/office/powerpoint/2010/main" val="2788497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oOptions</a:t>
            </a:r>
            <a:endParaRPr lang="en-US" dirty="0"/>
          </a:p>
        </p:txBody>
      </p:sp>
      <p:pic>
        <p:nvPicPr>
          <p:cNvPr id="5" name="Picture 4"/>
          <p:cNvPicPr>
            <a:picLocks noChangeAspect="1"/>
          </p:cNvPicPr>
          <p:nvPr/>
        </p:nvPicPr>
        <p:blipFill>
          <a:blip r:embed="rId2"/>
          <a:stretch>
            <a:fillRect/>
          </a:stretch>
        </p:blipFill>
        <p:spPr>
          <a:xfrm>
            <a:off x="324000" y="1427414"/>
            <a:ext cx="10226926" cy="2606266"/>
          </a:xfrm>
          <a:prstGeom prst="rect">
            <a:avLst/>
          </a:prstGeom>
        </p:spPr>
      </p:pic>
      <p:pic>
        <p:nvPicPr>
          <p:cNvPr id="6" name="Picture 5"/>
          <p:cNvPicPr>
            <a:picLocks noChangeAspect="1"/>
          </p:cNvPicPr>
          <p:nvPr/>
        </p:nvPicPr>
        <p:blipFill>
          <a:blip r:embed="rId3"/>
          <a:stretch>
            <a:fillRect/>
          </a:stretch>
        </p:blipFill>
        <p:spPr>
          <a:xfrm>
            <a:off x="324000" y="4380844"/>
            <a:ext cx="2118544" cy="1988992"/>
          </a:xfrm>
          <a:prstGeom prst="rect">
            <a:avLst/>
          </a:prstGeom>
        </p:spPr>
      </p:pic>
      <p:pic>
        <p:nvPicPr>
          <p:cNvPr id="7" name="Picture 6"/>
          <p:cNvPicPr>
            <a:picLocks noChangeAspect="1"/>
          </p:cNvPicPr>
          <p:nvPr/>
        </p:nvPicPr>
        <p:blipFill>
          <a:blip r:embed="rId4"/>
          <a:stretch>
            <a:fillRect/>
          </a:stretch>
        </p:blipFill>
        <p:spPr>
          <a:xfrm>
            <a:off x="2719377" y="4380844"/>
            <a:ext cx="9209138" cy="1092109"/>
          </a:xfrm>
          <a:prstGeom prst="rect">
            <a:avLst/>
          </a:prstGeom>
        </p:spPr>
      </p:pic>
    </p:spTree>
    <p:extLst>
      <p:ext uri="{BB962C8B-B14F-4D97-AF65-F5344CB8AC3E}">
        <p14:creationId xmlns:p14="http://schemas.microsoft.com/office/powerpoint/2010/main" val="134520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7311909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Objective</a:t>
            </a:r>
            <a:endParaRPr lang="en-US" dirty="0"/>
          </a:p>
        </p:txBody>
      </p:sp>
      <p:sp>
        <p:nvSpPr>
          <p:cNvPr id="3" name="TextBox 2"/>
          <p:cNvSpPr txBox="1"/>
          <p:nvPr/>
        </p:nvSpPr>
        <p:spPr>
          <a:xfrm>
            <a:off x="324000" y="1297858"/>
            <a:ext cx="11545200" cy="1708160"/>
          </a:xfrm>
          <a:prstGeom prst="rect">
            <a:avLst/>
          </a:prstGeom>
          <a:noFill/>
        </p:spPr>
        <p:txBody>
          <a:bodyPr wrap="square" lIns="0" tIns="0" rIns="0" bIns="0" rtlCol="0">
            <a:spAutoFit/>
          </a:bodyPr>
          <a:lstStyle/>
          <a:p>
            <a:pPr marL="342900" indent="-342900" fontAlgn="base">
              <a:spcBef>
                <a:spcPts val="600"/>
              </a:spcBef>
              <a:spcAft>
                <a:spcPct val="0"/>
              </a:spcAft>
              <a:buClr>
                <a:srgbClr val="F0AB00"/>
              </a:buClr>
              <a:buSzPct val="80000"/>
              <a:buFont typeface="Arial" panose="020B0604020202020204" pitchFamily="34" charset="0"/>
              <a:buChar char="•"/>
            </a:pPr>
            <a:r>
              <a:rPr lang="en-US" sz="2400" dirty="0"/>
              <a:t>Ensure a consistent formatting across the </a:t>
            </a:r>
            <a:r>
              <a:rPr lang="en-US" sz="2400" dirty="0" smtClean="0"/>
              <a:t>applications</a:t>
            </a:r>
          </a:p>
          <a:p>
            <a:pPr marL="342900" indent="-342900" fontAlgn="base">
              <a:spcBef>
                <a:spcPts val="600"/>
              </a:spcBef>
              <a:spcAft>
                <a:spcPct val="0"/>
              </a:spcAft>
              <a:buClr>
                <a:srgbClr val="F0AB00"/>
              </a:buClr>
              <a:buSzPct val="80000"/>
              <a:buFont typeface="Arial" panose="020B0604020202020204" pitchFamily="34" charset="0"/>
              <a:buChar char="•"/>
            </a:pPr>
            <a:r>
              <a:rPr lang="en-US" sz="2400" dirty="0"/>
              <a:t>Reduce Application development cost</a:t>
            </a:r>
          </a:p>
          <a:p>
            <a:pPr fontAlgn="base">
              <a:spcBef>
                <a:spcPts val="600"/>
              </a:spcBef>
              <a:spcAft>
                <a:spcPct val="0"/>
              </a:spcAft>
              <a:buClr>
                <a:srgbClr val="F0AB00"/>
              </a:buClr>
              <a:buSzPct val="80000"/>
            </a:pPr>
            <a:endParaRPr lang="en-US" sz="2400" dirty="0" smtClean="0"/>
          </a:p>
          <a:p>
            <a:pPr fontAlgn="base">
              <a:spcBef>
                <a:spcPts val="600"/>
              </a:spcBef>
              <a:spcAft>
                <a:spcPct val="0"/>
              </a:spcAft>
              <a:buClr>
                <a:srgbClr val="F0AB00"/>
              </a:buClr>
              <a:buSzPct val="80000"/>
            </a:pPr>
            <a:endParaRPr lang="en-US" altLang="zh-CN" sz="2400" dirty="0" smtClean="0"/>
          </a:p>
        </p:txBody>
      </p:sp>
    </p:spTree>
    <p:extLst>
      <p:ext uri="{BB962C8B-B14F-4D97-AF65-F5344CB8AC3E}">
        <p14:creationId xmlns:p14="http://schemas.microsoft.com/office/powerpoint/2010/main" val="20845080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Format</a:t>
            </a:r>
            <a:endParaRPr lang="en-US" dirty="0"/>
          </a:p>
        </p:txBody>
      </p:sp>
      <p:sp>
        <p:nvSpPr>
          <p:cNvPr id="5" name="TextBox 4"/>
          <p:cNvSpPr txBox="1"/>
          <p:nvPr/>
        </p:nvSpPr>
        <p:spPr>
          <a:xfrm>
            <a:off x="324000" y="1465545"/>
            <a:ext cx="3772011"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Example: GM4/001</a:t>
            </a:r>
            <a:endParaRPr lang="en-US" sz="1800" kern="0" dirty="0" smtClean="0">
              <a:ea typeface="Arial Unicode MS" pitchFamily="34" charset="-128"/>
              <a:cs typeface="Arial Unicode MS" pitchFamily="34" charset="-128"/>
            </a:endParaRPr>
          </a:p>
        </p:txBody>
      </p:sp>
      <p:pic>
        <p:nvPicPr>
          <p:cNvPr id="6" name="Picture 5"/>
          <p:cNvPicPr>
            <a:picLocks noChangeAspect="1"/>
          </p:cNvPicPr>
          <p:nvPr/>
        </p:nvPicPr>
        <p:blipFill>
          <a:blip r:embed="rId2"/>
          <a:stretch>
            <a:fillRect/>
          </a:stretch>
        </p:blipFill>
        <p:spPr>
          <a:xfrm>
            <a:off x="336526" y="1940659"/>
            <a:ext cx="9731583" cy="3604572"/>
          </a:xfrm>
          <a:prstGeom prst="rect">
            <a:avLst/>
          </a:prstGeom>
        </p:spPr>
      </p:pic>
    </p:spTree>
    <p:extLst>
      <p:ext uri="{BB962C8B-B14F-4D97-AF65-F5344CB8AC3E}">
        <p14:creationId xmlns:p14="http://schemas.microsoft.com/office/powerpoint/2010/main" val="3771203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this 1880.00 formatted as 2K?</a:t>
            </a:r>
            <a:endParaRPr lang="en-US" dirty="0"/>
          </a:p>
        </p:txBody>
      </p:sp>
      <p:pic>
        <p:nvPicPr>
          <p:cNvPr id="5" name="Picture 4"/>
          <p:cNvPicPr>
            <a:picLocks noChangeAspect="1"/>
          </p:cNvPicPr>
          <p:nvPr/>
        </p:nvPicPr>
        <p:blipFill>
          <a:blip r:embed="rId2"/>
          <a:stretch>
            <a:fillRect/>
          </a:stretch>
        </p:blipFill>
        <p:spPr>
          <a:xfrm>
            <a:off x="324000" y="1503842"/>
            <a:ext cx="4408087" cy="2651299"/>
          </a:xfrm>
          <a:prstGeom prst="rect">
            <a:avLst/>
          </a:prstGeom>
        </p:spPr>
      </p:pic>
      <p:pic>
        <p:nvPicPr>
          <p:cNvPr id="6" name="Picture 5"/>
          <p:cNvPicPr>
            <a:picLocks noChangeAspect="1"/>
          </p:cNvPicPr>
          <p:nvPr/>
        </p:nvPicPr>
        <p:blipFill>
          <a:blip r:embed="rId3"/>
          <a:stretch>
            <a:fillRect/>
          </a:stretch>
        </p:blipFill>
        <p:spPr>
          <a:xfrm>
            <a:off x="4998844" y="1503842"/>
            <a:ext cx="6870356" cy="916629"/>
          </a:xfrm>
          <a:prstGeom prst="rect">
            <a:avLst/>
          </a:prstGeom>
        </p:spPr>
      </p:pic>
      <p:pic>
        <p:nvPicPr>
          <p:cNvPr id="7" name="Picture 6"/>
          <p:cNvPicPr>
            <a:picLocks noChangeAspect="1"/>
          </p:cNvPicPr>
          <p:nvPr/>
        </p:nvPicPr>
        <p:blipFill>
          <a:blip r:embed="rId4"/>
          <a:stretch>
            <a:fillRect/>
          </a:stretch>
        </p:blipFill>
        <p:spPr>
          <a:xfrm>
            <a:off x="324000" y="4774460"/>
            <a:ext cx="9873273" cy="1276716"/>
          </a:xfrm>
          <a:prstGeom prst="rect">
            <a:avLst/>
          </a:prstGeom>
        </p:spPr>
      </p:pic>
    </p:spTree>
    <p:extLst>
      <p:ext uri="{BB962C8B-B14F-4D97-AF65-F5344CB8AC3E}">
        <p14:creationId xmlns:p14="http://schemas.microsoft.com/office/powerpoint/2010/main" val="4262921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CLDR - </a:t>
            </a:r>
            <a:r>
              <a:rPr lang="it-IT" dirty="0" err="1"/>
              <a:t>Unicode</a:t>
            </a:r>
            <a:r>
              <a:rPr lang="it-IT" dirty="0"/>
              <a:t> Common Locale Data </a:t>
            </a:r>
            <a:r>
              <a:rPr lang="it-IT" dirty="0" err="1"/>
              <a:t>Repository</a:t>
            </a:r>
            <a:endParaRPr lang="en-US" dirty="0"/>
          </a:p>
        </p:txBody>
      </p:sp>
      <p:sp>
        <p:nvSpPr>
          <p:cNvPr id="5" name="TextBox 4"/>
          <p:cNvSpPr txBox="1"/>
          <p:nvPr/>
        </p:nvSpPr>
        <p:spPr>
          <a:xfrm>
            <a:off x="228600" y="1385047"/>
            <a:ext cx="11640600" cy="184665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2400" kern="0" dirty="0">
                <a:ea typeface="Arial Unicode MS" pitchFamily="34" charset="-128"/>
                <a:cs typeface="Arial Unicode MS" pitchFamily="34" charset="-128"/>
              </a:rPr>
              <a:t>The Unicode CLDR provides key building blocks for software to </a:t>
            </a:r>
            <a:r>
              <a:rPr lang="en-US" sz="2400" b="1" kern="0" dirty="0">
                <a:solidFill>
                  <a:srgbClr val="FF0000"/>
                </a:solidFill>
                <a:ea typeface="Arial Unicode MS" pitchFamily="34" charset="-128"/>
                <a:cs typeface="Arial Unicode MS" pitchFamily="34" charset="-128"/>
              </a:rPr>
              <a:t>support the world's languages</a:t>
            </a:r>
            <a:r>
              <a:rPr lang="en-US" sz="2400" kern="0" dirty="0">
                <a:ea typeface="Arial Unicode MS" pitchFamily="34" charset="-128"/>
                <a:cs typeface="Arial Unicode MS" pitchFamily="34" charset="-128"/>
              </a:rPr>
              <a:t>, with the largest and most extensive standard </a:t>
            </a:r>
            <a:r>
              <a:rPr lang="en-US" sz="2400" kern="0" dirty="0" smtClean="0">
                <a:ea typeface="Arial Unicode MS" pitchFamily="34" charset="-128"/>
                <a:cs typeface="Arial Unicode MS" pitchFamily="34" charset="-128"/>
              </a:rPr>
              <a:t>repository </a:t>
            </a:r>
            <a:r>
              <a:rPr lang="en-US" sz="2400" kern="0" dirty="0">
                <a:ea typeface="Arial Unicode MS" pitchFamily="34" charset="-128"/>
                <a:cs typeface="Arial Unicode MS" pitchFamily="34" charset="-128"/>
              </a:rPr>
              <a:t>of locale data available. This data is used by a wide spectrum of companies for their </a:t>
            </a:r>
            <a:r>
              <a:rPr lang="en-US" sz="2400" b="1" kern="0" dirty="0">
                <a:solidFill>
                  <a:srgbClr val="FF0000"/>
                </a:solidFill>
                <a:ea typeface="Arial Unicode MS" pitchFamily="34" charset="-128"/>
                <a:cs typeface="Arial Unicode MS" pitchFamily="34" charset="-128"/>
              </a:rPr>
              <a:t>software internationalization and </a:t>
            </a:r>
            <a:r>
              <a:rPr lang="en-US" sz="2400" b="1" kern="0" dirty="0" smtClean="0">
                <a:solidFill>
                  <a:srgbClr val="FF0000"/>
                </a:solidFill>
                <a:ea typeface="Arial Unicode MS" pitchFamily="34" charset="-128"/>
                <a:cs typeface="Arial Unicode MS" pitchFamily="34" charset="-128"/>
              </a:rPr>
              <a:t>localization</a:t>
            </a:r>
            <a:r>
              <a:rPr lang="en-US" sz="2400" b="1" kern="0" dirty="0">
                <a:solidFill>
                  <a:srgbClr val="FF0000"/>
                </a:solidFill>
                <a:ea typeface="Arial Unicode MS" pitchFamily="34" charset="-128"/>
                <a:cs typeface="Arial Unicode MS" pitchFamily="34" charset="-128"/>
              </a:rPr>
              <a:t>, adapting software to the conventions of different languages for such common software tasks</a:t>
            </a:r>
            <a:r>
              <a:rPr lang="en-US" sz="2400" kern="0" dirty="0">
                <a:ea typeface="Arial Unicode MS" pitchFamily="34" charset="-128"/>
                <a:cs typeface="Arial Unicode MS" pitchFamily="34" charset="-128"/>
              </a:rPr>
              <a:t>.</a:t>
            </a:r>
            <a:endParaRPr lang="en-US" sz="2400" kern="0" dirty="0" smtClean="0">
              <a:ea typeface="Arial Unicode MS" pitchFamily="34" charset="-128"/>
              <a:cs typeface="Arial Unicode MS" pitchFamily="34" charset="-128"/>
            </a:endParaRPr>
          </a:p>
        </p:txBody>
      </p:sp>
      <p:pic>
        <p:nvPicPr>
          <p:cNvPr id="6" name="Picture 5"/>
          <p:cNvPicPr>
            <a:picLocks noChangeAspect="1"/>
          </p:cNvPicPr>
          <p:nvPr/>
        </p:nvPicPr>
        <p:blipFill>
          <a:blip r:embed="rId2"/>
          <a:stretch>
            <a:fillRect/>
          </a:stretch>
        </p:blipFill>
        <p:spPr>
          <a:xfrm>
            <a:off x="228599" y="3697749"/>
            <a:ext cx="4814047" cy="2683240"/>
          </a:xfrm>
          <a:prstGeom prst="rect">
            <a:avLst/>
          </a:prstGeom>
        </p:spPr>
      </p:pic>
    </p:spTree>
    <p:extLst>
      <p:ext uri="{BB962C8B-B14F-4D97-AF65-F5344CB8AC3E}">
        <p14:creationId xmlns:p14="http://schemas.microsoft.com/office/powerpoint/2010/main" val="1348313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Locale Specific Format Data</a:t>
            </a:r>
            <a:endParaRPr lang="en-US" dirty="0"/>
          </a:p>
        </p:txBody>
      </p:sp>
      <p:pic>
        <p:nvPicPr>
          <p:cNvPr id="5" name="Picture 4"/>
          <p:cNvPicPr>
            <a:picLocks noChangeAspect="1"/>
          </p:cNvPicPr>
          <p:nvPr/>
        </p:nvPicPr>
        <p:blipFill>
          <a:blip r:embed="rId2"/>
          <a:stretch>
            <a:fillRect/>
          </a:stretch>
        </p:blipFill>
        <p:spPr>
          <a:xfrm>
            <a:off x="323999" y="1472551"/>
            <a:ext cx="11606779" cy="625190"/>
          </a:xfrm>
          <a:prstGeom prst="rect">
            <a:avLst/>
          </a:prstGeom>
        </p:spPr>
      </p:pic>
      <p:pic>
        <p:nvPicPr>
          <p:cNvPr id="6" name="Picture 5"/>
          <p:cNvPicPr>
            <a:picLocks noChangeAspect="1"/>
          </p:cNvPicPr>
          <p:nvPr/>
        </p:nvPicPr>
        <p:blipFill>
          <a:blip r:embed="rId3"/>
          <a:stretch>
            <a:fillRect/>
          </a:stretch>
        </p:blipFill>
        <p:spPr>
          <a:xfrm>
            <a:off x="323999" y="2490042"/>
            <a:ext cx="10905165" cy="3436918"/>
          </a:xfrm>
          <a:prstGeom prst="rect">
            <a:avLst/>
          </a:prstGeom>
        </p:spPr>
      </p:pic>
    </p:spTree>
    <p:extLst>
      <p:ext uri="{BB962C8B-B14F-4D97-AF65-F5344CB8AC3E}">
        <p14:creationId xmlns:p14="http://schemas.microsoft.com/office/powerpoint/2010/main" val="3283407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oFormat.oLocaleData</a:t>
            </a:r>
          </a:p>
        </p:txBody>
      </p:sp>
      <p:pic>
        <p:nvPicPr>
          <p:cNvPr id="5" name="Picture 4"/>
          <p:cNvPicPr>
            <a:picLocks noChangeAspect="1"/>
          </p:cNvPicPr>
          <p:nvPr/>
        </p:nvPicPr>
        <p:blipFill>
          <a:blip r:embed="rId2"/>
          <a:stretch>
            <a:fillRect/>
          </a:stretch>
        </p:blipFill>
        <p:spPr>
          <a:xfrm>
            <a:off x="324000" y="1451928"/>
            <a:ext cx="9609653" cy="647756"/>
          </a:xfrm>
          <a:prstGeom prst="rect">
            <a:avLst/>
          </a:prstGeom>
        </p:spPr>
      </p:pic>
      <p:pic>
        <p:nvPicPr>
          <p:cNvPr id="6" name="Picture 5"/>
          <p:cNvPicPr>
            <a:picLocks noChangeAspect="1"/>
          </p:cNvPicPr>
          <p:nvPr/>
        </p:nvPicPr>
        <p:blipFill>
          <a:blip r:embed="rId3"/>
          <a:stretch>
            <a:fillRect/>
          </a:stretch>
        </p:blipFill>
        <p:spPr>
          <a:xfrm>
            <a:off x="450999" y="2099684"/>
            <a:ext cx="2224965" cy="3636502"/>
          </a:xfrm>
          <a:prstGeom prst="rect">
            <a:avLst/>
          </a:prstGeom>
        </p:spPr>
      </p:pic>
      <p:pic>
        <p:nvPicPr>
          <p:cNvPr id="7" name="Picture 6"/>
          <p:cNvPicPr>
            <a:picLocks noChangeAspect="1"/>
          </p:cNvPicPr>
          <p:nvPr/>
        </p:nvPicPr>
        <p:blipFill>
          <a:blip r:embed="rId4"/>
          <a:stretch>
            <a:fillRect/>
          </a:stretch>
        </p:blipFill>
        <p:spPr>
          <a:xfrm>
            <a:off x="2802963" y="2581832"/>
            <a:ext cx="8899345" cy="1444285"/>
          </a:xfrm>
          <a:prstGeom prst="rect">
            <a:avLst/>
          </a:prstGeom>
        </p:spPr>
      </p:pic>
      <p:pic>
        <p:nvPicPr>
          <p:cNvPr id="8" name="Picture 7"/>
          <p:cNvPicPr>
            <a:picLocks noChangeAspect="1"/>
          </p:cNvPicPr>
          <p:nvPr/>
        </p:nvPicPr>
        <p:blipFill>
          <a:blip r:embed="rId5"/>
          <a:stretch>
            <a:fillRect/>
          </a:stretch>
        </p:blipFill>
        <p:spPr>
          <a:xfrm>
            <a:off x="2802963" y="4323409"/>
            <a:ext cx="8821952" cy="1069539"/>
          </a:xfrm>
          <a:prstGeom prst="rect">
            <a:avLst/>
          </a:prstGeom>
        </p:spPr>
      </p:pic>
    </p:spTree>
    <p:extLst>
      <p:ext uri="{BB962C8B-B14F-4D97-AF65-F5344CB8AC3E}">
        <p14:creationId xmlns:p14="http://schemas.microsoft.com/office/powerpoint/2010/main" val="758357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en.json</a:t>
            </a:r>
            <a:endParaRPr lang="en-US" dirty="0"/>
          </a:p>
        </p:txBody>
      </p:sp>
      <p:pic>
        <p:nvPicPr>
          <p:cNvPr id="5" name="Picture 4"/>
          <p:cNvPicPr>
            <a:picLocks noChangeAspect="1"/>
          </p:cNvPicPr>
          <p:nvPr/>
        </p:nvPicPr>
        <p:blipFill>
          <a:blip r:embed="rId3"/>
          <a:stretch>
            <a:fillRect/>
          </a:stretch>
        </p:blipFill>
        <p:spPr>
          <a:xfrm>
            <a:off x="324000" y="1301633"/>
            <a:ext cx="9297206" cy="3772227"/>
          </a:xfrm>
          <a:prstGeom prst="rect">
            <a:avLst/>
          </a:prstGeom>
        </p:spPr>
      </p:pic>
      <p:pic>
        <p:nvPicPr>
          <p:cNvPr id="6" name="Picture 5"/>
          <p:cNvPicPr>
            <a:picLocks noChangeAspect="1"/>
          </p:cNvPicPr>
          <p:nvPr/>
        </p:nvPicPr>
        <p:blipFill>
          <a:blip r:embed="rId4"/>
          <a:stretch>
            <a:fillRect/>
          </a:stretch>
        </p:blipFill>
        <p:spPr>
          <a:xfrm>
            <a:off x="6303871" y="3331513"/>
            <a:ext cx="2949196" cy="2697714"/>
          </a:xfrm>
          <a:prstGeom prst="rect">
            <a:avLst/>
          </a:prstGeom>
          <a:noFill/>
          <a:ln w="12700">
            <a:solidFill>
              <a:srgbClr val="999999"/>
            </a:solidFill>
          </a:ln>
        </p:spPr>
      </p:pic>
    </p:spTree>
    <p:extLst>
      <p:ext uri="{BB962C8B-B14F-4D97-AF65-F5344CB8AC3E}">
        <p14:creationId xmlns:p14="http://schemas.microsoft.com/office/powerpoint/2010/main" val="3002937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“1880” formatted to “2K” </a:t>
            </a:r>
            <a:endParaRPr lang="en-US" dirty="0"/>
          </a:p>
        </p:txBody>
      </p:sp>
      <p:pic>
        <p:nvPicPr>
          <p:cNvPr id="5" name="Picture 4"/>
          <p:cNvPicPr>
            <a:picLocks noChangeAspect="1"/>
          </p:cNvPicPr>
          <p:nvPr/>
        </p:nvPicPr>
        <p:blipFill>
          <a:blip r:embed="rId2"/>
          <a:stretch>
            <a:fillRect/>
          </a:stretch>
        </p:blipFill>
        <p:spPr>
          <a:xfrm>
            <a:off x="324000" y="1297340"/>
            <a:ext cx="8281823" cy="2005702"/>
          </a:xfrm>
          <a:prstGeom prst="rect">
            <a:avLst/>
          </a:prstGeom>
        </p:spPr>
      </p:pic>
      <p:pic>
        <p:nvPicPr>
          <p:cNvPr id="6" name="Picture 5"/>
          <p:cNvPicPr>
            <a:picLocks noChangeAspect="1"/>
          </p:cNvPicPr>
          <p:nvPr/>
        </p:nvPicPr>
        <p:blipFill>
          <a:blip r:embed="rId3"/>
          <a:stretch>
            <a:fillRect/>
          </a:stretch>
        </p:blipFill>
        <p:spPr>
          <a:xfrm>
            <a:off x="324000" y="3520132"/>
            <a:ext cx="10064654" cy="2115188"/>
          </a:xfrm>
          <a:prstGeom prst="rect">
            <a:avLst/>
          </a:prstGeom>
        </p:spPr>
      </p:pic>
      <p:pic>
        <p:nvPicPr>
          <p:cNvPr id="7" name="Picture 6"/>
          <p:cNvPicPr>
            <a:picLocks noChangeAspect="1"/>
          </p:cNvPicPr>
          <p:nvPr/>
        </p:nvPicPr>
        <p:blipFill>
          <a:blip r:embed="rId4"/>
          <a:stretch>
            <a:fillRect/>
          </a:stretch>
        </p:blipFill>
        <p:spPr>
          <a:xfrm>
            <a:off x="5706161" y="5098978"/>
            <a:ext cx="5799323" cy="1287892"/>
          </a:xfrm>
          <a:prstGeom prst="rect">
            <a:avLst/>
          </a:prstGeom>
          <a:ln w="12700">
            <a:solidFill>
              <a:srgbClr val="999999"/>
            </a:solidFill>
          </a:ln>
        </p:spPr>
      </p:pic>
    </p:spTree>
    <p:extLst>
      <p:ext uri="{BB962C8B-B14F-4D97-AF65-F5344CB8AC3E}">
        <p14:creationId xmlns:p14="http://schemas.microsoft.com/office/powerpoint/2010/main" val="2622748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AP_2014_16x9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1744</TotalTime>
  <Words>184</Words>
  <Application>Microsoft Office PowerPoint</Application>
  <PresentationFormat>Custom</PresentationFormat>
  <Paragraphs>30</Paragraphs>
  <Slides>16</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 Unicode MS</vt:lpstr>
      <vt:lpstr>MS PGothic</vt:lpstr>
      <vt:lpstr>Arial</vt:lpstr>
      <vt:lpstr>Courier New</vt:lpstr>
      <vt:lpstr>Symbol</vt:lpstr>
      <vt:lpstr>Wingdings</vt:lpstr>
      <vt:lpstr>Wingdings</vt:lpstr>
      <vt:lpstr>SAP_2014_16x9_v1.1</vt:lpstr>
      <vt:lpstr>UI5 Globalization</vt:lpstr>
      <vt:lpstr>Objective</vt:lpstr>
      <vt:lpstr>Number Format</vt:lpstr>
      <vt:lpstr>How is this 1880.00 formatted as 2K?</vt:lpstr>
      <vt:lpstr>CLDR - Unicode Common Locale Data Repository</vt:lpstr>
      <vt:lpstr>Locale Specific Format Data</vt:lpstr>
      <vt:lpstr>oFormat.oLocaleData</vt:lpstr>
      <vt:lpstr>en.json</vt:lpstr>
      <vt:lpstr>How is “1880” formatted to “2K” </vt:lpstr>
      <vt:lpstr>How is English version of CLDR loaded</vt:lpstr>
      <vt:lpstr>Load CLDR file according to Language</vt:lpstr>
      <vt:lpstr>Load CLDR file according to Language ( 2 )</vt:lpstr>
      <vt:lpstr>Number Format ( 2 )</vt:lpstr>
      <vt:lpstr>How is “1880” formatted to “1880,00”</vt:lpstr>
      <vt:lpstr>oOptions</vt:lpstr>
      <vt:lpstr>PowerPoint Presentation</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AG</dc:creator>
  <cp:lastModifiedBy>Wang, Jerry</cp:lastModifiedBy>
  <cp:revision>503</cp:revision>
  <dcterms:created xsi:type="dcterms:W3CDTF">2014-06-27T10:09:28Z</dcterms:created>
  <dcterms:modified xsi:type="dcterms:W3CDTF">2016-03-04T07:38:13Z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-184207573</vt:i4>
  </property>
  <property fmtid="{D5CDD505-2E9C-101B-9397-08002B2CF9AE}" pid="3" name="_NewReviewCycle">
    <vt:lpwstr/>
  </property>
  <property fmtid="{D5CDD505-2E9C-101B-9397-08002B2CF9AE}" pid="4" name="_EmailSubject">
    <vt:lpwstr>Presentation of  legacy code </vt:lpwstr>
  </property>
  <property fmtid="{D5CDD505-2E9C-101B-9397-08002B2CF9AE}" pid="5" name="_AuthorEmail">
    <vt:lpwstr>helen.wang02@sap.com</vt:lpwstr>
  </property>
  <property fmtid="{D5CDD505-2E9C-101B-9397-08002B2CF9AE}" pid="6" name="_AuthorEmailDisplayName">
    <vt:lpwstr>Wang, Helen (external - Temp Staff)</vt:lpwstr>
  </property>
  <property fmtid="{D5CDD505-2E9C-101B-9397-08002B2CF9AE}" pid="7" name="_PreviousAdHocReviewCycleID">
    <vt:i4>1788917067</vt:i4>
  </property>
</Properties>
</file>