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340" r:id="rId2"/>
    <p:sldId id="359" r:id="rId3"/>
    <p:sldId id="360" r:id="rId4"/>
    <p:sldId id="361" r:id="rId5"/>
    <p:sldId id="362" r:id="rId6"/>
    <p:sldId id="363" r:id="rId7"/>
    <p:sldId id="364" r:id="rId8"/>
    <p:sldId id="365" r:id="rId9"/>
    <p:sldId id="366" r:id="rId10"/>
    <p:sldId id="367" r:id="rId11"/>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59"/>
            <p14:sldId id="360"/>
            <p14:sldId id="361"/>
            <p14:sldId id="362"/>
            <p14:sldId id="363"/>
            <p14:sldId id="364"/>
            <p14:sldId id="365"/>
            <p14:sldId id="366"/>
            <p14:sldId id="367"/>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1693" autoAdjust="0"/>
  </p:normalViewPr>
  <p:slideViewPr>
    <p:cSldViewPr snapToGrid="0" showGuides="1">
      <p:cViewPr varScale="1">
        <p:scale>
          <a:sx n="62" d="100"/>
          <a:sy n="62" d="100"/>
        </p:scale>
        <p:origin x="1056" y="4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328377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Users/i042416/Documents/RefactAttachment/boolean%20Parameter%20discussion.docx"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hyperlink" Target="RefactAttachment/utc%20true.png" TargetMode="External"/><Relationship Id="rId4" Type="http://schemas.openxmlformats.org/officeDocument/2006/relationships/hyperlink" Target="../../Users/i042416/Documents/RefactAttachment/boolean%20parameter%20in%20Navigation%20issues.ms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Fiori Introduction</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2016 </a:t>
            </a:r>
            <a:r>
              <a:rPr lang="en-US" altLang="zh-CN" dirty="0" smtClean="0"/>
              <a:t>Jan</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Gateway Frontend Add-on converts response to JSON format</a:t>
            </a:r>
          </a:p>
        </p:txBody>
      </p:sp>
      <p:pic>
        <p:nvPicPr>
          <p:cNvPr id="5" name="Picture 4"/>
          <p:cNvPicPr>
            <a:picLocks noChangeAspect="1"/>
          </p:cNvPicPr>
          <p:nvPr/>
        </p:nvPicPr>
        <p:blipFill>
          <a:blip r:embed="rId2"/>
          <a:stretch>
            <a:fillRect/>
          </a:stretch>
        </p:blipFill>
        <p:spPr>
          <a:xfrm>
            <a:off x="324000" y="1382438"/>
            <a:ext cx="11354784" cy="3452159"/>
          </a:xfrm>
          <a:prstGeom prst="rect">
            <a:avLst/>
          </a:prstGeom>
        </p:spPr>
      </p:pic>
    </p:spTree>
    <p:extLst>
      <p:ext uri="{BB962C8B-B14F-4D97-AF65-F5344CB8AC3E}">
        <p14:creationId xmlns:p14="http://schemas.microsoft.com/office/powerpoint/2010/main" val="146581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wrong to use a </a:t>
            </a:r>
            <a:r>
              <a:rPr lang="en-US" dirty="0" smtClean="0"/>
              <a:t>Boolean </a:t>
            </a:r>
            <a:r>
              <a:rPr lang="en-US" dirty="0"/>
              <a:t>parameter to determine behavior</a:t>
            </a:r>
          </a:p>
        </p:txBody>
      </p:sp>
      <p:sp>
        <p:nvSpPr>
          <p:cNvPr id="5" name="TextBox 4"/>
          <p:cNvSpPr txBox="1"/>
          <p:nvPr/>
        </p:nvSpPr>
        <p:spPr>
          <a:xfrm>
            <a:off x="324000" y="1433384"/>
            <a:ext cx="1154520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kern="0" dirty="0" smtClean="0">
                <a:ea typeface="Arial Unicode MS" pitchFamily="34" charset="-128"/>
                <a:cs typeface="Arial Unicode MS" pitchFamily="34" charset="-128"/>
                <a:hlinkClick r:id="rId3" action="ppaction://hlinkfile"/>
              </a:rPr>
              <a:t>Discussion in stackoverflow</a:t>
            </a:r>
            <a:endParaRPr lang="en-US" sz="1800" kern="0" dirty="0" smtClean="0">
              <a:ea typeface="Arial Unicode MS" pitchFamily="34" charset="-128"/>
              <a:cs typeface="Arial Unicode MS" pitchFamily="34" charset="-128"/>
            </a:endParaRPr>
          </a:p>
        </p:txBody>
      </p:sp>
      <p:sp>
        <p:nvSpPr>
          <p:cNvPr id="6" name="TextBox 5"/>
          <p:cNvSpPr txBox="1"/>
          <p:nvPr/>
        </p:nvSpPr>
        <p:spPr>
          <a:xfrm>
            <a:off x="324000" y="1890584"/>
            <a:ext cx="11686768" cy="30777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A developer defines a method with a </a:t>
            </a:r>
            <a:r>
              <a:rPr lang="en-US" sz="1800" dirty="0" smtClean="0"/>
              <a:t>Boolean </a:t>
            </a:r>
            <a:r>
              <a:rPr lang="en-US" sz="1800" dirty="0"/>
              <a:t>as one of its parameters, and that method calls another, and so on, and eventually that </a:t>
            </a:r>
            <a:r>
              <a:rPr lang="en-US" sz="1800" dirty="0" smtClean="0"/>
              <a:t>Boolean </a:t>
            </a:r>
            <a:r>
              <a:rPr lang="en-US" sz="1800" dirty="0"/>
              <a:t>is used, solely to determine whether or not to take a certain action. </a:t>
            </a:r>
            <a:endParaRPr lang="en-US" sz="1800" dirty="0" smtClean="0"/>
          </a:p>
          <a:p>
            <a:pPr fontAlgn="base">
              <a:spcBef>
                <a:spcPts val="600"/>
              </a:spcBef>
              <a:spcAft>
                <a:spcPct val="0"/>
              </a:spcAft>
              <a:buClr>
                <a:srgbClr val="F0AB00"/>
              </a:buClr>
              <a:buSzPct val="80000"/>
            </a:pPr>
            <a:endParaRPr lang="en-US" sz="1800" dirty="0"/>
          </a:p>
          <a:p>
            <a:pPr fontAlgn="base">
              <a:spcBef>
                <a:spcPts val="600"/>
              </a:spcBef>
              <a:spcAft>
                <a:spcPct val="0"/>
              </a:spcAft>
              <a:buClr>
                <a:srgbClr val="F0AB00"/>
              </a:buClr>
              <a:buSzPct val="80000"/>
            </a:pPr>
            <a:r>
              <a:rPr lang="en-US" altLang="zh-CN" sz="1800" dirty="0" smtClean="0">
                <a:hlinkClick r:id="rId4" action="ppaction://hlinkfile"/>
              </a:rPr>
              <a:t>One incident in </a:t>
            </a:r>
            <a:r>
              <a:rPr lang="en-US" altLang="zh-CN" sz="1800" dirty="0" err="1" smtClean="0">
                <a:hlinkClick r:id="rId4" action="ppaction://hlinkfile"/>
              </a:rPr>
              <a:t>Fiori</a:t>
            </a:r>
            <a:r>
              <a:rPr lang="en-US" altLang="zh-CN" sz="1800" dirty="0" smtClean="0">
                <a:hlinkClick r:id="rId4" action="ppaction://hlinkfile"/>
              </a:rPr>
              <a:t> team</a:t>
            </a:r>
            <a:endParaRPr lang="en-US" altLang="zh-CN" sz="1800" dirty="0" smtClean="0"/>
          </a:p>
          <a:p>
            <a:pPr fontAlgn="base">
              <a:spcBef>
                <a:spcPts val="600"/>
              </a:spcBef>
              <a:spcAft>
                <a:spcPct val="0"/>
              </a:spcAft>
              <a:buClr>
                <a:srgbClr val="F0AB00"/>
              </a:buClr>
              <a:buSzPct val="80000"/>
            </a:pPr>
            <a:endParaRPr lang="en-US" altLang="zh-CN" sz="1800" dirty="0"/>
          </a:p>
          <a:p>
            <a:pPr fontAlgn="base">
              <a:spcBef>
                <a:spcPts val="600"/>
              </a:spcBef>
              <a:spcAft>
                <a:spcPct val="0"/>
              </a:spcAft>
              <a:buClr>
                <a:srgbClr val="F0AB00"/>
              </a:buClr>
              <a:buSzPct val="80000"/>
            </a:pPr>
            <a:r>
              <a:rPr lang="en-US" altLang="zh-CN" sz="1800" dirty="0" smtClean="0">
                <a:hlinkClick r:id="rId5" action="ppaction://hlinkfile"/>
              </a:rPr>
              <a:t>Another incident </a:t>
            </a:r>
            <a:r>
              <a:rPr lang="en-US" sz="1800" dirty="0">
                <a:hlinkClick r:id="rId5" action="ppaction://hlinkfile"/>
              </a:rPr>
              <a:t>671830  2015 </a:t>
            </a:r>
            <a:endParaRPr lang="en-US" altLang="zh-CN" sz="1800" dirty="0" smtClean="0"/>
          </a:p>
          <a:p>
            <a:pPr fontAlgn="base">
              <a:spcBef>
                <a:spcPts val="600"/>
              </a:spcBef>
              <a:spcAft>
                <a:spcPct val="0"/>
              </a:spcAft>
              <a:buClr>
                <a:srgbClr val="F0AB00"/>
              </a:buClr>
              <a:buSzPct val="80000"/>
            </a:pPr>
            <a:endParaRPr lang="en-US" sz="1800" dirty="0" smtClean="0"/>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26264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button in Toolbar</a:t>
            </a:r>
            <a:endParaRPr lang="en-US" dirty="0"/>
          </a:p>
        </p:txBody>
      </p:sp>
      <p:pic>
        <p:nvPicPr>
          <p:cNvPr id="5" name="Picture 4"/>
          <p:cNvPicPr>
            <a:picLocks noChangeAspect="1"/>
          </p:cNvPicPr>
          <p:nvPr/>
        </p:nvPicPr>
        <p:blipFill>
          <a:blip r:embed="rId2"/>
          <a:stretch>
            <a:fillRect/>
          </a:stretch>
        </p:blipFill>
        <p:spPr>
          <a:xfrm>
            <a:off x="324000" y="1586908"/>
            <a:ext cx="6828112" cy="4229467"/>
          </a:xfrm>
          <a:prstGeom prst="rect">
            <a:avLst/>
          </a:prstGeom>
        </p:spPr>
      </p:pic>
    </p:spTree>
    <p:extLst>
      <p:ext uri="{BB962C8B-B14F-4D97-AF65-F5344CB8AC3E}">
        <p14:creationId xmlns:p14="http://schemas.microsoft.com/office/powerpoint/2010/main" val="863351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Type popup</a:t>
            </a:r>
            <a:endParaRPr lang="en-US" dirty="0"/>
          </a:p>
        </p:txBody>
      </p:sp>
      <p:pic>
        <p:nvPicPr>
          <p:cNvPr id="1028" name="Picture 4" descr="C:\Users\i042416\AppData\Local\YNote\data\cle.ee@163.com\08010a75c1fe4f1fb2946fec8802aa9f\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92" y="1498657"/>
            <a:ext cx="11697816" cy="441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476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BSP Application sends OData Request</a:t>
            </a:r>
            <a:endParaRPr lang="en-US" dirty="0"/>
          </a:p>
        </p:txBody>
      </p:sp>
      <p:pic>
        <p:nvPicPr>
          <p:cNvPr id="5" name="Picture 4"/>
          <p:cNvPicPr>
            <a:picLocks noChangeAspect="1"/>
          </p:cNvPicPr>
          <p:nvPr/>
        </p:nvPicPr>
        <p:blipFill>
          <a:blip r:embed="rId2"/>
          <a:stretch>
            <a:fillRect/>
          </a:stretch>
        </p:blipFill>
        <p:spPr>
          <a:xfrm>
            <a:off x="546551" y="1406870"/>
            <a:ext cx="11294071" cy="3647044"/>
          </a:xfrm>
          <a:prstGeom prst="rect">
            <a:avLst/>
          </a:prstGeom>
        </p:spPr>
      </p:pic>
    </p:spTree>
    <p:extLst>
      <p:ext uri="{BB962C8B-B14F-4D97-AF65-F5344CB8AC3E}">
        <p14:creationId xmlns:p14="http://schemas.microsoft.com/office/powerpoint/2010/main" val="1987381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Gateway Frontend Add-on calls Trusted RFC to Backend</a:t>
            </a:r>
            <a:endParaRPr lang="en-US" dirty="0"/>
          </a:p>
        </p:txBody>
      </p:sp>
      <p:pic>
        <p:nvPicPr>
          <p:cNvPr id="6" name="Picture 5"/>
          <p:cNvPicPr>
            <a:picLocks noChangeAspect="1"/>
          </p:cNvPicPr>
          <p:nvPr/>
        </p:nvPicPr>
        <p:blipFill>
          <a:blip r:embed="rId2"/>
          <a:stretch>
            <a:fillRect/>
          </a:stretch>
        </p:blipFill>
        <p:spPr>
          <a:xfrm>
            <a:off x="7119189" y="1647243"/>
            <a:ext cx="4580017" cy="2057578"/>
          </a:xfrm>
          <a:prstGeom prst="rect">
            <a:avLst/>
          </a:prstGeom>
        </p:spPr>
      </p:pic>
      <p:pic>
        <p:nvPicPr>
          <p:cNvPr id="7" name="Picture 6"/>
          <p:cNvPicPr>
            <a:picLocks noChangeAspect="1"/>
          </p:cNvPicPr>
          <p:nvPr/>
        </p:nvPicPr>
        <p:blipFill>
          <a:blip r:embed="rId3"/>
          <a:stretch>
            <a:fillRect/>
          </a:stretch>
        </p:blipFill>
        <p:spPr>
          <a:xfrm>
            <a:off x="324000" y="1647243"/>
            <a:ext cx="6576630" cy="3947502"/>
          </a:xfrm>
          <a:prstGeom prst="rect">
            <a:avLst/>
          </a:prstGeom>
        </p:spPr>
      </p:pic>
    </p:spTree>
    <p:extLst>
      <p:ext uri="{BB962C8B-B14F-4D97-AF65-F5344CB8AC3E}">
        <p14:creationId xmlns:p14="http://schemas.microsoft.com/office/powerpoint/2010/main" val="99332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Gateway Backend Add-on Delegates to Service Provider</a:t>
            </a:r>
            <a:endParaRPr lang="en-US" dirty="0"/>
          </a:p>
        </p:txBody>
      </p:sp>
      <p:pic>
        <p:nvPicPr>
          <p:cNvPr id="6" name="Picture 5"/>
          <p:cNvPicPr>
            <a:picLocks noChangeAspect="1"/>
          </p:cNvPicPr>
          <p:nvPr/>
        </p:nvPicPr>
        <p:blipFill>
          <a:blip r:embed="rId2"/>
          <a:stretch>
            <a:fillRect/>
          </a:stretch>
        </p:blipFill>
        <p:spPr>
          <a:xfrm>
            <a:off x="324000" y="1425560"/>
            <a:ext cx="10950889" cy="4008467"/>
          </a:xfrm>
          <a:prstGeom prst="rect">
            <a:avLst/>
          </a:prstGeom>
        </p:spPr>
      </p:pic>
    </p:spTree>
    <p:extLst>
      <p:ext uri="{BB962C8B-B14F-4D97-AF65-F5344CB8AC3E}">
        <p14:creationId xmlns:p14="http://schemas.microsoft.com/office/powerpoint/2010/main" val="51208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in ABAP Format</a:t>
            </a:r>
            <a:endParaRPr lang="en-US" dirty="0"/>
          </a:p>
        </p:txBody>
      </p:sp>
      <p:pic>
        <p:nvPicPr>
          <p:cNvPr id="5" name="Picture 4"/>
          <p:cNvPicPr>
            <a:picLocks noChangeAspect="1"/>
          </p:cNvPicPr>
          <p:nvPr/>
        </p:nvPicPr>
        <p:blipFill>
          <a:blip r:embed="rId2"/>
          <a:stretch>
            <a:fillRect/>
          </a:stretch>
        </p:blipFill>
        <p:spPr>
          <a:xfrm>
            <a:off x="6366454" y="2253259"/>
            <a:ext cx="4488569" cy="1562235"/>
          </a:xfrm>
          <a:prstGeom prst="rect">
            <a:avLst/>
          </a:prstGeom>
        </p:spPr>
      </p:pic>
      <p:pic>
        <p:nvPicPr>
          <p:cNvPr id="6" name="Picture 5"/>
          <p:cNvPicPr>
            <a:picLocks noChangeAspect="1"/>
          </p:cNvPicPr>
          <p:nvPr/>
        </p:nvPicPr>
        <p:blipFill>
          <a:blip r:embed="rId3"/>
          <a:stretch>
            <a:fillRect/>
          </a:stretch>
        </p:blipFill>
        <p:spPr>
          <a:xfrm>
            <a:off x="324000" y="1575518"/>
            <a:ext cx="5624047" cy="3337849"/>
          </a:xfrm>
          <a:prstGeom prst="rect">
            <a:avLst/>
          </a:prstGeom>
        </p:spPr>
      </p:pic>
    </p:spTree>
    <p:extLst>
      <p:ext uri="{BB962C8B-B14F-4D97-AF65-F5344CB8AC3E}">
        <p14:creationId xmlns:p14="http://schemas.microsoft.com/office/powerpoint/2010/main" val="25214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Gateway Frontend Add-on converts response to JSON format</a:t>
            </a:r>
            <a:endParaRPr lang="en-US" dirty="0"/>
          </a:p>
        </p:txBody>
      </p:sp>
      <p:pic>
        <p:nvPicPr>
          <p:cNvPr id="5" name="Picture 4"/>
          <p:cNvPicPr>
            <a:picLocks noChangeAspect="1"/>
          </p:cNvPicPr>
          <p:nvPr/>
        </p:nvPicPr>
        <p:blipFill>
          <a:blip r:embed="rId2"/>
          <a:stretch>
            <a:fillRect/>
          </a:stretch>
        </p:blipFill>
        <p:spPr>
          <a:xfrm>
            <a:off x="324000" y="1396539"/>
            <a:ext cx="11209991" cy="3596952"/>
          </a:xfrm>
          <a:prstGeom prst="rect">
            <a:avLst/>
          </a:prstGeom>
        </p:spPr>
      </p:pic>
    </p:spTree>
    <p:extLst>
      <p:ext uri="{BB962C8B-B14F-4D97-AF65-F5344CB8AC3E}">
        <p14:creationId xmlns:p14="http://schemas.microsoft.com/office/powerpoint/2010/main" val="3192874088"/>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1507</TotalTime>
  <Words>131</Words>
  <Application>Microsoft Office PowerPoint</Application>
  <PresentationFormat>Custom</PresentationFormat>
  <Paragraphs>22</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MS PGothic</vt:lpstr>
      <vt:lpstr>Arial</vt:lpstr>
      <vt:lpstr>Courier New</vt:lpstr>
      <vt:lpstr>Symbol</vt:lpstr>
      <vt:lpstr>Wingdings</vt:lpstr>
      <vt:lpstr>Wingdings</vt:lpstr>
      <vt:lpstr>SAP_2014_16x9_v1.1</vt:lpstr>
      <vt:lpstr>Fiori Introduction</vt:lpstr>
      <vt:lpstr>Is it wrong to use a Boolean parameter to determine behavior</vt:lpstr>
      <vt:lpstr>Create button in Toolbar</vt:lpstr>
      <vt:lpstr>Transaction Type popup</vt:lpstr>
      <vt:lpstr>1. BSP Application sends OData Request</vt:lpstr>
      <vt:lpstr>2. Gateway Frontend Add-on calls Trusted RFC to Backend</vt:lpstr>
      <vt:lpstr>3. Gateway Backend Add-on Delegates to Service Provider</vt:lpstr>
      <vt:lpstr>Response in ABAP Format</vt:lpstr>
      <vt:lpstr>4. Gateway Frontend Add-on converts response to JSON format</vt:lpstr>
      <vt:lpstr>4. Gateway Frontend Add-on converts response to JSON format</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365</cp:revision>
  <dcterms:created xsi:type="dcterms:W3CDTF">2014-06-27T10:09:28Z</dcterms:created>
  <dcterms:modified xsi:type="dcterms:W3CDTF">2016-01-01T08:13:08Z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