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 varScale="1">
        <p:scale>
          <a:sx n="61" d="100"/>
          <a:sy n="61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333808"/>
            <a:ext cx="6431837" cy="145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8" y="2075193"/>
            <a:ext cx="6433848" cy="343625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32" y="1685889"/>
            <a:ext cx="10242168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21" y="263047"/>
            <a:ext cx="1182456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 Z_SALESVOLUMEANALYSISQUERY(</a:t>
            </a:r>
            <a:r>
              <a:rPr lang="en-US" sz="3200" dirty="0" err="1"/>
              <a:t>P_ExchangeRateType</a:t>
            </a:r>
            <a:r>
              <a:rPr lang="en-US" sz="3200" dirty="0"/>
              <a:t>='M',</a:t>
            </a:r>
            <a:r>
              <a:rPr lang="en-US" sz="3200" dirty="0" err="1"/>
              <a:t>P_DisplayCurrency</a:t>
            </a:r>
            <a:r>
              <a:rPr lang="en-US" sz="3200" dirty="0"/>
              <a:t>='EUR')/Results?$filter=</a:t>
            </a:r>
            <a:r>
              <a:rPr lang="en-US" sz="4800" b="1" dirty="0">
                <a:solidFill>
                  <a:srgbClr val="FFFF00"/>
                </a:solidFill>
              </a:rPr>
              <a:t>(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 </a:t>
            </a:r>
            <a:r>
              <a:rPr lang="en-US" sz="4000" b="1" dirty="0">
                <a:solidFill>
                  <a:srgbClr val="7030A0"/>
                </a:solidFill>
              </a:rPr>
              <a:t>(</a:t>
            </a:r>
            <a:r>
              <a:rPr lang="en-US" sz="3200" b="1" dirty="0">
                <a:solidFill>
                  <a:srgbClr val="7030A0"/>
                </a:solidFill>
              </a:rPr>
              <a:t>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'2015')</a:t>
            </a:r>
            <a:r>
              <a:rPr lang="en-US" sz="3200" dirty="0"/>
              <a:t> or </a:t>
            </a:r>
            <a:endParaRPr lang="en-US" sz="3200" dirty="0" smtClean="0"/>
          </a:p>
          <a:p>
            <a:r>
              <a:rPr lang="en-US" sz="3200" b="1" u="sng" dirty="0" smtClean="0">
                <a:solidFill>
                  <a:srgbClr val="FF0000"/>
                </a:solidFill>
              </a:rPr>
              <a:t>(</a:t>
            </a:r>
            <a:r>
              <a:rPr lang="en-US" sz="3200" b="1" u="sng" dirty="0">
                <a:solidFill>
                  <a:srgbClr val="FF0000"/>
                </a:solidFill>
              </a:rPr>
              <a:t>BillingDocumentDateYear eq '2016')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0000"/>
                </a:solidFill>
              </a:rPr>
              <a:t>(BillingDocumentDateYear eq '2017')</a:t>
            </a:r>
            <a:r>
              <a:rPr lang="en-US" sz="4000" dirty="0"/>
              <a:t> </a:t>
            </a:r>
            <a:r>
              <a:rPr lang="en-US" sz="4000" b="1" dirty="0">
                <a:solidFill>
                  <a:srgbClr val="7030A0"/>
                </a:solidFill>
              </a:rPr>
              <a:t>)</a:t>
            </a:r>
            <a:r>
              <a:rPr lang="en-US" sz="3200" b="1" dirty="0"/>
              <a:t> </a:t>
            </a:r>
            <a:r>
              <a:rPr lang="en-US" sz="3200" dirty="0"/>
              <a:t>and </a:t>
            </a:r>
            <a:r>
              <a:rPr lang="en-US" sz="4000" b="1" dirty="0" smtClean="0">
                <a:solidFill>
                  <a:srgbClr val="00B0F0"/>
                </a:solidFill>
              </a:rPr>
              <a:t>( </a:t>
            </a:r>
            <a:r>
              <a:rPr lang="en-US" sz="3200" b="1" dirty="0" smtClean="0">
                <a:solidFill>
                  <a:srgbClr val="FFC000"/>
                </a:solidFill>
              </a:rPr>
              <a:t>(</a:t>
            </a:r>
            <a:r>
              <a:rPr lang="en-US" sz="3200" b="1" dirty="0">
                <a:solidFill>
                  <a:srgbClr val="FFC000"/>
                </a:solidFill>
              </a:rPr>
              <a:t>BillingDocDateYearQuarter eq '1.2015')</a:t>
            </a:r>
            <a:r>
              <a:rPr lang="en-US" sz="3200" dirty="0"/>
              <a:t> or </a:t>
            </a:r>
            <a:r>
              <a:rPr lang="en-US" sz="3200" b="1" dirty="0">
                <a:solidFill>
                  <a:srgbClr val="FFC000"/>
                </a:solidFill>
              </a:rPr>
              <a:t>(</a:t>
            </a:r>
            <a:r>
              <a:rPr lang="en-US" sz="3200" b="1" dirty="0" smtClean="0">
                <a:solidFill>
                  <a:srgbClr val="FFC000"/>
                </a:solidFill>
              </a:rPr>
              <a:t>BillingDocDateYearQuarter </a:t>
            </a:r>
            <a:r>
              <a:rPr lang="en-US" sz="3200" b="1" dirty="0">
                <a:solidFill>
                  <a:srgbClr val="FFC000"/>
                </a:solidFill>
              </a:rPr>
              <a:t>eq '2.2015')</a:t>
            </a:r>
            <a:r>
              <a:rPr lang="en-US" sz="3200" dirty="0"/>
              <a:t> </a:t>
            </a:r>
            <a:r>
              <a:rPr lang="en-US" sz="3200" dirty="0" smtClean="0"/>
              <a:t>or</a:t>
            </a:r>
            <a:r>
              <a:rPr lang="en-US" sz="3200" b="1" dirty="0">
                <a:solidFill>
                  <a:srgbClr val="FFC000"/>
                </a:solidFill>
              </a:rPr>
              <a:t> (BillingDocDateYearQuarter eq '4.2017') </a:t>
            </a:r>
            <a:r>
              <a:rPr lang="en-US" sz="4000" b="1" dirty="0">
                <a:solidFill>
                  <a:srgbClr val="00B0F0"/>
                </a:solidFill>
              </a:rPr>
              <a:t>)</a:t>
            </a:r>
            <a:r>
              <a:rPr lang="en-US" sz="3200" dirty="0"/>
              <a:t> and </a:t>
            </a:r>
            <a:r>
              <a:rPr lang="en-US" sz="4000" b="1" dirty="0">
                <a:solidFill>
                  <a:srgbClr val="99FF66"/>
                </a:solidFill>
              </a:rPr>
              <a:t>(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'02.2015')</a:t>
            </a:r>
            <a:r>
              <a:rPr lang="en-US" sz="3200" dirty="0"/>
              <a:t> or </a:t>
            </a:r>
            <a:r>
              <a:rPr lang="en-US" sz="3200" b="1" dirty="0">
                <a:solidFill>
                  <a:schemeClr val="accent2"/>
                </a:solidFill>
              </a:rPr>
              <a:t>(BillingDocDateYearMonth eq '10.2017</a:t>
            </a:r>
            <a:r>
              <a:rPr lang="en-US" sz="3200" b="1" dirty="0" smtClean="0">
                <a:solidFill>
                  <a:schemeClr val="accent2"/>
                </a:solidFill>
              </a:rPr>
              <a:t>') </a:t>
            </a:r>
            <a:r>
              <a:rPr lang="en-US" sz="4000" b="1" dirty="0" smtClean="0">
                <a:solidFill>
                  <a:srgbClr val="99FF66"/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 </a:t>
            </a:r>
            <a:r>
              <a:rPr lang="en-US" sz="3200" dirty="0"/>
              <a:t>and </a:t>
            </a:r>
            <a:r>
              <a:rPr lang="en-US" sz="4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SalesOrganization eq '0001') </a:t>
            </a:r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400" b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and 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US" sz="3200" b="1" u="sng" dirty="0">
                <a:solidFill>
                  <a:srgbClr val="7030A0"/>
                </a:solidFill>
              </a:rPr>
              <a:t>BillingDocumentDateYear eq </a:t>
            </a:r>
            <a:r>
              <a:rPr lang="en-US" sz="3200" b="1" u="sng" dirty="0" smtClean="0">
                <a:solidFill>
                  <a:srgbClr val="7030A0"/>
                </a:solidFill>
              </a:rPr>
              <a:t>'2016‘ </a:t>
            </a:r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4800" b="1" dirty="0" smtClean="0">
                <a:solidFill>
                  <a:srgbClr val="FFFF00"/>
                </a:solidFill>
              </a:rPr>
              <a:t>)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660" y="3540867"/>
            <a:ext cx="2008340" cy="174133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526060" y="4847573"/>
            <a:ext cx="3494762" cy="13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88932" y="5423769"/>
            <a:ext cx="9958191" cy="250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8932" y="1215024"/>
            <a:ext cx="0" cy="42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8931" y="4384110"/>
            <a:ext cx="159080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1.oInput.fireLiveChange</a:t>
            </a:r>
            <a:r>
              <a:rPr lang="en-US" sz="1400" dirty="0"/>
              <a:t>("f");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17523" y="4384110"/>
            <a:ext cx="2154477" cy="601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</a:t>
            </a:r>
            <a:r>
              <a:rPr lang="en-US" sz="1400" dirty="0" err="1" smtClean="0"/>
              <a:t>this.oModel.read</a:t>
            </a:r>
            <a:r>
              <a:rPr lang="en-US" sz="1400" dirty="0"/>
              <a:t>("/" + </a:t>
            </a:r>
            <a:r>
              <a:rPr lang="en-US" sz="1400" dirty="0" err="1"/>
              <a:t>sEndPoint</a:t>
            </a:r>
            <a:r>
              <a:rPr lang="en-US" sz="1400" dirty="0"/>
              <a:t>, null, true)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759890" y="4384110"/>
            <a:ext cx="1903957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3. Items = </a:t>
            </a:r>
            <a:r>
              <a:rPr lang="en-US" sz="1400" dirty="0" err="1" smtClean="0"/>
              <a:t>oInput.getSuggestionItems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889315" y="4384110"/>
            <a:ext cx="152817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4. items[0</a:t>
            </a:r>
            <a:r>
              <a:rPr lang="en-US" sz="1400" dirty="0"/>
              <a:t>].</a:t>
            </a:r>
            <a:r>
              <a:rPr lang="en-US" sz="1400" dirty="0" err="1"/>
              <a:t>getText</a:t>
            </a:r>
            <a:r>
              <a:rPr lang="en-US" sz="1400" dirty="0"/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42958" y="3432131"/>
            <a:ext cx="2242159" cy="626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Success callback of </a:t>
            </a:r>
            <a:r>
              <a:rPr lang="en-US" dirty="0" err="1" smtClean="0"/>
              <a:t>this.oModel.read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47123" y="5239103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411" y="826718"/>
            <a:ext cx="1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663847" y="3432131"/>
            <a:ext cx="0" cy="20166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42958" y="3434219"/>
            <a:ext cx="0" cy="201460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5956" y="5448821"/>
            <a:ext cx="4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17490" y="5448821"/>
            <a:ext cx="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843407" y="826718"/>
            <a:ext cx="1302707" cy="52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OPA test code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65320" y="833167"/>
            <a:ext cx="1302707" cy="520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 Lead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64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688932" y="5423769"/>
            <a:ext cx="10521857" cy="44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88932" y="1215024"/>
            <a:ext cx="0" cy="4233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8931" y="4384110"/>
            <a:ext cx="159080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1.oInput.fireLiveChange</a:t>
            </a:r>
            <a:r>
              <a:rPr lang="en-US" sz="1400" dirty="0"/>
              <a:t>("f");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17523" y="4384110"/>
            <a:ext cx="1947797" cy="601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2. </a:t>
            </a:r>
            <a:r>
              <a:rPr lang="en-US" sz="1400" dirty="0" err="1" smtClean="0"/>
              <a:t>this.oModel.read</a:t>
            </a:r>
            <a:r>
              <a:rPr lang="en-US" sz="1400" dirty="0"/>
              <a:t>("/" + </a:t>
            </a:r>
            <a:r>
              <a:rPr lang="en-US" sz="1400" dirty="0" err="1"/>
              <a:t>sEndPoint</a:t>
            </a:r>
            <a:r>
              <a:rPr lang="en-US" sz="1400" dirty="0"/>
              <a:t>, null, true)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701427" y="4321664"/>
            <a:ext cx="1903957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r>
              <a:rPr lang="en-US" sz="1400" dirty="0" smtClean="0"/>
              <a:t>. Items = </a:t>
            </a:r>
            <a:r>
              <a:rPr lang="en-US" sz="1400" dirty="0" err="1" smtClean="0"/>
              <a:t>oInput.getSuggestionItems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943582" y="4302691"/>
            <a:ext cx="1528175" cy="601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r>
              <a:rPr lang="en-US" sz="1400" dirty="0" smtClean="0"/>
              <a:t>. items[0</a:t>
            </a:r>
            <a:r>
              <a:rPr lang="en-US" sz="1400" dirty="0"/>
              <a:t>].</a:t>
            </a:r>
            <a:r>
              <a:rPr lang="en-US" sz="1400" dirty="0" err="1"/>
              <a:t>getText</a:t>
            </a:r>
            <a:r>
              <a:rPr lang="en-US" sz="1400" dirty="0"/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54253" y="2762174"/>
            <a:ext cx="2242159" cy="626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 Success callback of </a:t>
            </a:r>
            <a:r>
              <a:rPr lang="en-US" dirty="0" err="1" smtClean="0"/>
              <a:t>this.oModel.read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248375" y="5283129"/>
            <a:ext cx="10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8411" y="826718"/>
            <a:ext cx="1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Event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054253" y="3388289"/>
            <a:ext cx="0" cy="205749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1423" y="3557577"/>
            <a:ext cx="12525" cy="191021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0092" y="5410867"/>
            <a:ext cx="4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51116" y="5410867"/>
            <a:ext cx="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2843407" y="826718"/>
            <a:ext cx="1302707" cy="52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OPA test code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65320" y="833167"/>
            <a:ext cx="1302707" cy="5200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My Lead Code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659683" y="3970937"/>
            <a:ext cx="1565754" cy="1302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Matcher endless check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3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919</Words>
  <Application>Microsoft Office PowerPoint</Application>
  <PresentationFormat>Widescreen</PresentationFormat>
  <Paragraphs>180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399</cp:revision>
  <dcterms:created xsi:type="dcterms:W3CDTF">2015-05-25T05:53:36Z</dcterms:created>
  <dcterms:modified xsi:type="dcterms:W3CDTF">2016-07-06T06:59:14Z</dcterms:modified>
</cp:coreProperties>
</file>