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34" r:id="rId1"/>
  </p:sldMasterIdLst>
  <p:notesMasterIdLst>
    <p:notesMasterId r:id="rId43"/>
  </p:notesMasterIdLst>
  <p:sldIdLst>
    <p:sldId id="279" r:id="rId2"/>
    <p:sldId id="273" r:id="rId3"/>
    <p:sldId id="257" r:id="rId4"/>
    <p:sldId id="282" r:id="rId5"/>
    <p:sldId id="283" r:id="rId6"/>
    <p:sldId id="284" r:id="rId7"/>
    <p:sldId id="260" r:id="rId8"/>
    <p:sldId id="272" r:id="rId9"/>
    <p:sldId id="258" r:id="rId10"/>
    <p:sldId id="261" r:id="rId11"/>
    <p:sldId id="262" r:id="rId12"/>
    <p:sldId id="278" r:id="rId13"/>
    <p:sldId id="274" r:id="rId14"/>
    <p:sldId id="275" r:id="rId15"/>
    <p:sldId id="276" r:id="rId16"/>
    <p:sldId id="277" r:id="rId17"/>
    <p:sldId id="285" r:id="rId18"/>
    <p:sldId id="286" r:id="rId19"/>
    <p:sldId id="287" r:id="rId20"/>
    <p:sldId id="288" r:id="rId21"/>
    <p:sldId id="289" r:id="rId22"/>
    <p:sldId id="294" r:id="rId23"/>
    <p:sldId id="290" r:id="rId24"/>
    <p:sldId id="263" r:id="rId25"/>
    <p:sldId id="291" r:id="rId26"/>
    <p:sldId id="292" r:id="rId27"/>
    <p:sldId id="301" r:id="rId28"/>
    <p:sldId id="295" r:id="rId29"/>
    <p:sldId id="296" r:id="rId30"/>
    <p:sldId id="297" r:id="rId31"/>
    <p:sldId id="298" r:id="rId32"/>
    <p:sldId id="299" r:id="rId33"/>
    <p:sldId id="302" r:id="rId34"/>
    <p:sldId id="300" r:id="rId35"/>
    <p:sldId id="264" r:id="rId36"/>
    <p:sldId id="265" r:id="rId37"/>
    <p:sldId id="267" r:id="rId38"/>
    <p:sldId id="269" r:id="rId39"/>
    <p:sldId id="293" r:id="rId40"/>
    <p:sldId id="270" r:id="rId41"/>
    <p:sldId id="271" r:id="rId42"/>
  </p:sldIdLst>
  <p:sldSz cx="9144000" cy="6858000" type="screen4x3"/>
  <p:notesSz cx="6858000" cy="9144000"/>
  <p:embeddedFontLst>
    <p:embeddedFont>
      <p:font typeface="Calibri" panose="020F0502020204030204" pitchFamily="34" charset="0"/>
      <p:regular r:id="rId44"/>
      <p:bold r:id="rId45"/>
      <p:italic r:id="rId46"/>
      <p:boldItalic r:id="rId47"/>
    </p:embeddedFont>
    <p:embeddedFont>
      <p:font typeface="Calibri Light" panose="020F0302020204030204" pitchFamily="34" charset="0"/>
      <p:regular r:id="rId48"/>
      <p:italic r:id="rId49"/>
    </p:embeddedFont>
    <p:embeddedFont>
      <p:font typeface="Century Gothic" panose="020B0502020202020204" pitchFamily="34" charset="0"/>
      <p:regular r:id="rId50"/>
      <p:bold r:id="rId51"/>
      <p:italic r:id="rId52"/>
      <p:boldItalic r:id="rId53"/>
    </p:embeddedFont>
    <p:embeddedFont>
      <p:font typeface="Verdana" panose="020B0604030504040204" pitchFamily="34" charset="0"/>
      <p:regular r:id="rId54"/>
      <p:bold r:id="rId55"/>
      <p:italic r:id="rId56"/>
      <p:boldItalic r:id="rId5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akur Aashish Singh" initials="TAS" lastIdx="1" clrIdx="0">
    <p:extLst>
      <p:ext uri="{19B8F6BF-5375-455C-9EA6-DF929625EA0E}">
        <p15:presenceInfo xmlns:p15="http://schemas.microsoft.com/office/powerpoint/2012/main" userId="8678f8d0718c9b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81" d="100"/>
          <a:sy n="81" d="100"/>
        </p:scale>
        <p:origin x="1522"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1.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57" Type="http://schemas.openxmlformats.org/officeDocument/2006/relationships/font" Target="fonts/font1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7" name="Google Shape;33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9" name="Google Shape;43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5" name="Google Shape;44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2" name="Google Shape;452;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0" name="Google Shape;36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6" name="Google Shape;34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7" name="Google Shape;36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3" name="Google Shape;3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2" name="Google Shape;38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8" name="Google Shape;38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4" name="Google Shape;39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8" name="Google Shape;41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1BF76-BD19-49A0-A528-54A3E30D10E8}"/>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C06D2AF1-7158-4FE1-80D1-7E14AF0069C5}"/>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FA8C006-165F-4BB6-BB36-21D622DE7251}"/>
              </a:ext>
            </a:extLst>
          </p:cNvPr>
          <p:cNvSpPr>
            <a:spLocks noGrp="1"/>
          </p:cNvSpPr>
          <p:nvPr>
            <p:ph type="dt" sz="half" idx="10"/>
          </p:nvPr>
        </p:nvSpPr>
        <p:spPr/>
        <p:txBody>
          <a:bodyPr/>
          <a:lstStyle/>
          <a:p>
            <a:fld id="{EF18CF2A-6559-4C42-A618-7C6B5F526F73}" type="datetimeFigureOut">
              <a:rPr lang="en-IN" smtClean="0"/>
              <a:t>02-04-2022</a:t>
            </a:fld>
            <a:endParaRPr lang="en-IN"/>
          </a:p>
        </p:txBody>
      </p:sp>
      <p:sp>
        <p:nvSpPr>
          <p:cNvPr id="5" name="Footer Placeholder 4">
            <a:extLst>
              <a:ext uri="{FF2B5EF4-FFF2-40B4-BE49-F238E27FC236}">
                <a16:creationId xmlns:a16="http://schemas.microsoft.com/office/drawing/2014/main" id="{7626990F-D71E-4CED-B8B8-24E8CFCAA6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C876F6-6E9C-4DEB-A5C0-E913735FD96B}"/>
              </a:ext>
            </a:extLst>
          </p:cNvPr>
          <p:cNvSpPr>
            <a:spLocks noGrp="1"/>
          </p:cNvSpPr>
          <p:nvPr>
            <p:ph type="sldNum" sz="quarter" idx="12"/>
          </p:nvPr>
        </p:nvSpPr>
        <p:spPr/>
        <p:txBody>
          <a:bodyPr/>
          <a:lstStyle/>
          <a:p>
            <a:fld id="{F9F9AC68-4B37-4237-AA7B-30FAED303B6C}" type="slidenum">
              <a:rPr lang="en-IN" smtClean="0"/>
              <a:t>‹#›</a:t>
            </a:fld>
            <a:endParaRPr lang="en-IN"/>
          </a:p>
        </p:txBody>
      </p:sp>
    </p:spTree>
    <p:extLst>
      <p:ext uri="{BB962C8B-B14F-4D97-AF65-F5344CB8AC3E}">
        <p14:creationId xmlns:p14="http://schemas.microsoft.com/office/powerpoint/2010/main" val="2216649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2F439-6EEE-4A8B-8C75-C9508549A84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2A234C-EF88-4A6E-A62B-CB74EBF310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6C8281-9812-4466-89F4-79BF288093C5}"/>
              </a:ext>
            </a:extLst>
          </p:cNvPr>
          <p:cNvSpPr>
            <a:spLocks noGrp="1"/>
          </p:cNvSpPr>
          <p:nvPr>
            <p:ph type="dt" sz="half" idx="10"/>
          </p:nvPr>
        </p:nvSpPr>
        <p:spPr/>
        <p:txBody>
          <a:bodyPr/>
          <a:lstStyle/>
          <a:p>
            <a:fld id="{EF18CF2A-6559-4C42-A618-7C6B5F526F73}" type="datetimeFigureOut">
              <a:rPr lang="en-IN" smtClean="0"/>
              <a:t>02-04-2022</a:t>
            </a:fld>
            <a:endParaRPr lang="en-IN"/>
          </a:p>
        </p:txBody>
      </p:sp>
      <p:sp>
        <p:nvSpPr>
          <p:cNvPr id="5" name="Footer Placeholder 4">
            <a:extLst>
              <a:ext uri="{FF2B5EF4-FFF2-40B4-BE49-F238E27FC236}">
                <a16:creationId xmlns:a16="http://schemas.microsoft.com/office/drawing/2014/main" id="{ADD57C14-1B18-4AA6-809F-A06DF07352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F5E7F1-794D-402A-8EF2-D4E56E80797A}"/>
              </a:ext>
            </a:extLst>
          </p:cNvPr>
          <p:cNvSpPr>
            <a:spLocks noGrp="1"/>
          </p:cNvSpPr>
          <p:nvPr>
            <p:ph type="sldNum" sz="quarter" idx="12"/>
          </p:nvPr>
        </p:nvSpPr>
        <p:spPr/>
        <p:txBody>
          <a:bodyPr/>
          <a:lstStyle/>
          <a:p>
            <a:fld id="{F9F9AC68-4B37-4237-AA7B-30FAED303B6C}" type="slidenum">
              <a:rPr lang="en-IN" smtClean="0"/>
              <a:t>‹#›</a:t>
            </a:fld>
            <a:endParaRPr lang="en-IN"/>
          </a:p>
        </p:txBody>
      </p:sp>
    </p:spTree>
    <p:extLst>
      <p:ext uri="{BB962C8B-B14F-4D97-AF65-F5344CB8AC3E}">
        <p14:creationId xmlns:p14="http://schemas.microsoft.com/office/powerpoint/2010/main" val="962590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A28A45-5814-4E32-89F1-203250B2B354}"/>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9C6AFE-1E46-4B65-A189-FDB76A858370}"/>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87B014-0C90-4420-8712-870F1C4AC8FD}"/>
              </a:ext>
            </a:extLst>
          </p:cNvPr>
          <p:cNvSpPr>
            <a:spLocks noGrp="1"/>
          </p:cNvSpPr>
          <p:nvPr>
            <p:ph type="dt" sz="half" idx="10"/>
          </p:nvPr>
        </p:nvSpPr>
        <p:spPr/>
        <p:txBody>
          <a:bodyPr/>
          <a:lstStyle/>
          <a:p>
            <a:fld id="{EF18CF2A-6559-4C42-A618-7C6B5F526F73}" type="datetimeFigureOut">
              <a:rPr lang="en-IN" smtClean="0"/>
              <a:t>02-04-2022</a:t>
            </a:fld>
            <a:endParaRPr lang="en-IN"/>
          </a:p>
        </p:txBody>
      </p:sp>
      <p:sp>
        <p:nvSpPr>
          <p:cNvPr id="5" name="Footer Placeholder 4">
            <a:extLst>
              <a:ext uri="{FF2B5EF4-FFF2-40B4-BE49-F238E27FC236}">
                <a16:creationId xmlns:a16="http://schemas.microsoft.com/office/drawing/2014/main" id="{01F54A27-8C0E-4D59-9A8D-2FE466023F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80FAF7-C001-4FE9-95AF-B0F173ECD0F1}"/>
              </a:ext>
            </a:extLst>
          </p:cNvPr>
          <p:cNvSpPr>
            <a:spLocks noGrp="1"/>
          </p:cNvSpPr>
          <p:nvPr>
            <p:ph type="sldNum" sz="quarter" idx="12"/>
          </p:nvPr>
        </p:nvSpPr>
        <p:spPr/>
        <p:txBody>
          <a:bodyPr/>
          <a:lstStyle/>
          <a:p>
            <a:fld id="{F9F9AC68-4B37-4237-AA7B-30FAED303B6C}" type="slidenum">
              <a:rPr lang="en-IN" smtClean="0"/>
              <a:t>‹#›</a:t>
            </a:fld>
            <a:endParaRPr lang="en-IN"/>
          </a:p>
        </p:txBody>
      </p:sp>
    </p:spTree>
    <p:extLst>
      <p:ext uri="{BB962C8B-B14F-4D97-AF65-F5344CB8AC3E}">
        <p14:creationId xmlns:p14="http://schemas.microsoft.com/office/powerpoint/2010/main" val="2469558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3"/>
        <p:cNvGrpSpPr/>
        <p:nvPr/>
      </p:nvGrpSpPr>
      <p:grpSpPr>
        <a:xfrm>
          <a:off x="0" y="0"/>
          <a:ext cx="0" cy="0"/>
          <a:chOff x="0" y="0"/>
          <a:chExt cx="0" cy="0"/>
        </a:xfrm>
      </p:grpSpPr>
      <p:sp>
        <p:nvSpPr>
          <p:cNvPr id="15" name="Google Shape;15;p2"/>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Tree>
    <p:extLst>
      <p:ext uri="{BB962C8B-B14F-4D97-AF65-F5344CB8AC3E}">
        <p14:creationId xmlns:p14="http://schemas.microsoft.com/office/powerpoint/2010/main" val="2864697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92665-772C-4384-87A0-CA12972D25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361BC3-F199-473B-8913-7B7076F78F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0E343E-D9C0-4C7B-9789-B0DC946F9741}"/>
              </a:ext>
            </a:extLst>
          </p:cNvPr>
          <p:cNvSpPr>
            <a:spLocks noGrp="1"/>
          </p:cNvSpPr>
          <p:nvPr>
            <p:ph type="dt" sz="half" idx="10"/>
          </p:nvPr>
        </p:nvSpPr>
        <p:spPr/>
        <p:txBody>
          <a:bodyPr/>
          <a:lstStyle/>
          <a:p>
            <a:fld id="{EF18CF2A-6559-4C42-A618-7C6B5F526F73}" type="datetimeFigureOut">
              <a:rPr lang="en-IN" smtClean="0"/>
              <a:t>02-04-2022</a:t>
            </a:fld>
            <a:endParaRPr lang="en-IN"/>
          </a:p>
        </p:txBody>
      </p:sp>
      <p:sp>
        <p:nvSpPr>
          <p:cNvPr id="5" name="Footer Placeholder 4">
            <a:extLst>
              <a:ext uri="{FF2B5EF4-FFF2-40B4-BE49-F238E27FC236}">
                <a16:creationId xmlns:a16="http://schemas.microsoft.com/office/drawing/2014/main" id="{C9832071-3D3C-4E06-88E6-1D00F37B59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FE7AE1-E46C-47BC-91CB-9FFE4435F8F0}"/>
              </a:ext>
            </a:extLst>
          </p:cNvPr>
          <p:cNvSpPr>
            <a:spLocks noGrp="1"/>
          </p:cNvSpPr>
          <p:nvPr>
            <p:ph type="sldNum" sz="quarter" idx="12"/>
          </p:nvPr>
        </p:nvSpPr>
        <p:spPr/>
        <p:txBody>
          <a:bodyPr/>
          <a:lstStyle/>
          <a:p>
            <a:fld id="{F9F9AC68-4B37-4237-AA7B-30FAED303B6C}" type="slidenum">
              <a:rPr lang="en-IN" smtClean="0"/>
              <a:t>‹#›</a:t>
            </a:fld>
            <a:endParaRPr lang="en-IN"/>
          </a:p>
        </p:txBody>
      </p:sp>
    </p:spTree>
    <p:extLst>
      <p:ext uri="{BB962C8B-B14F-4D97-AF65-F5344CB8AC3E}">
        <p14:creationId xmlns:p14="http://schemas.microsoft.com/office/powerpoint/2010/main" val="1524066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265DF-CB22-4534-89A8-8FD37B0D67AD}"/>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1D86455-1724-4BF7-BAE6-FB7D33F537EA}"/>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66FAC7-B0D1-4EA7-BA39-9955172A7114}"/>
              </a:ext>
            </a:extLst>
          </p:cNvPr>
          <p:cNvSpPr>
            <a:spLocks noGrp="1"/>
          </p:cNvSpPr>
          <p:nvPr>
            <p:ph type="dt" sz="half" idx="10"/>
          </p:nvPr>
        </p:nvSpPr>
        <p:spPr/>
        <p:txBody>
          <a:bodyPr/>
          <a:lstStyle/>
          <a:p>
            <a:fld id="{EF18CF2A-6559-4C42-A618-7C6B5F526F73}" type="datetimeFigureOut">
              <a:rPr lang="en-IN" smtClean="0"/>
              <a:t>02-04-2022</a:t>
            </a:fld>
            <a:endParaRPr lang="en-IN"/>
          </a:p>
        </p:txBody>
      </p:sp>
      <p:sp>
        <p:nvSpPr>
          <p:cNvPr id="5" name="Footer Placeholder 4">
            <a:extLst>
              <a:ext uri="{FF2B5EF4-FFF2-40B4-BE49-F238E27FC236}">
                <a16:creationId xmlns:a16="http://schemas.microsoft.com/office/drawing/2014/main" id="{B0F38DD5-9B9D-4D99-9DB1-3672921010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1C9B4F-B531-4018-8762-BECBB115BFAA}"/>
              </a:ext>
            </a:extLst>
          </p:cNvPr>
          <p:cNvSpPr>
            <a:spLocks noGrp="1"/>
          </p:cNvSpPr>
          <p:nvPr>
            <p:ph type="sldNum" sz="quarter" idx="12"/>
          </p:nvPr>
        </p:nvSpPr>
        <p:spPr/>
        <p:txBody>
          <a:bodyPr/>
          <a:lstStyle/>
          <a:p>
            <a:fld id="{F9F9AC68-4B37-4237-AA7B-30FAED303B6C}" type="slidenum">
              <a:rPr lang="en-IN" smtClean="0"/>
              <a:t>‹#›</a:t>
            </a:fld>
            <a:endParaRPr lang="en-IN"/>
          </a:p>
        </p:txBody>
      </p:sp>
    </p:spTree>
    <p:extLst>
      <p:ext uri="{BB962C8B-B14F-4D97-AF65-F5344CB8AC3E}">
        <p14:creationId xmlns:p14="http://schemas.microsoft.com/office/powerpoint/2010/main" val="3511463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6E859-B8C6-4CBD-A862-BBDA84D69E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213B3F-FE82-431F-8EFB-439D87F9633B}"/>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E997B47-202A-4206-88F9-D8030B1A54F4}"/>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8148B14-CFC8-45FA-B49E-EB96BE693A6F}"/>
              </a:ext>
            </a:extLst>
          </p:cNvPr>
          <p:cNvSpPr>
            <a:spLocks noGrp="1"/>
          </p:cNvSpPr>
          <p:nvPr>
            <p:ph type="dt" sz="half" idx="10"/>
          </p:nvPr>
        </p:nvSpPr>
        <p:spPr/>
        <p:txBody>
          <a:bodyPr/>
          <a:lstStyle/>
          <a:p>
            <a:fld id="{EF18CF2A-6559-4C42-A618-7C6B5F526F73}" type="datetimeFigureOut">
              <a:rPr lang="en-IN" smtClean="0"/>
              <a:t>02-04-2022</a:t>
            </a:fld>
            <a:endParaRPr lang="en-IN"/>
          </a:p>
        </p:txBody>
      </p:sp>
      <p:sp>
        <p:nvSpPr>
          <p:cNvPr id="6" name="Footer Placeholder 5">
            <a:extLst>
              <a:ext uri="{FF2B5EF4-FFF2-40B4-BE49-F238E27FC236}">
                <a16:creationId xmlns:a16="http://schemas.microsoft.com/office/drawing/2014/main" id="{45FF3029-520E-4FBD-88F3-9C47C8E152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10C555-ED8B-4D77-8337-B0B670C52034}"/>
              </a:ext>
            </a:extLst>
          </p:cNvPr>
          <p:cNvSpPr>
            <a:spLocks noGrp="1"/>
          </p:cNvSpPr>
          <p:nvPr>
            <p:ph type="sldNum" sz="quarter" idx="12"/>
          </p:nvPr>
        </p:nvSpPr>
        <p:spPr/>
        <p:txBody>
          <a:bodyPr/>
          <a:lstStyle/>
          <a:p>
            <a:fld id="{F9F9AC68-4B37-4237-AA7B-30FAED303B6C}" type="slidenum">
              <a:rPr lang="en-IN" smtClean="0"/>
              <a:t>‹#›</a:t>
            </a:fld>
            <a:endParaRPr lang="en-IN"/>
          </a:p>
        </p:txBody>
      </p:sp>
    </p:spTree>
    <p:extLst>
      <p:ext uri="{BB962C8B-B14F-4D97-AF65-F5344CB8AC3E}">
        <p14:creationId xmlns:p14="http://schemas.microsoft.com/office/powerpoint/2010/main" val="2442236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DBCD3-2BDD-4166-8EFF-2B13F3E81B1E}"/>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B48E3F-544B-4941-9809-2C4780866B39}"/>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045A9765-987B-40A8-B529-9378A4D5E3F3}"/>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D8C1744-3E53-4DDD-8764-B9804DBF879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A8B14088-168E-483D-ACA4-25EF894C915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4E0A8FC-7D87-4176-B84F-98B37D1199A2}"/>
              </a:ext>
            </a:extLst>
          </p:cNvPr>
          <p:cNvSpPr>
            <a:spLocks noGrp="1"/>
          </p:cNvSpPr>
          <p:nvPr>
            <p:ph type="dt" sz="half" idx="10"/>
          </p:nvPr>
        </p:nvSpPr>
        <p:spPr/>
        <p:txBody>
          <a:bodyPr/>
          <a:lstStyle/>
          <a:p>
            <a:fld id="{EF18CF2A-6559-4C42-A618-7C6B5F526F73}" type="datetimeFigureOut">
              <a:rPr lang="en-IN" smtClean="0"/>
              <a:t>02-04-2022</a:t>
            </a:fld>
            <a:endParaRPr lang="en-IN"/>
          </a:p>
        </p:txBody>
      </p:sp>
      <p:sp>
        <p:nvSpPr>
          <p:cNvPr id="8" name="Footer Placeholder 7">
            <a:extLst>
              <a:ext uri="{FF2B5EF4-FFF2-40B4-BE49-F238E27FC236}">
                <a16:creationId xmlns:a16="http://schemas.microsoft.com/office/drawing/2014/main" id="{933B65EE-293E-4A9E-AF20-91B9CF181CE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FB67C3D-AE8E-4C58-9948-1654F1F55964}"/>
              </a:ext>
            </a:extLst>
          </p:cNvPr>
          <p:cNvSpPr>
            <a:spLocks noGrp="1"/>
          </p:cNvSpPr>
          <p:nvPr>
            <p:ph type="sldNum" sz="quarter" idx="12"/>
          </p:nvPr>
        </p:nvSpPr>
        <p:spPr/>
        <p:txBody>
          <a:bodyPr/>
          <a:lstStyle/>
          <a:p>
            <a:fld id="{F9F9AC68-4B37-4237-AA7B-30FAED303B6C}" type="slidenum">
              <a:rPr lang="en-IN" smtClean="0"/>
              <a:t>‹#›</a:t>
            </a:fld>
            <a:endParaRPr lang="en-IN"/>
          </a:p>
        </p:txBody>
      </p:sp>
    </p:spTree>
    <p:extLst>
      <p:ext uri="{BB962C8B-B14F-4D97-AF65-F5344CB8AC3E}">
        <p14:creationId xmlns:p14="http://schemas.microsoft.com/office/powerpoint/2010/main" val="307961707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1A94-39A1-4D75-9B92-5D350C349D5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9A81382-F561-40CA-860A-94ADE824FB08}"/>
              </a:ext>
            </a:extLst>
          </p:cNvPr>
          <p:cNvSpPr>
            <a:spLocks noGrp="1"/>
          </p:cNvSpPr>
          <p:nvPr>
            <p:ph type="dt" sz="half" idx="10"/>
          </p:nvPr>
        </p:nvSpPr>
        <p:spPr/>
        <p:txBody>
          <a:bodyPr/>
          <a:lstStyle/>
          <a:p>
            <a:fld id="{EF18CF2A-6559-4C42-A618-7C6B5F526F73}" type="datetimeFigureOut">
              <a:rPr lang="en-IN" smtClean="0"/>
              <a:t>02-04-2022</a:t>
            </a:fld>
            <a:endParaRPr lang="en-IN"/>
          </a:p>
        </p:txBody>
      </p:sp>
      <p:sp>
        <p:nvSpPr>
          <p:cNvPr id="4" name="Footer Placeholder 3">
            <a:extLst>
              <a:ext uri="{FF2B5EF4-FFF2-40B4-BE49-F238E27FC236}">
                <a16:creationId xmlns:a16="http://schemas.microsoft.com/office/drawing/2014/main" id="{FF248BFC-E27B-4622-813F-992826A624E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78ABB87-9EDA-4DCC-85EF-AB75268B696A}"/>
              </a:ext>
            </a:extLst>
          </p:cNvPr>
          <p:cNvSpPr>
            <a:spLocks noGrp="1"/>
          </p:cNvSpPr>
          <p:nvPr>
            <p:ph type="sldNum" sz="quarter" idx="12"/>
          </p:nvPr>
        </p:nvSpPr>
        <p:spPr/>
        <p:txBody>
          <a:bodyPr/>
          <a:lstStyle/>
          <a:p>
            <a:fld id="{F9F9AC68-4B37-4237-AA7B-30FAED303B6C}" type="slidenum">
              <a:rPr lang="en-IN" smtClean="0"/>
              <a:t>‹#›</a:t>
            </a:fld>
            <a:endParaRPr lang="en-IN"/>
          </a:p>
        </p:txBody>
      </p:sp>
    </p:spTree>
    <p:extLst>
      <p:ext uri="{BB962C8B-B14F-4D97-AF65-F5344CB8AC3E}">
        <p14:creationId xmlns:p14="http://schemas.microsoft.com/office/powerpoint/2010/main" val="225528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19C852-2CC2-4DDA-8715-5D371E5D59EC}"/>
              </a:ext>
            </a:extLst>
          </p:cNvPr>
          <p:cNvSpPr>
            <a:spLocks noGrp="1"/>
          </p:cNvSpPr>
          <p:nvPr>
            <p:ph type="dt" sz="half" idx="10"/>
          </p:nvPr>
        </p:nvSpPr>
        <p:spPr/>
        <p:txBody>
          <a:bodyPr/>
          <a:lstStyle/>
          <a:p>
            <a:fld id="{EF18CF2A-6559-4C42-A618-7C6B5F526F73}" type="datetimeFigureOut">
              <a:rPr lang="en-IN" smtClean="0"/>
              <a:t>02-04-2022</a:t>
            </a:fld>
            <a:endParaRPr lang="en-IN"/>
          </a:p>
        </p:txBody>
      </p:sp>
      <p:sp>
        <p:nvSpPr>
          <p:cNvPr id="3" name="Footer Placeholder 2">
            <a:extLst>
              <a:ext uri="{FF2B5EF4-FFF2-40B4-BE49-F238E27FC236}">
                <a16:creationId xmlns:a16="http://schemas.microsoft.com/office/drawing/2014/main" id="{3CDD882F-8DC0-4016-B5E5-B21C782FE9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99BCFC5-ED53-4757-B3D6-4712E3166246}"/>
              </a:ext>
            </a:extLst>
          </p:cNvPr>
          <p:cNvSpPr>
            <a:spLocks noGrp="1"/>
          </p:cNvSpPr>
          <p:nvPr>
            <p:ph type="sldNum" sz="quarter" idx="12"/>
          </p:nvPr>
        </p:nvSpPr>
        <p:spPr/>
        <p:txBody>
          <a:bodyPr/>
          <a:lstStyle/>
          <a:p>
            <a:fld id="{F9F9AC68-4B37-4237-AA7B-30FAED303B6C}" type="slidenum">
              <a:rPr lang="en-IN" smtClean="0"/>
              <a:t>‹#›</a:t>
            </a:fld>
            <a:endParaRPr lang="en-IN"/>
          </a:p>
        </p:txBody>
      </p:sp>
    </p:spTree>
    <p:extLst>
      <p:ext uri="{BB962C8B-B14F-4D97-AF65-F5344CB8AC3E}">
        <p14:creationId xmlns:p14="http://schemas.microsoft.com/office/powerpoint/2010/main" val="3647531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9AC1B-75AD-4E4D-9B67-DE1CFE83478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CBB2A2-33D2-4D36-8923-B6E0CC1D4D0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0884206-5F1A-47F2-872B-FA37D7F45CB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37E0CA0-B9D1-4E04-B602-25D17C3355FB}"/>
              </a:ext>
            </a:extLst>
          </p:cNvPr>
          <p:cNvSpPr>
            <a:spLocks noGrp="1"/>
          </p:cNvSpPr>
          <p:nvPr>
            <p:ph type="dt" sz="half" idx="10"/>
          </p:nvPr>
        </p:nvSpPr>
        <p:spPr/>
        <p:txBody>
          <a:bodyPr/>
          <a:lstStyle/>
          <a:p>
            <a:fld id="{EF18CF2A-6559-4C42-A618-7C6B5F526F73}" type="datetimeFigureOut">
              <a:rPr lang="en-IN" smtClean="0"/>
              <a:t>02-04-2022</a:t>
            </a:fld>
            <a:endParaRPr lang="en-IN"/>
          </a:p>
        </p:txBody>
      </p:sp>
      <p:sp>
        <p:nvSpPr>
          <p:cNvPr id="6" name="Footer Placeholder 5">
            <a:extLst>
              <a:ext uri="{FF2B5EF4-FFF2-40B4-BE49-F238E27FC236}">
                <a16:creationId xmlns:a16="http://schemas.microsoft.com/office/drawing/2014/main" id="{3613A6D5-3A19-4D0A-BAA5-441196B8C1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BC5EA8-1EBF-4293-A679-DB2695CC1F87}"/>
              </a:ext>
            </a:extLst>
          </p:cNvPr>
          <p:cNvSpPr>
            <a:spLocks noGrp="1"/>
          </p:cNvSpPr>
          <p:nvPr>
            <p:ph type="sldNum" sz="quarter" idx="12"/>
          </p:nvPr>
        </p:nvSpPr>
        <p:spPr/>
        <p:txBody>
          <a:bodyPr/>
          <a:lstStyle/>
          <a:p>
            <a:fld id="{F9F9AC68-4B37-4237-AA7B-30FAED303B6C}" type="slidenum">
              <a:rPr lang="en-IN" smtClean="0"/>
              <a:t>‹#›</a:t>
            </a:fld>
            <a:endParaRPr lang="en-IN"/>
          </a:p>
        </p:txBody>
      </p:sp>
    </p:spTree>
    <p:extLst>
      <p:ext uri="{BB962C8B-B14F-4D97-AF65-F5344CB8AC3E}">
        <p14:creationId xmlns:p14="http://schemas.microsoft.com/office/powerpoint/2010/main" val="4024506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71B4A-563C-4D11-B190-32DE302DD4B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66B3E88-BCB5-4608-A45C-6C677B68F495}"/>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47B13E8D-002B-4364-8DE9-231169E667D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606E55A-F472-43EA-917D-0F379233A0F4}"/>
              </a:ext>
            </a:extLst>
          </p:cNvPr>
          <p:cNvSpPr>
            <a:spLocks noGrp="1"/>
          </p:cNvSpPr>
          <p:nvPr>
            <p:ph type="dt" sz="half" idx="10"/>
          </p:nvPr>
        </p:nvSpPr>
        <p:spPr/>
        <p:txBody>
          <a:bodyPr/>
          <a:lstStyle/>
          <a:p>
            <a:fld id="{EF18CF2A-6559-4C42-A618-7C6B5F526F73}" type="datetimeFigureOut">
              <a:rPr lang="en-IN" smtClean="0"/>
              <a:t>02-04-2022</a:t>
            </a:fld>
            <a:endParaRPr lang="en-IN"/>
          </a:p>
        </p:txBody>
      </p:sp>
      <p:sp>
        <p:nvSpPr>
          <p:cNvPr id="6" name="Footer Placeholder 5">
            <a:extLst>
              <a:ext uri="{FF2B5EF4-FFF2-40B4-BE49-F238E27FC236}">
                <a16:creationId xmlns:a16="http://schemas.microsoft.com/office/drawing/2014/main" id="{BDB416FC-F4C4-4301-BD16-558AB6612C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84C49B-1C50-4BD3-A17A-3BA3ABAB4CA6}"/>
              </a:ext>
            </a:extLst>
          </p:cNvPr>
          <p:cNvSpPr>
            <a:spLocks noGrp="1"/>
          </p:cNvSpPr>
          <p:nvPr>
            <p:ph type="sldNum" sz="quarter" idx="12"/>
          </p:nvPr>
        </p:nvSpPr>
        <p:spPr/>
        <p:txBody>
          <a:bodyPr/>
          <a:lstStyle/>
          <a:p>
            <a:fld id="{F9F9AC68-4B37-4237-AA7B-30FAED303B6C}" type="slidenum">
              <a:rPr lang="en-IN" smtClean="0"/>
              <a:t>‹#›</a:t>
            </a:fld>
            <a:endParaRPr lang="en-IN"/>
          </a:p>
        </p:txBody>
      </p:sp>
    </p:spTree>
    <p:extLst>
      <p:ext uri="{BB962C8B-B14F-4D97-AF65-F5344CB8AC3E}">
        <p14:creationId xmlns:p14="http://schemas.microsoft.com/office/powerpoint/2010/main" val="272149208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903B56-D6E2-47C1-848A-5264DA38DDDC}"/>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2C0FC2-169F-4B71-B612-CF8F5C83494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F659F0-9CB6-44F0-B4CF-02EB50369CDF}"/>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F18CF2A-6559-4C42-A618-7C6B5F526F73}" type="datetimeFigureOut">
              <a:rPr lang="en-IN" smtClean="0"/>
              <a:t>02-04-2022</a:t>
            </a:fld>
            <a:endParaRPr lang="en-IN"/>
          </a:p>
        </p:txBody>
      </p:sp>
      <p:sp>
        <p:nvSpPr>
          <p:cNvPr id="5" name="Footer Placeholder 4">
            <a:extLst>
              <a:ext uri="{FF2B5EF4-FFF2-40B4-BE49-F238E27FC236}">
                <a16:creationId xmlns:a16="http://schemas.microsoft.com/office/drawing/2014/main" id="{215EFDEF-1B4F-4FFB-994C-7AFE36765C2C}"/>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6BFC1EE-A018-48DA-93DB-9474F1C1497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9F9AC68-4B37-4237-AA7B-30FAED303B6C}" type="slidenum">
              <a:rPr lang="en-IN" smtClean="0"/>
              <a:t>‹#›</a:t>
            </a:fld>
            <a:endParaRPr lang="en-IN"/>
          </a:p>
        </p:txBody>
      </p:sp>
    </p:spTree>
    <p:extLst>
      <p:ext uri="{BB962C8B-B14F-4D97-AF65-F5344CB8AC3E}">
        <p14:creationId xmlns:p14="http://schemas.microsoft.com/office/powerpoint/2010/main" val="3726792083"/>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reestock.com/free-photos/crank-wheel-machine-working-concept-racks-648415441" TargetMode="External"/><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A09E5EF-AB24-405C-9E48-541ACAC67F5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0" y="-83136"/>
            <a:ext cx="9144000" cy="7322921"/>
          </a:xfrm>
          <a:prstGeom prst="rect">
            <a:avLst/>
          </a:prstGeom>
        </p:spPr>
      </p:pic>
      <p:sp>
        <p:nvSpPr>
          <p:cNvPr id="11" name="Google Shape;332;p57">
            <a:extLst>
              <a:ext uri="{FF2B5EF4-FFF2-40B4-BE49-F238E27FC236}">
                <a16:creationId xmlns:a16="http://schemas.microsoft.com/office/drawing/2014/main" id="{5A64612B-F3D1-40F6-A36C-7A646376E9B6}"/>
              </a:ext>
            </a:extLst>
          </p:cNvPr>
          <p:cNvSpPr txBox="1"/>
          <p:nvPr/>
        </p:nvSpPr>
        <p:spPr>
          <a:xfrm>
            <a:off x="245097" y="108567"/>
            <a:ext cx="8974316" cy="713121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3600"/>
              <a:buFont typeface="Verdana"/>
              <a:buNone/>
            </a:pPr>
            <a:r>
              <a:rPr lang="en-US" sz="3000" b="1" i="0" u="none" strike="noStrike" cap="none" dirty="0">
                <a:solidFill>
                  <a:schemeClr val="dk1"/>
                </a:solidFill>
                <a:latin typeface="Arial"/>
                <a:ea typeface="Arial"/>
                <a:cs typeface="Arial"/>
                <a:sym typeface="Arial"/>
              </a:rPr>
              <a:t>       </a:t>
            </a:r>
            <a:r>
              <a:rPr lang="en-IN" sz="4000" b="1" dirty="0">
                <a:effectLst/>
                <a:latin typeface="Arial" panose="020B0604020202020204" pitchFamily="34" charset="0"/>
                <a:cs typeface="Arial" panose="020B0604020202020204" pitchFamily="34" charset="0"/>
              </a:rPr>
              <a:t>Classification of Machine Failure</a:t>
            </a:r>
            <a:endParaRPr sz="1400" b="1" strike="noStrike" cap="none" dirty="0">
              <a:latin typeface="Arial" panose="020B0604020202020204" pitchFamily="34" charset="0"/>
              <a:ea typeface="Arial"/>
              <a:cs typeface="Arial" panose="020B0604020202020204" pitchFamily="34" charset="0"/>
              <a:sym typeface="Arial"/>
            </a:endParaRPr>
          </a:p>
          <a:p>
            <a:pPr marL="0" marR="0" lvl="0" indent="0" algn="l" rtl="0">
              <a:lnSpc>
                <a:spcPct val="100000"/>
              </a:lnSpc>
              <a:spcBef>
                <a:spcPts val="0"/>
              </a:spcBef>
              <a:spcAft>
                <a:spcPts val="0"/>
              </a:spcAft>
              <a:buClr>
                <a:srgbClr val="002776"/>
              </a:buClr>
              <a:buSzPts val="3600"/>
              <a:buFont typeface="Verdana"/>
              <a:buNone/>
            </a:pPr>
            <a:r>
              <a:rPr lang="en-US" sz="3600" b="1" i="0" u="none" strike="noStrike" cap="none" dirty="0">
                <a:latin typeface="Verdana"/>
                <a:ea typeface="Verdana"/>
                <a:cs typeface="Verdana"/>
                <a:sym typeface="Verdana"/>
              </a:rPr>
              <a:t> </a:t>
            </a:r>
          </a:p>
          <a:p>
            <a:pPr marL="0" marR="0" lvl="0" indent="0" algn="l" rtl="0">
              <a:lnSpc>
                <a:spcPct val="100000"/>
              </a:lnSpc>
              <a:spcBef>
                <a:spcPts val="0"/>
              </a:spcBef>
              <a:spcAft>
                <a:spcPts val="0"/>
              </a:spcAft>
              <a:buClr>
                <a:srgbClr val="002776"/>
              </a:buClr>
              <a:buSzPts val="3600"/>
              <a:buFont typeface="Verdana"/>
              <a:buNone/>
            </a:pPr>
            <a:r>
              <a:rPr lang="en-US" sz="3600" b="1" i="0" u="none" strike="noStrike" cap="none" dirty="0">
                <a:latin typeface="Arial" panose="020B0604020202020204" pitchFamily="34" charset="0"/>
                <a:ea typeface="Verdana"/>
                <a:cs typeface="Arial" panose="020B0604020202020204" pitchFamily="34" charset="0"/>
                <a:sym typeface="Verdana"/>
              </a:rPr>
              <a:t>Group 3</a:t>
            </a:r>
            <a:endParaRPr lang="en-US" sz="2400" b="1" i="0" u="none" strike="noStrike" cap="none" dirty="0">
              <a:latin typeface="Arial" panose="020B0604020202020204" pitchFamily="34" charset="0"/>
              <a:ea typeface="Verdana"/>
              <a:cs typeface="Arial" panose="020B0604020202020204" pitchFamily="34" charset="0"/>
              <a:sym typeface="Verdana"/>
            </a:endParaRPr>
          </a:p>
          <a:p>
            <a:pPr marL="0" marR="0" lvl="0" indent="0" algn="l" rtl="0">
              <a:lnSpc>
                <a:spcPct val="100000"/>
              </a:lnSpc>
              <a:spcBef>
                <a:spcPts val="0"/>
              </a:spcBef>
              <a:spcAft>
                <a:spcPts val="0"/>
              </a:spcAft>
              <a:buClr>
                <a:srgbClr val="002776"/>
              </a:buClr>
              <a:buSzPts val="3600"/>
              <a:buFont typeface="Verdana"/>
              <a:buNone/>
            </a:pPr>
            <a:endParaRPr lang="en-US" sz="2400" b="1" dirty="0">
              <a:latin typeface="Verdana"/>
              <a:ea typeface="Verdana"/>
              <a:cs typeface="Verdana"/>
              <a:sym typeface="Verdana"/>
            </a:endParaRPr>
          </a:p>
          <a:p>
            <a:pPr marL="0" marR="0" lvl="0" indent="0" algn="l" rtl="0">
              <a:lnSpc>
                <a:spcPct val="100000"/>
              </a:lnSpc>
              <a:spcBef>
                <a:spcPts val="0"/>
              </a:spcBef>
              <a:spcAft>
                <a:spcPts val="0"/>
              </a:spcAft>
              <a:buClr>
                <a:srgbClr val="002776"/>
              </a:buClr>
              <a:buSzPts val="3600"/>
              <a:buFont typeface="Verdana"/>
              <a:buNone/>
            </a:pPr>
            <a:endParaRPr lang="en-US" sz="2400" b="1" i="0" u="none" strike="noStrike" cap="none" dirty="0">
              <a:latin typeface="Verdana"/>
              <a:ea typeface="Verdana"/>
              <a:cs typeface="Verdana"/>
              <a:sym typeface="Verdana"/>
            </a:endParaRPr>
          </a:p>
          <a:p>
            <a:pPr marL="0" marR="0" lvl="0" indent="0" algn="l" rtl="0">
              <a:lnSpc>
                <a:spcPct val="100000"/>
              </a:lnSpc>
              <a:spcBef>
                <a:spcPts val="0"/>
              </a:spcBef>
              <a:spcAft>
                <a:spcPts val="0"/>
              </a:spcAft>
              <a:buClr>
                <a:srgbClr val="002776"/>
              </a:buClr>
              <a:buSzPts val="3600"/>
              <a:buFont typeface="Verdana"/>
              <a:buNone/>
            </a:pPr>
            <a:endParaRPr lang="en-US" sz="2400" b="1" dirty="0">
              <a:latin typeface="Verdana"/>
              <a:ea typeface="Verdana"/>
              <a:cs typeface="Verdana"/>
              <a:sym typeface="Verdana"/>
            </a:endParaRPr>
          </a:p>
          <a:p>
            <a:pPr marL="0" marR="0" lvl="0" indent="0" algn="l" rtl="0">
              <a:lnSpc>
                <a:spcPct val="100000"/>
              </a:lnSpc>
              <a:spcBef>
                <a:spcPts val="0"/>
              </a:spcBef>
              <a:spcAft>
                <a:spcPts val="0"/>
              </a:spcAft>
              <a:buClr>
                <a:srgbClr val="002776"/>
              </a:buClr>
              <a:buSzPts val="3600"/>
              <a:buFont typeface="Verdana"/>
              <a:buNone/>
            </a:pPr>
            <a:r>
              <a:rPr lang="en-US" sz="2400" b="1" i="0" u="none" strike="noStrike" cap="none" dirty="0">
                <a:latin typeface="Verdana"/>
                <a:ea typeface="Verdana"/>
                <a:cs typeface="Verdana"/>
                <a:sym typeface="Verdana"/>
              </a:rPr>
              <a:t>Mentors: </a:t>
            </a:r>
          </a:p>
          <a:p>
            <a:pPr marL="0" marR="0" lvl="0" indent="0" algn="l" rtl="0">
              <a:lnSpc>
                <a:spcPct val="100000"/>
              </a:lnSpc>
              <a:spcBef>
                <a:spcPts val="0"/>
              </a:spcBef>
              <a:spcAft>
                <a:spcPts val="0"/>
              </a:spcAft>
              <a:buClr>
                <a:srgbClr val="002776"/>
              </a:buClr>
              <a:buSzPts val="3600"/>
              <a:buFont typeface="Verdana"/>
              <a:buNone/>
            </a:pPr>
            <a:endParaRPr sz="1400" b="0" i="0" u="none" strike="noStrike" cap="none" dirty="0">
              <a:latin typeface="Arial"/>
              <a:ea typeface="Arial"/>
              <a:cs typeface="Arial"/>
              <a:sym typeface="Arial"/>
            </a:endParaRPr>
          </a:p>
          <a:p>
            <a:pPr>
              <a:buClr>
                <a:srgbClr val="002776"/>
              </a:buClr>
              <a:buSzPts val="2400"/>
            </a:pPr>
            <a:r>
              <a:rPr lang="en-US" sz="2400" b="1" i="0" u="none" strike="noStrike" cap="none" dirty="0">
                <a:latin typeface="Verdana"/>
                <a:ea typeface="Verdana"/>
                <a:cs typeface="Verdana"/>
                <a:sym typeface="Verdana"/>
              </a:rPr>
              <a:t> </a:t>
            </a:r>
          </a:p>
          <a:p>
            <a:pPr>
              <a:buClr>
                <a:srgbClr val="002776"/>
              </a:buClr>
              <a:buSzPts val="2400"/>
            </a:pPr>
            <a:r>
              <a:rPr lang="en-US" sz="2400" b="1" i="0" u="none" strike="noStrike" cap="none" dirty="0">
                <a:latin typeface="Verdana"/>
                <a:ea typeface="Verdana"/>
                <a:cs typeface="Verdana"/>
                <a:sym typeface="Verdana"/>
              </a:rPr>
              <a:t>*</a:t>
            </a:r>
            <a:r>
              <a:rPr lang="en-US" sz="2400" b="1" dirty="0">
                <a:latin typeface="Verdana"/>
                <a:ea typeface="Verdana"/>
                <a:cs typeface="Verdana"/>
                <a:sym typeface="Verdana"/>
              </a:rPr>
              <a:t> </a:t>
            </a:r>
            <a:r>
              <a:rPr lang="en-IN" sz="3600" b="1" dirty="0">
                <a:latin typeface="+mj-lt"/>
              </a:rPr>
              <a:t>Parth</a:t>
            </a:r>
            <a:r>
              <a:rPr lang="en-IN" sz="4400" b="1" dirty="0">
                <a:latin typeface="+mj-lt"/>
              </a:rPr>
              <a:t> </a:t>
            </a:r>
          </a:p>
          <a:p>
            <a:pPr marL="0" marR="0" lvl="0" indent="0" algn="l" rtl="0">
              <a:lnSpc>
                <a:spcPct val="100000"/>
              </a:lnSpc>
              <a:spcBef>
                <a:spcPts val="0"/>
              </a:spcBef>
              <a:spcAft>
                <a:spcPts val="0"/>
              </a:spcAft>
              <a:buClr>
                <a:srgbClr val="002776"/>
              </a:buClr>
              <a:buSzPts val="2400"/>
              <a:buFont typeface="Verdana"/>
              <a:buNone/>
            </a:pPr>
            <a:r>
              <a:rPr lang="en-IN" sz="3600" b="1" dirty="0">
                <a:latin typeface="+mj-lt"/>
              </a:rPr>
              <a:t> * Venkata Mukesh </a:t>
            </a:r>
          </a:p>
          <a:p>
            <a:pPr marL="0" marR="0" lvl="0" indent="0" algn="l" rtl="0">
              <a:lnSpc>
                <a:spcPct val="100000"/>
              </a:lnSpc>
              <a:spcBef>
                <a:spcPts val="0"/>
              </a:spcBef>
              <a:spcAft>
                <a:spcPts val="0"/>
              </a:spcAft>
              <a:buClr>
                <a:srgbClr val="002776"/>
              </a:buClr>
              <a:buSzPts val="2400"/>
              <a:buFont typeface="Verdana"/>
              <a:buNone/>
            </a:pPr>
            <a:endParaRPr lang="en-IN" sz="3600" b="0" i="0" u="none" strike="noStrike" cap="none" dirty="0">
              <a:latin typeface="+mj-lt"/>
              <a:ea typeface="Arial"/>
              <a:cs typeface="Arial"/>
              <a:sym typeface="Arial"/>
            </a:endParaRPr>
          </a:p>
          <a:p>
            <a:pPr marL="0" marR="0" lvl="0" indent="0" algn="l" rtl="0">
              <a:lnSpc>
                <a:spcPct val="100000"/>
              </a:lnSpc>
              <a:spcBef>
                <a:spcPts val="0"/>
              </a:spcBef>
              <a:spcAft>
                <a:spcPts val="0"/>
              </a:spcAft>
              <a:buClr>
                <a:srgbClr val="002776"/>
              </a:buClr>
              <a:buSzPts val="2400"/>
              <a:buFont typeface="Verdana"/>
              <a:buNone/>
            </a:pPr>
            <a:endParaRPr sz="1600" b="0" i="0" u="none" strike="noStrike" cap="none" dirty="0">
              <a:latin typeface="+mj-lt"/>
              <a:ea typeface="Arial"/>
              <a:cs typeface="Arial"/>
              <a:sym typeface="Arial"/>
            </a:endParaRPr>
          </a:p>
          <a:p>
            <a:pPr marL="0" marR="0" lvl="0" indent="0" algn="l" rtl="0">
              <a:lnSpc>
                <a:spcPct val="100000"/>
              </a:lnSpc>
              <a:spcBef>
                <a:spcPts val="0"/>
              </a:spcBef>
              <a:spcAft>
                <a:spcPts val="0"/>
              </a:spcAft>
              <a:buClr>
                <a:srgbClr val="002776"/>
              </a:buClr>
              <a:buSzPts val="2400"/>
              <a:buFont typeface="Verdana"/>
              <a:buNone/>
            </a:pPr>
            <a:r>
              <a:rPr lang="en-US" sz="2800" b="1" i="0" u="none" strike="noStrike" cap="none" dirty="0">
                <a:latin typeface="+mj-lt"/>
                <a:ea typeface="Verdana"/>
                <a:cs typeface="Verdana"/>
                <a:sym typeface="Verdana"/>
              </a:rPr>
              <a:t> </a:t>
            </a:r>
            <a:r>
              <a:rPr lang="en-US" sz="3600" dirty="0">
                <a:latin typeface="+mj-lt"/>
                <a:sym typeface="Verdana"/>
              </a:rPr>
              <a:t>06</a:t>
            </a:r>
            <a:r>
              <a:rPr lang="en-US" sz="2800" b="1" dirty="0">
                <a:latin typeface="+mj-lt"/>
                <a:ea typeface="Verdana"/>
                <a:cs typeface="Verdana"/>
                <a:sym typeface="Verdana"/>
              </a:rPr>
              <a:t> </a:t>
            </a:r>
            <a:r>
              <a:rPr lang="en-US" sz="3600" dirty="0">
                <a:latin typeface="+mj-lt"/>
                <a:sym typeface="Verdana"/>
              </a:rPr>
              <a:t>March</a:t>
            </a:r>
            <a:r>
              <a:rPr lang="en-US" sz="2800" b="1" dirty="0">
                <a:latin typeface="+mj-lt"/>
                <a:ea typeface="Verdana"/>
                <a:cs typeface="Verdana"/>
                <a:sym typeface="Verdana"/>
              </a:rPr>
              <a:t> </a:t>
            </a:r>
            <a:r>
              <a:rPr lang="en-US" sz="3600" dirty="0">
                <a:latin typeface="+mj-lt"/>
                <a:sym typeface="Verdana"/>
              </a:rPr>
              <a:t>2022</a:t>
            </a:r>
            <a:endParaRPr sz="3600" dirty="0">
              <a:latin typeface="+mj-lt"/>
            </a:endParaRPr>
          </a:p>
        </p:txBody>
      </p:sp>
    </p:spTree>
    <p:extLst>
      <p:ext uri="{BB962C8B-B14F-4D97-AF65-F5344CB8AC3E}">
        <p14:creationId xmlns:p14="http://schemas.microsoft.com/office/powerpoint/2010/main" val="3250094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62"/>
          <p:cNvSpPr txBox="1"/>
          <p:nvPr/>
        </p:nvSpPr>
        <p:spPr>
          <a:xfrm>
            <a:off x="669784" y="1490048"/>
            <a:ext cx="7695495" cy="19389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4000" b="1" dirty="0">
                <a:solidFill>
                  <a:srgbClr val="002776"/>
                </a:solidFill>
                <a:latin typeface="Times New Roman" panose="02020603050405020304" pitchFamily="18" charset="0"/>
                <a:cs typeface="Times New Roman" panose="02020603050405020304" pitchFamily="18" charset="0"/>
              </a:rPr>
              <a:t>Exploratory</a:t>
            </a:r>
            <a:r>
              <a:rPr lang="en-US" sz="4000" b="1" dirty="0">
                <a:solidFill>
                  <a:srgbClr val="002776"/>
                </a:solidFill>
                <a:latin typeface="Times New Roman" panose="02020603050405020304" pitchFamily="18" charset="0"/>
                <a:cs typeface="Times New Roman" panose="02020603050405020304" pitchFamily="18" charset="0"/>
                <a:sym typeface="Arial"/>
              </a:rPr>
              <a:t> </a:t>
            </a:r>
            <a:r>
              <a:rPr lang="en-US" sz="4000" b="1" dirty="0">
                <a:solidFill>
                  <a:srgbClr val="002776"/>
                </a:solidFill>
                <a:latin typeface="Times New Roman" panose="02020603050405020304" pitchFamily="18" charset="0"/>
                <a:cs typeface="Times New Roman" panose="02020603050405020304" pitchFamily="18" charset="0"/>
              </a:rPr>
              <a:t>Data</a:t>
            </a:r>
            <a:r>
              <a:rPr lang="en-US" sz="4000" b="1" dirty="0">
                <a:solidFill>
                  <a:srgbClr val="002776"/>
                </a:solidFill>
                <a:latin typeface="Times New Roman" panose="02020603050405020304" pitchFamily="18" charset="0"/>
                <a:cs typeface="Times New Roman" panose="02020603050405020304" pitchFamily="18" charset="0"/>
                <a:sym typeface="Arial"/>
              </a:rPr>
              <a:t> </a:t>
            </a:r>
            <a:r>
              <a:rPr lang="en-US" sz="4000" b="1" dirty="0">
                <a:solidFill>
                  <a:srgbClr val="002776"/>
                </a:solidFill>
                <a:latin typeface="Times New Roman" panose="02020603050405020304" pitchFamily="18" charset="0"/>
                <a:cs typeface="Times New Roman" panose="02020603050405020304" pitchFamily="18" charset="0"/>
              </a:rPr>
              <a:t>Analysis</a:t>
            </a:r>
            <a:r>
              <a:rPr lang="en-US" sz="4000" b="1" dirty="0">
                <a:solidFill>
                  <a:srgbClr val="002776"/>
                </a:solidFill>
                <a:latin typeface="Times New Roman" panose="02020603050405020304" pitchFamily="18" charset="0"/>
                <a:cs typeface="Times New Roman" panose="02020603050405020304" pitchFamily="18" charset="0"/>
                <a:sym typeface="Arial"/>
              </a:rPr>
              <a:t> (</a:t>
            </a:r>
            <a:r>
              <a:rPr lang="en-US" sz="4000" b="1" dirty="0">
                <a:solidFill>
                  <a:srgbClr val="002776"/>
                </a:solidFill>
                <a:latin typeface="Times New Roman" panose="02020603050405020304" pitchFamily="18" charset="0"/>
                <a:cs typeface="Times New Roman" panose="02020603050405020304" pitchFamily="18" charset="0"/>
              </a:rPr>
              <a:t>EDA)</a:t>
            </a:r>
            <a:r>
              <a:rPr lang="en-US" sz="4000" b="1" i="0" u="none" strike="noStrike" cap="none" dirty="0">
                <a:solidFill>
                  <a:schemeClr val="accent5"/>
                </a:solidFill>
                <a:latin typeface="Times New Roman" panose="02020603050405020304" pitchFamily="18" charset="0"/>
                <a:ea typeface="Arial"/>
                <a:cs typeface="Times New Roman" panose="02020603050405020304" pitchFamily="18" charset="0"/>
                <a:sym typeface="Arial"/>
              </a:rPr>
              <a:t> </a:t>
            </a:r>
            <a:r>
              <a:rPr lang="en-US" sz="4000" b="1" dirty="0">
                <a:solidFill>
                  <a:srgbClr val="002776"/>
                </a:solidFill>
                <a:latin typeface="Times New Roman" panose="02020603050405020304" pitchFamily="18" charset="0"/>
                <a:cs typeface="Times New Roman" panose="02020603050405020304" pitchFamily="18" charset="0"/>
              </a:rPr>
              <a:t>and</a:t>
            </a:r>
            <a:r>
              <a:rPr lang="en-US" sz="4000" b="1" i="0" u="none" strike="noStrike" cap="none" dirty="0">
                <a:solidFill>
                  <a:schemeClr val="accent5"/>
                </a:solidFill>
                <a:latin typeface="Times New Roman" panose="02020603050405020304" pitchFamily="18" charset="0"/>
                <a:ea typeface="Arial"/>
                <a:cs typeface="Times New Roman" panose="02020603050405020304" pitchFamily="18" charset="0"/>
                <a:sym typeface="Arial"/>
              </a:rPr>
              <a:t> </a:t>
            </a:r>
            <a:endParaRPr sz="4000" b="0" i="0" u="none" strike="noStrike" cap="none" dirty="0">
              <a:solidFill>
                <a:schemeClr val="accent5"/>
              </a:solidFill>
              <a:latin typeface="Times New Roman" panose="02020603050405020304" pitchFamily="18" charset="0"/>
              <a:ea typeface="Arial"/>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2800"/>
              <a:buFont typeface="Arial"/>
              <a:buNone/>
            </a:pPr>
            <a:r>
              <a:rPr lang="en-US" sz="4000" b="1" dirty="0">
                <a:solidFill>
                  <a:srgbClr val="002776"/>
                </a:solidFill>
                <a:latin typeface="Times New Roman" panose="02020603050405020304" pitchFamily="18" charset="0"/>
                <a:cs typeface="Times New Roman" panose="02020603050405020304" pitchFamily="18" charset="0"/>
              </a:rPr>
              <a:t>Visualizations</a:t>
            </a:r>
            <a:endParaRPr sz="4000" b="1" dirty="0">
              <a:solidFill>
                <a:srgbClr val="002776"/>
              </a:solidFill>
              <a:latin typeface="Times New Roman" panose="02020603050405020304" pitchFamily="18" charset="0"/>
              <a:cs typeface="Times New Roman" panose="02020603050405020304" pitchFamily="18" charset="0"/>
            </a:endParaRPr>
          </a:p>
        </p:txBody>
      </p:sp>
      <p:pic>
        <p:nvPicPr>
          <p:cNvPr id="370" name="Google Shape;370;p62"/>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63"/>
          <p:cNvSpPr txBox="1"/>
          <p:nvPr/>
        </p:nvSpPr>
        <p:spPr>
          <a:xfrm>
            <a:off x="185195" y="217697"/>
            <a:ext cx="5989362" cy="587813"/>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Clr>
                <a:schemeClr val="dk1"/>
              </a:buClr>
              <a:buSzPct val="28947"/>
              <a:buFont typeface="Arial"/>
              <a:buNone/>
            </a:pPr>
            <a:r>
              <a:rPr lang="en-GB" sz="2800" b="1" dirty="0">
                <a:solidFill>
                  <a:srgbClr val="002776"/>
                </a:solidFill>
                <a:latin typeface="Times New Roman"/>
                <a:ea typeface="Times New Roman"/>
                <a:cs typeface="Times New Roman"/>
                <a:sym typeface="Times New Roman"/>
              </a:rPr>
              <a:t>Inferences from Data-Set</a:t>
            </a:r>
            <a:endParaRPr lang="en-GB" sz="2800" b="1" dirty="0">
              <a:solidFill>
                <a:srgbClr val="EF6C00"/>
              </a:solidFill>
              <a:latin typeface="Times New Roman"/>
              <a:ea typeface="Times New Roman"/>
              <a:cs typeface="Times New Roman"/>
              <a:sym typeface="Times New Roman"/>
            </a:endParaRPr>
          </a:p>
        </p:txBody>
      </p:sp>
      <p:pic>
        <p:nvPicPr>
          <p:cNvPr id="377" name="Google Shape;377;p63"/>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7" name="Google Shape;135;p24">
            <a:extLst>
              <a:ext uri="{FF2B5EF4-FFF2-40B4-BE49-F238E27FC236}">
                <a16:creationId xmlns:a16="http://schemas.microsoft.com/office/drawing/2014/main" id="{B5ABA58F-E4C7-4D8F-AB89-E094D66616D6}"/>
              </a:ext>
            </a:extLst>
          </p:cNvPr>
          <p:cNvPicPr preferRelativeResize="0"/>
          <p:nvPr/>
        </p:nvPicPr>
        <p:blipFill>
          <a:blip r:embed="rId4">
            <a:alphaModFix/>
          </a:blip>
          <a:stretch>
            <a:fillRect/>
          </a:stretch>
        </p:blipFill>
        <p:spPr>
          <a:xfrm>
            <a:off x="791852" y="1127196"/>
            <a:ext cx="1941921" cy="3218561"/>
          </a:xfrm>
          <a:prstGeom prst="rect">
            <a:avLst/>
          </a:prstGeom>
          <a:noFill/>
          <a:ln>
            <a:noFill/>
          </a:ln>
        </p:spPr>
      </p:pic>
      <p:pic>
        <p:nvPicPr>
          <p:cNvPr id="8" name="Google Shape;134;p24">
            <a:extLst>
              <a:ext uri="{FF2B5EF4-FFF2-40B4-BE49-F238E27FC236}">
                <a16:creationId xmlns:a16="http://schemas.microsoft.com/office/drawing/2014/main" id="{D497D652-4D61-4292-9865-875A148AA3BE}"/>
              </a:ext>
            </a:extLst>
          </p:cNvPr>
          <p:cNvPicPr preferRelativeResize="0"/>
          <p:nvPr/>
        </p:nvPicPr>
        <p:blipFill>
          <a:blip r:embed="rId5">
            <a:alphaModFix/>
          </a:blip>
          <a:stretch>
            <a:fillRect/>
          </a:stretch>
        </p:blipFill>
        <p:spPr>
          <a:xfrm>
            <a:off x="2733773" y="1212038"/>
            <a:ext cx="5891753" cy="439691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160780-9920-4CAC-92A5-58BB18ED2B78}"/>
              </a:ext>
            </a:extLst>
          </p:cNvPr>
          <p:cNvPicPr>
            <a:picLocks noChangeAspect="1"/>
          </p:cNvPicPr>
          <p:nvPr/>
        </p:nvPicPr>
        <p:blipFill>
          <a:blip r:embed="rId2"/>
          <a:stretch>
            <a:fillRect/>
          </a:stretch>
        </p:blipFill>
        <p:spPr>
          <a:xfrm>
            <a:off x="0" y="348792"/>
            <a:ext cx="9144000" cy="6408963"/>
          </a:xfrm>
          <a:prstGeom prst="rect">
            <a:avLst/>
          </a:prstGeom>
        </p:spPr>
      </p:pic>
    </p:spTree>
    <p:extLst>
      <p:ext uri="{BB962C8B-B14F-4D97-AF65-F5344CB8AC3E}">
        <p14:creationId xmlns:p14="http://schemas.microsoft.com/office/powerpoint/2010/main" val="279902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DA94F2-2919-4C4A-83D5-5D844487009B}"/>
              </a:ext>
            </a:extLst>
          </p:cNvPr>
          <p:cNvSpPr>
            <a:spLocks noGrp="1"/>
          </p:cNvSpPr>
          <p:nvPr>
            <p:ph idx="1"/>
          </p:nvPr>
        </p:nvSpPr>
        <p:spPr>
          <a:xfrm>
            <a:off x="628650" y="4647413"/>
            <a:ext cx="7886700" cy="1529549"/>
          </a:xfrm>
        </p:spPr>
        <p:txBody>
          <a:bodyPr/>
          <a:lstStyle/>
          <a:p>
            <a:r>
              <a:rPr lang="en-US" dirty="0"/>
              <a:t>In the above diagram, It can be seen that the Air Temperature show quite consistent data distribution over the wear time. Most of the data in Air Temperature resides around 300 Kelvin.</a:t>
            </a:r>
            <a:endParaRPr lang="en-IN" dirty="0"/>
          </a:p>
        </p:txBody>
      </p:sp>
      <p:pic>
        <p:nvPicPr>
          <p:cNvPr id="7" name="Picture 6">
            <a:extLst>
              <a:ext uri="{FF2B5EF4-FFF2-40B4-BE49-F238E27FC236}">
                <a16:creationId xmlns:a16="http://schemas.microsoft.com/office/drawing/2014/main" id="{DD6F7FEC-9995-40D0-A899-FAA8EFF2A69E}"/>
              </a:ext>
            </a:extLst>
          </p:cNvPr>
          <p:cNvPicPr>
            <a:picLocks noChangeAspect="1"/>
          </p:cNvPicPr>
          <p:nvPr/>
        </p:nvPicPr>
        <p:blipFill>
          <a:blip r:embed="rId2"/>
          <a:stretch>
            <a:fillRect/>
          </a:stretch>
        </p:blipFill>
        <p:spPr>
          <a:xfrm>
            <a:off x="952186" y="518557"/>
            <a:ext cx="7239627" cy="3520745"/>
          </a:xfrm>
          <a:prstGeom prst="rect">
            <a:avLst/>
          </a:prstGeom>
        </p:spPr>
      </p:pic>
    </p:spTree>
    <p:extLst>
      <p:ext uri="{BB962C8B-B14F-4D97-AF65-F5344CB8AC3E}">
        <p14:creationId xmlns:p14="http://schemas.microsoft.com/office/powerpoint/2010/main" val="1822444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5CA3D33-0FB4-42BC-83EF-368510A79E47}"/>
              </a:ext>
            </a:extLst>
          </p:cNvPr>
          <p:cNvSpPr>
            <a:spLocks noGrp="1"/>
          </p:cNvSpPr>
          <p:nvPr>
            <p:ph idx="1"/>
          </p:nvPr>
        </p:nvSpPr>
        <p:spPr>
          <a:xfrm>
            <a:off x="628650" y="4760535"/>
            <a:ext cx="7886700" cy="1416427"/>
          </a:xfrm>
        </p:spPr>
        <p:txBody>
          <a:bodyPr/>
          <a:lstStyle/>
          <a:p>
            <a:r>
              <a:rPr lang="en-US" dirty="0"/>
              <a:t>In the above diagram, It can be seen that the Process Temperature show quite consistent data distribution over the wear time. Most of the data in Process Temperature resides around 310 Kelvin.</a:t>
            </a:r>
            <a:endParaRPr lang="en-IN" dirty="0"/>
          </a:p>
        </p:txBody>
      </p:sp>
      <p:pic>
        <p:nvPicPr>
          <p:cNvPr id="5" name="Picture 4">
            <a:extLst>
              <a:ext uri="{FF2B5EF4-FFF2-40B4-BE49-F238E27FC236}">
                <a16:creationId xmlns:a16="http://schemas.microsoft.com/office/drawing/2014/main" id="{7350DAD4-AC9B-42F4-BCFD-1893C493E4DD}"/>
              </a:ext>
            </a:extLst>
          </p:cNvPr>
          <p:cNvPicPr>
            <a:picLocks noChangeAspect="1"/>
          </p:cNvPicPr>
          <p:nvPr/>
        </p:nvPicPr>
        <p:blipFill>
          <a:blip r:embed="rId2"/>
          <a:stretch>
            <a:fillRect/>
          </a:stretch>
        </p:blipFill>
        <p:spPr>
          <a:xfrm>
            <a:off x="940755" y="681038"/>
            <a:ext cx="7262489" cy="3657917"/>
          </a:xfrm>
          <a:prstGeom prst="rect">
            <a:avLst/>
          </a:prstGeom>
        </p:spPr>
      </p:pic>
    </p:spTree>
    <p:extLst>
      <p:ext uri="{BB962C8B-B14F-4D97-AF65-F5344CB8AC3E}">
        <p14:creationId xmlns:p14="http://schemas.microsoft.com/office/powerpoint/2010/main" val="333445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196E589-C776-4846-A83E-1E54620DF324}"/>
              </a:ext>
            </a:extLst>
          </p:cNvPr>
          <p:cNvSpPr>
            <a:spLocks noGrp="1"/>
          </p:cNvSpPr>
          <p:nvPr>
            <p:ph idx="1"/>
          </p:nvPr>
        </p:nvSpPr>
        <p:spPr>
          <a:xfrm>
            <a:off x="628650" y="4817097"/>
            <a:ext cx="7886700" cy="1359866"/>
          </a:xfrm>
        </p:spPr>
        <p:txBody>
          <a:bodyPr/>
          <a:lstStyle/>
          <a:p>
            <a:r>
              <a:rPr lang="en-US" dirty="0"/>
              <a:t>In the above figure, it is clearly visible that for Rotational Speed it can be noted that the most of data reside at the speed of 1500 RPM</a:t>
            </a:r>
            <a:endParaRPr lang="en-IN" dirty="0"/>
          </a:p>
        </p:txBody>
      </p:sp>
      <p:pic>
        <p:nvPicPr>
          <p:cNvPr id="5" name="Picture 4">
            <a:extLst>
              <a:ext uri="{FF2B5EF4-FFF2-40B4-BE49-F238E27FC236}">
                <a16:creationId xmlns:a16="http://schemas.microsoft.com/office/drawing/2014/main" id="{BD49B394-41ED-4BF8-BB07-D72F835E9B13}"/>
              </a:ext>
            </a:extLst>
          </p:cNvPr>
          <p:cNvPicPr>
            <a:picLocks noChangeAspect="1"/>
          </p:cNvPicPr>
          <p:nvPr/>
        </p:nvPicPr>
        <p:blipFill>
          <a:blip r:embed="rId2"/>
          <a:stretch>
            <a:fillRect/>
          </a:stretch>
        </p:blipFill>
        <p:spPr>
          <a:xfrm>
            <a:off x="849307" y="681037"/>
            <a:ext cx="7445385" cy="3596952"/>
          </a:xfrm>
          <a:prstGeom prst="rect">
            <a:avLst/>
          </a:prstGeom>
        </p:spPr>
      </p:pic>
    </p:spTree>
    <p:extLst>
      <p:ext uri="{BB962C8B-B14F-4D97-AF65-F5344CB8AC3E}">
        <p14:creationId xmlns:p14="http://schemas.microsoft.com/office/powerpoint/2010/main" val="3911695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9D2F987-4B79-4270-946C-8FA08092CFE5}"/>
              </a:ext>
            </a:extLst>
          </p:cNvPr>
          <p:cNvSpPr>
            <a:spLocks noGrp="1"/>
          </p:cNvSpPr>
          <p:nvPr>
            <p:ph idx="1"/>
          </p:nvPr>
        </p:nvSpPr>
        <p:spPr>
          <a:xfrm>
            <a:off x="628650" y="4911365"/>
            <a:ext cx="7886700" cy="1265598"/>
          </a:xfrm>
        </p:spPr>
        <p:txBody>
          <a:bodyPr>
            <a:normAutofit lnSpcReduction="10000"/>
          </a:bodyPr>
          <a:lstStyle/>
          <a:p>
            <a:r>
              <a:rPr lang="en-US" dirty="0"/>
              <a:t>In the above figure, it is clearly visible that for Torque it can be noted that the most of data reside at the value of 40 Nm.</a:t>
            </a:r>
          </a:p>
          <a:p>
            <a:pPr marL="0" indent="0">
              <a:buNone/>
            </a:pPr>
            <a:r>
              <a:rPr lang="en-IN" dirty="0"/>
              <a:t>	</a:t>
            </a:r>
            <a:r>
              <a:rPr lang="en-US" dirty="0"/>
              <a:t> Note: Any values deviated from the accumulated region may be classified as “Abnormal”. </a:t>
            </a:r>
          </a:p>
        </p:txBody>
      </p:sp>
      <p:pic>
        <p:nvPicPr>
          <p:cNvPr id="5" name="Picture 4">
            <a:extLst>
              <a:ext uri="{FF2B5EF4-FFF2-40B4-BE49-F238E27FC236}">
                <a16:creationId xmlns:a16="http://schemas.microsoft.com/office/drawing/2014/main" id="{A97013EE-0547-4E9C-9794-A9147792C8D8}"/>
              </a:ext>
            </a:extLst>
          </p:cNvPr>
          <p:cNvPicPr>
            <a:picLocks noChangeAspect="1"/>
          </p:cNvPicPr>
          <p:nvPr/>
        </p:nvPicPr>
        <p:blipFill>
          <a:blip r:embed="rId2"/>
          <a:stretch>
            <a:fillRect/>
          </a:stretch>
        </p:blipFill>
        <p:spPr>
          <a:xfrm>
            <a:off x="864548" y="555669"/>
            <a:ext cx="7414903" cy="3635055"/>
          </a:xfrm>
          <a:prstGeom prst="rect">
            <a:avLst/>
          </a:prstGeom>
        </p:spPr>
      </p:pic>
    </p:spTree>
    <p:extLst>
      <p:ext uri="{BB962C8B-B14F-4D97-AF65-F5344CB8AC3E}">
        <p14:creationId xmlns:p14="http://schemas.microsoft.com/office/powerpoint/2010/main" val="3329741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AEC7E5-E483-4CA1-BA1E-ED99B3C89544}"/>
              </a:ext>
            </a:extLst>
          </p:cNvPr>
          <p:cNvSpPr>
            <a:spLocks noGrp="1"/>
          </p:cNvSpPr>
          <p:nvPr>
            <p:ph idx="1"/>
          </p:nvPr>
        </p:nvSpPr>
        <p:spPr>
          <a:xfrm>
            <a:off x="628650" y="5175315"/>
            <a:ext cx="7886700" cy="1001648"/>
          </a:xfrm>
        </p:spPr>
        <p:txBody>
          <a:bodyPr/>
          <a:lstStyle/>
          <a:p>
            <a:r>
              <a:rPr lang="en-US" dirty="0"/>
              <a:t>In the above Box Plot, It can be observed that Rotational Speed [rpm] has many outliers starting from speed around ~1770 to ~2800 rpm.</a:t>
            </a:r>
            <a:endParaRPr lang="en-IN" dirty="0"/>
          </a:p>
        </p:txBody>
      </p:sp>
      <p:pic>
        <p:nvPicPr>
          <p:cNvPr id="5" name="Picture 4">
            <a:extLst>
              <a:ext uri="{FF2B5EF4-FFF2-40B4-BE49-F238E27FC236}">
                <a16:creationId xmlns:a16="http://schemas.microsoft.com/office/drawing/2014/main" id="{FF0B50BE-351A-41B1-B188-B25E38905902}"/>
              </a:ext>
            </a:extLst>
          </p:cNvPr>
          <p:cNvPicPr>
            <a:picLocks noChangeAspect="1"/>
          </p:cNvPicPr>
          <p:nvPr/>
        </p:nvPicPr>
        <p:blipFill>
          <a:blip r:embed="rId2"/>
          <a:stretch>
            <a:fillRect/>
          </a:stretch>
        </p:blipFill>
        <p:spPr>
          <a:xfrm>
            <a:off x="756601" y="377073"/>
            <a:ext cx="7378732" cy="4866210"/>
          </a:xfrm>
          <a:prstGeom prst="rect">
            <a:avLst/>
          </a:prstGeom>
        </p:spPr>
      </p:pic>
    </p:spTree>
    <p:extLst>
      <p:ext uri="{BB962C8B-B14F-4D97-AF65-F5344CB8AC3E}">
        <p14:creationId xmlns:p14="http://schemas.microsoft.com/office/powerpoint/2010/main" val="843864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3AFED7-D815-4B9C-83BD-35C12BD3DE24}"/>
              </a:ext>
            </a:extLst>
          </p:cNvPr>
          <p:cNvSpPr>
            <a:spLocks noGrp="1"/>
          </p:cNvSpPr>
          <p:nvPr>
            <p:ph idx="1"/>
          </p:nvPr>
        </p:nvSpPr>
        <p:spPr>
          <a:xfrm>
            <a:off x="628650" y="5326144"/>
            <a:ext cx="7886700" cy="1227891"/>
          </a:xfrm>
        </p:spPr>
        <p:txBody>
          <a:bodyPr/>
          <a:lstStyle/>
          <a:p>
            <a:r>
              <a:rPr lang="en-US" dirty="0"/>
              <a:t>In the above Box Plot, It can be observed that Torque [Nm] has few outliers starting from around ~1 to ~15 Nm and ~67 to ~78 Nm.</a:t>
            </a:r>
            <a:endParaRPr lang="en-IN" dirty="0"/>
          </a:p>
        </p:txBody>
      </p:sp>
      <p:pic>
        <p:nvPicPr>
          <p:cNvPr id="7" name="Picture 6">
            <a:extLst>
              <a:ext uri="{FF2B5EF4-FFF2-40B4-BE49-F238E27FC236}">
                <a16:creationId xmlns:a16="http://schemas.microsoft.com/office/drawing/2014/main" id="{DD24FDE3-B4CB-4E18-813C-BA2F02B25B98}"/>
              </a:ext>
            </a:extLst>
          </p:cNvPr>
          <p:cNvPicPr>
            <a:picLocks noChangeAspect="1"/>
          </p:cNvPicPr>
          <p:nvPr/>
        </p:nvPicPr>
        <p:blipFill>
          <a:blip r:embed="rId2"/>
          <a:stretch>
            <a:fillRect/>
          </a:stretch>
        </p:blipFill>
        <p:spPr>
          <a:xfrm>
            <a:off x="431573" y="30991"/>
            <a:ext cx="7977136" cy="5339930"/>
          </a:xfrm>
          <a:prstGeom prst="rect">
            <a:avLst/>
          </a:prstGeom>
        </p:spPr>
      </p:pic>
    </p:spTree>
    <p:extLst>
      <p:ext uri="{BB962C8B-B14F-4D97-AF65-F5344CB8AC3E}">
        <p14:creationId xmlns:p14="http://schemas.microsoft.com/office/powerpoint/2010/main" val="1853035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187986-CAD6-49A9-B648-816076CE267D}"/>
              </a:ext>
            </a:extLst>
          </p:cNvPr>
          <p:cNvSpPr>
            <a:spLocks noGrp="1"/>
          </p:cNvSpPr>
          <p:nvPr>
            <p:ph idx="1"/>
          </p:nvPr>
        </p:nvSpPr>
        <p:spPr>
          <a:xfrm>
            <a:off x="704065" y="4421171"/>
            <a:ext cx="7886700" cy="1557829"/>
          </a:xfrm>
        </p:spPr>
        <p:txBody>
          <a:bodyPr>
            <a:noAutofit/>
          </a:bodyPr>
          <a:lstStyle/>
          <a:p>
            <a:pPr marL="0" indent="0">
              <a:buNone/>
            </a:pPr>
            <a:r>
              <a:rPr lang="en-US" dirty="0">
                <a:latin typeface="Arial" panose="020B0604020202020204" pitchFamily="34" charset="0"/>
                <a:cs typeface="Arial" panose="020B0604020202020204" pitchFamily="34" charset="0"/>
              </a:rPr>
              <a:t>Product ID: consisting of a letter L, M, or H for low (50% of all products), medium (30%) and high (20%) as product quality variants and a variant-specific serial number.</a:t>
            </a: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Type</a:t>
            </a:r>
            <a:r>
              <a:rPr lang="en-US" dirty="0">
                <a:latin typeface="Arial" panose="020B0604020202020204" pitchFamily="34" charset="0"/>
                <a:cs typeface="Arial" panose="020B0604020202020204" pitchFamily="34" charset="0"/>
              </a:rPr>
              <a:t> column has 3 types of product variants in this dataset and we can see that machine Type L has higher tendency to fail.</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69013B9A-D9D7-4FB2-8428-2168E5593D1F}"/>
              </a:ext>
            </a:extLst>
          </p:cNvPr>
          <p:cNvPicPr>
            <a:picLocks noChangeAspect="1"/>
          </p:cNvPicPr>
          <p:nvPr/>
        </p:nvPicPr>
        <p:blipFill>
          <a:blip r:embed="rId2"/>
          <a:stretch>
            <a:fillRect/>
          </a:stretch>
        </p:blipFill>
        <p:spPr>
          <a:xfrm>
            <a:off x="1239753" y="67410"/>
            <a:ext cx="6664494" cy="4140442"/>
          </a:xfrm>
          <a:prstGeom prst="rect">
            <a:avLst/>
          </a:prstGeom>
        </p:spPr>
      </p:pic>
    </p:spTree>
    <p:extLst>
      <p:ext uri="{BB962C8B-B14F-4D97-AF65-F5344CB8AC3E}">
        <p14:creationId xmlns:p14="http://schemas.microsoft.com/office/powerpoint/2010/main" val="3382831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65;p15">
            <a:extLst>
              <a:ext uri="{FF2B5EF4-FFF2-40B4-BE49-F238E27FC236}">
                <a16:creationId xmlns:a16="http://schemas.microsoft.com/office/drawing/2014/main" id="{9D4715D2-3C2A-4EEB-BB0D-2E6E5B043CF3}"/>
              </a:ext>
            </a:extLst>
          </p:cNvPr>
          <p:cNvSpPr txBox="1">
            <a:spLocks noGrp="1"/>
          </p:cNvSpPr>
          <p:nvPr>
            <p:ph type="title"/>
          </p:nvPr>
        </p:nvSpPr>
        <p:spPr>
          <a:xfrm>
            <a:off x="311700" y="393150"/>
            <a:ext cx="34242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500" b="1" dirty="0">
                <a:solidFill>
                  <a:srgbClr val="002776"/>
                </a:solidFill>
                <a:latin typeface="Arial"/>
                <a:cs typeface="Arial"/>
                <a:sym typeface="Arial"/>
              </a:rPr>
              <a:t>Team</a:t>
            </a:r>
            <a:r>
              <a:rPr lang="en-GB" sz="2800" b="1" dirty="0">
                <a:solidFill>
                  <a:srgbClr val="002776"/>
                </a:solidFill>
              </a:rPr>
              <a:t> </a:t>
            </a:r>
            <a:r>
              <a:rPr lang="en-GB" sz="2500" b="1" dirty="0">
                <a:solidFill>
                  <a:srgbClr val="002776"/>
                </a:solidFill>
                <a:latin typeface="Arial"/>
                <a:cs typeface="Arial"/>
                <a:sym typeface="Arial"/>
              </a:rPr>
              <a:t>Members</a:t>
            </a:r>
            <a:endParaRPr sz="2500" b="1" dirty="0">
              <a:solidFill>
                <a:srgbClr val="002776"/>
              </a:solidFill>
              <a:latin typeface="Arial"/>
              <a:cs typeface="Arial"/>
              <a:sym typeface="Arial"/>
            </a:endParaRPr>
          </a:p>
        </p:txBody>
      </p:sp>
      <p:sp>
        <p:nvSpPr>
          <p:cNvPr id="8" name="Google Shape;66;p15">
            <a:extLst>
              <a:ext uri="{FF2B5EF4-FFF2-40B4-BE49-F238E27FC236}">
                <a16:creationId xmlns:a16="http://schemas.microsoft.com/office/drawing/2014/main" id="{75E2E7CE-B057-4BBD-BFE5-2AFA5157F378}"/>
              </a:ext>
            </a:extLst>
          </p:cNvPr>
          <p:cNvSpPr txBox="1">
            <a:spLocks noGrp="1"/>
          </p:cNvSpPr>
          <p:nvPr>
            <p:ph idx="1"/>
          </p:nvPr>
        </p:nvSpPr>
        <p:spPr>
          <a:xfrm>
            <a:off x="311700" y="1173790"/>
            <a:ext cx="3910200" cy="4510420"/>
          </a:xfrm>
          <a:prstGeom prst="rect">
            <a:avLst/>
          </a:prstGeom>
        </p:spPr>
        <p:txBody>
          <a:bodyPr spcFirstLastPara="1" wrap="square" lIns="91425" tIns="91425" rIns="91425" bIns="91425" anchor="t" anchorCtr="0">
            <a:normAutofit/>
          </a:bodyPr>
          <a:lstStyle/>
          <a:p>
            <a:pPr marL="457200" lvl="0" indent="-368300" algn="l" rtl="0">
              <a:lnSpc>
                <a:spcPct val="90000"/>
              </a:lnSpc>
              <a:spcBef>
                <a:spcPts val="600"/>
              </a:spcBef>
              <a:spcAft>
                <a:spcPts val="0"/>
              </a:spcAft>
              <a:buClr>
                <a:schemeClr val="dk1"/>
              </a:buClr>
              <a:buSzPts val="2200"/>
              <a:buFont typeface="Times New Roman"/>
              <a:buAutoNum type="arabicPeriod"/>
            </a:pPr>
            <a:r>
              <a:rPr lang="en-GB" sz="2100" b="1" dirty="0">
                <a:solidFill>
                  <a:schemeClr val="dk1"/>
                </a:solidFill>
                <a:latin typeface="+mj-lt"/>
                <a:cs typeface="Times New Roman"/>
                <a:sym typeface="Times New Roman"/>
              </a:rPr>
              <a:t>Thakur</a:t>
            </a:r>
            <a:r>
              <a:rPr lang="en-GB" sz="2100" b="1" dirty="0">
                <a:solidFill>
                  <a:schemeClr val="dk1"/>
                </a:solidFill>
                <a:latin typeface="+mj-lt"/>
                <a:ea typeface="Times New Roman"/>
                <a:cs typeface="Times New Roman"/>
                <a:sym typeface="Times New Roman"/>
              </a:rPr>
              <a:t> Aashish Singh</a:t>
            </a:r>
          </a:p>
          <a:p>
            <a:pPr marL="457200" lvl="0" indent="-368300" algn="l" rtl="0">
              <a:lnSpc>
                <a:spcPct val="90000"/>
              </a:lnSpc>
              <a:spcBef>
                <a:spcPts val="600"/>
              </a:spcBef>
              <a:spcAft>
                <a:spcPts val="0"/>
              </a:spcAft>
              <a:buClr>
                <a:schemeClr val="dk1"/>
              </a:buClr>
              <a:buSzPts val="2200"/>
              <a:buFont typeface="Times New Roman"/>
              <a:buAutoNum type="arabicPeriod"/>
            </a:pPr>
            <a:r>
              <a:rPr lang="en-GB" sz="2100" b="1" dirty="0">
                <a:solidFill>
                  <a:schemeClr val="dk1"/>
                </a:solidFill>
                <a:latin typeface="+mj-lt"/>
                <a:ea typeface="Calibri"/>
                <a:cs typeface="Times New Roman"/>
                <a:sym typeface="Times New Roman"/>
              </a:rPr>
              <a:t>Sachin</a:t>
            </a:r>
          </a:p>
          <a:p>
            <a:pPr marL="457200" lvl="0" indent="-368300" algn="l" rtl="0">
              <a:lnSpc>
                <a:spcPct val="90000"/>
              </a:lnSpc>
              <a:spcBef>
                <a:spcPts val="600"/>
              </a:spcBef>
              <a:spcAft>
                <a:spcPts val="0"/>
              </a:spcAft>
              <a:buClr>
                <a:schemeClr val="dk1"/>
              </a:buClr>
              <a:buSzPts val="2200"/>
              <a:buFont typeface="Times New Roman"/>
              <a:buAutoNum type="arabicPeriod"/>
            </a:pPr>
            <a:r>
              <a:rPr lang="en-IN" sz="2300" b="1" dirty="0">
                <a:solidFill>
                  <a:schemeClr val="dk1"/>
                </a:solidFill>
                <a:latin typeface="+mj-lt"/>
                <a:ea typeface="Calibri"/>
                <a:cs typeface="Calibri"/>
                <a:sym typeface="Calibri"/>
              </a:rPr>
              <a:t>Priya Dharshini</a:t>
            </a:r>
          </a:p>
          <a:p>
            <a:pPr marL="457200" lvl="0" indent="-368300" algn="l" rtl="0">
              <a:lnSpc>
                <a:spcPct val="90000"/>
              </a:lnSpc>
              <a:spcBef>
                <a:spcPts val="600"/>
              </a:spcBef>
              <a:spcAft>
                <a:spcPts val="0"/>
              </a:spcAft>
              <a:buClr>
                <a:schemeClr val="dk1"/>
              </a:buClr>
              <a:buSzPts val="2200"/>
              <a:buFont typeface="Times New Roman"/>
              <a:buAutoNum type="arabicPeriod"/>
            </a:pPr>
            <a:r>
              <a:rPr lang="en-IN" sz="2300" b="1" dirty="0">
                <a:solidFill>
                  <a:schemeClr val="dk1"/>
                </a:solidFill>
                <a:latin typeface="+mj-lt"/>
                <a:ea typeface="Calibri"/>
                <a:cs typeface="Calibri"/>
                <a:sym typeface="Calibri"/>
              </a:rPr>
              <a:t>Muhammed Shameem T.P.M</a:t>
            </a:r>
          </a:p>
          <a:p>
            <a:pPr marL="457200" lvl="0" indent="-368300" algn="l" rtl="0">
              <a:lnSpc>
                <a:spcPct val="90000"/>
              </a:lnSpc>
              <a:spcBef>
                <a:spcPts val="600"/>
              </a:spcBef>
              <a:spcAft>
                <a:spcPts val="0"/>
              </a:spcAft>
              <a:buClr>
                <a:schemeClr val="dk1"/>
              </a:buClr>
              <a:buSzPts val="2200"/>
              <a:buFont typeface="Times New Roman"/>
              <a:buAutoNum type="arabicPeriod"/>
            </a:pPr>
            <a:r>
              <a:rPr lang="en-IN" sz="2300" b="1" dirty="0">
                <a:solidFill>
                  <a:schemeClr val="dk1"/>
                </a:solidFill>
                <a:latin typeface="+mj-lt"/>
                <a:ea typeface="Calibri"/>
                <a:cs typeface="Calibri"/>
                <a:sym typeface="Calibri"/>
              </a:rPr>
              <a:t>Pooja Ravindra Bhosale</a:t>
            </a:r>
          </a:p>
          <a:p>
            <a:pPr marL="457200" lvl="0" indent="-368300" algn="l" rtl="0">
              <a:lnSpc>
                <a:spcPct val="90000"/>
              </a:lnSpc>
              <a:spcBef>
                <a:spcPts val="600"/>
              </a:spcBef>
              <a:spcAft>
                <a:spcPts val="0"/>
              </a:spcAft>
              <a:buClr>
                <a:schemeClr val="dk1"/>
              </a:buClr>
              <a:buSzPts val="2200"/>
              <a:buFont typeface="Times New Roman"/>
              <a:buAutoNum type="arabicPeriod"/>
            </a:pPr>
            <a:r>
              <a:rPr lang="en-IN" sz="2300" b="1" dirty="0">
                <a:solidFill>
                  <a:schemeClr val="dk1"/>
                </a:solidFill>
                <a:latin typeface="+mj-lt"/>
                <a:ea typeface="Calibri"/>
                <a:cs typeface="Calibri"/>
                <a:sym typeface="Calibri"/>
              </a:rPr>
              <a:t>Kumar Prince</a:t>
            </a:r>
          </a:p>
          <a:p>
            <a:pPr marL="457200" lvl="0" indent="-368300" algn="l" rtl="0">
              <a:lnSpc>
                <a:spcPct val="90000"/>
              </a:lnSpc>
              <a:spcBef>
                <a:spcPts val="600"/>
              </a:spcBef>
              <a:spcAft>
                <a:spcPts val="0"/>
              </a:spcAft>
              <a:buClr>
                <a:schemeClr val="dk1"/>
              </a:buClr>
              <a:buSzPts val="2200"/>
              <a:buFont typeface="Times New Roman"/>
              <a:buAutoNum type="arabicPeriod"/>
            </a:pPr>
            <a:endParaRPr sz="2300" b="1" dirty="0">
              <a:solidFill>
                <a:schemeClr val="dk1"/>
              </a:solidFill>
              <a:latin typeface="+mj-lt"/>
              <a:ea typeface="Calibri"/>
              <a:cs typeface="Calibri"/>
              <a:sym typeface="Calibri"/>
            </a:endParaRPr>
          </a:p>
        </p:txBody>
      </p:sp>
      <p:pic>
        <p:nvPicPr>
          <p:cNvPr id="9" name="Google Shape;67;p15">
            <a:extLst>
              <a:ext uri="{FF2B5EF4-FFF2-40B4-BE49-F238E27FC236}">
                <a16:creationId xmlns:a16="http://schemas.microsoft.com/office/drawing/2014/main" id="{9F773E1A-907E-40AC-9581-FBBFC7050F98}"/>
              </a:ext>
            </a:extLst>
          </p:cNvPr>
          <p:cNvPicPr preferRelativeResize="0"/>
          <p:nvPr/>
        </p:nvPicPr>
        <p:blipFill>
          <a:blip r:embed="rId2">
            <a:alphaModFix/>
          </a:blip>
          <a:stretch>
            <a:fillRect/>
          </a:stretch>
        </p:blipFill>
        <p:spPr>
          <a:xfrm>
            <a:off x="3930676" y="830067"/>
            <a:ext cx="5213324" cy="5561001"/>
          </a:xfrm>
          <a:prstGeom prst="rect">
            <a:avLst/>
          </a:prstGeom>
          <a:noFill/>
          <a:ln>
            <a:noFill/>
          </a:ln>
        </p:spPr>
      </p:pic>
    </p:spTree>
    <p:extLst>
      <p:ext uri="{BB962C8B-B14F-4D97-AF65-F5344CB8AC3E}">
        <p14:creationId xmlns:p14="http://schemas.microsoft.com/office/powerpoint/2010/main" val="33236072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F74059-7667-4869-A9D9-B9D1754AB992}"/>
              </a:ext>
            </a:extLst>
          </p:cNvPr>
          <p:cNvSpPr>
            <a:spLocks noGrp="1"/>
          </p:cNvSpPr>
          <p:nvPr>
            <p:ph idx="1"/>
          </p:nvPr>
        </p:nvSpPr>
        <p:spPr>
          <a:xfrm>
            <a:off x="628650" y="4751109"/>
            <a:ext cx="7886700" cy="1425853"/>
          </a:xfrm>
        </p:spPr>
        <p:txBody>
          <a:bodyPr>
            <a:normAutofit lnSpcReduction="10000"/>
          </a:bodyPr>
          <a:lstStyle/>
          <a:p>
            <a:pPr marL="0" indent="0">
              <a:buNone/>
            </a:pPr>
            <a:r>
              <a:rPr lang="en-US" dirty="0">
                <a:latin typeface="Arial" panose="020B0604020202020204" pitchFamily="34" charset="0"/>
                <a:cs typeface="Arial" panose="020B0604020202020204" pitchFamily="34" charset="0"/>
              </a:rPr>
              <a:t>In the above heat map it can observed as Process_temperature and Air_temperature are highly positively correlated whereas, Torque and Rotational_speed are highly negatively correlated. In addition, RPM and Machine failure are also highly negatively correlated.</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D7C9EAA-3EA5-4CA6-AB7C-B41D295441F5}"/>
              </a:ext>
            </a:extLst>
          </p:cNvPr>
          <p:cNvPicPr>
            <a:picLocks noChangeAspect="1"/>
          </p:cNvPicPr>
          <p:nvPr/>
        </p:nvPicPr>
        <p:blipFill>
          <a:blip r:embed="rId2"/>
          <a:stretch>
            <a:fillRect/>
          </a:stretch>
        </p:blipFill>
        <p:spPr>
          <a:xfrm>
            <a:off x="722758" y="104769"/>
            <a:ext cx="6205944" cy="4504980"/>
          </a:xfrm>
          <a:prstGeom prst="rect">
            <a:avLst/>
          </a:prstGeom>
        </p:spPr>
      </p:pic>
    </p:spTree>
    <p:extLst>
      <p:ext uri="{BB962C8B-B14F-4D97-AF65-F5344CB8AC3E}">
        <p14:creationId xmlns:p14="http://schemas.microsoft.com/office/powerpoint/2010/main" val="1754980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6C5C59-A696-4364-9143-EF50D6CE5FE6}"/>
              </a:ext>
            </a:extLst>
          </p:cNvPr>
          <p:cNvSpPr>
            <a:spLocks noGrp="1"/>
          </p:cNvSpPr>
          <p:nvPr>
            <p:ph idx="1"/>
          </p:nvPr>
        </p:nvSpPr>
        <p:spPr>
          <a:xfrm>
            <a:off x="628650" y="4675694"/>
            <a:ext cx="7886700" cy="2007910"/>
          </a:xfrm>
        </p:spPr>
        <p:txBody>
          <a:bodyPr>
            <a:noAutofit/>
          </a:bodyPr>
          <a:lstStyle/>
          <a:p>
            <a:pPr marL="0" indent="0">
              <a:buNone/>
            </a:pPr>
            <a:r>
              <a:rPr lang="en-US" dirty="0">
                <a:latin typeface="Arial" panose="020B0604020202020204" pitchFamily="34" charset="0"/>
                <a:cs typeface="Arial" panose="020B0604020202020204" pitchFamily="34" charset="0"/>
              </a:rPr>
              <a:t>Here, if at least one of the failure modes is true, the process fails and the 'machine failure' label is set to 1 as per given data dictionary. </a:t>
            </a:r>
          </a:p>
          <a:p>
            <a:pPr marL="0" indent="0">
              <a:buNone/>
            </a:pPr>
            <a:r>
              <a:rPr lang="en-US" dirty="0">
                <a:latin typeface="Arial" panose="020B0604020202020204" pitchFamily="34" charset="0"/>
                <a:cs typeface="Arial" panose="020B0604020202020204" pitchFamily="34" charset="0"/>
              </a:rPr>
              <a:t>The above pie chart depicts as dataset is consisting of the machine failure of 3.4% of the whole dataset and no machine failure is 96.6%.</a:t>
            </a:r>
          </a:p>
        </p:txBody>
      </p:sp>
      <p:pic>
        <p:nvPicPr>
          <p:cNvPr id="5" name="Picture 4">
            <a:extLst>
              <a:ext uri="{FF2B5EF4-FFF2-40B4-BE49-F238E27FC236}">
                <a16:creationId xmlns:a16="http://schemas.microsoft.com/office/drawing/2014/main" id="{715BC7B8-FAA9-4E73-B09B-59476B5CE16C}"/>
              </a:ext>
            </a:extLst>
          </p:cNvPr>
          <p:cNvPicPr>
            <a:picLocks noChangeAspect="1"/>
          </p:cNvPicPr>
          <p:nvPr/>
        </p:nvPicPr>
        <p:blipFill>
          <a:blip r:embed="rId2"/>
          <a:stretch>
            <a:fillRect/>
          </a:stretch>
        </p:blipFill>
        <p:spPr>
          <a:xfrm>
            <a:off x="2696066" y="232914"/>
            <a:ext cx="3611789" cy="4195381"/>
          </a:xfrm>
          <a:prstGeom prst="rect">
            <a:avLst/>
          </a:prstGeom>
        </p:spPr>
      </p:pic>
    </p:spTree>
    <p:extLst>
      <p:ext uri="{BB962C8B-B14F-4D97-AF65-F5344CB8AC3E}">
        <p14:creationId xmlns:p14="http://schemas.microsoft.com/office/powerpoint/2010/main" val="1673138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511E2-F219-4E01-BE94-20A03C79F203}"/>
              </a:ext>
            </a:extLst>
          </p:cNvPr>
          <p:cNvSpPr>
            <a:spLocks noGrp="1"/>
          </p:cNvSpPr>
          <p:nvPr>
            <p:ph type="title"/>
          </p:nvPr>
        </p:nvSpPr>
        <p:spPr>
          <a:xfrm>
            <a:off x="628650" y="365127"/>
            <a:ext cx="7886700" cy="473860"/>
          </a:xfrm>
        </p:spPr>
        <p:txBody>
          <a:bodyPr>
            <a:normAutofit fontScale="90000"/>
          </a:bodyPr>
          <a:lstStyle/>
          <a:p>
            <a:r>
              <a:rPr lang="en-IN" sz="2800" b="1" dirty="0">
                <a:solidFill>
                  <a:srgbClr val="002776"/>
                </a:solidFill>
                <a:latin typeface="Times New Roman"/>
                <a:ea typeface="+mn-ea"/>
                <a:cs typeface="Times New Roman"/>
              </a:rPr>
              <a:t>Data</a:t>
            </a:r>
            <a:r>
              <a:rPr lang="en-IN" dirty="0"/>
              <a:t> </a:t>
            </a:r>
            <a:r>
              <a:rPr lang="en-IN" sz="2800" b="1" dirty="0">
                <a:solidFill>
                  <a:srgbClr val="002776"/>
                </a:solidFill>
                <a:latin typeface="Times New Roman"/>
                <a:ea typeface="+mn-ea"/>
                <a:cs typeface="Times New Roman"/>
              </a:rPr>
              <a:t>Pre-processing</a:t>
            </a:r>
          </a:p>
        </p:txBody>
      </p:sp>
      <p:sp>
        <p:nvSpPr>
          <p:cNvPr id="3" name="Content Placeholder 2">
            <a:extLst>
              <a:ext uri="{FF2B5EF4-FFF2-40B4-BE49-F238E27FC236}">
                <a16:creationId xmlns:a16="http://schemas.microsoft.com/office/drawing/2014/main" id="{D01ADD49-211A-4889-96F7-A7C0EBC3DDB9}"/>
              </a:ext>
            </a:extLst>
          </p:cNvPr>
          <p:cNvSpPr>
            <a:spLocks noGrp="1"/>
          </p:cNvSpPr>
          <p:nvPr>
            <p:ph idx="1"/>
          </p:nvPr>
        </p:nvSpPr>
        <p:spPr>
          <a:xfrm>
            <a:off x="628650" y="838987"/>
            <a:ext cx="7886700" cy="473860"/>
          </a:xfrm>
        </p:spPr>
        <p:txBody>
          <a:bodyPr>
            <a:normAutofit fontScale="85000" lnSpcReduction="10000"/>
          </a:bodyPr>
          <a:lstStyle/>
          <a:p>
            <a:r>
              <a:rPr lang="en-IN" dirty="0"/>
              <a:t>Converting Categorical data to numerical data using Label Encoder from SKLearn.</a:t>
            </a:r>
          </a:p>
        </p:txBody>
      </p:sp>
      <p:pic>
        <p:nvPicPr>
          <p:cNvPr id="5" name="Picture 4">
            <a:extLst>
              <a:ext uri="{FF2B5EF4-FFF2-40B4-BE49-F238E27FC236}">
                <a16:creationId xmlns:a16="http://schemas.microsoft.com/office/drawing/2014/main" id="{C7FC62A9-584C-4FC0-9D9A-73166DBE9EB3}"/>
              </a:ext>
            </a:extLst>
          </p:cNvPr>
          <p:cNvPicPr>
            <a:picLocks noChangeAspect="1"/>
          </p:cNvPicPr>
          <p:nvPr/>
        </p:nvPicPr>
        <p:blipFill>
          <a:blip r:embed="rId2"/>
          <a:stretch>
            <a:fillRect/>
          </a:stretch>
        </p:blipFill>
        <p:spPr>
          <a:xfrm>
            <a:off x="0" y="1393223"/>
            <a:ext cx="9144000" cy="1959949"/>
          </a:xfrm>
          <a:prstGeom prst="rect">
            <a:avLst/>
          </a:prstGeom>
        </p:spPr>
      </p:pic>
      <p:sp>
        <p:nvSpPr>
          <p:cNvPr id="6" name="Content Placeholder 2">
            <a:extLst>
              <a:ext uri="{FF2B5EF4-FFF2-40B4-BE49-F238E27FC236}">
                <a16:creationId xmlns:a16="http://schemas.microsoft.com/office/drawing/2014/main" id="{318FCD70-0EF3-448D-96A4-09A0AF26F02C}"/>
              </a:ext>
            </a:extLst>
          </p:cNvPr>
          <p:cNvSpPr txBox="1">
            <a:spLocks/>
          </p:cNvSpPr>
          <p:nvPr/>
        </p:nvSpPr>
        <p:spPr>
          <a:xfrm>
            <a:off x="715062" y="3670478"/>
            <a:ext cx="7886700" cy="694132"/>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As the Type column is Categorical in nature. Hence, it is necessary to convert it to numerical data for further analysis.</a:t>
            </a:r>
            <a:endParaRPr lang="en-IN" dirty="0"/>
          </a:p>
        </p:txBody>
      </p:sp>
      <p:pic>
        <p:nvPicPr>
          <p:cNvPr id="8" name="Picture 7">
            <a:extLst>
              <a:ext uri="{FF2B5EF4-FFF2-40B4-BE49-F238E27FC236}">
                <a16:creationId xmlns:a16="http://schemas.microsoft.com/office/drawing/2014/main" id="{9821A32D-6F06-493B-8CBF-4CBA8298FA13}"/>
              </a:ext>
            </a:extLst>
          </p:cNvPr>
          <p:cNvPicPr>
            <a:picLocks noChangeAspect="1"/>
          </p:cNvPicPr>
          <p:nvPr/>
        </p:nvPicPr>
        <p:blipFill>
          <a:blip r:embed="rId3"/>
          <a:stretch>
            <a:fillRect/>
          </a:stretch>
        </p:blipFill>
        <p:spPr>
          <a:xfrm>
            <a:off x="388257" y="4505778"/>
            <a:ext cx="8367485" cy="1767993"/>
          </a:xfrm>
          <a:prstGeom prst="rect">
            <a:avLst/>
          </a:prstGeom>
        </p:spPr>
      </p:pic>
    </p:spTree>
    <p:extLst>
      <p:ext uri="{BB962C8B-B14F-4D97-AF65-F5344CB8AC3E}">
        <p14:creationId xmlns:p14="http://schemas.microsoft.com/office/powerpoint/2010/main" val="2837064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E7B54E-E34C-459B-98F0-E8B3A198AA70}"/>
              </a:ext>
            </a:extLst>
          </p:cNvPr>
          <p:cNvSpPr>
            <a:spLocks noGrp="1"/>
          </p:cNvSpPr>
          <p:nvPr>
            <p:ph idx="1"/>
          </p:nvPr>
        </p:nvSpPr>
        <p:spPr>
          <a:xfrm>
            <a:off x="236107" y="71879"/>
            <a:ext cx="9068150" cy="6714241"/>
          </a:xfrm>
        </p:spPr>
        <p:txBody>
          <a:bodyPr/>
          <a:lstStyle/>
          <a:p>
            <a:pPr marL="0" indent="0">
              <a:buNone/>
            </a:pPr>
            <a:r>
              <a:rPr lang="en-US" sz="2800" b="1" dirty="0">
                <a:solidFill>
                  <a:srgbClr val="002776"/>
                </a:solidFill>
                <a:latin typeface="Times New Roman"/>
                <a:cs typeface="Times New Roman"/>
              </a:rPr>
              <a:t>Outlier</a:t>
            </a:r>
            <a:r>
              <a:rPr lang="en-US" dirty="0"/>
              <a:t> </a:t>
            </a:r>
            <a:r>
              <a:rPr lang="en-US" sz="2800" b="1" dirty="0">
                <a:solidFill>
                  <a:srgbClr val="002776"/>
                </a:solidFill>
                <a:latin typeface="Times New Roman"/>
                <a:cs typeface="Times New Roman"/>
              </a:rPr>
              <a:t>Treatment</a:t>
            </a:r>
          </a:p>
          <a:p>
            <a:r>
              <a:rPr lang="en-US" dirty="0"/>
              <a:t>The dataset has few outliers in Torque and RPM columns which needs to be treated. Hence, we decided to delete outliers in dataset which resulted in imbalanced dataset and now the dataset has </a:t>
            </a:r>
            <a:r>
              <a:rPr lang="en-IN" dirty="0"/>
              <a:t>9529 rows × 14 columns</a:t>
            </a:r>
            <a:r>
              <a:rPr lang="en-US" dirty="0"/>
              <a:t>. </a:t>
            </a:r>
          </a:p>
          <a:p>
            <a:pPr marL="0" indent="0">
              <a:buNone/>
            </a:pPr>
            <a:endParaRPr lang="en-IN" dirty="0"/>
          </a:p>
        </p:txBody>
      </p:sp>
      <p:pic>
        <p:nvPicPr>
          <p:cNvPr id="4" name="Picture 3">
            <a:extLst>
              <a:ext uri="{FF2B5EF4-FFF2-40B4-BE49-F238E27FC236}">
                <a16:creationId xmlns:a16="http://schemas.microsoft.com/office/drawing/2014/main" id="{F76091BD-2340-4E15-A2AD-31E2724A92D5}"/>
              </a:ext>
            </a:extLst>
          </p:cNvPr>
          <p:cNvPicPr>
            <a:picLocks noChangeAspect="1"/>
          </p:cNvPicPr>
          <p:nvPr/>
        </p:nvPicPr>
        <p:blipFill>
          <a:blip r:embed="rId2"/>
          <a:stretch>
            <a:fillRect/>
          </a:stretch>
        </p:blipFill>
        <p:spPr>
          <a:xfrm>
            <a:off x="236107" y="4219309"/>
            <a:ext cx="3081433" cy="2011312"/>
          </a:xfrm>
          <a:prstGeom prst="rect">
            <a:avLst/>
          </a:prstGeom>
        </p:spPr>
      </p:pic>
      <p:pic>
        <p:nvPicPr>
          <p:cNvPr id="6" name="Picture 5">
            <a:extLst>
              <a:ext uri="{FF2B5EF4-FFF2-40B4-BE49-F238E27FC236}">
                <a16:creationId xmlns:a16="http://schemas.microsoft.com/office/drawing/2014/main" id="{A6EE0234-7CD3-45F3-BF14-8ACEF2175084}"/>
              </a:ext>
            </a:extLst>
          </p:cNvPr>
          <p:cNvPicPr>
            <a:picLocks noChangeAspect="1"/>
          </p:cNvPicPr>
          <p:nvPr/>
        </p:nvPicPr>
        <p:blipFill>
          <a:blip r:embed="rId3"/>
          <a:stretch>
            <a:fillRect/>
          </a:stretch>
        </p:blipFill>
        <p:spPr>
          <a:xfrm>
            <a:off x="161741" y="1865889"/>
            <a:ext cx="3155799" cy="2121217"/>
          </a:xfrm>
          <a:prstGeom prst="rect">
            <a:avLst/>
          </a:prstGeom>
        </p:spPr>
      </p:pic>
      <p:pic>
        <p:nvPicPr>
          <p:cNvPr id="8" name="Picture 7">
            <a:extLst>
              <a:ext uri="{FF2B5EF4-FFF2-40B4-BE49-F238E27FC236}">
                <a16:creationId xmlns:a16="http://schemas.microsoft.com/office/drawing/2014/main" id="{A4C8C5B9-8D28-4A4D-BACC-D1C0ACAE7992}"/>
              </a:ext>
            </a:extLst>
          </p:cNvPr>
          <p:cNvPicPr>
            <a:picLocks noChangeAspect="1"/>
          </p:cNvPicPr>
          <p:nvPr/>
        </p:nvPicPr>
        <p:blipFill>
          <a:blip r:embed="rId4"/>
          <a:stretch>
            <a:fillRect/>
          </a:stretch>
        </p:blipFill>
        <p:spPr>
          <a:xfrm>
            <a:off x="4572000" y="1948169"/>
            <a:ext cx="3217194" cy="1956656"/>
          </a:xfrm>
          <a:prstGeom prst="rect">
            <a:avLst/>
          </a:prstGeom>
        </p:spPr>
      </p:pic>
      <p:pic>
        <p:nvPicPr>
          <p:cNvPr id="10" name="Picture 9">
            <a:extLst>
              <a:ext uri="{FF2B5EF4-FFF2-40B4-BE49-F238E27FC236}">
                <a16:creationId xmlns:a16="http://schemas.microsoft.com/office/drawing/2014/main" id="{9589672D-964C-4769-9A01-C933B34A91CF}"/>
              </a:ext>
            </a:extLst>
          </p:cNvPr>
          <p:cNvPicPr>
            <a:picLocks noChangeAspect="1"/>
          </p:cNvPicPr>
          <p:nvPr/>
        </p:nvPicPr>
        <p:blipFill>
          <a:blip r:embed="rId5"/>
          <a:stretch>
            <a:fillRect/>
          </a:stretch>
        </p:blipFill>
        <p:spPr>
          <a:xfrm>
            <a:off x="4729868" y="4253557"/>
            <a:ext cx="2901458" cy="1956656"/>
          </a:xfrm>
          <a:prstGeom prst="rect">
            <a:avLst/>
          </a:prstGeom>
        </p:spPr>
      </p:pic>
    </p:spTree>
    <p:extLst>
      <p:ext uri="{BB962C8B-B14F-4D97-AF65-F5344CB8AC3E}">
        <p14:creationId xmlns:p14="http://schemas.microsoft.com/office/powerpoint/2010/main" val="3664251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383"/>
        <p:cNvGrpSpPr/>
        <p:nvPr/>
      </p:nvGrpSpPr>
      <p:grpSpPr>
        <a:xfrm>
          <a:off x="0" y="0"/>
          <a:ext cx="0" cy="0"/>
          <a:chOff x="0" y="0"/>
          <a:chExt cx="0" cy="0"/>
        </a:xfrm>
      </p:grpSpPr>
      <p:sp>
        <p:nvSpPr>
          <p:cNvPr id="384" name="Google Shape;384;p64"/>
          <p:cNvSpPr txBox="1"/>
          <p:nvPr/>
        </p:nvSpPr>
        <p:spPr>
          <a:xfrm>
            <a:off x="701287" y="2877532"/>
            <a:ext cx="7663992" cy="110293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5400" b="1" i="0" u="none" strike="noStrike" cap="none" dirty="0">
                <a:solidFill>
                  <a:srgbClr val="002776"/>
                </a:solidFill>
                <a:latin typeface="Times New Roman" panose="02020603050405020304" pitchFamily="18" charset="0"/>
                <a:ea typeface="Arial"/>
                <a:cs typeface="Times New Roman" panose="02020603050405020304" pitchFamily="18" charset="0"/>
                <a:sym typeface="Arial"/>
              </a:rPr>
              <a:t>	</a:t>
            </a:r>
            <a:r>
              <a:rPr lang="en-US" sz="5400" b="1" dirty="0">
                <a:solidFill>
                  <a:srgbClr val="002776"/>
                </a:solidFill>
                <a:latin typeface="Times New Roman" panose="02020603050405020304" pitchFamily="18" charset="0"/>
                <a:ea typeface="Arial"/>
                <a:cs typeface="Times New Roman" panose="02020603050405020304" pitchFamily="18" charset="0"/>
                <a:sym typeface="Arial"/>
              </a:rPr>
              <a:t>  </a:t>
            </a:r>
            <a:r>
              <a:rPr lang="en-US" sz="5400" b="1" i="0" u="none" strike="noStrike" cap="none" dirty="0">
                <a:solidFill>
                  <a:srgbClr val="002776"/>
                </a:solidFill>
                <a:latin typeface="Times New Roman" panose="02020603050405020304" pitchFamily="18" charset="0"/>
                <a:ea typeface="Arial"/>
                <a:cs typeface="Times New Roman" panose="02020603050405020304" pitchFamily="18" charset="0"/>
                <a:sym typeface="Arial"/>
              </a:rPr>
              <a:t>Feature Selection</a:t>
            </a:r>
            <a:endParaRPr sz="5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pic>
        <p:nvPicPr>
          <p:cNvPr id="385" name="Google Shape;385;p64"/>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F147D-3B68-4315-A143-8E8FF6E1605B}"/>
              </a:ext>
            </a:extLst>
          </p:cNvPr>
          <p:cNvSpPr>
            <a:spLocks noGrp="1"/>
          </p:cNvSpPr>
          <p:nvPr>
            <p:ph type="title"/>
          </p:nvPr>
        </p:nvSpPr>
        <p:spPr>
          <a:xfrm>
            <a:off x="628650" y="365126"/>
            <a:ext cx="7886700" cy="417299"/>
          </a:xfrm>
        </p:spPr>
        <p:txBody>
          <a:bodyPr>
            <a:normAutofit fontScale="90000"/>
          </a:bodyPr>
          <a:lstStyle/>
          <a:p>
            <a:r>
              <a:rPr lang="en-IN" sz="2800" b="1" dirty="0">
                <a:solidFill>
                  <a:srgbClr val="002776"/>
                </a:solidFill>
                <a:latin typeface="Arial" panose="020B0604020202020204" pitchFamily="34" charset="0"/>
                <a:ea typeface="+mn-ea"/>
                <a:cs typeface="Arial" panose="020B0604020202020204" pitchFamily="34" charset="0"/>
              </a:rPr>
              <a:t>Dimensionality</a:t>
            </a:r>
            <a:r>
              <a:rPr lang="en-IN" dirty="0">
                <a:latin typeface="Arial" panose="020B0604020202020204" pitchFamily="34" charset="0"/>
                <a:cs typeface="Arial" panose="020B0604020202020204" pitchFamily="34" charset="0"/>
              </a:rPr>
              <a:t> </a:t>
            </a:r>
            <a:r>
              <a:rPr lang="en-IN" sz="2800" b="1" dirty="0">
                <a:solidFill>
                  <a:srgbClr val="002776"/>
                </a:solidFill>
                <a:latin typeface="Arial" panose="020B0604020202020204" pitchFamily="34" charset="0"/>
                <a:ea typeface="+mn-ea"/>
                <a:cs typeface="Arial" panose="020B0604020202020204" pitchFamily="34" charset="0"/>
              </a:rPr>
              <a:t>Reduction</a:t>
            </a:r>
            <a:r>
              <a:rPr lang="en-IN" dirty="0">
                <a:latin typeface="Arial" panose="020B0604020202020204" pitchFamily="34" charset="0"/>
                <a:cs typeface="Arial" panose="020B0604020202020204" pitchFamily="34" charset="0"/>
              </a:rPr>
              <a:t> </a:t>
            </a:r>
            <a:r>
              <a:rPr lang="en-IN" sz="2800" b="1" dirty="0">
                <a:solidFill>
                  <a:srgbClr val="002776"/>
                </a:solidFill>
                <a:latin typeface="Arial" panose="020B0604020202020204" pitchFamily="34" charset="0"/>
                <a:ea typeface="+mn-ea"/>
                <a:cs typeface="Arial" panose="020B0604020202020204" pitchFamily="34" charset="0"/>
              </a:rPr>
              <a:t>Techniques</a:t>
            </a:r>
          </a:p>
        </p:txBody>
      </p:sp>
      <p:sp>
        <p:nvSpPr>
          <p:cNvPr id="3" name="Content Placeholder 2">
            <a:extLst>
              <a:ext uri="{FF2B5EF4-FFF2-40B4-BE49-F238E27FC236}">
                <a16:creationId xmlns:a16="http://schemas.microsoft.com/office/drawing/2014/main" id="{AE258D00-C2F3-4CCB-B4F2-7E789032C2E8}"/>
              </a:ext>
            </a:extLst>
          </p:cNvPr>
          <p:cNvSpPr>
            <a:spLocks noGrp="1"/>
          </p:cNvSpPr>
          <p:nvPr>
            <p:ph idx="1"/>
          </p:nvPr>
        </p:nvSpPr>
        <p:spPr>
          <a:xfrm>
            <a:off x="628650" y="933254"/>
            <a:ext cx="7886700" cy="5806911"/>
          </a:xfrm>
        </p:spPr>
        <p:txBody>
          <a:bodyPr>
            <a:normAutofit/>
          </a:bodyPr>
          <a:lstStyle/>
          <a:p>
            <a:r>
              <a:rPr lang="en-IN" dirty="0">
                <a:latin typeface="Arial" panose="020B0604020202020204" pitchFamily="34" charset="0"/>
                <a:cs typeface="Arial" panose="020B0604020202020204" pitchFamily="34" charset="0"/>
              </a:rPr>
              <a:t>1) </a:t>
            </a:r>
            <a:r>
              <a:rPr lang="en-IN" sz="1800" b="1" dirty="0">
                <a:latin typeface="Arial" panose="020B0604020202020204" pitchFamily="34" charset="0"/>
                <a:cs typeface="Arial" panose="020B0604020202020204" pitchFamily="34" charset="0"/>
              </a:rPr>
              <a:t>Amount of Variation</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As the columns TWF, HDF, PWF, OSF, RNF in dataset has very low variation as these features have mostly the same value. If we use these features then the model is not going to learn anything from it. Hence, we will be dropping these columns. </a:t>
            </a:r>
          </a:p>
          <a:p>
            <a:r>
              <a:rPr lang="en-IN" dirty="0">
                <a:latin typeface="Arial" panose="020B0604020202020204" pitchFamily="34" charset="0"/>
                <a:cs typeface="Arial" panose="020B0604020202020204" pitchFamily="34" charset="0"/>
              </a:rPr>
              <a:t>2) </a:t>
            </a:r>
            <a:r>
              <a:rPr lang="en-IN" sz="1800" b="1" dirty="0">
                <a:latin typeface="Arial" panose="020B0604020202020204" pitchFamily="34" charset="0"/>
                <a:cs typeface="Arial" panose="020B0604020202020204" pitchFamily="34" charset="0"/>
              </a:rPr>
              <a:t>Pairwise Correlation </a:t>
            </a:r>
            <a:r>
              <a:rPr lang="en-IN" dirty="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RPM (Rotational Speed) highly negatively correlated with Torque. So, we will drop this feature and another reason is as follows;</a:t>
            </a:r>
          </a:p>
          <a:p>
            <a:r>
              <a:rPr lang="en-IN" dirty="0">
                <a:latin typeface="Arial" panose="020B0604020202020204" pitchFamily="34" charset="0"/>
                <a:cs typeface="Arial" panose="020B0604020202020204" pitchFamily="34" charset="0"/>
              </a:rPr>
              <a:t>3) </a:t>
            </a:r>
            <a:r>
              <a:rPr lang="en-IN" sz="1800" b="1" dirty="0">
                <a:latin typeface="Arial" panose="020B0604020202020204" pitchFamily="34" charset="0"/>
                <a:cs typeface="Arial" panose="020B0604020202020204" pitchFamily="34" charset="0"/>
              </a:rPr>
              <a:t>Correlation (with the Target) </a:t>
            </a:r>
            <a:r>
              <a:rPr lang="en-IN" sz="1800" dirty="0">
                <a:latin typeface="Arial" panose="020B0604020202020204" pitchFamily="34" charset="0"/>
                <a:cs typeface="Arial" panose="020B0604020202020204" pitchFamily="34" charset="0"/>
              </a:rPr>
              <a:t>: As RPM (Rotational Speed) has very low correlation with Machine failure. As we can observe same in Heat Map. Therefore, it is not going to be useful for the model (prediction). Hence, we dropped this feature too.</a:t>
            </a:r>
            <a:endParaRPr lang="en-US" sz="1800" b="0" i="0" u="none" strike="noStrike" dirty="0">
              <a:solidFill>
                <a:srgbClr val="000000"/>
              </a:solidFill>
              <a:effectLst/>
              <a:latin typeface="Arial" panose="020B0604020202020204" pitchFamily="34" charset="0"/>
              <a:cs typeface="Arial" panose="020B0604020202020204" pitchFamily="34" charset="0"/>
            </a:endParaRPr>
          </a:p>
          <a:p>
            <a:r>
              <a:rPr lang="en-US" sz="1800" dirty="0">
                <a:solidFill>
                  <a:srgbClr val="000000"/>
                </a:solidFill>
                <a:latin typeface="Arial" panose="020B0604020202020204" pitchFamily="34" charset="0"/>
                <a:cs typeface="Arial" panose="020B0604020202020204" pitchFamily="34" charset="0"/>
              </a:rPr>
              <a:t>4) </a:t>
            </a:r>
            <a:r>
              <a:rPr lang="en-IN" sz="1800" dirty="0">
                <a:latin typeface="Arial" panose="020B0604020202020204" pitchFamily="34" charset="0"/>
                <a:cs typeface="Arial" panose="020B0604020202020204" pitchFamily="34" charset="0"/>
              </a:rPr>
              <a:t>Furthermore</a:t>
            </a:r>
            <a:r>
              <a:rPr lang="en-IN" sz="2400" dirty="0">
                <a:latin typeface="Arial" panose="020B0604020202020204" pitchFamily="34" charset="0"/>
                <a:cs typeface="Arial" panose="020B0604020202020204" pitchFamily="34" charset="0"/>
              </a:rPr>
              <a:t>, </a:t>
            </a:r>
            <a:r>
              <a:rPr lang="en-US" sz="1800" b="0" i="0" u="none" strike="noStrike" dirty="0">
                <a:solidFill>
                  <a:srgbClr val="000000"/>
                </a:solidFill>
                <a:effectLst/>
                <a:latin typeface="Arial" panose="020B0604020202020204" pitchFamily="34" charset="0"/>
                <a:cs typeface="Arial" panose="020B0604020202020204" pitchFamily="34" charset="0"/>
              </a:rPr>
              <a:t>columns like UDI and Product ID may not contribute to the prediction performance. As these are unique features to identify sequence and product. Thus, these two columns will also be removed. </a:t>
            </a: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5) </a:t>
            </a:r>
            <a:r>
              <a:rPr lang="en-US" sz="1800" dirty="0">
                <a:solidFill>
                  <a:srgbClr val="000000"/>
                </a:solidFill>
                <a:latin typeface="Arial" panose="020B0604020202020204" pitchFamily="34" charset="0"/>
                <a:cs typeface="Arial" panose="020B0604020202020204" pitchFamily="34" charset="0"/>
              </a:rPr>
              <a:t>We also have highly positive correlation between </a:t>
            </a:r>
            <a:r>
              <a:rPr lang="en-US" sz="1800" dirty="0" err="1">
                <a:latin typeface="Arial" panose="020B0604020202020204" pitchFamily="34" charset="0"/>
                <a:cs typeface="Arial" panose="020B0604020202020204" pitchFamily="34" charset="0"/>
              </a:rPr>
              <a:t>Process_temperature</a:t>
            </a:r>
            <a:r>
              <a:rPr lang="en-US" sz="1800" dirty="0">
                <a:latin typeface="Arial" panose="020B0604020202020204" pitchFamily="34" charset="0"/>
                <a:cs typeface="Arial" panose="020B0604020202020204" pitchFamily="34" charset="0"/>
              </a:rPr>
              <a:t> and </a:t>
            </a:r>
            <a:r>
              <a:rPr lang="en-US" sz="1800" dirty="0" err="1">
                <a:latin typeface="Arial" panose="020B0604020202020204" pitchFamily="34" charset="0"/>
                <a:cs typeface="Arial" panose="020B0604020202020204" pitchFamily="34" charset="0"/>
              </a:rPr>
              <a:t>Air_temperature</a:t>
            </a:r>
            <a:r>
              <a:rPr lang="en-US" sz="1800" dirty="0">
                <a:latin typeface="Arial" panose="020B0604020202020204" pitchFamily="34" charset="0"/>
                <a:cs typeface="Arial" panose="020B0604020202020204" pitchFamily="34" charset="0"/>
              </a:rPr>
              <a:t>. However, we have experimented by removing one feature at a time but the model score and accuracy is not good with removal of anyone of these features. So, we decided to keep these 2 feature in dataset as they give good model accuracy. – This step was taken after experimenting with the features multiple times.</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5860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226931-4C85-4221-839F-C1E1A997D022}"/>
              </a:ext>
            </a:extLst>
          </p:cNvPr>
          <p:cNvSpPr>
            <a:spLocks noGrp="1"/>
          </p:cNvSpPr>
          <p:nvPr>
            <p:ph idx="1"/>
          </p:nvPr>
        </p:nvSpPr>
        <p:spPr>
          <a:xfrm>
            <a:off x="628650" y="367645"/>
            <a:ext cx="7886700" cy="5809318"/>
          </a:xfrm>
        </p:spPr>
        <p:txBody>
          <a:bodyPr/>
          <a:lstStyle/>
          <a:p>
            <a:r>
              <a:rPr lang="en-IN" dirty="0"/>
              <a:t>Finally, This is the snippet of dataset after treatment of outliers, up sampling and normalization. below are the features which will be used in further process of model building and predictions.</a:t>
            </a:r>
          </a:p>
          <a:p>
            <a:endParaRPr lang="en-IN" dirty="0"/>
          </a:p>
          <a:p>
            <a:endParaRPr lang="en-IN" dirty="0"/>
          </a:p>
          <a:p>
            <a:endParaRPr lang="en-IN" dirty="0"/>
          </a:p>
        </p:txBody>
      </p:sp>
      <p:pic>
        <p:nvPicPr>
          <p:cNvPr id="5" name="Picture 4">
            <a:extLst>
              <a:ext uri="{FF2B5EF4-FFF2-40B4-BE49-F238E27FC236}">
                <a16:creationId xmlns:a16="http://schemas.microsoft.com/office/drawing/2014/main" id="{EF66C426-0F7B-40AE-A1FE-358FDF91C4B9}"/>
              </a:ext>
            </a:extLst>
          </p:cNvPr>
          <p:cNvPicPr>
            <a:picLocks noChangeAspect="1"/>
          </p:cNvPicPr>
          <p:nvPr/>
        </p:nvPicPr>
        <p:blipFill>
          <a:blip r:embed="rId2"/>
          <a:stretch>
            <a:fillRect/>
          </a:stretch>
        </p:blipFill>
        <p:spPr>
          <a:xfrm>
            <a:off x="832631" y="1846350"/>
            <a:ext cx="7026249" cy="3787468"/>
          </a:xfrm>
          <a:prstGeom prst="rect">
            <a:avLst/>
          </a:prstGeom>
        </p:spPr>
      </p:pic>
    </p:spTree>
    <p:extLst>
      <p:ext uri="{BB962C8B-B14F-4D97-AF65-F5344CB8AC3E}">
        <p14:creationId xmlns:p14="http://schemas.microsoft.com/office/powerpoint/2010/main" val="3391151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5AE84-327A-44B4-B145-7EA0B0A522E7}"/>
              </a:ext>
            </a:extLst>
          </p:cNvPr>
          <p:cNvSpPr>
            <a:spLocks noGrp="1"/>
          </p:cNvSpPr>
          <p:nvPr>
            <p:ph type="ctrTitle"/>
          </p:nvPr>
        </p:nvSpPr>
        <p:spPr>
          <a:xfrm>
            <a:off x="197962" y="1914214"/>
            <a:ext cx="8748075" cy="2387600"/>
          </a:xfrm>
        </p:spPr>
        <p:txBody>
          <a:bodyPr>
            <a:normAutofit/>
          </a:bodyPr>
          <a:lstStyle/>
          <a:p>
            <a:r>
              <a:rPr lang="en-US" sz="4800" b="1" dirty="0">
                <a:solidFill>
                  <a:srgbClr val="002776"/>
                </a:solidFill>
                <a:latin typeface="Times New Roman" panose="02020603050405020304" pitchFamily="18" charset="0"/>
                <a:cs typeface="Times New Roman" panose="02020603050405020304" pitchFamily="18" charset="0"/>
              </a:rPr>
              <a:t>Balancing</a:t>
            </a:r>
            <a:r>
              <a:rPr lang="en-US" sz="4800" dirty="0">
                <a:latin typeface="Times New Roman" panose="02020603050405020304" pitchFamily="18" charset="0"/>
                <a:cs typeface="Times New Roman" panose="02020603050405020304" pitchFamily="18" charset="0"/>
              </a:rPr>
              <a:t> </a:t>
            </a:r>
            <a:r>
              <a:rPr lang="en-US" sz="4800" b="1" dirty="0">
                <a:solidFill>
                  <a:srgbClr val="002776"/>
                </a:solidFill>
                <a:latin typeface="Times New Roman" panose="02020603050405020304" pitchFamily="18" charset="0"/>
                <a:cs typeface="Times New Roman" panose="02020603050405020304" pitchFamily="18" charset="0"/>
              </a:rPr>
              <a:t>the</a:t>
            </a:r>
            <a:r>
              <a:rPr lang="en-US" sz="4800" dirty="0">
                <a:latin typeface="Times New Roman" panose="02020603050405020304" pitchFamily="18" charset="0"/>
                <a:cs typeface="Times New Roman" panose="02020603050405020304" pitchFamily="18" charset="0"/>
              </a:rPr>
              <a:t> </a:t>
            </a:r>
            <a:r>
              <a:rPr lang="en-US" sz="4800" b="1" dirty="0">
                <a:solidFill>
                  <a:srgbClr val="002776"/>
                </a:solidFill>
                <a:latin typeface="Times New Roman" panose="02020603050405020304" pitchFamily="18" charset="0"/>
                <a:cs typeface="Times New Roman" panose="02020603050405020304" pitchFamily="18" charset="0"/>
              </a:rPr>
              <a:t>im-balanced</a:t>
            </a:r>
            <a:r>
              <a:rPr lang="en-US" sz="4800" dirty="0">
                <a:latin typeface="Times New Roman" panose="02020603050405020304" pitchFamily="18" charset="0"/>
                <a:cs typeface="Times New Roman" panose="02020603050405020304" pitchFamily="18" charset="0"/>
              </a:rPr>
              <a:t> </a:t>
            </a:r>
            <a:r>
              <a:rPr lang="en-US" sz="4800" b="1" dirty="0">
                <a:solidFill>
                  <a:srgbClr val="002776"/>
                </a:solidFill>
                <a:latin typeface="Times New Roman" panose="02020603050405020304" pitchFamily="18" charset="0"/>
                <a:cs typeface="Times New Roman" panose="02020603050405020304" pitchFamily="18" charset="0"/>
              </a:rPr>
              <a:t>data</a:t>
            </a:r>
            <a:br>
              <a:rPr lang="en-US" sz="4800" dirty="0">
                <a:latin typeface="Times New Roman" panose="02020603050405020304" pitchFamily="18" charset="0"/>
                <a:cs typeface="Times New Roman" panose="02020603050405020304" pitchFamily="18" charset="0"/>
              </a:rPr>
            </a:br>
            <a:endParaRPr lang="en-IN"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22863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2EED0-EA23-4C79-ACF8-7C48067149E4}"/>
              </a:ext>
            </a:extLst>
          </p:cNvPr>
          <p:cNvSpPr>
            <a:spLocks noGrp="1"/>
          </p:cNvSpPr>
          <p:nvPr>
            <p:ph type="title"/>
          </p:nvPr>
        </p:nvSpPr>
        <p:spPr>
          <a:xfrm>
            <a:off x="628650" y="365126"/>
            <a:ext cx="7886700" cy="398445"/>
          </a:xfrm>
        </p:spPr>
        <p:txBody>
          <a:bodyPr>
            <a:normAutofit fontScale="90000"/>
          </a:bodyPr>
          <a:lstStyle/>
          <a:p>
            <a:r>
              <a:rPr lang="en-IN" sz="2500" b="1" dirty="0">
                <a:solidFill>
                  <a:srgbClr val="002776"/>
                </a:solidFill>
                <a:latin typeface="Times New Roman"/>
                <a:ea typeface="+mn-ea"/>
                <a:cs typeface="Times New Roman"/>
              </a:rPr>
              <a:t>Balancing</a:t>
            </a:r>
            <a:r>
              <a:rPr lang="en-IN" dirty="0"/>
              <a:t> </a:t>
            </a:r>
            <a:r>
              <a:rPr lang="en-IN" sz="2500" b="1" dirty="0">
                <a:solidFill>
                  <a:srgbClr val="002776"/>
                </a:solidFill>
                <a:latin typeface="Times New Roman"/>
                <a:ea typeface="+mn-ea"/>
                <a:cs typeface="Times New Roman"/>
              </a:rPr>
              <a:t>the</a:t>
            </a:r>
            <a:r>
              <a:rPr lang="en-IN" dirty="0"/>
              <a:t> </a:t>
            </a:r>
            <a:r>
              <a:rPr lang="en-IN" sz="2500" b="1" dirty="0">
                <a:solidFill>
                  <a:srgbClr val="002776"/>
                </a:solidFill>
                <a:latin typeface="Times New Roman"/>
                <a:ea typeface="+mn-ea"/>
                <a:cs typeface="Times New Roman"/>
              </a:rPr>
              <a:t>dataset</a:t>
            </a:r>
            <a:r>
              <a:rPr lang="en-IN" dirty="0"/>
              <a:t>.</a:t>
            </a:r>
          </a:p>
        </p:txBody>
      </p:sp>
      <p:sp>
        <p:nvSpPr>
          <p:cNvPr id="3" name="Content Placeholder 2">
            <a:extLst>
              <a:ext uri="{FF2B5EF4-FFF2-40B4-BE49-F238E27FC236}">
                <a16:creationId xmlns:a16="http://schemas.microsoft.com/office/drawing/2014/main" id="{8904A659-B268-472A-BF4F-B54E05D4F945}"/>
              </a:ext>
            </a:extLst>
          </p:cNvPr>
          <p:cNvSpPr>
            <a:spLocks noGrp="1"/>
          </p:cNvSpPr>
          <p:nvPr>
            <p:ph idx="1"/>
          </p:nvPr>
        </p:nvSpPr>
        <p:spPr>
          <a:xfrm>
            <a:off x="506102" y="764724"/>
            <a:ext cx="7886700" cy="398445"/>
          </a:xfrm>
        </p:spPr>
        <p:txBody>
          <a:bodyPr/>
          <a:lstStyle/>
          <a:p>
            <a:r>
              <a:rPr lang="en-IN" dirty="0"/>
              <a:t>Removal of outlier resulted in im-balanced data. Can be seen below. </a:t>
            </a:r>
          </a:p>
          <a:p>
            <a:endParaRPr lang="en-IN" dirty="0"/>
          </a:p>
        </p:txBody>
      </p:sp>
      <p:pic>
        <p:nvPicPr>
          <p:cNvPr id="5" name="Picture 4">
            <a:extLst>
              <a:ext uri="{FF2B5EF4-FFF2-40B4-BE49-F238E27FC236}">
                <a16:creationId xmlns:a16="http://schemas.microsoft.com/office/drawing/2014/main" id="{E73EF850-7D1A-48FC-9B82-8A0D0D93506E}"/>
              </a:ext>
            </a:extLst>
          </p:cNvPr>
          <p:cNvPicPr>
            <a:picLocks noChangeAspect="1"/>
          </p:cNvPicPr>
          <p:nvPr/>
        </p:nvPicPr>
        <p:blipFill>
          <a:blip r:embed="rId2"/>
          <a:stretch>
            <a:fillRect/>
          </a:stretch>
        </p:blipFill>
        <p:spPr>
          <a:xfrm>
            <a:off x="254278" y="1253056"/>
            <a:ext cx="8390347" cy="4500855"/>
          </a:xfrm>
          <a:prstGeom prst="rect">
            <a:avLst/>
          </a:prstGeom>
        </p:spPr>
      </p:pic>
      <p:sp>
        <p:nvSpPr>
          <p:cNvPr id="6" name="Content Placeholder 2">
            <a:extLst>
              <a:ext uri="{FF2B5EF4-FFF2-40B4-BE49-F238E27FC236}">
                <a16:creationId xmlns:a16="http://schemas.microsoft.com/office/drawing/2014/main" id="{94710A0A-1D43-415D-85E6-5B82E7DB8DE7}"/>
              </a:ext>
            </a:extLst>
          </p:cNvPr>
          <p:cNvSpPr txBox="1">
            <a:spLocks/>
          </p:cNvSpPr>
          <p:nvPr/>
        </p:nvSpPr>
        <p:spPr>
          <a:xfrm>
            <a:off x="177733" y="5843798"/>
            <a:ext cx="8721169" cy="915221"/>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IN" dirty="0"/>
              <a:t>Thus, It is necessary for us to balance the dataset for preparing good machine learning model. As, im-balanced data will affect negatively and decreases the score and accuracy of our machine learning model. </a:t>
            </a:r>
          </a:p>
          <a:p>
            <a:endParaRPr lang="en-IN" dirty="0"/>
          </a:p>
        </p:txBody>
      </p:sp>
    </p:spTree>
    <p:extLst>
      <p:ext uri="{BB962C8B-B14F-4D97-AF65-F5344CB8AC3E}">
        <p14:creationId xmlns:p14="http://schemas.microsoft.com/office/powerpoint/2010/main" val="4185630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1B888-1843-4F82-9E80-1B954C879009}"/>
              </a:ext>
            </a:extLst>
          </p:cNvPr>
          <p:cNvSpPr>
            <a:spLocks noGrp="1"/>
          </p:cNvSpPr>
          <p:nvPr>
            <p:ph type="title"/>
          </p:nvPr>
        </p:nvSpPr>
        <p:spPr>
          <a:xfrm>
            <a:off x="628650" y="365127"/>
            <a:ext cx="7886700" cy="615262"/>
          </a:xfrm>
        </p:spPr>
        <p:txBody>
          <a:bodyPr>
            <a:normAutofit fontScale="90000"/>
          </a:bodyPr>
          <a:lstStyle/>
          <a:p>
            <a:r>
              <a:rPr lang="en-US" sz="2800" b="1" dirty="0">
                <a:solidFill>
                  <a:srgbClr val="002776"/>
                </a:solidFill>
                <a:latin typeface="Times New Roman"/>
                <a:ea typeface="+mn-ea"/>
                <a:cs typeface="Times New Roman"/>
              </a:rPr>
              <a:t>Most used 7 Techniques to Handle Imbalanced Data:</a:t>
            </a:r>
            <a:endParaRPr lang="en-IN" sz="2800" b="1" dirty="0">
              <a:solidFill>
                <a:srgbClr val="002776"/>
              </a:solidFill>
              <a:latin typeface="Times New Roman"/>
              <a:ea typeface="+mn-ea"/>
              <a:cs typeface="Times New Roman"/>
            </a:endParaRPr>
          </a:p>
        </p:txBody>
      </p:sp>
      <p:sp>
        <p:nvSpPr>
          <p:cNvPr id="3" name="Content Placeholder 2">
            <a:extLst>
              <a:ext uri="{FF2B5EF4-FFF2-40B4-BE49-F238E27FC236}">
                <a16:creationId xmlns:a16="http://schemas.microsoft.com/office/drawing/2014/main" id="{0D366074-C3E7-4A29-B95C-9A62EEF95D17}"/>
              </a:ext>
            </a:extLst>
          </p:cNvPr>
          <p:cNvSpPr>
            <a:spLocks noGrp="1"/>
          </p:cNvSpPr>
          <p:nvPr>
            <p:ph idx="1"/>
          </p:nvPr>
        </p:nvSpPr>
        <p:spPr>
          <a:xfrm>
            <a:off x="628650" y="1102936"/>
            <a:ext cx="7886700" cy="5074027"/>
          </a:xfrm>
        </p:spPr>
        <p:txBody>
          <a:bodyPr/>
          <a:lstStyle/>
          <a:p>
            <a:r>
              <a:rPr lang="en-US" dirty="0"/>
              <a:t>1. Use the right evaluation metrics </a:t>
            </a:r>
          </a:p>
          <a:p>
            <a:r>
              <a:rPr lang="en-US" dirty="0"/>
              <a:t>2. Resample the training set</a:t>
            </a:r>
          </a:p>
          <a:p>
            <a:pPr lvl="1"/>
            <a:r>
              <a:rPr lang="en-IN" dirty="0"/>
              <a:t>2.1. Under-sampling</a:t>
            </a:r>
          </a:p>
          <a:p>
            <a:pPr lvl="1"/>
            <a:r>
              <a:rPr lang="en-IN" dirty="0"/>
              <a:t>2.2. Over-sampling</a:t>
            </a:r>
          </a:p>
          <a:p>
            <a:r>
              <a:rPr lang="en-US" dirty="0"/>
              <a:t>3. Use K-fold Cross-Validation in the right way</a:t>
            </a:r>
          </a:p>
          <a:p>
            <a:r>
              <a:rPr lang="en-US" dirty="0"/>
              <a:t>4. Ensemble different resampled datasets</a:t>
            </a:r>
          </a:p>
          <a:p>
            <a:r>
              <a:rPr lang="en-US" dirty="0"/>
              <a:t>5. Resample with different ratios</a:t>
            </a:r>
          </a:p>
          <a:p>
            <a:r>
              <a:rPr lang="en-US" dirty="0"/>
              <a:t>6. Cluster the abundant class</a:t>
            </a:r>
          </a:p>
          <a:p>
            <a:r>
              <a:rPr lang="en-US" dirty="0"/>
              <a:t>7. Design your own models</a:t>
            </a:r>
          </a:p>
          <a:p>
            <a:endParaRPr lang="en-US" b="1" dirty="0"/>
          </a:p>
          <a:p>
            <a:pPr marL="0" indent="0">
              <a:buNone/>
            </a:pPr>
            <a:r>
              <a:rPr lang="en-US" b="1" dirty="0"/>
              <a:t>Note: </a:t>
            </a:r>
            <a:r>
              <a:rPr lang="en-US" dirty="0"/>
              <a:t>We decided to use the Over-sampling or Up-sampling Resample the training set technique for our Machine Learning model.</a:t>
            </a:r>
            <a:endParaRPr lang="en-US" b="1" dirty="0"/>
          </a:p>
          <a:p>
            <a:endParaRPr lang="en-IN" dirty="0"/>
          </a:p>
        </p:txBody>
      </p:sp>
    </p:spTree>
    <p:extLst>
      <p:ext uri="{BB962C8B-B14F-4D97-AF65-F5344CB8AC3E}">
        <p14:creationId xmlns:p14="http://schemas.microsoft.com/office/powerpoint/2010/main" val="1623933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8"/>
          <p:cNvSpPr txBox="1"/>
          <p:nvPr/>
        </p:nvSpPr>
        <p:spPr>
          <a:xfrm>
            <a:off x="0" y="112649"/>
            <a:ext cx="350712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500" b="1" dirty="0">
                <a:solidFill>
                  <a:srgbClr val="002776"/>
                </a:solidFill>
              </a:rPr>
              <a:t>Business</a:t>
            </a:r>
            <a:r>
              <a:rPr lang="en-US" sz="2800" b="1" i="0" u="none" strike="noStrike" cap="none" dirty="0">
                <a:solidFill>
                  <a:schemeClr val="accent5"/>
                </a:solidFill>
                <a:latin typeface="Arial"/>
                <a:ea typeface="Arial"/>
                <a:cs typeface="Arial"/>
                <a:sym typeface="Arial"/>
              </a:rPr>
              <a:t> </a:t>
            </a:r>
            <a:r>
              <a:rPr lang="en-US" sz="2500" b="1" dirty="0">
                <a:solidFill>
                  <a:srgbClr val="002776"/>
                </a:solidFill>
              </a:rPr>
              <a:t>Problem</a:t>
            </a:r>
            <a:r>
              <a:rPr lang="en-US" sz="2800" b="1" i="0" u="none" strike="noStrike" cap="none" dirty="0">
                <a:solidFill>
                  <a:schemeClr val="accent5"/>
                </a:solidFill>
                <a:latin typeface="Arial"/>
                <a:ea typeface="Arial"/>
                <a:cs typeface="Arial"/>
                <a:sym typeface="Arial"/>
              </a:rPr>
              <a:t>:</a:t>
            </a:r>
            <a:endParaRPr sz="1400" b="0" i="0" u="none" strike="noStrike" cap="none" dirty="0">
              <a:solidFill>
                <a:schemeClr val="accent5"/>
              </a:solidFill>
              <a:latin typeface="Arial"/>
              <a:ea typeface="Arial"/>
              <a:cs typeface="Arial"/>
              <a:sym typeface="Arial"/>
            </a:endParaRPr>
          </a:p>
        </p:txBody>
      </p:sp>
      <p:sp>
        <p:nvSpPr>
          <p:cNvPr id="340" name="Google Shape;340;p58"/>
          <p:cNvSpPr txBox="1"/>
          <p:nvPr/>
        </p:nvSpPr>
        <p:spPr>
          <a:xfrm>
            <a:off x="0" y="4190845"/>
            <a:ext cx="8979000" cy="83095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300"/>
              <a:buFont typeface="Arial"/>
              <a:buNone/>
            </a:pPr>
            <a:r>
              <a:rPr lang="en-US" sz="2400" b="0" i="0" u="none" strike="noStrike" dirty="0">
                <a:solidFill>
                  <a:srgbClr val="000000"/>
                </a:solidFill>
                <a:effectLst/>
                <a:latin typeface="Arial" panose="020B0604020202020204" pitchFamily="34" charset="0"/>
              </a:rPr>
              <a:t>Using this dataset our objective is to predict when the machine is more likely to fail.</a:t>
            </a:r>
            <a:endParaRPr sz="2000" b="0" i="0" u="none" strike="noStrike" cap="none" dirty="0">
              <a:solidFill>
                <a:schemeClr val="dk1"/>
              </a:solidFill>
              <a:latin typeface="Verdana"/>
              <a:ea typeface="Verdana"/>
              <a:cs typeface="Verdana"/>
              <a:sym typeface="Verdana"/>
            </a:endParaRPr>
          </a:p>
        </p:txBody>
      </p:sp>
      <p:sp>
        <p:nvSpPr>
          <p:cNvPr id="341" name="Google Shape;341;p58"/>
          <p:cNvSpPr txBox="1"/>
          <p:nvPr/>
        </p:nvSpPr>
        <p:spPr>
          <a:xfrm>
            <a:off x="0" y="3513648"/>
            <a:ext cx="2569500"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500" b="1" dirty="0">
                <a:solidFill>
                  <a:srgbClr val="002776"/>
                </a:solidFill>
                <a:sym typeface="Century Gothic"/>
              </a:rPr>
              <a:t>Objective</a:t>
            </a:r>
            <a:r>
              <a:rPr lang="en-US" sz="2800" b="1" i="0" u="none" strike="noStrike" cap="none" dirty="0">
                <a:solidFill>
                  <a:schemeClr val="accent5"/>
                </a:solidFill>
                <a:latin typeface="Century Gothic"/>
                <a:ea typeface="Century Gothic"/>
                <a:cs typeface="Century Gothic"/>
                <a:sym typeface="Century Gothic"/>
              </a:rPr>
              <a:t>:</a:t>
            </a:r>
            <a:endParaRPr sz="2800" b="0" i="0" u="none" strike="noStrike" cap="none" dirty="0">
              <a:solidFill>
                <a:schemeClr val="accent5"/>
              </a:solidFill>
              <a:latin typeface="Arial"/>
              <a:ea typeface="Arial"/>
              <a:cs typeface="Arial"/>
              <a:sym typeface="Arial"/>
            </a:endParaRPr>
          </a:p>
        </p:txBody>
      </p:sp>
      <p:pic>
        <p:nvPicPr>
          <p:cNvPr id="342" name="Google Shape;342;p58"/>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43" name="Google Shape;343;p58"/>
          <p:cNvSpPr txBox="1"/>
          <p:nvPr/>
        </p:nvSpPr>
        <p:spPr>
          <a:xfrm>
            <a:off x="14529" y="756452"/>
            <a:ext cx="6985200" cy="2308284"/>
          </a:xfrm>
          <a:prstGeom prst="rect">
            <a:avLst/>
          </a:prstGeom>
          <a:noFill/>
          <a:ln>
            <a:noFill/>
          </a:ln>
        </p:spPr>
        <p:txBody>
          <a:bodyPr spcFirstLastPara="1" wrap="square" lIns="91425" tIns="45700" rIns="91425" bIns="45700" anchor="t" anchorCtr="0">
            <a:spAutoFit/>
          </a:bodyPr>
          <a:lstStyle/>
          <a:p>
            <a:pPr algn="just" rtl="0">
              <a:spcBef>
                <a:spcPts val="0"/>
              </a:spcBef>
              <a:spcAft>
                <a:spcPts val="0"/>
              </a:spcAft>
            </a:pPr>
            <a:r>
              <a:rPr lang="en-US" sz="2400" b="0" i="0" u="none" strike="noStrike" dirty="0">
                <a:solidFill>
                  <a:srgbClr val="000000"/>
                </a:solidFill>
                <a:effectLst/>
                <a:latin typeface="Arial" panose="020B0604020202020204" pitchFamily="34" charset="0"/>
              </a:rPr>
              <a:t>In industries, re-evaluating their maintenance schedules is necessary for this digitalization era as smart as possible for production enhancements. Predictive maintenance offers great opportunities to businesses for a smarter and more digital facility. </a:t>
            </a:r>
            <a:endParaRPr lang="en-US" sz="2000" dirty="0">
              <a:effectLst/>
            </a:endParaRPr>
          </a:p>
        </p:txBody>
      </p:sp>
      <p:pic>
        <p:nvPicPr>
          <p:cNvPr id="7" name="Google Shape;73;p16">
            <a:extLst>
              <a:ext uri="{FF2B5EF4-FFF2-40B4-BE49-F238E27FC236}">
                <a16:creationId xmlns:a16="http://schemas.microsoft.com/office/drawing/2014/main" id="{9CA41C28-C317-4455-A3B9-9384A2D04E09}"/>
              </a:ext>
            </a:extLst>
          </p:cNvPr>
          <p:cNvPicPr preferRelativeResize="0"/>
          <p:nvPr/>
        </p:nvPicPr>
        <p:blipFill rotWithShape="1">
          <a:blip r:embed="rId4">
            <a:alphaModFix amt="27000"/>
          </a:blip>
          <a:srcRect b="11166"/>
          <a:stretch/>
        </p:blipFill>
        <p:spPr>
          <a:xfrm>
            <a:off x="329454" y="511604"/>
            <a:ext cx="8437474" cy="602117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3543D-96A7-4BA4-AB5B-FDA0A13C916B}"/>
              </a:ext>
            </a:extLst>
          </p:cNvPr>
          <p:cNvSpPr>
            <a:spLocks noGrp="1"/>
          </p:cNvSpPr>
          <p:nvPr>
            <p:ph type="title"/>
          </p:nvPr>
        </p:nvSpPr>
        <p:spPr>
          <a:xfrm>
            <a:off x="628650" y="204871"/>
            <a:ext cx="7886700" cy="568127"/>
          </a:xfrm>
        </p:spPr>
        <p:txBody>
          <a:bodyPr/>
          <a:lstStyle/>
          <a:p>
            <a:r>
              <a:rPr lang="en-IN" sz="2500" b="1" dirty="0">
                <a:solidFill>
                  <a:srgbClr val="002776"/>
                </a:solidFill>
                <a:latin typeface="Times New Roman"/>
                <a:ea typeface="+mn-ea"/>
                <a:cs typeface="Times New Roman"/>
              </a:rPr>
              <a:t>Over-sampling</a:t>
            </a:r>
            <a:r>
              <a:rPr lang="en-IN" b="1" dirty="0"/>
              <a:t> </a:t>
            </a:r>
            <a:r>
              <a:rPr lang="en-IN" sz="2500" b="1" dirty="0">
                <a:solidFill>
                  <a:srgbClr val="002776"/>
                </a:solidFill>
                <a:latin typeface="Times New Roman"/>
                <a:ea typeface="+mn-ea"/>
                <a:cs typeface="Times New Roman"/>
              </a:rPr>
              <a:t>or</a:t>
            </a:r>
            <a:r>
              <a:rPr lang="en-IN" b="1" dirty="0"/>
              <a:t> </a:t>
            </a:r>
            <a:r>
              <a:rPr lang="en-IN" sz="2500" b="1" dirty="0">
                <a:solidFill>
                  <a:srgbClr val="002776"/>
                </a:solidFill>
                <a:latin typeface="Times New Roman"/>
                <a:ea typeface="+mn-ea"/>
                <a:cs typeface="Times New Roman"/>
              </a:rPr>
              <a:t>Up-sampling</a:t>
            </a:r>
          </a:p>
        </p:txBody>
      </p:sp>
      <p:sp>
        <p:nvSpPr>
          <p:cNvPr id="3" name="Content Placeholder 2">
            <a:extLst>
              <a:ext uri="{FF2B5EF4-FFF2-40B4-BE49-F238E27FC236}">
                <a16:creationId xmlns:a16="http://schemas.microsoft.com/office/drawing/2014/main" id="{0EBD475C-55CB-428C-B2D0-8AC3C5774804}"/>
              </a:ext>
            </a:extLst>
          </p:cNvPr>
          <p:cNvSpPr>
            <a:spLocks noGrp="1"/>
          </p:cNvSpPr>
          <p:nvPr>
            <p:ph idx="1"/>
          </p:nvPr>
        </p:nvSpPr>
        <p:spPr>
          <a:xfrm>
            <a:off x="628650" y="772998"/>
            <a:ext cx="7886700" cy="5403965"/>
          </a:xfrm>
        </p:spPr>
        <p:txBody>
          <a:bodyPr/>
          <a:lstStyle/>
          <a:p>
            <a:r>
              <a:rPr lang="en-US" dirty="0"/>
              <a:t>Oversampling is used when the quantity of data is insufficient. It tries to balance dataset by increasing the size of rare samples. Rather than getting rid of abundant samples, new rare samples are generated by using e.g. repetition, bootstrapping or SMOTE (Synthetic Minority Over-Sampling Technique). </a:t>
            </a:r>
          </a:p>
          <a:p>
            <a:pPr marL="0" indent="0">
              <a:buNone/>
            </a:pPr>
            <a:r>
              <a:rPr lang="en-US" dirty="0"/>
              <a:t>	Note that there is no absolute advantage of one resampling method over another. Application of these two methods depends on the use case it applies to and the dataset itself. A combination of over- and under-sampling is often successful as well.</a:t>
            </a:r>
          </a:p>
          <a:p>
            <a:pPr marL="0" indent="0">
              <a:buNone/>
            </a:pPr>
            <a:endParaRPr lang="en-US" dirty="0"/>
          </a:p>
          <a:p>
            <a:pPr marL="0" indent="0">
              <a:buNone/>
            </a:pPr>
            <a:r>
              <a:rPr lang="en-US" dirty="0"/>
              <a:t>In SMOTE (Synthetic Minority Oversampling Technique) we synthesize elements for the minority class, in the vicinity of already existing elements. There are a variety of other methods in the </a:t>
            </a:r>
            <a:r>
              <a:rPr lang="en-US" dirty="0" err="1"/>
              <a:t>imblearn</a:t>
            </a:r>
            <a:r>
              <a:rPr lang="en-US" dirty="0"/>
              <a:t> package for both under-sampling(Cluster Centroids, </a:t>
            </a:r>
            <a:r>
              <a:rPr lang="en-US" dirty="0" err="1"/>
              <a:t>NearMiss</a:t>
            </a:r>
            <a:r>
              <a:rPr lang="en-US" dirty="0"/>
              <a:t>, etc.) and oversampling(ADASYN and </a:t>
            </a:r>
            <a:r>
              <a:rPr lang="en-US" dirty="0" err="1"/>
              <a:t>bSMOTE</a:t>
            </a:r>
            <a:r>
              <a:rPr lang="en-US" dirty="0"/>
              <a:t>).</a:t>
            </a:r>
            <a:endParaRPr lang="en-IN" dirty="0"/>
          </a:p>
        </p:txBody>
      </p:sp>
    </p:spTree>
    <p:extLst>
      <p:ext uri="{BB962C8B-B14F-4D97-AF65-F5344CB8AC3E}">
        <p14:creationId xmlns:p14="http://schemas.microsoft.com/office/powerpoint/2010/main" val="36099146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4A95D2-B0B5-4704-83B5-DDF842A69962}"/>
              </a:ext>
            </a:extLst>
          </p:cNvPr>
          <p:cNvSpPr>
            <a:spLocks noGrp="1"/>
          </p:cNvSpPr>
          <p:nvPr>
            <p:ph idx="1"/>
          </p:nvPr>
        </p:nvSpPr>
        <p:spPr>
          <a:xfrm>
            <a:off x="84839" y="5062193"/>
            <a:ext cx="8964889" cy="1114769"/>
          </a:xfrm>
        </p:spPr>
        <p:txBody>
          <a:bodyPr/>
          <a:lstStyle/>
          <a:p>
            <a:r>
              <a:rPr lang="en-IN" dirty="0"/>
              <a:t>It is visible in the above pictures that our new dataset has 18524 rows × 6 columns . However, now the dataset is not normalized. Hence, normalising the dataset for good model accuracy and score.</a:t>
            </a:r>
          </a:p>
        </p:txBody>
      </p:sp>
      <p:pic>
        <p:nvPicPr>
          <p:cNvPr id="5" name="Picture 4">
            <a:extLst>
              <a:ext uri="{FF2B5EF4-FFF2-40B4-BE49-F238E27FC236}">
                <a16:creationId xmlns:a16="http://schemas.microsoft.com/office/drawing/2014/main" id="{B280148A-BC0D-4940-B5E5-E937000796BB}"/>
              </a:ext>
            </a:extLst>
          </p:cNvPr>
          <p:cNvPicPr>
            <a:picLocks noChangeAspect="1"/>
          </p:cNvPicPr>
          <p:nvPr/>
        </p:nvPicPr>
        <p:blipFill>
          <a:blip r:embed="rId2"/>
          <a:stretch>
            <a:fillRect/>
          </a:stretch>
        </p:blipFill>
        <p:spPr>
          <a:xfrm>
            <a:off x="84841" y="70491"/>
            <a:ext cx="8964890" cy="1221094"/>
          </a:xfrm>
          <a:prstGeom prst="rect">
            <a:avLst/>
          </a:prstGeom>
        </p:spPr>
      </p:pic>
      <p:pic>
        <p:nvPicPr>
          <p:cNvPr id="9" name="Picture 8">
            <a:extLst>
              <a:ext uri="{FF2B5EF4-FFF2-40B4-BE49-F238E27FC236}">
                <a16:creationId xmlns:a16="http://schemas.microsoft.com/office/drawing/2014/main" id="{F4BEF233-F257-4995-A27C-504E584BD40F}"/>
              </a:ext>
            </a:extLst>
          </p:cNvPr>
          <p:cNvPicPr>
            <a:picLocks noChangeAspect="1"/>
          </p:cNvPicPr>
          <p:nvPr/>
        </p:nvPicPr>
        <p:blipFill>
          <a:blip r:embed="rId3"/>
          <a:stretch>
            <a:fillRect/>
          </a:stretch>
        </p:blipFill>
        <p:spPr>
          <a:xfrm>
            <a:off x="84840" y="1359361"/>
            <a:ext cx="8964891" cy="3635055"/>
          </a:xfrm>
          <a:prstGeom prst="rect">
            <a:avLst/>
          </a:prstGeom>
        </p:spPr>
      </p:pic>
    </p:spTree>
    <p:extLst>
      <p:ext uri="{BB962C8B-B14F-4D97-AF65-F5344CB8AC3E}">
        <p14:creationId xmlns:p14="http://schemas.microsoft.com/office/powerpoint/2010/main" val="13456034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C6F53-9C75-4660-AA93-7FA230B2D2CF}"/>
              </a:ext>
            </a:extLst>
          </p:cNvPr>
          <p:cNvSpPr>
            <a:spLocks noGrp="1"/>
          </p:cNvSpPr>
          <p:nvPr>
            <p:ph type="title"/>
          </p:nvPr>
        </p:nvSpPr>
        <p:spPr>
          <a:xfrm>
            <a:off x="119603" y="93382"/>
            <a:ext cx="7886700" cy="426726"/>
          </a:xfrm>
        </p:spPr>
        <p:txBody>
          <a:bodyPr>
            <a:normAutofit fontScale="90000"/>
          </a:bodyPr>
          <a:lstStyle/>
          <a:p>
            <a:r>
              <a:rPr lang="en-IN" sz="2500" b="1" dirty="0">
                <a:solidFill>
                  <a:srgbClr val="002776"/>
                </a:solidFill>
                <a:latin typeface="Times New Roman"/>
                <a:ea typeface="+mn-ea"/>
                <a:cs typeface="Times New Roman"/>
              </a:rPr>
              <a:t>Normalizing</a:t>
            </a:r>
            <a:r>
              <a:rPr lang="en-IN" dirty="0"/>
              <a:t> </a:t>
            </a:r>
            <a:r>
              <a:rPr lang="en-IN" sz="2500" b="1" dirty="0">
                <a:solidFill>
                  <a:srgbClr val="002776"/>
                </a:solidFill>
                <a:latin typeface="Times New Roman"/>
                <a:ea typeface="+mn-ea"/>
                <a:cs typeface="Times New Roman"/>
              </a:rPr>
              <a:t>the</a:t>
            </a:r>
            <a:r>
              <a:rPr lang="en-IN" dirty="0"/>
              <a:t> </a:t>
            </a:r>
            <a:r>
              <a:rPr lang="en-IN" sz="2500" b="1" dirty="0">
                <a:solidFill>
                  <a:srgbClr val="002776"/>
                </a:solidFill>
                <a:latin typeface="Times New Roman"/>
                <a:ea typeface="+mn-ea"/>
                <a:cs typeface="Times New Roman"/>
              </a:rPr>
              <a:t>dataset</a:t>
            </a:r>
          </a:p>
        </p:txBody>
      </p:sp>
      <p:pic>
        <p:nvPicPr>
          <p:cNvPr id="5" name="Picture 4">
            <a:extLst>
              <a:ext uri="{FF2B5EF4-FFF2-40B4-BE49-F238E27FC236}">
                <a16:creationId xmlns:a16="http://schemas.microsoft.com/office/drawing/2014/main" id="{435E2D0F-5761-487F-8372-D9218F6DDBB7}"/>
              </a:ext>
            </a:extLst>
          </p:cNvPr>
          <p:cNvPicPr>
            <a:picLocks noChangeAspect="1"/>
          </p:cNvPicPr>
          <p:nvPr/>
        </p:nvPicPr>
        <p:blipFill>
          <a:blip r:embed="rId2"/>
          <a:stretch>
            <a:fillRect/>
          </a:stretch>
        </p:blipFill>
        <p:spPr>
          <a:xfrm>
            <a:off x="0" y="791853"/>
            <a:ext cx="9049732" cy="1238772"/>
          </a:xfrm>
          <a:prstGeom prst="rect">
            <a:avLst/>
          </a:prstGeom>
        </p:spPr>
      </p:pic>
      <p:pic>
        <p:nvPicPr>
          <p:cNvPr id="7" name="Picture 6">
            <a:extLst>
              <a:ext uri="{FF2B5EF4-FFF2-40B4-BE49-F238E27FC236}">
                <a16:creationId xmlns:a16="http://schemas.microsoft.com/office/drawing/2014/main" id="{6EF76D2D-03CE-46A0-8491-2DAB09DD8856}"/>
              </a:ext>
            </a:extLst>
          </p:cNvPr>
          <p:cNvPicPr>
            <a:picLocks noChangeAspect="1"/>
          </p:cNvPicPr>
          <p:nvPr/>
        </p:nvPicPr>
        <p:blipFill>
          <a:blip r:embed="rId3"/>
          <a:stretch>
            <a:fillRect/>
          </a:stretch>
        </p:blipFill>
        <p:spPr>
          <a:xfrm>
            <a:off x="0" y="2147390"/>
            <a:ext cx="8976465" cy="3543607"/>
          </a:xfrm>
          <a:prstGeom prst="rect">
            <a:avLst/>
          </a:prstGeom>
        </p:spPr>
      </p:pic>
    </p:spTree>
    <p:extLst>
      <p:ext uri="{BB962C8B-B14F-4D97-AF65-F5344CB8AC3E}">
        <p14:creationId xmlns:p14="http://schemas.microsoft.com/office/powerpoint/2010/main" val="35029570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4D244-9EFF-4A04-AFB0-3C7202512013}"/>
              </a:ext>
            </a:extLst>
          </p:cNvPr>
          <p:cNvSpPr>
            <a:spLocks noGrp="1"/>
          </p:cNvSpPr>
          <p:nvPr>
            <p:ph type="ctrTitle"/>
          </p:nvPr>
        </p:nvSpPr>
        <p:spPr>
          <a:xfrm>
            <a:off x="1058159" y="2046190"/>
            <a:ext cx="6858000" cy="2387600"/>
          </a:xfrm>
        </p:spPr>
        <p:txBody>
          <a:bodyPr/>
          <a:lstStyle/>
          <a:p>
            <a:r>
              <a:rPr lang="en-US" sz="5400" b="1" dirty="0">
                <a:solidFill>
                  <a:srgbClr val="002776"/>
                </a:solidFill>
                <a:latin typeface="Times New Roman" panose="02020603050405020304" pitchFamily="18" charset="0"/>
                <a:ea typeface="+mn-ea"/>
                <a:cs typeface="Times New Roman" panose="02020603050405020304" pitchFamily="18" charset="0"/>
              </a:rPr>
              <a:t>Partition</a:t>
            </a:r>
            <a:r>
              <a:rPr lang="en-US" sz="5400" dirty="0">
                <a:latin typeface="Times New Roman" panose="02020603050405020304" pitchFamily="18" charset="0"/>
                <a:cs typeface="Times New Roman" panose="02020603050405020304" pitchFamily="18" charset="0"/>
              </a:rPr>
              <a:t> </a:t>
            </a:r>
            <a:r>
              <a:rPr lang="en-US" sz="5400" b="1" dirty="0">
                <a:solidFill>
                  <a:srgbClr val="002776"/>
                </a:solidFill>
                <a:latin typeface="Times New Roman" panose="02020603050405020304" pitchFamily="18" charset="0"/>
                <a:ea typeface="+mn-ea"/>
                <a:cs typeface="Times New Roman" panose="02020603050405020304" pitchFamily="18" charset="0"/>
              </a:rPr>
              <a:t>Series</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7764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BA4E4-903B-483F-96F6-AB87B62832B2}"/>
              </a:ext>
            </a:extLst>
          </p:cNvPr>
          <p:cNvSpPr>
            <a:spLocks noGrp="1"/>
          </p:cNvSpPr>
          <p:nvPr>
            <p:ph type="title"/>
          </p:nvPr>
        </p:nvSpPr>
        <p:spPr/>
        <p:txBody>
          <a:bodyPr/>
          <a:lstStyle/>
          <a:p>
            <a:r>
              <a:rPr lang="en-IN" sz="2300" b="1" dirty="0">
                <a:solidFill>
                  <a:srgbClr val="002776"/>
                </a:solidFill>
                <a:latin typeface="Times New Roman"/>
                <a:ea typeface="+mn-ea"/>
                <a:cs typeface="Times New Roman"/>
              </a:rPr>
              <a:t>Splitting</a:t>
            </a:r>
            <a:r>
              <a:rPr lang="en-IN" dirty="0"/>
              <a:t> </a:t>
            </a:r>
            <a:r>
              <a:rPr lang="en-IN" sz="2300" b="1" dirty="0">
                <a:solidFill>
                  <a:srgbClr val="002776"/>
                </a:solidFill>
                <a:latin typeface="Times New Roman"/>
                <a:ea typeface="+mn-ea"/>
                <a:cs typeface="Times New Roman"/>
              </a:rPr>
              <a:t>the</a:t>
            </a:r>
            <a:r>
              <a:rPr lang="en-IN" dirty="0"/>
              <a:t> </a:t>
            </a:r>
            <a:r>
              <a:rPr lang="en-IN" sz="2300" b="1" dirty="0">
                <a:solidFill>
                  <a:srgbClr val="002776"/>
                </a:solidFill>
                <a:latin typeface="Times New Roman"/>
                <a:ea typeface="+mn-ea"/>
                <a:cs typeface="Times New Roman"/>
              </a:rPr>
              <a:t>dataset</a:t>
            </a:r>
          </a:p>
        </p:txBody>
      </p:sp>
      <p:pic>
        <p:nvPicPr>
          <p:cNvPr id="5" name="Content Placeholder 4">
            <a:extLst>
              <a:ext uri="{FF2B5EF4-FFF2-40B4-BE49-F238E27FC236}">
                <a16:creationId xmlns:a16="http://schemas.microsoft.com/office/drawing/2014/main" id="{849FE0D9-68D4-49B7-994E-C1165DDEF2B3}"/>
              </a:ext>
            </a:extLst>
          </p:cNvPr>
          <p:cNvPicPr>
            <a:picLocks noGrp="1" noChangeAspect="1"/>
          </p:cNvPicPr>
          <p:nvPr>
            <p:ph idx="1"/>
          </p:nvPr>
        </p:nvPicPr>
        <p:blipFill>
          <a:blip r:embed="rId2"/>
          <a:stretch>
            <a:fillRect/>
          </a:stretch>
        </p:blipFill>
        <p:spPr>
          <a:xfrm>
            <a:off x="150830" y="1527144"/>
            <a:ext cx="8993170" cy="1545994"/>
          </a:xfrm>
        </p:spPr>
      </p:pic>
      <p:sp>
        <p:nvSpPr>
          <p:cNvPr id="6" name="Title 1">
            <a:extLst>
              <a:ext uri="{FF2B5EF4-FFF2-40B4-BE49-F238E27FC236}">
                <a16:creationId xmlns:a16="http://schemas.microsoft.com/office/drawing/2014/main" id="{8B57793A-D730-4524-B0F3-C205FAC8AA38}"/>
              </a:ext>
            </a:extLst>
          </p:cNvPr>
          <p:cNvSpPr txBox="1">
            <a:spLocks/>
          </p:cNvSpPr>
          <p:nvPr/>
        </p:nvSpPr>
        <p:spPr>
          <a:xfrm>
            <a:off x="224869" y="3122081"/>
            <a:ext cx="7886700"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endParaRPr lang="en-IN" sz="2300" b="1" dirty="0">
              <a:solidFill>
                <a:srgbClr val="002776"/>
              </a:solidFill>
              <a:latin typeface="Times New Roman"/>
              <a:ea typeface="+mn-ea"/>
              <a:cs typeface="Times New Roman"/>
            </a:endParaRPr>
          </a:p>
        </p:txBody>
      </p:sp>
      <p:sp>
        <p:nvSpPr>
          <p:cNvPr id="7" name="Title 1">
            <a:extLst>
              <a:ext uri="{FF2B5EF4-FFF2-40B4-BE49-F238E27FC236}">
                <a16:creationId xmlns:a16="http://schemas.microsoft.com/office/drawing/2014/main" id="{086D4861-2E3D-49F9-B277-CCABF91D4F52}"/>
              </a:ext>
            </a:extLst>
          </p:cNvPr>
          <p:cNvSpPr txBox="1">
            <a:spLocks/>
          </p:cNvSpPr>
          <p:nvPr/>
        </p:nvSpPr>
        <p:spPr>
          <a:xfrm>
            <a:off x="224869" y="3901749"/>
            <a:ext cx="7886700"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N" sz="2100" dirty="0">
                <a:latin typeface="+mn-lt"/>
                <a:ea typeface="+mn-ea"/>
                <a:cs typeface="Times New Roman"/>
              </a:rPr>
              <a:t>We decided to split the data into 2 parts as 80% and 20%. We will be using 80% as training dataset to train the model and 20% as testing dataset for testing the machine learning model. </a:t>
            </a:r>
          </a:p>
        </p:txBody>
      </p:sp>
    </p:spTree>
    <p:extLst>
      <p:ext uri="{BB962C8B-B14F-4D97-AF65-F5344CB8AC3E}">
        <p14:creationId xmlns:p14="http://schemas.microsoft.com/office/powerpoint/2010/main" val="3726013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65"/>
          <p:cNvSpPr txBox="1"/>
          <p:nvPr/>
        </p:nvSpPr>
        <p:spPr>
          <a:xfrm>
            <a:off x="3171008" y="2943398"/>
            <a:ext cx="327608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Model Building</a:t>
            </a:r>
            <a:endParaRPr sz="1400" b="0" i="0" u="none" strike="noStrike" cap="none">
              <a:solidFill>
                <a:srgbClr val="000000"/>
              </a:solidFill>
              <a:latin typeface="Arial"/>
              <a:ea typeface="Arial"/>
              <a:cs typeface="Arial"/>
              <a:sym typeface="Arial"/>
            </a:endParaRPr>
          </a:p>
        </p:txBody>
      </p:sp>
      <p:pic>
        <p:nvPicPr>
          <p:cNvPr id="391" name="Google Shape;391;p65"/>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66"/>
          <p:cNvSpPr txBox="1"/>
          <p:nvPr/>
        </p:nvSpPr>
        <p:spPr>
          <a:xfrm>
            <a:off x="0" y="0"/>
            <a:ext cx="7766612" cy="8309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Arial"/>
                <a:ea typeface="Arial"/>
                <a:cs typeface="Arial"/>
                <a:sym typeface="Arial"/>
              </a:rPr>
              <a:t>Model: </a:t>
            </a:r>
            <a:r>
              <a:rPr lang="en-US" sz="2000" dirty="0">
                <a:latin typeface="Arial"/>
                <a:ea typeface="Arial"/>
                <a:cs typeface="Arial"/>
                <a:sym typeface="Arial"/>
              </a:rPr>
              <a:t>We have used balanced dataset in all algorithms as a good accuracy and f1 scores are observed in balanced dataset</a:t>
            </a:r>
            <a:r>
              <a:rPr lang="en-US" sz="2000" b="1" dirty="0">
                <a:solidFill>
                  <a:srgbClr val="002776"/>
                </a:solidFill>
                <a:latin typeface="Arial"/>
                <a:ea typeface="Arial"/>
                <a:cs typeface="Arial"/>
                <a:sym typeface="Arial"/>
              </a:rPr>
              <a:t> </a:t>
            </a:r>
            <a:endParaRPr sz="1400" b="0" i="0" u="none" strike="noStrike" cap="none" dirty="0">
              <a:solidFill>
                <a:srgbClr val="000000"/>
              </a:solidFill>
              <a:latin typeface="Arial"/>
              <a:ea typeface="Arial"/>
              <a:cs typeface="Arial"/>
              <a:sym typeface="Arial"/>
            </a:endParaRPr>
          </a:p>
        </p:txBody>
      </p:sp>
      <p:sp>
        <p:nvSpPr>
          <p:cNvPr id="399" name="Google Shape;399;p66"/>
          <p:cNvSpPr txBox="1"/>
          <p:nvPr/>
        </p:nvSpPr>
        <p:spPr>
          <a:xfrm>
            <a:off x="0" y="1209215"/>
            <a:ext cx="6759019"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b="1" i="0" u="none" strike="noStrike" cap="none" dirty="0">
                <a:solidFill>
                  <a:schemeClr val="dk1"/>
                </a:solidFill>
                <a:latin typeface="Arial" panose="020B0604020202020204" pitchFamily="34" charset="0"/>
                <a:ea typeface="Century Gothic"/>
                <a:cs typeface="Arial" panose="020B0604020202020204" pitchFamily="34" charset="0"/>
                <a:sym typeface="Century Gothic"/>
              </a:rPr>
              <a:t>Data set details :</a:t>
            </a:r>
            <a:r>
              <a:rPr lang="en-US" b="0" i="0" u="none" strike="noStrike" cap="none" dirty="0">
                <a:solidFill>
                  <a:schemeClr val="dk1"/>
                </a:solidFill>
                <a:latin typeface="Arial" panose="020B0604020202020204" pitchFamily="34" charset="0"/>
                <a:ea typeface="Century Gothic"/>
                <a:cs typeface="Arial" panose="020B0604020202020204" pitchFamily="34" charset="0"/>
                <a:sym typeface="Century Gothic"/>
              </a:rPr>
              <a:t> </a:t>
            </a:r>
            <a:r>
              <a:rPr lang="en-IN" dirty="0">
                <a:latin typeface="Arial" panose="020B0604020202020204" pitchFamily="34" charset="0"/>
                <a:cs typeface="Arial" panose="020B0604020202020204" pitchFamily="34" charset="0"/>
              </a:rPr>
              <a:t>18524 rows × 6 columns</a:t>
            </a:r>
            <a:endParaRPr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sp>
        <p:nvSpPr>
          <p:cNvPr id="400" name="Google Shape;400;p66"/>
          <p:cNvSpPr txBox="1"/>
          <p:nvPr/>
        </p:nvSpPr>
        <p:spPr>
          <a:xfrm>
            <a:off x="0" y="1889861"/>
            <a:ext cx="6664751"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b="1" i="0" u="none" strike="noStrike" cap="none" dirty="0">
                <a:solidFill>
                  <a:schemeClr val="dk1"/>
                </a:solidFill>
                <a:latin typeface="Arial" panose="020B0604020202020204" pitchFamily="34" charset="0"/>
                <a:ea typeface="Century Gothic"/>
                <a:cs typeface="Arial" panose="020B0604020202020204" pitchFamily="34" charset="0"/>
                <a:sym typeface="Century Gothic"/>
              </a:rPr>
              <a:t>Data Partition details :</a:t>
            </a:r>
            <a:r>
              <a:rPr lang="en-US" b="0" i="0" u="none" strike="noStrike" cap="none" dirty="0">
                <a:solidFill>
                  <a:schemeClr val="dk1"/>
                </a:solidFill>
                <a:latin typeface="Arial" panose="020B0604020202020204" pitchFamily="34" charset="0"/>
                <a:ea typeface="Century Gothic"/>
                <a:cs typeface="Arial" panose="020B0604020202020204" pitchFamily="34" charset="0"/>
                <a:sym typeface="Century Gothic"/>
              </a:rPr>
              <a:t> Train 80% and Test 20%</a:t>
            </a:r>
            <a:endParaRPr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sp>
        <p:nvSpPr>
          <p:cNvPr id="401" name="Google Shape;401;p66"/>
          <p:cNvSpPr txBox="1"/>
          <p:nvPr/>
        </p:nvSpPr>
        <p:spPr>
          <a:xfrm>
            <a:off x="198919" y="3485485"/>
            <a:ext cx="3392693" cy="26160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000" b="1" i="0" u="none" strike="noStrike" cap="none" dirty="0">
                <a:solidFill>
                  <a:schemeClr val="dk1"/>
                </a:solidFill>
                <a:latin typeface="Arial" panose="020B0604020202020204" pitchFamily="34" charset="0"/>
                <a:ea typeface="Century Gothic"/>
                <a:cs typeface="Arial" panose="020B0604020202020204" pitchFamily="34" charset="0"/>
                <a:sym typeface="Century Gothic"/>
              </a:rPr>
              <a:t>Algorithms :</a:t>
            </a:r>
            <a:r>
              <a:rPr lang="en-US" sz="1800" b="0" i="0" u="none" strike="noStrike" cap="none" dirty="0">
                <a:solidFill>
                  <a:schemeClr val="dk1"/>
                </a:solidFill>
                <a:latin typeface="Arial" panose="020B0604020202020204" pitchFamily="34" charset="0"/>
                <a:ea typeface="Century Gothic"/>
                <a:cs typeface="Arial" panose="020B0604020202020204" pitchFamily="34" charset="0"/>
                <a:sym typeface="Century Gothic"/>
              </a:rPr>
              <a:t> </a:t>
            </a:r>
          </a:p>
          <a:p>
            <a:pPr marL="342900" marR="0" lvl="0" indent="-342900" algn="l" rtl="0">
              <a:lnSpc>
                <a:spcPct val="100000"/>
              </a:lnSpc>
              <a:spcBef>
                <a:spcPts val="0"/>
              </a:spcBef>
              <a:spcAft>
                <a:spcPts val="0"/>
              </a:spcAft>
              <a:buClr>
                <a:srgbClr val="000000"/>
              </a:buClr>
              <a:buSzPts val="1800"/>
              <a:buFont typeface="Arial"/>
              <a:buAutoNum type="arabicParenR"/>
            </a:pPr>
            <a:r>
              <a:rPr lang="en-US" dirty="0">
                <a:solidFill>
                  <a:schemeClr val="dk1"/>
                </a:solidFill>
                <a:latin typeface="Arial" panose="020B0604020202020204" pitchFamily="34" charset="0"/>
                <a:ea typeface="Arial"/>
                <a:cs typeface="Arial" panose="020B0604020202020204" pitchFamily="34" charset="0"/>
                <a:sym typeface="Century Gothic"/>
              </a:rPr>
              <a:t>Naïve Bayes (Multinomial)</a:t>
            </a:r>
          </a:p>
          <a:p>
            <a:pPr marL="342900" marR="0" lvl="0" indent="-342900" algn="l" rtl="0">
              <a:lnSpc>
                <a:spcPct val="100000"/>
              </a:lnSpc>
              <a:spcBef>
                <a:spcPts val="0"/>
              </a:spcBef>
              <a:spcAft>
                <a:spcPts val="0"/>
              </a:spcAft>
              <a:buClr>
                <a:srgbClr val="000000"/>
              </a:buClr>
              <a:buSzPts val="1800"/>
              <a:buFont typeface="Arial"/>
              <a:buAutoNum type="arabicParenR"/>
            </a:pPr>
            <a:r>
              <a:rPr lang="en-US" b="0" i="0" u="none" strike="noStrike" cap="none" dirty="0">
                <a:solidFill>
                  <a:schemeClr val="dk1"/>
                </a:solidFill>
                <a:latin typeface="Arial" panose="020B0604020202020204" pitchFamily="34" charset="0"/>
                <a:ea typeface="Arial"/>
                <a:cs typeface="Arial" panose="020B0604020202020204" pitchFamily="34" charset="0"/>
                <a:sym typeface="Century Gothic"/>
              </a:rPr>
              <a:t>Naïve Bayes (Gaussian)</a:t>
            </a:r>
          </a:p>
          <a:p>
            <a:pPr marL="342900" marR="0" lvl="0" indent="-342900" algn="l" rtl="0">
              <a:lnSpc>
                <a:spcPct val="100000"/>
              </a:lnSpc>
              <a:spcBef>
                <a:spcPts val="0"/>
              </a:spcBef>
              <a:spcAft>
                <a:spcPts val="0"/>
              </a:spcAft>
              <a:buClr>
                <a:srgbClr val="000000"/>
              </a:buClr>
              <a:buSzPts val="1800"/>
              <a:buFont typeface="Arial"/>
              <a:buAutoNum type="arabicParenR"/>
            </a:pPr>
            <a:r>
              <a:rPr lang="en-US" dirty="0">
                <a:solidFill>
                  <a:schemeClr val="dk1"/>
                </a:solidFill>
                <a:latin typeface="Arial" panose="020B0604020202020204" pitchFamily="34" charset="0"/>
                <a:ea typeface="Arial"/>
                <a:cs typeface="Arial" panose="020B0604020202020204" pitchFamily="34" charset="0"/>
                <a:sym typeface="Century Gothic"/>
              </a:rPr>
              <a:t>Decision Tree</a:t>
            </a:r>
          </a:p>
          <a:p>
            <a:pPr marL="342900" marR="0" lvl="0" indent="-342900" algn="l" rtl="0">
              <a:lnSpc>
                <a:spcPct val="100000"/>
              </a:lnSpc>
              <a:spcBef>
                <a:spcPts val="0"/>
              </a:spcBef>
              <a:spcAft>
                <a:spcPts val="0"/>
              </a:spcAft>
              <a:buClr>
                <a:srgbClr val="000000"/>
              </a:buClr>
              <a:buSzPts val="1800"/>
              <a:buFont typeface="Arial"/>
              <a:buAutoNum type="arabicParenR"/>
            </a:pPr>
            <a:r>
              <a:rPr lang="en-US" b="0" i="0" u="none" strike="noStrike" cap="none" dirty="0">
                <a:solidFill>
                  <a:schemeClr val="dk1"/>
                </a:solidFill>
                <a:latin typeface="Arial" panose="020B0604020202020204" pitchFamily="34" charset="0"/>
                <a:ea typeface="Arial"/>
                <a:cs typeface="Arial" panose="020B0604020202020204" pitchFamily="34" charset="0"/>
                <a:sym typeface="Century Gothic"/>
              </a:rPr>
              <a:t>Adaboosting</a:t>
            </a:r>
          </a:p>
          <a:p>
            <a:pPr marL="342900" marR="0" lvl="0" indent="-342900" algn="l" rtl="0">
              <a:lnSpc>
                <a:spcPct val="100000"/>
              </a:lnSpc>
              <a:spcBef>
                <a:spcPts val="0"/>
              </a:spcBef>
              <a:spcAft>
                <a:spcPts val="0"/>
              </a:spcAft>
              <a:buClr>
                <a:srgbClr val="000000"/>
              </a:buClr>
              <a:buSzPts val="1800"/>
              <a:buFont typeface="Arial"/>
              <a:buAutoNum type="arabicParenR"/>
            </a:pPr>
            <a:r>
              <a:rPr lang="en-US" dirty="0">
                <a:solidFill>
                  <a:schemeClr val="dk1"/>
                </a:solidFill>
                <a:latin typeface="Arial" panose="020B0604020202020204" pitchFamily="34" charset="0"/>
                <a:ea typeface="Arial"/>
                <a:cs typeface="Arial" panose="020B0604020202020204" pitchFamily="34" charset="0"/>
                <a:sym typeface="Century Gothic"/>
              </a:rPr>
              <a:t>Gradient boosting</a:t>
            </a:r>
          </a:p>
          <a:p>
            <a:pPr marL="342900" marR="0" lvl="0" indent="-342900" algn="l" rtl="0">
              <a:lnSpc>
                <a:spcPct val="100000"/>
              </a:lnSpc>
              <a:spcBef>
                <a:spcPts val="0"/>
              </a:spcBef>
              <a:spcAft>
                <a:spcPts val="0"/>
              </a:spcAft>
              <a:buClr>
                <a:srgbClr val="000000"/>
              </a:buClr>
              <a:buSzPts val="1800"/>
              <a:buFont typeface="Arial"/>
              <a:buAutoNum type="arabicParenR"/>
            </a:pPr>
            <a:r>
              <a:rPr lang="en-US" b="0" i="0" u="none" strike="noStrike" cap="none" dirty="0">
                <a:solidFill>
                  <a:schemeClr val="dk1"/>
                </a:solidFill>
                <a:latin typeface="Arial" panose="020B0604020202020204" pitchFamily="34" charset="0"/>
                <a:ea typeface="Arial"/>
                <a:cs typeface="Arial" panose="020B0604020202020204" pitchFamily="34" charset="0"/>
                <a:sym typeface="Century Gothic"/>
              </a:rPr>
              <a:t>KNN</a:t>
            </a:r>
          </a:p>
          <a:p>
            <a:pPr marL="342900" marR="0" lvl="0" indent="-342900" algn="l" rtl="0">
              <a:lnSpc>
                <a:spcPct val="100000"/>
              </a:lnSpc>
              <a:spcBef>
                <a:spcPts val="0"/>
              </a:spcBef>
              <a:spcAft>
                <a:spcPts val="0"/>
              </a:spcAft>
              <a:buClr>
                <a:srgbClr val="000000"/>
              </a:buClr>
              <a:buSzPts val="1800"/>
              <a:buFont typeface="Arial"/>
              <a:buAutoNum type="arabicParenR"/>
            </a:pPr>
            <a:r>
              <a:rPr lang="en-US" dirty="0">
                <a:solidFill>
                  <a:schemeClr val="dk1"/>
                </a:solidFill>
                <a:latin typeface="Arial" panose="020B0604020202020204" pitchFamily="34" charset="0"/>
                <a:ea typeface="Arial"/>
                <a:cs typeface="Arial" panose="020B0604020202020204" pitchFamily="34" charset="0"/>
                <a:sym typeface="Century Gothic"/>
              </a:rPr>
              <a:t>SVM</a:t>
            </a:r>
          </a:p>
          <a:p>
            <a:pPr marL="342900" marR="0" lvl="0" indent="-342900" algn="l" rtl="0">
              <a:lnSpc>
                <a:spcPct val="100000"/>
              </a:lnSpc>
              <a:spcBef>
                <a:spcPts val="0"/>
              </a:spcBef>
              <a:spcAft>
                <a:spcPts val="0"/>
              </a:spcAft>
              <a:buClr>
                <a:srgbClr val="000000"/>
              </a:buClr>
              <a:buSzPts val="1800"/>
              <a:buFont typeface="Arial"/>
              <a:buAutoNum type="arabicParenR"/>
            </a:pPr>
            <a:r>
              <a:rPr lang="en-US" b="0" i="0" u="none" strike="noStrike" cap="none" dirty="0">
                <a:solidFill>
                  <a:schemeClr val="dk1"/>
                </a:solidFill>
                <a:latin typeface="Arial" panose="020B0604020202020204" pitchFamily="34" charset="0"/>
                <a:ea typeface="Arial"/>
                <a:cs typeface="Arial" panose="020B0604020202020204" pitchFamily="34" charset="0"/>
                <a:sym typeface="Century Gothic"/>
              </a:rPr>
              <a:t>Random Forest</a:t>
            </a:r>
            <a:endParaRPr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pic>
        <p:nvPicPr>
          <p:cNvPr id="405" name="Google Shape;405;p66"/>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68"/>
          <p:cNvSpPr txBox="1"/>
          <p:nvPr/>
        </p:nvSpPr>
        <p:spPr>
          <a:xfrm>
            <a:off x="-1" y="0"/>
            <a:ext cx="5194169"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a:buNone/>
            </a:pPr>
            <a:r>
              <a:rPr lang="en-US" sz="2800" b="1" i="0" u="none" strike="noStrike" cap="none" dirty="0">
                <a:solidFill>
                  <a:srgbClr val="002776"/>
                </a:solidFill>
                <a:latin typeface="Arial"/>
                <a:ea typeface="Arial"/>
                <a:cs typeface="Arial"/>
                <a:sym typeface="Arial"/>
              </a:rPr>
              <a:t>Model Results Comparison</a:t>
            </a:r>
            <a:endParaRPr sz="1400" b="0" i="0" u="none" strike="noStrike" cap="none" dirty="0">
              <a:solidFill>
                <a:srgbClr val="000000"/>
              </a:solidFill>
              <a:latin typeface="Arial"/>
              <a:ea typeface="Arial"/>
              <a:cs typeface="Arial"/>
              <a:sym typeface="Arial"/>
            </a:endParaRPr>
          </a:p>
        </p:txBody>
      </p:sp>
      <p:sp>
        <p:nvSpPr>
          <p:cNvPr id="425" name="Google Shape;425;p68"/>
          <p:cNvSpPr txBox="1"/>
          <p:nvPr/>
        </p:nvSpPr>
        <p:spPr>
          <a:xfrm>
            <a:off x="322203" y="738780"/>
            <a:ext cx="8719871"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2000" b="0" i="0" u="none" strike="noStrike" cap="none" dirty="0">
                <a:solidFill>
                  <a:srgbClr val="000000"/>
                </a:solidFill>
                <a:latin typeface="Arial" panose="020B0604020202020204" pitchFamily="34" charset="0"/>
                <a:ea typeface="Calibri"/>
                <a:cs typeface="Arial" panose="020B0604020202020204" pitchFamily="34" charset="0"/>
                <a:sym typeface="Calibri"/>
              </a:rPr>
              <a:t>Table consisting of different models with results using balanced dataset</a:t>
            </a:r>
            <a:endParaRPr sz="16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pic>
        <p:nvPicPr>
          <p:cNvPr id="426" name="Google Shape;426;p68"/>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3" name="Picture 2">
            <a:extLst>
              <a:ext uri="{FF2B5EF4-FFF2-40B4-BE49-F238E27FC236}">
                <a16:creationId xmlns:a16="http://schemas.microsoft.com/office/drawing/2014/main" id="{7D5623B5-9CE8-4659-B297-E577C410A46F}"/>
              </a:ext>
            </a:extLst>
          </p:cNvPr>
          <p:cNvPicPr>
            <a:picLocks noChangeAspect="1"/>
          </p:cNvPicPr>
          <p:nvPr/>
        </p:nvPicPr>
        <p:blipFill>
          <a:blip r:embed="rId4"/>
          <a:stretch>
            <a:fillRect/>
          </a:stretch>
        </p:blipFill>
        <p:spPr>
          <a:xfrm>
            <a:off x="171825" y="1415964"/>
            <a:ext cx="7622845" cy="4289423"/>
          </a:xfrm>
          <a:prstGeom prst="rect">
            <a:avLst/>
          </a:prstGeom>
        </p:spPr>
      </p:pic>
      <p:sp>
        <p:nvSpPr>
          <p:cNvPr id="12" name="Google Shape;425;p68">
            <a:extLst>
              <a:ext uri="{FF2B5EF4-FFF2-40B4-BE49-F238E27FC236}">
                <a16:creationId xmlns:a16="http://schemas.microsoft.com/office/drawing/2014/main" id="{D1C5E6D0-30FF-4AF9-8564-F5DE5982F900}"/>
              </a:ext>
            </a:extLst>
          </p:cNvPr>
          <p:cNvSpPr txBox="1"/>
          <p:nvPr/>
        </p:nvSpPr>
        <p:spPr>
          <a:xfrm>
            <a:off x="238933" y="5754464"/>
            <a:ext cx="8719871" cy="8309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2400" b="0" i="0" u="none" strike="noStrike" cap="none" dirty="0">
                <a:solidFill>
                  <a:srgbClr val="000000"/>
                </a:solidFill>
                <a:latin typeface="Arial" panose="020B0604020202020204" pitchFamily="34" charset="0"/>
                <a:ea typeface="Calibri"/>
                <a:cs typeface="Arial" panose="020B0604020202020204" pitchFamily="34" charset="0"/>
                <a:sym typeface="Calibri"/>
              </a:rPr>
              <a:t>As </a:t>
            </a:r>
            <a:r>
              <a:rPr lang="en-US" sz="2400" b="1" i="0" u="none" strike="noStrike" cap="none" dirty="0">
                <a:solidFill>
                  <a:srgbClr val="000000"/>
                </a:solidFill>
                <a:latin typeface="Arial" panose="020B0604020202020204" pitchFamily="34" charset="0"/>
                <a:ea typeface="Calibri"/>
                <a:cs typeface="Arial" panose="020B0604020202020204" pitchFamily="34" charset="0"/>
                <a:sym typeface="Calibri"/>
              </a:rPr>
              <a:t>Random Forest </a:t>
            </a:r>
            <a:r>
              <a:rPr lang="en-US" sz="2400" b="0" i="0" u="none" strike="noStrike" cap="none" dirty="0">
                <a:solidFill>
                  <a:srgbClr val="000000"/>
                </a:solidFill>
                <a:latin typeface="Arial" panose="020B0604020202020204" pitchFamily="34" charset="0"/>
                <a:ea typeface="Calibri"/>
                <a:cs typeface="Arial" panose="020B0604020202020204" pitchFamily="34" charset="0"/>
                <a:sym typeface="Calibri"/>
              </a:rPr>
              <a:t>has highes</a:t>
            </a:r>
            <a:r>
              <a:rPr lang="en-US" sz="2400" dirty="0">
                <a:solidFill>
                  <a:srgbClr val="000000"/>
                </a:solidFill>
                <a:latin typeface="Arial" panose="020B0604020202020204" pitchFamily="34" charset="0"/>
                <a:ea typeface="Calibri"/>
                <a:cs typeface="Arial" panose="020B0604020202020204" pitchFamily="34" charset="0"/>
                <a:sym typeface="Calibri"/>
              </a:rPr>
              <a:t>t Accuracy and F1 Score we will choose this model for deployment.</a:t>
            </a:r>
            <a:endParaRPr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70"/>
          <p:cNvSpPr txBox="1"/>
          <p:nvPr/>
        </p:nvSpPr>
        <p:spPr>
          <a:xfrm>
            <a:off x="1109354" y="3218296"/>
            <a:ext cx="6925292"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Arial"/>
                <a:ea typeface="Arial"/>
                <a:cs typeface="Arial"/>
                <a:sym typeface="Arial"/>
              </a:rPr>
              <a:t>Model Deployment using </a:t>
            </a:r>
            <a:r>
              <a:rPr lang="en-US" sz="2800" b="1" i="0" u="none" strike="noStrike" cap="none" dirty="0" err="1">
                <a:solidFill>
                  <a:srgbClr val="002776"/>
                </a:solidFill>
                <a:latin typeface="Arial"/>
                <a:ea typeface="Arial"/>
                <a:cs typeface="Arial"/>
                <a:sym typeface="Arial"/>
              </a:rPr>
              <a:t>Streamlit</a:t>
            </a:r>
            <a:endParaRPr sz="1400" b="0" i="0" u="none" strike="noStrike" cap="none" dirty="0">
              <a:solidFill>
                <a:srgbClr val="000000"/>
              </a:solidFill>
              <a:latin typeface="Arial"/>
              <a:ea typeface="Arial"/>
              <a:cs typeface="Arial"/>
              <a:sym typeface="Arial"/>
            </a:endParaRPr>
          </a:p>
        </p:txBody>
      </p:sp>
      <p:pic>
        <p:nvPicPr>
          <p:cNvPr id="442" name="Google Shape;442;p70"/>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224475F-05EE-430B-82E5-5AEC0AB94D79}"/>
              </a:ext>
            </a:extLst>
          </p:cNvPr>
          <p:cNvPicPr>
            <a:picLocks noChangeAspect="1"/>
          </p:cNvPicPr>
          <p:nvPr/>
        </p:nvPicPr>
        <p:blipFill>
          <a:blip r:embed="rId2"/>
          <a:stretch>
            <a:fillRect/>
          </a:stretch>
        </p:blipFill>
        <p:spPr>
          <a:xfrm>
            <a:off x="0" y="138132"/>
            <a:ext cx="9144000" cy="5148863"/>
          </a:xfrm>
          <a:prstGeom prst="rect">
            <a:avLst/>
          </a:prstGeom>
        </p:spPr>
      </p:pic>
    </p:spTree>
    <p:extLst>
      <p:ext uri="{BB962C8B-B14F-4D97-AF65-F5344CB8AC3E}">
        <p14:creationId xmlns:p14="http://schemas.microsoft.com/office/powerpoint/2010/main" val="2917237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428E8-2A95-43C3-85B1-E06D92B8DFD1}"/>
              </a:ext>
            </a:extLst>
          </p:cNvPr>
          <p:cNvSpPr>
            <a:spLocks noGrp="1"/>
          </p:cNvSpPr>
          <p:nvPr>
            <p:ph type="title"/>
          </p:nvPr>
        </p:nvSpPr>
        <p:spPr>
          <a:xfrm>
            <a:off x="543808" y="308565"/>
            <a:ext cx="7886700" cy="1325563"/>
          </a:xfrm>
        </p:spPr>
        <p:txBody>
          <a:bodyPr/>
          <a:lstStyle/>
          <a:p>
            <a:r>
              <a:rPr lang="en-IN" sz="2500" b="1" dirty="0">
                <a:solidFill>
                  <a:srgbClr val="002776"/>
                </a:solidFill>
                <a:latin typeface="Arial"/>
                <a:cs typeface="Arial"/>
              </a:rPr>
              <a:t>Introduction</a:t>
            </a:r>
          </a:p>
        </p:txBody>
      </p:sp>
      <p:sp>
        <p:nvSpPr>
          <p:cNvPr id="3" name="Content Placeholder 2">
            <a:extLst>
              <a:ext uri="{FF2B5EF4-FFF2-40B4-BE49-F238E27FC236}">
                <a16:creationId xmlns:a16="http://schemas.microsoft.com/office/drawing/2014/main" id="{E0743375-9716-4694-BCBA-F19888A2D385}"/>
              </a:ext>
            </a:extLst>
          </p:cNvPr>
          <p:cNvSpPr>
            <a:spLocks noGrp="1"/>
          </p:cNvSpPr>
          <p:nvPr>
            <p:ph idx="1"/>
          </p:nvPr>
        </p:nvSpPr>
        <p:spPr>
          <a:xfrm>
            <a:off x="543808" y="1326004"/>
            <a:ext cx="7886700" cy="1549171"/>
          </a:xfrm>
        </p:spPr>
        <p:txBody>
          <a:bodyPr>
            <a:noAutofit/>
          </a:bodyPr>
          <a:lstStyle/>
          <a:p>
            <a:pPr marL="0" indent="0">
              <a:buNone/>
            </a:pPr>
            <a:r>
              <a:rPr lang="en-US" dirty="0">
                <a:latin typeface="Arial" panose="020B0604020202020204" pitchFamily="34" charset="0"/>
                <a:cs typeface="Arial" panose="020B0604020202020204" pitchFamily="34" charset="0"/>
              </a:rPr>
              <a:t>All machines, sooner or later, fail, but with a variety of effects. Companies require an effective maintenance policy to avoid costly outages and to mitigate the harm caused by breakdowns. One of the most sophisticated ways is "Predictive Maintenance," which is one of available strategies and resources.</a:t>
            </a:r>
          </a:p>
          <a:p>
            <a:pPr marL="0" indent="0">
              <a:buNone/>
            </a:pPr>
            <a:endParaRPr lang="en-IN" sz="2500" b="1" dirty="0">
              <a:solidFill>
                <a:srgbClr val="002776"/>
              </a:solidFill>
              <a:latin typeface="Arial"/>
              <a:ea typeface="+mj-ea"/>
              <a:cs typeface="Arial"/>
            </a:endParaRPr>
          </a:p>
          <a:p>
            <a:pPr marL="0" indent="0">
              <a:buNone/>
            </a:pPr>
            <a:endParaRPr lang="en-IN" sz="2500" b="1" dirty="0">
              <a:solidFill>
                <a:srgbClr val="002776"/>
              </a:solidFill>
              <a:latin typeface="Arial"/>
              <a:ea typeface="+mj-ea"/>
              <a:cs typeface="Arial"/>
            </a:endParaRPr>
          </a:p>
          <a:p>
            <a:pPr marL="0" indent="0">
              <a:buNone/>
            </a:pPr>
            <a:r>
              <a:rPr lang="en-IN" sz="2500" b="1" dirty="0">
                <a:solidFill>
                  <a:srgbClr val="002776"/>
                </a:solidFill>
                <a:latin typeface="Arial"/>
                <a:ea typeface="+mj-ea"/>
                <a:cs typeface="Arial"/>
              </a:rPr>
              <a:t>Types of Maintenances</a:t>
            </a:r>
          </a:p>
          <a:p>
            <a:r>
              <a:rPr lang="en-IN" dirty="0">
                <a:latin typeface="Arial" panose="020B0604020202020204" pitchFamily="34" charset="0"/>
                <a:cs typeface="Arial" panose="020B0604020202020204" pitchFamily="34" charset="0"/>
              </a:rPr>
              <a:t>Reactive Maintenance</a:t>
            </a:r>
          </a:p>
          <a:p>
            <a:r>
              <a:rPr lang="en-IN" dirty="0">
                <a:latin typeface="Arial" panose="020B0604020202020204" pitchFamily="34" charset="0"/>
                <a:cs typeface="Arial" panose="020B0604020202020204" pitchFamily="34" charset="0"/>
              </a:rPr>
              <a:t>Preventive Maintenance</a:t>
            </a:r>
          </a:p>
          <a:p>
            <a:r>
              <a:rPr lang="en-IN" dirty="0">
                <a:latin typeface="Arial" panose="020B0604020202020204" pitchFamily="34" charset="0"/>
                <a:cs typeface="Arial" panose="020B0604020202020204" pitchFamily="34" charset="0"/>
              </a:rPr>
              <a:t>Predictive Maintenance</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04573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71"/>
          <p:cNvSpPr txBox="1"/>
          <p:nvPr/>
        </p:nvSpPr>
        <p:spPr>
          <a:xfrm>
            <a:off x="90782" y="305924"/>
            <a:ext cx="346264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Arial"/>
                <a:ea typeface="Arial"/>
                <a:cs typeface="Arial"/>
                <a:sym typeface="Arial"/>
              </a:rPr>
              <a:t>Challenges faced?</a:t>
            </a:r>
            <a:endParaRPr sz="1400" b="0" i="0" u="none" strike="noStrike" cap="none" dirty="0">
              <a:solidFill>
                <a:srgbClr val="000000"/>
              </a:solidFill>
              <a:latin typeface="Arial"/>
              <a:ea typeface="Arial"/>
              <a:cs typeface="Arial"/>
              <a:sym typeface="Arial"/>
            </a:endParaRPr>
          </a:p>
        </p:txBody>
      </p:sp>
      <p:pic>
        <p:nvPicPr>
          <p:cNvPr id="448" name="Google Shape;448;p71"/>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449" name="Google Shape;449;p71"/>
          <p:cNvSpPr txBox="1"/>
          <p:nvPr/>
        </p:nvSpPr>
        <p:spPr>
          <a:xfrm>
            <a:off x="90782" y="3429000"/>
            <a:ext cx="436547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How did you overcome?</a:t>
            </a:r>
            <a:endParaRPr sz="1400" b="0" i="0" u="none" strike="noStrike" cap="none">
              <a:solidFill>
                <a:srgbClr val="000000"/>
              </a:solidFill>
              <a:latin typeface="Arial"/>
              <a:ea typeface="Arial"/>
              <a:cs typeface="Arial"/>
              <a:sym typeface="Arial"/>
            </a:endParaRPr>
          </a:p>
        </p:txBody>
      </p:sp>
      <p:sp>
        <p:nvSpPr>
          <p:cNvPr id="5" name="Google Shape;447;p71">
            <a:extLst>
              <a:ext uri="{FF2B5EF4-FFF2-40B4-BE49-F238E27FC236}">
                <a16:creationId xmlns:a16="http://schemas.microsoft.com/office/drawing/2014/main" id="{723DB728-A274-4429-A1AD-92291ADF5B66}"/>
              </a:ext>
            </a:extLst>
          </p:cNvPr>
          <p:cNvSpPr txBox="1"/>
          <p:nvPr/>
        </p:nvSpPr>
        <p:spPr>
          <a:xfrm>
            <a:off x="0" y="506849"/>
            <a:ext cx="8525317" cy="3323946"/>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rgbClr val="000000"/>
              </a:buClr>
              <a:buSzPts val="2800"/>
              <a:buFont typeface="Arial"/>
              <a:buAutoNum type="arabicPeriod"/>
            </a:pPr>
            <a:endParaRPr lang="en-US" sz="1500" i="0" u="none" strike="noStrike" cap="none" dirty="0">
              <a:latin typeface="Arial" panose="020B0604020202020204" pitchFamily="34" charset="0"/>
              <a:ea typeface="Arial"/>
              <a:cs typeface="Arial" panose="020B0604020202020204" pitchFamily="34" charset="0"/>
              <a:sym typeface="Arial"/>
            </a:endParaRPr>
          </a:p>
          <a:p>
            <a:pPr marL="457200" marR="0" lvl="0" indent="-457200" algn="l" rtl="0">
              <a:lnSpc>
                <a:spcPct val="100000"/>
              </a:lnSpc>
              <a:spcBef>
                <a:spcPts val="0"/>
              </a:spcBef>
              <a:spcAft>
                <a:spcPts val="0"/>
              </a:spcAft>
              <a:buClr>
                <a:srgbClr val="000000"/>
              </a:buClr>
              <a:buSzPts val="2800"/>
              <a:buFont typeface="Arial"/>
              <a:buAutoNum type="arabicPeriod"/>
            </a:pPr>
            <a:r>
              <a:rPr lang="en-US" sz="1500" i="0" u="none" strike="noStrike" cap="none" dirty="0">
                <a:latin typeface="Arial" panose="020B0604020202020204" pitchFamily="34" charset="0"/>
                <a:ea typeface="Arial"/>
                <a:cs typeface="Arial" panose="020B0604020202020204" pitchFamily="34" charset="0"/>
                <a:sym typeface="Arial"/>
              </a:rPr>
              <a:t>Dataset was having many columns consisting of necessary and unnecessary data.  </a:t>
            </a:r>
          </a:p>
          <a:p>
            <a:pPr marL="457200" marR="0" lvl="0" indent="-457200" algn="l" rtl="0">
              <a:lnSpc>
                <a:spcPct val="100000"/>
              </a:lnSpc>
              <a:spcBef>
                <a:spcPts val="0"/>
              </a:spcBef>
              <a:spcAft>
                <a:spcPts val="0"/>
              </a:spcAft>
              <a:buClr>
                <a:srgbClr val="000000"/>
              </a:buClr>
              <a:buSzPts val="2800"/>
              <a:buFont typeface="Arial"/>
              <a:buAutoNum type="arabicPeriod"/>
            </a:pPr>
            <a:endParaRPr lang="en-US" sz="1500" i="0" u="none" strike="noStrike" cap="none" dirty="0">
              <a:latin typeface="Arial" panose="020B0604020202020204" pitchFamily="34" charset="0"/>
              <a:ea typeface="Arial"/>
              <a:cs typeface="Arial" panose="020B0604020202020204" pitchFamily="34" charset="0"/>
              <a:sym typeface="Arial"/>
            </a:endParaRPr>
          </a:p>
          <a:p>
            <a:pPr marL="228600" marR="0" lvl="0" indent="-228600" algn="l" rtl="0">
              <a:lnSpc>
                <a:spcPct val="100000"/>
              </a:lnSpc>
              <a:spcBef>
                <a:spcPts val="0"/>
              </a:spcBef>
              <a:spcAft>
                <a:spcPts val="0"/>
              </a:spcAft>
              <a:buClr>
                <a:srgbClr val="000000"/>
              </a:buClr>
              <a:buSzPts val="2800"/>
              <a:buFont typeface="Arial"/>
              <a:buAutoNum type="arabicPeriod"/>
            </a:pPr>
            <a:r>
              <a:rPr lang="en-US" sz="1500" dirty="0">
                <a:latin typeface="Arial" panose="020B0604020202020204" pitchFamily="34" charset="0"/>
                <a:ea typeface="Arial"/>
                <a:cs typeface="Arial" panose="020B0604020202020204" pitchFamily="34" charset="0"/>
                <a:sym typeface="Arial"/>
              </a:rPr>
              <a:t> Dataset was also consisting of outliers.</a:t>
            </a:r>
          </a:p>
          <a:p>
            <a:pPr marL="228600" marR="0" lvl="0" indent="-228600" algn="l" rtl="0">
              <a:lnSpc>
                <a:spcPct val="100000"/>
              </a:lnSpc>
              <a:spcBef>
                <a:spcPts val="0"/>
              </a:spcBef>
              <a:spcAft>
                <a:spcPts val="0"/>
              </a:spcAft>
              <a:buClr>
                <a:srgbClr val="000000"/>
              </a:buClr>
              <a:buSzPts val="2800"/>
              <a:buFont typeface="Arial"/>
              <a:buAutoNum type="arabicPeriod"/>
            </a:pPr>
            <a:endParaRPr lang="en-US" sz="1500" dirty="0">
              <a:latin typeface="Arial" panose="020B0604020202020204" pitchFamily="34" charset="0"/>
              <a:ea typeface="Arial"/>
              <a:cs typeface="Arial" panose="020B0604020202020204" pitchFamily="34" charset="0"/>
              <a:sym typeface="Arial"/>
            </a:endParaRPr>
          </a:p>
          <a:p>
            <a:pPr marL="228600" marR="0" lvl="0" indent="-228600" algn="l" rtl="0">
              <a:lnSpc>
                <a:spcPct val="100000"/>
              </a:lnSpc>
              <a:spcBef>
                <a:spcPts val="0"/>
              </a:spcBef>
              <a:spcAft>
                <a:spcPts val="0"/>
              </a:spcAft>
              <a:buClr>
                <a:srgbClr val="000000"/>
              </a:buClr>
              <a:buSzPts val="2800"/>
              <a:buFont typeface="Arial"/>
              <a:buAutoNum type="arabicPeriod"/>
            </a:pPr>
            <a:r>
              <a:rPr lang="en-US" sz="1500" dirty="0">
                <a:latin typeface="Arial" panose="020B0604020202020204" pitchFamily="34" charset="0"/>
                <a:ea typeface="Arial"/>
                <a:cs typeface="Arial" panose="020B0604020202020204" pitchFamily="34" charset="0"/>
                <a:sym typeface="Arial"/>
              </a:rPr>
              <a:t> After removal of outliers dataset was imbalanced hence needed to balance dataset as it was giving not efficient. </a:t>
            </a:r>
          </a:p>
          <a:p>
            <a:pPr marL="228600" marR="0" lvl="0" indent="-228600" algn="l" rtl="0">
              <a:lnSpc>
                <a:spcPct val="100000"/>
              </a:lnSpc>
              <a:spcBef>
                <a:spcPts val="0"/>
              </a:spcBef>
              <a:spcAft>
                <a:spcPts val="0"/>
              </a:spcAft>
              <a:buClr>
                <a:srgbClr val="000000"/>
              </a:buClr>
              <a:buSzPts val="2800"/>
              <a:buFont typeface="Arial"/>
              <a:buAutoNum type="arabicPeriod"/>
            </a:pPr>
            <a:endParaRPr lang="en-US" sz="1500" dirty="0">
              <a:latin typeface="Arial" panose="020B0604020202020204" pitchFamily="34" charset="0"/>
              <a:ea typeface="Arial"/>
              <a:cs typeface="Arial" panose="020B0604020202020204" pitchFamily="34" charset="0"/>
              <a:sym typeface="Arial"/>
            </a:endParaRPr>
          </a:p>
          <a:p>
            <a:pPr marL="228600" marR="0" lvl="0" indent="-228600" algn="l" rtl="0">
              <a:lnSpc>
                <a:spcPct val="100000"/>
              </a:lnSpc>
              <a:spcBef>
                <a:spcPts val="0"/>
              </a:spcBef>
              <a:spcAft>
                <a:spcPts val="0"/>
              </a:spcAft>
              <a:buClr>
                <a:srgbClr val="000000"/>
              </a:buClr>
              <a:buSzPts val="2800"/>
              <a:buFont typeface="Arial"/>
              <a:buAutoNum type="arabicPeriod"/>
            </a:pPr>
            <a:r>
              <a:rPr lang="en-US" sz="1500" dirty="0">
                <a:latin typeface="Arial" panose="020B0604020202020204" pitchFamily="34" charset="0"/>
                <a:ea typeface="Arial"/>
                <a:cs typeface="Arial" panose="020B0604020202020204" pitchFamily="34" charset="0"/>
                <a:sym typeface="Arial"/>
              </a:rPr>
              <a:t> Feature selection was very difficult as some features were having highly positive and highly negative variance. Hence, experimental techniques were done to overcome.</a:t>
            </a:r>
          </a:p>
          <a:p>
            <a:pPr marL="228600" marR="0" lvl="0" indent="-228600" algn="l" rtl="0">
              <a:lnSpc>
                <a:spcPct val="100000"/>
              </a:lnSpc>
              <a:spcBef>
                <a:spcPts val="0"/>
              </a:spcBef>
              <a:spcAft>
                <a:spcPts val="0"/>
              </a:spcAft>
              <a:buClr>
                <a:srgbClr val="000000"/>
              </a:buClr>
              <a:buSzPts val="2800"/>
              <a:buFont typeface="Arial"/>
              <a:buAutoNum type="arabicPeriod"/>
            </a:pPr>
            <a:endParaRPr lang="en-US" sz="1500" dirty="0">
              <a:latin typeface="Arial" panose="020B0604020202020204" pitchFamily="34" charset="0"/>
              <a:ea typeface="Arial"/>
              <a:cs typeface="Arial" panose="020B0604020202020204" pitchFamily="34" charset="0"/>
              <a:sym typeface="Arial"/>
            </a:endParaRPr>
          </a:p>
          <a:p>
            <a:pPr marL="228600" marR="0" lvl="0" indent="-228600" algn="l" rtl="0">
              <a:lnSpc>
                <a:spcPct val="100000"/>
              </a:lnSpc>
              <a:spcBef>
                <a:spcPts val="0"/>
              </a:spcBef>
              <a:spcAft>
                <a:spcPts val="0"/>
              </a:spcAft>
              <a:buClr>
                <a:srgbClr val="000000"/>
              </a:buClr>
              <a:buSzPts val="2800"/>
              <a:buFont typeface="Arial"/>
              <a:buAutoNum type="arabicPeriod"/>
            </a:pPr>
            <a:r>
              <a:rPr lang="en-US" sz="1500" dirty="0">
                <a:latin typeface="Arial" panose="020B0604020202020204" pitchFamily="34" charset="0"/>
                <a:ea typeface="Arial"/>
                <a:cs typeface="Arial" panose="020B0604020202020204" pitchFamily="34" charset="0"/>
                <a:sym typeface="Arial"/>
              </a:rPr>
              <a:t>We tried using </a:t>
            </a:r>
            <a:r>
              <a:rPr lang="en-US" sz="1500" dirty="0" err="1">
                <a:latin typeface="Arial" panose="020B0604020202020204" pitchFamily="34" charset="0"/>
                <a:ea typeface="Arial"/>
                <a:cs typeface="Arial" panose="020B0604020202020204" pitchFamily="34" charset="0"/>
                <a:sym typeface="Arial"/>
              </a:rPr>
              <a:t>Streamlit</a:t>
            </a:r>
            <a:r>
              <a:rPr lang="en-US" sz="1500" dirty="0">
                <a:latin typeface="Arial" panose="020B0604020202020204" pitchFamily="34" charset="0"/>
                <a:ea typeface="Arial"/>
                <a:cs typeface="Arial" panose="020B0604020202020204" pitchFamily="34" charset="0"/>
                <a:sym typeface="Arial"/>
              </a:rPr>
              <a:t> cloud app to deploy but due to several errors we were unable to do so. </a:t>
            </a:r>
          </a:p>
          <a:p>
            <a:pPr marL="228600" marR="0" lvl="0" indent="-228600" algn="l" rtl="0">
              <a:lnSpc>
                <a:spcPct val="100000"/>
              </a:lnSpc>
              <a:spcBef>
                <a:spcPts val="0"/>
              </a:spcBef>
              <a:spcAft>
                <a:spcPts val="0"/>
              </a:spcAft>
              <a:buClr>
                <a:srgbClr val="000000"/>
              </a:buClr>
              <a:buSzPts val="2800"/>
              <a:buFont typeface="Arial"/>
              <a:buAutoNum type="arabicPeriod"/>
            </a:pPr>
            <a:endParaRPr lang="en-US" sz="1500" dirty="0">
              <a:latin typeface="Arial" panose="020B0604020202020204" pitchFamily="34" charset="0"/>
              <a:ea typeface="Arial"/>
              <a:cs typeface="Arial" panose="020B0604020202020204" pitchFamily="34" charset="0"/>
              <a:sym typeface="Arial"/>
            </a:endParaRPr>
          </a:p>
          <a:p>
            <a:pPr marL="228600" marR="0" lvl="0" indent="-228600" algn="l" rtl="0">
              <a:lnSpc>
                <a:spcPct val="100000"/>
              </a:lnSpc>
              <a:spcBef>
                <a:spcPts val="0"/>
              </a:spcBef>
              <a:spcAft>
                <a:spcPts val="0"/>
              </a:spcAft>
              <a:buClr>
                <a:srgbClr val="000000"/>
              </a:buClr>
              <a:buSzPts val="2800"/>
              <a:buFont typeface="Arial"/>
              <a:buAutoNum type="arabicPeriod"/>
            </a:pPr>
            <a:endParaRPr lang="en-US" sz="1500" dirty="0">
              <a:latin typeface="Arial" panose="020B0604020202020204" pitchFamily="34" charset="0"/>
              <a:ea typeface="Arial"/>
              <a:cs typeface="Arial" panose="020B0604020202020204" pitchFamily="34" charset="0"/>
              <a:sym typeface="Arial"/>
            </a:endParaRPr>
          </a:p>
        </p:txBody>
      </p:sp>
      <p:sp>
        <p:nvSpPr>
          <p:cNvPr id="6" name="Google Shape;447;p71">
            <a:extLst>
              <a:ext uri="{FF2B5EF4-FFF2-40B4-BE49-F238E27FC236}">
                <a16:creationId xmlns:a16="http://schemas.microsoft.com/office/drawing/2014/main" id="{367CB499-9107-4EF3-9BE4-094E20A8A8A1}"/>
              </a:ext>
            </a:extLst>
          </p:cNvPr>
          <p:cNvSpPr txBox="1"/>
          <p:nvPr/>
        </p:nvSpPr>
        <p:spPr>
          <a:xfrm>
            <a:off x="62502" y="3811165"/>
            <a:ext cx="8525317" cy="2631449"/>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rgbClr val="000000"/>
              </a:buClr>
              <a:buSzPts val="2800"/>
              <a:buFont typeface="Arial"/>
              <a:buAutoNum type="arabicPeriod"/>
            </a:pPr>
            <a:endParaRPr lang="en-US" sz="1500" i="0" u="none" strike="noStrike" cap="none" dirty="0">
              <a:latin typeface="Arial" panose="020B0604020202020204" pitchFamily="34" charset="0"/>
              <a:ea typeface="Arial"/>
              <a:cs typeface="Arial" panose="020B0604020202020204" pitchFamily="34" charset="0"/>
              <a:sym typeface="Arial"/>
            </a:endParaRPr>
          </a:p>
          <a:p>
            <a:pPr marL="457200" marR="0" lvl="0" indent="-457200" algn="l" rtl="0">
              <a:lnSpc>
                <a:spcPct val="100000"/>
              </a:lnSpc>
              <a:spcBef>
                <a:spcPts val="0"/>
              </a:spcBef>
              <a:spcAft>
                <a:spcPts val="0"/>
              </a:spcAft>
              <a:buClr>
                <a:srgbClr val="000000"/>
              </a:buClr>
              <a:buSzPts val="2800"/>
              <a:buFont typeface="Arial"/>
              <a:buAutoNum type="arabicPeriod"/>
            </a:pPr>
            <a:r>
              <a:rPr lang="en-US" sz="1500" dirty="0">
                <a:latin typeface="Arial" panose="020B0604020202020204" pitchFamily="34" charset="0"/>
                <a:ea typeface="Arial"/>
                <a:cs typeface="Arial" panose="020B0604020202020204" pitchFamily="34" charset="0"/>
                <a:sym typeface="Arial"/>
              </a:rPr>
              <a:t>U</a:t>
            </a:r>
            <a:r>
              <a:rPr lang="en-US" sz="1500" i="0" u="none" strike="noStrike" cap="none" dirty="0">
                <a:latin typeface="Arial" panose="020B0604020202020204" pitchFamily="34" charset="0"/>
                <a:ea typeface="Arial"/>
                <a:cs typeface="Arial" panose="020B0604020202020204" pitchFamily="34" charset="0"/>
                <a:sym typeface="Arial"/>
              </a:rPr>
              <a:t>nnecessary data columns were dropped.  </a:t>
            </a:r>
          </a:p>
          <a:p>
            <a:pPr marL="457200" marR="0" lvl="0" indent="-457200" algn="l" rtl="0">
              <a:lnSpc>
                <a:spcPct val="100000"/>
              </a:lnSpc>
              <a:spcBef>
                <a:spcPts val="0"/>
              </a:spcBef>
              <a:spcAft>
                <a:spcPts val="0"/>
              </a:spcAft>
              <a:buClr>
                <a:srgbClr val="000000"/>
              </a:buClr>
              <a:buSzPts val="2800"/>
              <a:buFont typeface="Arial"/>
              <a:buAutoNum type="arabicPeriod"/>
            </a:pPr>
            <a:endParaRPr lang="en-US" sz="1500" i="0" u="none" strike="noStrike" cap="none" dirty="0">
              <a:latin typeface="Arial" panose="020B0604020202020204" pitchFamily="34" charset="0"/>
              <a:ea typeface="Arial"/>
              <a:cs typeface="Arial" panose="020B0604020202020204" pitchFamily="34" charset="0"/>
              <a:sym typeface="Arial"/>
            </a:endParaRPr>
          </a:p>
          <a:p>
            <a:pPr marL="228600" marR="0" lvl="0" indent="-228600" algn="l" rtl="0">
              <a:lnSpc>
                <a:spcPct val="100000"/>
              </a:lnSpc>
              <a:spcBef>
                <a:spcPts val="0"/>
              </a:spcBef>
              <a:spcAft>
                <a:spcPts val="0"/>
              </a:spcAft>
              <a:buClr>
                <a:srgbClr val="000000"/>
              </a:buClr>
              <a:buSzPts val="2800"/>
              <a:buFont typeface="Arial"/>
              <a:buAutoNum type="arabicPeriod"/>
            </a:pPr>
            <a:r>
              <a:rPr lang="en-US" sz="1500" dirty="0">
                <a:latin typeface="Arial" panose="020B0604020202020204" pitchFamily="34" charset="0"/>
                <a:ea typeface="Arial"/>
                <a:cs typeface="Arial" panose="020B0604020202020204" pitchFamily="34" charset="0"/>
                <a:sym typeface="Arial"/>
              </a:rPr>
              <a:t> Outliers were treated by removing them and balancing the dataset by SMOTE.</a:t>
            </a:r>
          </a:p>
          <a:p>
            <a:pPr marL="228600" marR="0" lvl="0" indent="-228600" algn="l" rtl="0">
              <a:lnSpc>
                <a:spcPct val="100000"/>
              </a:lnSpc>
              <a:spcBef>
                <a:spcPts val="0"/>
              </a:spcBef>
              <a:spcAft>
                <a:spcPts val="0"/>
              </a:spcAft>
              <a:buClr>
                <a:srgbClr val="000000"/>
              </a:buClr>
              <a:buSzPts val="2800"/>
              <a:buFont typeface="Arial"/>
              <a:buAutoNum type="arabicPeriod"/>
            </a:pPr>
            <a:endParaRPr lang="en-US" sz="1500" dirty="0">
              <a:latin typeface="Arial" panose="020B0604020202020204" pitchFamily="34" charset="0"/>
              <a:ea typeface="Arial"/>
              <a:cs typeface="Arial" panose="020B0604020202020204" pitchFamily="34" charset="0"/>
              <a:sym typeface="Arial"/>
            </a:endParaRPr>
          </a:p>
          <a:p>
            <a:pPr marL="228600" marR="0" lvl="0" indent="-228600" algn="l" rtl="0">
              <a:lnSpc>
                <a:spcPct val="100000"/>
              </a:lnSpc>
              <a:spcBef>
                <a:spcPts val="0"/>
              </a:spcBef>
              <a:spcAft>
                <a:spcPts val="0"/>
              </a:spcAft>
              <a:buClr>
                <a:srgbClr val="000000"/>
              </a:buClr>
              <a:buSzPts val="2800"/>
              <a:buFont typeface="Arial"/>
              <a:buAutoNum type="arabicPeriod"/>
            </a:pPr>
            <a:r>
              <a:rPr lang="en-US" sz="1500" dirty="0">
                <a:latin typeface="Arial" panose="020B0604020202020204" pitchFamily="34" charset="0"/>
                <a:ea typeface="Arial"/>
                <a:cs typeface="Arial" panose="020B0604020202020204" pitchFamily="34" charset="0"/>
                <a:sym typeface="Arial"/>
              </a:rPr>
              <a:t> Balanced dataset was having huge inconsistent values hence dataset was normalized by </a:t>
            </a:r>
            <a:r>
              <a:rPr lang="en-US" sz="1500" dirty="0" err="1">
                <a:latin typeface="Arial" panose="020B0604020202020204" pitchFamily="34" charset="0"/>
                <a:ea typeface="Arial"/>
                <a:cs typeface="Arial" panose="020B0604020202020204" pitchFamily="34" charset="0"/>
                <a:sym typeface="Arial"/>
              </a:rPr>
              <a:t>MinMaxScaler</a:t>
            </a:r>
            <a:r>
              <a:rPr lang="en-US" sz="1500" dirty="0">
                <a:latin typeface="Arial" panose="020B0604020202020204" pitchFamily="34" charset="0"/>
                <a:ea typeface="Arial"/>
                <a:cs typeface="Arial" panose="020B0604020202020204" pitchFamily="34" charset="0"/>
                <a:sym typeface="Arial"/>
              </a:rPr>
              <a:t>. </a:t>
            </a:r>
          </a:p>
          <a:p>
            <a:pPr marL="228600" marR="0" lvl="0" indent="-228600" algn="l" rtl="0">
              <a:lnSpc>
                <a:spcPct val="100000"/>
              </a:lnSpc>
              <a:spcBef>
                <a:spcPts val="0"/>
              </a:spcBef>
              <a:spcAft>
                <a:spcPts val="0"/>
              </a:spcAft>
              <a:buClr>
                <a:srgbClr val="000000"/>
              </a:buClr>
              <a:buSzPts val="2800"/>
              <a:buFont typeface="Arial"/>
              <a:buAutoNum type="arabicPeriod"/>
            </a:pPr>
            <a:endParaRPr lang="en-US" sz="1500" dirty="0">
              <a:latin typeface="Arial" panose="020B0604020202020204" pitchFamily="34" charset="0"/>
              <a:ea typeface="Arial"/>
              <a:cs typeface="Arial" panose="020B0604020202020204" pitchFamily="34" charset="0"/>
              <a:sym typeface="Arial"/>
            </a:endParaRPr>
          </a:p>
          <a:p>
            <a:pPr marL="228600" marR="0" lvl="0" indent="-228600" algn="l" rtl="0">
              <a:lnSpc>
                <a:spcPct val="100000"/>
              </a:lnSpc>
              <a:spcBef>
                <a:spcPts val="0"/>
              </a:spcBef>
              <a:spcAft>
                <a:spcPts val="0"/>
              </a:spcAft>
              <a:buClr>
                <a:srgbClr val="000000"/>
              </a:buClr>
              <a:buSzPts val="2800"/>
              <a:buFont typeface="Arial"/>
              <a:buAutoNum type="arabicPeriod"/>
            </a:pPr>
            <a:r>
              <a:rPr lang="en-US" sz="1500" dirty="0">
                <a:latin typeface="Arial" panose="020B0604020202020204" pitchFamily="34" charset="0"/>
                <a:ea typeface="Arial"/>
                <a:cs typeface="Arial" panose="020B0604020202020204" pitchFamily="34" charset="0"/>
                <a:sym typeface="Arial"/>
              </a:rPr>
              <a:t> Experimental techniques were used to select best features for Model building. </a:t>
            </a:r>
          </a:p>
          <a:p>
            <a:pPr marL="228600" marR="0" lvl="0" indent="-228600" algn="l" rtl="0">
              <a:lnSpc>
                <a:spcPct val="100000"/>
              </a:lnSpc>
              <a:spcBef>
                <a:spcPts val="0"/>
              </a:spcBef>
              <a:spcAft>
                <a:spcPts val="0"/>
              </a:spcAft>
              <a:buClr>
                <a:srgbClr val="000000"/>
              </a:buClr>
              <a:buSzPts val="2800"/>
              <a:buFont typeface="Arial"/>
              <a:buAutoNum type="arabicPeriod"/>
            </a:pPr>
            <a:endParaRPr lang="en-US" sz="1500" dirty="0">
              <a:latin typeface="Arial" panose="020B0604020202020204" pitchFamily="34" charset="0"/>
              <a:ea typeface="Arial"/>
              <a:cs typeface="Arial" panose="020B0604020202020204" pitchFamily="34" charset="0"/>
              <a:sym typeface="Arial"/>
            </a:endParaRPr>
          </a:p>
          <a:p>
            <a:pPr marL="228600" marR="0" lvl="0" indent="-228600" algn="l" rtl="0">
              <a:lnSpc>
                <a:spcPct val="100000"/>
              </a:lnSpc>
              <a:spcBef>
                <a:spcPts val="0"/>
              </a:spcBef>
              <a:spcAft>
                <a:spcPts val="0"/>
              </a:spcAft>
              <a:buClr>
                <a:srgbClr val="000000"/>
              </a:buClr>
              <a:buSzPts val="2800"/>
              <a:buFont typeface="Arial"/>
              <a:buAutoNum type="arabicPeriod"/>
            </a:pPr>
            <a:endParaRPr lang="en-US" sz="1500" dirty="0">
              <a:latin typeface="Arial" panose="020B0604020202020204" pitchFamily="34" charset="0"/>
              <a:ea typeface="Arial"/>
              <a:cs typeface="Arial" panose="020B0604020202020204" pitchFamily="34" charset="0"/>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72"/>
          <p:cNvSpPr txBox="1"/>
          <p:nvPr/>
        </p:nvSpPr>
        <p:spPr>
          <a:xfrm>
            <a:off x="3599331" y="3137647"/>
            <a:ext cx="2025965"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Thank you</a:t>
            </a:r>
            <a:endParaRPr sz="1400" b="0" i="0" u="none" strike="noStrike" cap="none">
              <a:solidFill>
                <a:srgbClr val="000000"/>
              </a:solidFill>
              <a:latin typeface="Arial"/>
              <a:ea typeface="Arial"/>
              <a:cs typeface="Arial"/>
              <a:sym typeface="Arial"/>
            </a:endParaRPr>
          </a:p>
        </p:txBody>
      </p:sp>
      <p:pic>
        <p:nvPicPr>
          <p:cNvPr id="455" name="Google Shape;455;p72"/>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393EE-106B-4129-B5B7-DB8161982F39}"/>
              </a:ext>
            </a:extLst>
          </p:cNvPr>
          <p:cNvSpPr>
            <a:spLocks noGrp="1"/>
          </p:cNvSpPr>
          <p:nvPr>
            <p:ph type="title"/>
          </p:nvPr>
        </p:nvSpPr>
        <p:spPr/>
        <p:txBody>
          <a:bodyPr/>
          <a:lstStyle/>
          <a:p>
            <a:r>
              <a:rPr lang="en-IN" sz="2500" b="1" dirty="0">
                <a:solidFill>
                  <a:srgbClr val="002776"/>
                </a:solidFill>
                <a:latin typeface="Arial"/>
                <a:cs typeface="Arial"/>
              </a:rPr>
              <a:t>Reactive</a:t>
            </a:r>
            <a:r>
              <a:rPr lang="en-IN" dirty="0">
                <a:latin typeface="Arial" panose="020B0604020202020204" pitchFamily="34" charset="0"/>
                <a:cs typeface="Arial" panose="020B0604020202020204" pitchFamily="34" charset="0"/>
              </a:rPr>
              <a:t> </a:t>
            </a:r>
            <a:r>
              <a:rPr lang="en-IN" sz="2500" b="1" dirty="0">
                <a:solidFill>
                  <a:srgbClr val="002776"/>
                </a:solidFill>
                <a:latin typeface="Arial"/>
                <a:cs typeface="Arial"/>
              </a:rPr>
              <a:t>Maintenance</a:t>
            </a:r>
            <a:br>
              <a:rPr lang="en-IN" dirty="0">
                <a:latin typeface="Arial" panose="020B060402020202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AF34DF86-5832-49AB-B827-A9CED09342DD}"/>
              </a:ext>
            </a:extLst>
          </p:cNvPr>
          <p:cNvSpPr>
            <a:spLocks noGrp="1"/>
          </p:cNvSpPr>
          <p:nvPr>
            <p:ph idx="1"/>
          </p:nvPr>
        </p:nvSpPr>
        <p:spPr>
          <a:xfrm>
            <a:off x="628650" y="1150071"/>
            <a:ext cx="7886700" cy="1536569"/>
          </a:xfrm>
        </p:spPr>
        <p:txBody>
          <a:bodyPr>
            <a:noAutofit/>
          </a:bodyPr>
          <a:lstStyle/>
          <a:p>
            <a:pPr marL="0" indent="0">
              <a:buNone/>
            </a:pPr>
            <a:r>
              <a:rPr lang="en-US" dirty="0">
                <a:latin typeface="Arial" panose="020B0604020202020204" pitchFamily="34" charset="0"/>
                <a:cs typeface="Arial" panose="020B0604020202020204" pitchFamily="34" charset="0"/>
              </a:rPr>
              <a:t>Earlier, individuals used to perform the receptive upkeep, which meant that actions were taken after the equipment had broken down. </a:t>
            </a:r>
          </a:p>
          <a:p>
            <a:pPr marL="0" indent="0">
              <a:buNone/>
            </a:pPr>
            <a:r>
              <a:rPr lang="en-US" dirty="0">
                <a:latin typeface="Arial" panose="020B0604020202020204" pitchFamily="34" charset="0"/>
                <a:cs typeface="Arial" panose="020B0604020202020204" pitchFamily="34" charset="0"/>
              </a:rPr>
              <a:t>	• While reactive maintenance has no upfront expenditures, it ends up being quite costly in terms of repair costs.</a:t>
            </a:r>
            <a:endParaRPr lang="en-IN" dirty="0">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D0E3E235-E75C-42FD-8409-9427880ABA3A}"/>
              </a:ext>
            </a:extLst>
          </p:cNvPr>
          <p:cNvSpPr txBox="1">
            <a:spLocks/>
          </p:cNvSpPr>
          <p:nvPr/>
        </p:nvSpPr>
        <p:spPr>
          <a:xfrm>
            <a:off x="628650" y="3209278"/>
            <a:ext cx="7886700"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N" sz="2500" b="1" dirty="0">
                <a:solidFill>
                  <a:srgbClr val="002776"/>
                </a:solidFill>
                <a:latin typeface="Arial"/>
                <a:cs typeface="Arial"/>
              </a:rPr>
              <a:t>Preventive</a:t>
            </a:r>
            <a:r>
              <a:rPr lang="en-IN" dirty="0">
                <a:latin typeface="Arial" panose="020B0604020202020204" pitchFamily="34" charset="0"/>
                <a:cs typeface="Arial" panose="020B0604020202020204" pitchFamily="34" charset="0"/>
              </a:rPr>
              <a:t> </a:t>
            </a:r>
            <a:r>
              <a:rPr lang="en-IN" sz="2500" b="1" dirty="0">
                <a:solidFill>
                  <a:srgbClr val="002776"/>
                </a:solidFill>
                <a:latin typeface="Arial"/>
                <a:cs typeface="Arial"/>
              </a:rPr>
              <a:t>Maintenance</a:t>
            </a:r>
            <a:br>
              <a:rPr lang="en-IN" dirty="0">
                <a:latin typeface="Arial" panose="020B0604020202020204" pitchFamily="34" charset="0"/>
                <a:cs typeface="Arial" panose="020B0604020202020204" pitchFamily="34" charset="0"/>
              </a:rPr>
            </a:br>
            <a:endParaRPr lang="en-IN" dirty="0"/>
          </a:p>
        </p:txBody>
      </p:sp>
      <p:sp>
        <p:nvSpPr>
          <p:cNvPr id="5" name="Content Placeholder 2">
            <a:extLst>
              <a:ext uri="{FF2B5EF4-FFF2-40B4-BE49-F238E27FC236}">
                <a16:creationId xmlns:a16="http://schemas.microsoft.com/office/drawing/2014/main" id="{E9CF6ABA-3C98-4980-877F-359D31AE747B}"/>
              </a:ext>
            </a:extLst>
          </p:cNvPr>
          <p:cNvSpPr txBox="1">
            <a:spLocks/>
          </p:cNvSpPr>
          <p:nvPr/>
        </p:nvSpPr>
        <p:spPr>
          <a:xfrm>
            <a:off x="628650" y="3980631"/>
            <a:ext cx="7886700" cy="227043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dirty="0">
                <a:latin typeface="Arial" panose="020B0604020202020204" pitchFamily="34" charset="0"/>
                <a:cs typeface="Arial" panose="020B0604020202020204" pitchFamily="34" charset="0"/>
              </a:rPr>
              <a:t>Then people looked at preventative maintenance, which involved regular equipment checks to limit degradation and lessen the likelihood of failure. </a:t>
            </a:r>
          </a:p>
          <a:p>
            <a:pPr marL="0" indent="0">
              <a:buNone/>
            </a:pPr>
            <a:r>
              <a:rPr lang="en-US" dirty="0">
                <a:latin typeface="Arial" panose="020B0604020202020204" pitchFamily="34" charset="0"/>
                <a:cs typeface="Arial" panose="020B0604020202020204" pitchFamily="34" charset="0"/>
              </a:rPr>
              <a:t>           • However, it still came with a medium-range maintenance and repair cost, causing businesses to risk conducting too much or too little maintenance.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0383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07BE3-2AC8-4214-9593-66CED1130369}"/>
              </a:ext>
            </a:extLst>
          </p:cNvPr>
          <p:cNvSpPr>
            <a:spLocks noGrp="1"/>
          </p:cNvSpPr>
          <p:nvPr>
            <p:ph type="title"/>
          </p:nvPr>
        </p:nvSpPr>
        <p:spPr/>
        <p:txBody>
          <a:bodyPr/>
          <a:lstStyle/>
          <a:p>
            <a:r>
              <a:rPr lang="en-IN" sz="3600" b="1" dirty="0">
                <a:solidFill>
                  <a:srgbClr val="002776"/>
                </a:solidFill>
                <a:latin typeface="Arial"/>
                <a:ea typeface="+mj-ea"/>
                <a:cs typeface="Arial"/>
              </a:rPr>
              <a:t>Predictive Maintenance</a:t>
            </a:r>
            <a:endParaRPr lang="en-IN" dirty="0"/>
          </a:p>
        </p:txBody>
      </p:sp>
      <p:sp>
        <p:nvSpPr>
          <p:cNvPr id="3" name="Content Placeholder 2">
            <a:extLst>
              <a:ext uri="{FF2B5EF4-FFF2-40B4-BE49-F238E27FC236}">
                <a16:creationId xmlns:a16="http://schemas.microsoft.com/office/drawing/2014/main" id="{E6D00BD2-9C70-4E43-9485-3A4D21261C10}"/>
              </a:ext>
            </a:extLst>
          </p:cNvPr>
          <p:cNvSpPr>
            <a:spLocks noGrp="1"/>
          </p:cNvSpPr>
          <p:nvPr>
            <p:ph idx="1"/>
          </p:nvPr>
        </p:nvSpPr>
        <p:spPr/>
        <p:txBody>
          <a:bodyPr/>
          <a:lstStyle/>
          <a:p>
            <a:pPr marL="0" indent="0">
              <a:buNone/>
            </a:pPr>
            <a:r>
              <a:rPr lang="en-US" dirty="0">
                <a:latin typeface="Arial" panose="020B0604020202020204" pitchFamily="34" charset="0"/>
                <a:cs typeface="Arial" panose="020B0604020202020204" pitchFamily="34" charset="0"/>
              </a:rPr>
              <a:t>Predictive Maintenance is the answer to all these above given problems. </a:t>
            </a:r>
          </a:p>
          <a:p>
            <a:pPr marL="0" indent="0">
              <a:buNone/>
            </a:pPr>
            <a:r>
              <a:rPr lang="en-US" dirty="0">
                <a:latin typeface="Arial" panose="020B0604020202020204" pitchFamily="34" charset="0"/>
                <a:cs typeface="Arial" panose="020B0604020202020204" pitchFamily="34" charset="0"/>
              </a:rPr>
              <a:t>	Predictive Maintenance is a type of condition-based maintenance in which maintenance is only performed when certain conditions are met and before the equipment fails. We can monitor the trends of machine performance using automation, machine learning, and real-time data, and once unhealthy tendencies are discovered, we can estimate when maintenance should be performed to replace/repair the damaged parts to avoid future costly failures. </a:t>
            </a:r>
          </a:p>
          <a:p>
            <a:pPr marL="0" indent="0">
              <a:buNone/>
            </a:pPr>
            <a:r>
              <a:rPr lang="en-US" dirty="0">
                <a:latin typeface="Arial" panose="020B0604020202020204" pitchFamily="34" charset="0"/>
                <a:cs typeface="Arial" panose="020B0604020202020204" pitchFamily="34" charset="0"/>
              </a:rPr>
              <a:t>	It is expected to save more money than conventional or time-based preventative maintenance. Thus, this is popular among three types of maintenances.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1314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361"/>
        <p:cNvGrpSpPr/>
        <p:nvPr/>
      </p:nvGrpSpPr>
      <p:grpSpPr>
        <a:xfrm>
          <a:off x="0" y="0"/>
          <a:ext cx="0" cy="0"/>
          <a:chOff x="0" y="0"/>
          <a:chExt cx="0" cy="0"/>
        </a:xfrm>
      </p:grpSpPr>
      <p:sp>
        <p:nvSpPr>
          <p:cNvPr id="362" name="Google Shape;362;p61"/>
          <p:cNvSpPr txBox="1"/>
          <p:nvPr/>
        </p:nvSpPr>
        <p:spPr>
          <a:xfrm>
            <a:off x="185195" y="155869"/>
            <a:ext cx="8503149" cy="8585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500" b="1" dirty="0">
                <a:solidFill>
                  <a:srgbClr val="002776"/>
                </a:solidFill>
              </a:rPr>
              <a:t>Dataset Dictionary</a:t>
            </a:r>
            <a:endParaRPr sz="2500" b="1" dirty="0">
              <a:solidFill>
                <a:srgbClr val="002776"/>
              </a:solidFill>
            </a:endParaRPr>
          </a:p>
        </p:txBody>
      </p:sp>
      <p:sp>
        <p:nvSpPr>
          <p:cNvPr id="363" name="Google Shape;363;p61"/>
          <p:cNvSpPr/>
          <p:nvPr/>
        </p:nvSpPr>
        <p:spPr>
          <a:xfrm>
            <a:off x="139808" y="1558997"/>
            <a:ext cx="8533972" cy="3046988"/>
          </a:xfrm>
          <a:prstGeom prst="rect">
            <a:avLst/>
          </a:prstGeom>
          <a:noFill/>
          <a:ln>
            <a:noFill/>
          </a:ln>
        </p:spPr>
        <p:txBody>
          <a:bodyPr spcFirstLastPara="1" wrap="square" lIns="91425" tIns="45700" rIns="91425" bIns="45700" anchor="t" anchorCtr="0">
            <a:noAutofit/>
          </a:bodyPr>
          <a:lstStyle/>
          <a:p>
            <a:pPr marL="457200" marR="0" lvl="1" indent="0" algn="just" rtl="0">
              <a:lnSpc>
                <a:spcPct val="100000"/>
              </a:lnSpc>
              <a:spcBef>
                <a:spcPts val="0"/>
              </a:spcBef>
              <a:spcAft>
                <a:spcPts val="0"/>
              </a:spcAft>
              <a:buClr>
                <a:srgbClr val="000000"/>
              </a:buClr>
              <a:buSzPts val="1600"/>
              <a:buFont typeface="Arial"/>
              <a:buNone/>
            </a:pPr>
            <a:endParaRPr sz="1600" b="0" i="1" u="none" strike="noStrike" cap="none" dirty="0">
              <a:solidFill>
                <a:srgbClr val="385623"/>
              </a:solidFill>
              <a:latin typeface="Verdana"/>
              <a:ea typeface="Verdana"/>
              <a:cs typeface="Verdana"/>
              <a:sym typeface="Verdana"/>
            </a:endParaRPr>
          </a:p>
        </p:txBody>
      </p:sp>
      <p:pic>
        <p:nvPicPr>
          <p:cNvPr id="364" name="Google Shape;364;p61"/>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8" name="TextBox 7">
            <a:extLst>
              <a:ext uri="{FF2B5EF4-FFF2-40B4-BE49-F238E27FC236}">
                <a16:creationId xmlns:a16="http://schemas.microsoft.com/office/drawing/2014/main" id="{E76C03DD-79DD-405E-9740-3CC46E9D04C3}"/>
              </a:ext>
            </a:extLst>
          </p:cNvPr>
          <p:cNvSpPr txBox="1"/>
          <p:nvPr/>
        </p:nvSpPr>
        <p:spPr>
          <a:xfrm>
            <a:off x="69903" y="817667"/>
            <a:ext cx="9004193" cy="5940088"/>
          </a:xfrm>
          <a:prstGeom prst="rect">
            <a:avLst/>
          </a:prstGeom>
          <a:noFill/>
        </p:spPr>
        <p:txBody>
          <a:bodyPr wrap="square">
            <a:spAutoFit/>
          </a:bodyPr>
          <a:lstStyle/>
          <a:p>
            <a:pPr rtl="0">
              <a:spcBef>
                <a:spcPts val="0"/>
              </a:spcBef>
              <a:spcAft>
                <a:spcPts val="0"/>
              </a:spcAft>
            </a:pPr>
            <a:r>
              <a:rPr lang="en-US" sz="2000" b="1" i="0" u="none" strike="noStrike" dirty="0">
                <a:solidFill>
                  <a:schemeClr val="tx1"/>
                </a:solidFill>
                <a:effectLst/>
                <a:latin typeface="Arial" panose="020B0604020202020204" pitchFamily="34" charset="0"/>
              </a:rPr>
              <a:t>UID</a:t>
            </a:r>
            <a:r>
              <a:rPr lang="en-US" sz="2000" b="0" i="0" u="none" strike="noStrike" dirty="0">
                <a:solidFill>
                  <a:schemeClr val="tx1"/>
                </a:solidFill>
                <a:effectLst/>
                <a:latin typeface="Arial" panose="020B0604020202020204" pitchFamily="34" charset="0"/>
              </a:rPr>
              <a:t>: unique identifier ranging from 1 to 10000</a:t>
            </a:r>
            <a:endParaRPr lang="en-US" sz="2000" dirty="0">
              <a:solidFill>
                <a:schemeClr val="tx1"/>
              </a:solidFill>
              <a:effectLst/>
            </a:endParaRPr>
          </a:p>
          <a:p>
            <a:pPr rtl="0">
              <a:spcBef>
                <a:spcPts val="0"/>
              </a:spcBef>
              <a:spcAft>
                <a:spcPts val="0"/>
              </a:spcAft>
            </a:pPr>
            <a:r>
              <a:rPr lang="en-US" sz="2000" b="1" dirty="0">
                <a:solidFill>
                  <a:schemeClr val="tx1"/>
                </a:solidFill>
                <a:latin typeface="Arial" panose="020B0604020202020204" pitchFamily="34" charset="0"/>
              </a:rPr>
              <a:t>P</a:t>
            </a:r>
            <a:r>
              <a:rPr lang="en-US" sz="2000" b="1" i="0" u="none" strike="noStrike" dirty="0">
                <a:solidFill>
                  <a:schemeClr val="tx1"/>
                </a:solidFill>
                <a:effectLst/>
                <a:latin typeface="Arial" panose="020B0604020202020204" pitchFamily="34" charset="0"/>
              </a:rPr>
              <a:t>roduct ID</a:t>
            </a:r>
            <a:r>
              <a:rPr lang="en-US" sz="2000" b="0" i="0" u="none" strike="noStrike" dirty="0">
                <a:solidFill>
                  <a:schemeClr val="tx1"/>
                </a:solidFill>
                <a:effectLst/>
                <a:latin typeface="Arial" panose="020B0604020202020204" pitchFamily="34" charset="0"/>
              </a:rPr>
              <a:t>: consisting of a letter L, M, or H for low (50% of all products), medium (30%) and high (20%) as product quality variants and a variant-specific serial number</a:t>
            </a:r>
            <a:endParaRPr lang="en-US" sz="2000" dirty="0">
              <a:solidFill>
                <a:schemeClr val="tx1"/>
              </a:solidFill>
              <a:effectLst/>
            </a:endParaRPr>
          </a:p>
          <a:p>
            <a:pPr rtl="0">
              <a:spcBef>
                <a:spcPts val="0"/>
              </a:spcBef>
              <a:spcAft>
                <a:spcPts val="0"/>
              </a:spcAft>
            </a:pPr>
            <a:r>
              <a:rPr lang="en-US" sz="2000" b="1" dirty="0">
                <a:solidFill>
                  <a:schemeClr val="tx1"/>
                </a:solidFill>
                <a:latin typeface="Arial" panose="020B0604020202020204" pitchFamily="34" charset="0"/>
              </a:rPr>
              <a:t>A</a:t>
            </a:r>
            <a:r>
              <a:rPr lang="en-US" sz="2000" b="1" i="0" u="none" strike="noStrike" dirty="0">
                <a:solidFill>
                  <a:schemeClr val="tx1"/>
                </a:solidFill>
                <a:effectLst/>
                <a:latin typeface="Arial" panose="020B0604020202020204" pitchFamily="34" charset="0"/>
              </a:rPr>
              <a:t>ir temperature [K]</a:t>
            </a:r>
            <a:r>
              <a:rPr lang="en-US" sz="2000" b="0" i="0" u="none" strike="noStrike" dirty="0">
                <a:solidFill>
                  <a:schemeClr val="tx1"/>
                </a:solidFill>
                <a:effectLst/>
                <a:latin typeface="Arial" panose="020B0604020202020204" pitchFamily="34" charset="0"/>
              </a:rPr>
              <a:t>: generated using a random walk process later normalized to a standard deviation of 2 K around 300 K</a:t>
            </a:r>
            <a:endParaRPr lang="en-US" sz="2000" dirty="0">
              <a:solidFill>
                <a:schemeClr val="tx1"/>
              </a:solidFill>
              <a:effectLst/>
            </a:endParaRPr>
          </a:p>
          <a:p>
            <a:pPr rtl="0">
              <a:spcBef>
                <a:spcPts val="0"/>
              </a:spcBef>
              <a:spcAft>
                <a:spcPts val="0"/>
              </a:spcAft>
            </a:pPr>
            <a:r>
              <a:rPr lang="en-US" sz="2000" b="1" dirty="0">
                <a:solidFill>
                  <a:schemeClr val="tx1"/>
                </a:solidFill>
                <a:latin typeface="Arial" panose="020B0604020202020204" pitchFamily="34" charset="0"/>
              </a:rPr>
              <a:t>P</a:t>
            </a:r>
            <a:r>
              <a:rPr lang="en-US" sz="2000" b="1" i="0" u="none" strike="noStrike" dirty="0">
                <a:solidFill>
                  <a:schemeClr val="tx1"/>
                </a:solidFill>
                <a:effectLst/>
                <a:latin typeface="Arial" panose="020B0604020202020204" pitchFamily="34" charset="0"/>
              </a:rPr>
              <a:t>rocess temperature [K]</a:t>
            </a:r>
            <a:r>
              <a:rPr lang="en-US" sz="2000" b="0" i="0" u="none" strike="noStrike" dirty="0">
                <a:solidFill>
                  <a:schemeClr val="tx1"/>
                </a:solidFill>
                <a:effectLst/>
                <a:latin typeface="Arial" panose="020B0604020202020204" pitchFamily="34" charset="0"/>
              </a:rPr>
              <a:t>: generated using a random walk process normalized to a standard deviation of 1 K, added to the air temperature plus 10 K.</a:t>
            </a:r>
            <a:endParaRPr lang="en-US" sz="2000" dirty="0">
              <a:solidFill>
                <a:schemeClr val="tx1"/>
              </a:solidFill>
              <a:effectLst/>
            </a:endParaRPr>
          </a:p>
          <a:p>
            <a:pPr rtl="0">
              <a:spcBef>
                <a:spcPts val="0"/>
              </a:spcBef>
              <a:spcAft>
                <a:spcPts val="0"/>
              </a:spcAft>
            </a:pPr>
            <a:r>
              <a:rPr lang="en-US" sz="2000" b="1" dirty="0">
                <a:solidFill>
                  <a:schemeClr val="tx1"/>
                </a:solidFill>
                <a:latin typeface="Arial" panose="020B0604020202020204" pitchFamily="34" charset="0"/>
              </a:rPr>
              <a:t>R</a:t>
            </a:r>
            <a:r>
              <a:rPr lang="en-US" sz="2000" b="1" i="0" u="none" strike="noStrike" dirty="0">
                <a:solidFill>
                  <a:schemeClr val="tx1"/>
                </a:solidFill>
                <a:effectLst/>
                <a:latin typeface="Arial" panose="020B0604020202020204" pitchFamily="34" charset="0"/>
              </a:rPr>
              <a:t>otational speed [rpm]: </a:t>
            </a:r>
            <a:r>
              <a:rPr lang="en-US" sz="2000" b="0" i="0" u="none" strike="noStrike" dirty="0">
                <a:solidFill>
                  <a:schemeClr val="tx1"/>
                </a:solidFill>
                <a:effectLst/>
                <a:latin typeface="Arial" panose="020B0604020202020204" pitchFamily="34" charset="0"/>
              </a:rPr>
              <a:t>calculated from a power of 2860 W, overlaid with a normally distributed noise</a:t>
            </a:r>
            <a:endParaRPr lang="en-US" sz="2000" dirty="0">
              <a:solidFill>
                <a:schemeClr val="tx1"/>
              </a:solidFill>
              <a:effectLst/>
            </a:endParaRPr>
          </a:p>
          <a:p>
            <a:pPr rtl="0">
              <a:spcBef>
                <a:spcPts val="0"/>
              </a:spcBef>
              <a:spcAft>
                <a:spcPts val="0"/>
              </a:spcAft>
            </a:pPr>
            <a:r>
              <a:rPr lang="en-US" sz="2000" b="1" dirty="0">
                <a:solidFill>
                  <a:schemeClr val="tx1"/>
                </a:solidFill>
                <a:latin typeface="Arial" panose="020B0604020202020204" pitchFamily="34" charset="0"/>
              </a:rPr>
              <a:t>T</a:t>
            </a:r>
            <a:r>
              <a:rPr lang="en-US" sz="2000" b="1" i="0" u="none" strike="noStrike" dirty="0">
                <a:solidFill>
                  <a:schemeClr val="tx1"/>
                </a:solidFill>
                <a:effectLst/>
                <a:latin typeface="Arial" panose="020B0604020202020204" pitchFamily="34" charset="0"/>
              </a:rPr>
              <a:t>orque [Nm]:</a:t>
            </a:r>
            <a:r>
              <a:rPr lang="en-US" sz="2000" b="0" i="0" u="none" strike="noStrike" dirty="0">
                <a:solidFill>
                  <a:schemeClr val="tx1"/>
                </a:solidFill>
                <a:effectLst/>
                <a:latin typeface="Arial" panose="020B0604020202020204" pitchFamily="34" charset="0"/>
              </a:rPr>
              <a:t> torque values are normally distributed around 40 Nm with a </a:t>
            </a:r>
            <a:r>
              <a:rPr lang="en-US" sz="2000" b="0" i="0" u="none" strike="noStrike" dirty="0" err="1">
                <a:solidFill>
                  <a:schemeClr val="tx1"/>
                </a:solidFill>
                <a:effectLst/>
                <a:latin typeface="Arial" panose="020B0604020202020204" pitchFamily="34" charset="0"/>
              </a:rPr>
              <a:t>Ïƒ</a:t>
            </a:r>
            <a:r>
              <a:rPr lang="en-US" sz="2000" b="0" i="0" u="none" strike="noStrike" dirty="0">
                <a:solidFill>
                  <a:schemeClr val="tx1"/>
                </a:solidFill>
                <a:effectLst/>
                <a:latin typeface="Arial" panose="020B0604020202020204" pitchFamily="34" charset="0"/>
              </a:rPr>
              <a:t> = 10 Nm and no negative values.</a:t>
            </a:r>
            <a:endParaRPr lang="en-US" sz="2000" dirty="0">
              <a:solidFill>
                <a:schemeClr val="tx1"/>
              </a:solidFill>
              <a:effectLst/>
            </a:endParaRPr>
          </a:p>
          <a:p>
            <a:pPr rtl="0">
              <a:spcBef>
                <a:spcPts val="0"/>
              </a:spcBef>
              <a:spcAft>
                <a:spcPts val="0"/>
              </a:spcAft>
            </a:pPr>
            <a:r>
              <a:rPr lang="en-US" sz="2000" b="1" dirty="0">
                <a:solidFill>
                  <a:schemeClr val="tx1"/>
                </a:solidFill>
                <a:latin typeface="Arial" panose="020B0604020202020204" pitchFamily="34" charset="0"/>
              </a:rPr>
              <a:t>T</a:t>
            </a:r>
            <a:r>
              <a:rPr lang="en-US" sz="2000" b="1" i="0" u="none" strike="noStrike" dirty="0">
                <a:solidFill>
                  <a:schemeClr val="tx1"/>
                </a:solidFill>
                <a:effectLst/>
                <a:latin typeface="Arial" panose="020B0604020202020204" pitchFamily="34" charset="0"/>
              </a:rPr>
              <a:t>ool wear [min]:</a:t>
            </a:r>
            <a:r>
              <a:rPr lang="en-US" sz="2000" b="0" i="0" u="none" strike="noStrike" dirty="0">
                <a:solidFill>
                  <a:schemeClr val="tx1"/>
                </a:solidFill>
                <a:effectLst/>
                <a:latin typeface="Arial" panose="020B0604020202020204" pitchFamily="34" charset="0"/>
              </a:rPr>
              <a:t> The quality variants H/M/L add 5/3/2 minutes of tool wear to the used tool in the process. and a</a:t>
            </a:r>
            <a:endParaRPr lang="en-US" sz="2000" dirty="0">
              <a:solidFill>
                <a:schemeClr val="tx1"/>
              </a:solidFill>
              <a:effectLst/>
            </a:endParaRPr>
          </a:p>
          <a:p>
            <a:r>
              <a:rPr lang="en-US" sz="2000" b="1" i="0" u="none" strike="noStrike" dirty="0">
                <a:solidFill>
                  <a:schemeClr val="tx1"/>
                </a:solidFill>
                <a:effectLst/>
                <a:latin typeface="Arial" panose="020B0604020202020204" pitchFamily="34" charset="0"/>
              </a:rPr>
              <a:t>‘Machine failure' </a:t>
            </a:r>
            <a:r>
              <a:rPr lang="en-US" sz="2000" b="0" i="0" u="none" strike="noStrike" dirty="0">
                <a:solidFill>
                  <a:schemeClr val="tx1"/>
                </a:solidFill>
                <a:effectLst/>
                <a:latin typeface="Arial" panose="020B0604020202020204" pitchFamily="34" charset="0"/>
              </a:rPr>
              <a:t>label that indicates, whether the machine has failed in this particular datapoint for any of the following failure modes are true.</a:t>
            </a:r>
          </a:p>
          <a:p>
            <a:endParaRPr lang="en-US" sz="2000" dirty="0">
              <a:solidFill>
                <a:schemeClr val="tx1"/>
              </a:solidFill>
              <a:latin typeface="Arial" panose="020B0604020202020204" pitchFamily="34" charset="0"/>
            </a:endParaRPr>
          </a:p>
          <a:p>
            <a:endParaRPr lang="en-IN" sz="2000"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96442D-8666-4396-84C3-80143740CDD6}"/>
              </a:ext>
            </a:extLst>
          </p:cNvPr>
          <p:cNvSpPr>
            <a:spLocks noGrp="1"/>
          </p:cNvSpPr>
          <p:nvPr>
            <p:ph idx="1"/>
          </p:nvPr>
        </p:nvSpPr>
        <p:spPr>
          <a:xfrm>
            <a:off x="0" y="283573"/>
            <a:ext cx="8817008" cy="6290853"/>
          </a:xfrm>
        </p:spPr>
        <p:txBody>
          <a:bodyPr>
            <a:normAutofit/>
          </a:bodyPr>
          <a:lstStyle/>
          <a:p>
            <a:pPr marL="114300" indent="0">
              <a:spcBef>
                <a:spcPts val="0"/>
              </a:spcBef>
              <a:buNone/>
            </a:pPr>
            <a:r>
              <a:rPr lang="en-US" sz="2000" b="0" i="0" u="none" strike="noStrike" dirty="0">
                <a:solidFill>
                  <a:schemeClr val="tx1"/>
                </a:solidFill>
                <a:effectLst/>
                <a:latin typeface="Arial" panose="020B0604020202020204" pitchFamily="34" charset="0"/>
              </a:rPr>
              <a:t>The machine failure consists of five independent failure modes given below and</a:t>
            </a:r>
            <a:r>
              <a:rPr lang="en-US" b="0" i="0" u="none" strike="noStrike" dirty="0">
                <a:solidFill>
                  <a:schemeClr val="tx1"/>
                </a:solidFill>
                <a:effectLst/>
                <a:latin typeface="Arial" panose="020B0604020202020204" pitchFamily="34" charset="0"/>
              </a:rPr>
              <a:t> </a:t>
            </a:r>
            <a:r>
              <a:rPr lang="en-US" dirty="0">
                <a:effectLst/>
                <a:latin typeface="Arial" panose="020B0604020202020204" pitchFamily="34" charset="0"/>
              </a:rPr>
              <a:t>If at least one of these five failure modes is set to true, the process fails, and the </a:t>
            </a:r>
            <a:r>
              <a:rPr lang="en-IN" dirty="0">
                <a:effectLst/>
                <a:latin typeface="Arial" panose="020B0604020202020204" pitchFamily="34" charset="0"/>
              </a:rPr>
              <a:t>“Machine Failure” label is set to true.</a:t>
            </a:r>
            <a:endParaRPr lang="en-US" b="0" i="0" u="none" strike="noStrike" dirty="0">
              <a:solidFill>
                <a:schemeClr val="tx1"/>
              </a:solidFill>
              <a:effectLst/>
              <a:latin typeface="Arial" panose="020B0604020202020204" pitchFamily="34" charset="0"/>
            </a:endParaRPr>
          </a:p>
          <a:p>
            <a:pPr marL="114300" indent="0">
              <a:spcBef>
                <a:spcPts val="0"/>
              </a:spcBef>
              <a:buNone/>
            </a:pPr>
            <a:endParaRPr lang="en-US" sz="3200" dirty="0">
              <a:solidFill>
                <a:schemeClr val="tx1"/>
              </a:solidFill>
              <a:effectLst/>
            </a:endParaRPr>
          </a:p>
          <a:p>
            <a:pPr marL="114300" indent="0">
              <a:spcBef>
                <a:spcPts val="0"/>
              </a:spcBef>
              <a:buNone/>
            </a:pPr>
            <a:r>
              <a:rPr lang="en-US" sz="2000" b="1" dirty="0">
                <a:solidFill>
                  <a:schemeClr val="tx1"/>
                </a:solidFill>
                <a:latin typeface="Arial" panose="020B0604020202020204" pitchFamily="34" charset="0"/>
              </a:rPr>
              <a:t>T</a:t>
            </a:r>
            <a:r>
              <a:rPr lang="en-US" sz="2000" b="1" i="0" u="none" strike="noStrike" dirty="0">
                <a:solidFill>
                  <a:schemeClr val="tx1"/>
                </a:solidFill>
                <a:effectLst/>
                <a:latin typeface="Arial" panose="020B0604020202020204" pitchFamily="34" charset="0"/>
              </a:rPr>
              <a:t>ool wear failure (TWF)</a:t>
            </a:r>
            <a:r>
              <a:rPr lang="en-US" sz="2000" b="0" i="0" u="none" strike="noStrike" dirty="0">
                <a:solidFill>
                  <a:schemeClr val="tx1"/>
                </a:solidFill>
                <a:effectLst/>
                <a:latin typeface="Arial" panose="020B0604020202020204" pitchFamily="34" charset="0"/>
              </a:rPr>
              <a:t>: the tool will be replaced of fail at a randomly selected tool wear time between 200 â€“ 240 mins (120 times in our dataset). At this point in time, the tool is replaced 69 times, and fails 51 times (randomly assigned).</a:t>
            </a:r>
            <a:endParaRPr lang="en-US" sz="3200" dirty="0">
              <a:solidFill>
                <a:schemeClr val="tx1"/>
              </a:solidFill>
              <a:effectLst/>
            </a:endParaRPr>
          </a:p>
          <a:p>
            <a:pPr marL="114300" indent="0">
              <a:spcBef>
                <a:spcPts val="0"/>
              </a:spcBef>
              <a:buNone/>
            </a:pPr>
            <a:r>
              <a:rPr lang="en-US" sz="2000" b="1" dirty="0">
                <a:solidFill>
                  <a:schemeClr val="tx1"/>
                </a:solidFill>
                <a:latin typeface="Arial" panose="020B0604020202020204" pitchFamily="34" charset="0"/>
              </a:rPr>
              <a:t>H</a:t>
            </a:r>
            <a:r>
              <a:rPr lang="en-US" sz="2000" b="1" i="0" u="none" strike="noStrike" dirty="0">
                <a:solidFill>
                  <a:schemeClr val="tx1"/>
                </a:solidFill>
                <a:effectLst/>
                <a:latin typeface="Arial" panose="020B0604020202020204" pitchFamily="34" charset="0"/>
              </a:rPr>
              <a:t>eat dissipation failure (HDF)</a:t>
            </a:r>
            <a:r>
              <a:rPr lang="en-US" sz="2000" b="0" i="0" u="none" strike="noStrike" dirty="0">
                <a:solidFill>
                  <a:schemeClr val="tx1"/>
                </a:solidFill>
                <a:effectLst/>
                <a:latin typeface="Arial" panose="020B0604020202020204" pitchFamily="34" charset="0"/>
              </a:rPr>
              <a:t>: heat dissipation causes a process failure, if the difference between air- and process temperature is below 8.6 K and the </a:t>
            </a:r>
            <a:r>
              <a:rPr lang="en-US" sz="2000" b="0" i="0" u="none" strike="noStrike" dirty="0" err="1">
                <a:solidFill>
                  <a:schemeClr val="tx1"/>
                </a:solidFill>
                <a:effectLst/>
                <a:latin typeface="Arial" panose="020B0604020202020204" pitchFamily="34" charset="0"/>
              </a:rPr>
              <a:t>toolâ</a:t>
            </a:r>
            <a:r>
              <a:rPr lang="en-US" sz="2000" b="0" i="0" u="none" strike="noStrike" dirty="0">
                <a:solidFill>
                  <a:schemeClr val="tx1"/>
                </a:solidFill>
                <a:effectLst/>
                <a:latin typeface="Arial" panose="020B0604020202020204" pitchFamily="34" charset="0"/>
              </a:rPr>
              <a:t>€™s rotational speed is below 1380 rpm. This is the case for 115 data points.</a:t>
            </a:r>
            <a:endParaRPr lang="en-US" sz="3200" dirty="0">
              <a:solidFill>
                <a:schemeClr val="tx1"/>
              </a:solidFill>
              <a:effectLst/>
            </a:endParaRPr>
          </a:p>
          <a:p>
            <a:pPr marL="114300" indent="0">
              <a:spcBef>
                <a:spcPts val="0"/>
              </a:spcBef>
              <a:buNone/>
            </a:pPr>
            <a:r>
              <a:rPr lang="en-US" sz="2000" b="1" dirty="0">
                <a:solidFill>
                  <a:schemeClr val="tx1"/>
                </a:solidFill>
                <a:latin typeface="Arial" panose="020B0604020202020204" pitchFamily="34" charset="0"/>
              </a:rPr>
              <a:t>P</a:t>
            </a:r>
            <a:r>
              <a:rPr lang="en-US" sz="2000" b="1" i="0" u="none" strike="noStrike" dirty="0">
                <a:solidFill>
                  <a:schemeClr val="tx1"/>
                </a:solidFill>
                <a:effectLst/>
                <a:latin typeface="Arial" panose="020B0604020202020204" pitchFamily="34" charset="0"/>
              </a:rPr>
              <a:t>ower failure (PWF)</a:t>
            </a:r>
            <a:r>
              <a:rPr lang="en-US" sz="2000" b="0" i="0" u="none" strike="noStrike" dirty="0">
                <a:solidFill>
                  <a:schemeClr val="tx1"/>
                </a:solidFill>
                <a:effectLst/>
                <a:latin typeface="Arial" panose="020B0604020202020204" pitchFamily="34" charset="0"/>
              </a:rPr>
              <a:t>: the product of torque and rotational speed (in rad/s) equals the power required for the process. If this power is below 3500 W or above 9000 W, the process fails, which is the case 95 times in our dataset.</a:t>
            </a:r>
            <a:endParaRPr lang="en-US" sz="3200" dirty="0">
              <a:solidFill>
                <a:schemeClr val="tx1"/>
              </a:solidFill>
              <a:effectLst/>
            </a:endParaRPr>
          </a:p>
          <a:p>
            <a:pPr marL="114300" indent="0">
              <a:spcBef>
                <a:spcPts val="0"/>
              </a:spcBef>
              <a:buNone/>
            </a:pPr>
            <a:r>
              <a:rPr lang="en-US" sz="2000" b="1" dirty="0">
                <a:solidFill>
                  <a:schemeClr val="tx1"/>
                </a:solidFill>
                <a:latin typeface="Arial" panose="020B0604020202020204" pitchFamily="34" charset="0"/>
              </a:rPr>
              <a:t>O</a:t>
            </a:r>
            <a:r>
              <a:rPr lang="en-US" sz="2000" b="1" i="0" u="none" strike="noStrike" dirty="0">
                <a:solidFill>
                  <a:schemeClr val="tx1"/>
                </a:solidFill>
                <a:effectLst/>
                <a:latin typeface="Arial" panose="020B0604020202020204" pitchFamily="34" charset="0"/>
              </a:rPr>
              <a:t>verstrain failure (OSF)</a:t>
            </a:r>
            <a:r>
              <a:rPr lang="en-US" sz="2000" b="0" i="0" u="none" strike="noStrike" dirty="0">
                <a:solidFill>
                  <a:schemeClr val="tx1"/>
                </a:solidFill>
                <a:effectLst/>
                <a:latin typeface="Arial" panose="020B0604020202020204" pitchFamily="34" charset="0"/>
              </a:rPr>
              <a:t>: if the product of tool wear and torque exceeds 11,000 </a:t>
            </a:r>
            <a:r>
              <a:rPr lang="en-US" sz="2000" b="0" i="0" u="none" strike="noStrike" dirty="0" err="1">
                <a:solidFill>
                  <a:schemeClr val="tx1"/>
                </a:solidFill>
                <a:effectLst/>
                <a:latin typeface="Arial" panose="020B0604020202020204" pitchFamily="34" charset="0"/>
              </a:rPr>
              <a:t>minNm</a:t>
            </a:r>
            <a:r>
              <a:rPr lang="en-US" sz="2000" b="0" i="0" u="none" strike="noStrike" dirty="0">
                <a:solidFill>
                  <a:schemeClr val="tx1"/>
                </a:solidFill>
                <a:effectLst/>
                <a:latin typeface="Arial" panose="020B0604020202020204" pitchFamily="34" charset="0"/>
              </a:rPr>
              <a:t> for the L product variant (12,000 M, 13,000 H), the process fails due to overstrain. This is true for 98 datapoints.</a:t>
            </a:r>
            <a:endParaRPr lang="en-US" sz="3200" dirty="0">
              <a:solidFill>
                <a:schemeClr val="tx1"/>
              </a:solidFill>
              <a:effectLst/>
            </a:endParaRPr>
          </a:p>
          <a:p>
            <a:pPr marL="114300" indent="0">
              <a:spcBef>
                <a:spcPts val="0"/>
              </a:spcBef>
              <a:buNone/>
            </a:pPr>
            <a:r>
              <a:rPr lang="en-US" sz="2000" b="1" dirty="0">
                <a:solidFill>
                  <a:schemeClr val="tx1"/>
                </a:solidFill>
                <a:latin typeface="Arial" panose="020B0604020202020204" pitchFamily="34" charset="0"/>
              </a:rPr>
              <a:t>R</a:t>
            </a:r>
            <a:r>
              <a:rPr lang="en-US" sz="2000" b="1" i="0" u="none" strike="noStrike" dirty="0">
                <a:solidFill>
                  <a:schemeClr val="tx1"/>
                </a:solidFill>
                <a:effectLst/>
                <a:latin typeface="Arial" panose="020B0604020202020204" pitchFamily="34" charset="0"/>
              </a:rPr>
              <a:t>andom failures (RNF)</a:t>
            </a:r>
            <a:r>
              <a:rPr lang="en-US" sz="2000" b="0" i="0" u="none" strike="noStrike" dirty="0">
                <a:solidFill>
                  <a:schemeClr val="tx1"/>
                </a:solidFill>
                <a:effectLst/>
                <a:latin typeface="Arial" panose="020B0604020202020204" pitchFamily="34" charset="0"/>
              </a:rPr>
              <a:t>: each process has a chance of 0,1 % to fail regardless of its process parameters. This is the case for only 5 datapoints, less than could be expected for 10,000 datapoints in our dataset.</a:t>
            </a:r>
            <a:endParaRPr lang="en-US" sz="3200" dirty="0">
              <a:solidFill>
                <a:schemeClr val="tx1"/>
              </a:solidFill>
              <a:effectLst/>
            </a:endParaRPr>
          </a:p>
          <a:p>
            <a:pPr marL="114300" indent="0">
              <a:buNone/>
            </a:pPr>
            <a:endParaRPr lang="en-IN" sz="3200" dirty="0">
              <a:solidFill>
                <a:schemeClr val="tx1"/>
              </a:solidFill>
            </a:endParaRPr>
          </a:p>
        </p:txBody>
      </p:sp>
    </p:spTree>
    <p:extLst>
      <p:ext uri="{BB962C8B-B14F-4D97-AF65-F5344CB8AC3E}">
        <p14:creationId xmlns:p14="http://schemas.microsoft.com/office/powerpoint/2010/main" val="1250507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48" name="Google Shape;348;p59"/>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49" name="Google Shape;349;p59"/>
          <p:cNvSpPr txBox="1"/>
          <p:nvPr/>
        </p:nvSpPr>
        <p:spPr>
          <a:xfrm>
            <a:off x="370390" y="266218"/>
            <a:ext cx="613458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500" b="1" dirty="0">
                <a:solidFill>
                  <a:srgbClr val="002776"/>
                </a:solidFill>
              </a:rPr>
              <a:t>Project</a:t>
            </a:r>
            <a:r>
              <a:rPr lang="en-US" sz="2800" b="1" i="0" u="none" strike="noStrike" cap="none" dirty="0">
                <a:solidFill>
                  <a:srgbClr val="002776"/>
                </a:solidFill>
                <a:latin typeface="Arial"/>
                <a:ea typeface="Arial"/>
                <a:cs typeface="Arial"/>
                <a:sym typeface="Arial"/>
              </a:rPr>
              <a:t> </a:t>
            </a:r>
            <a:r>
              <a:rPr lang="en-US" sz="2500" b="1" dirty="0">
                <a:solidFill>
                  <a:srgbClr val="002776"/>
                </a:solidFill>
              </a:rPr>
              <a:t>Architecture</a:t>
            </a:r>
            <a:r>
              <a:rPr lang="en-US" sz="2800" b="1" i="0" u="none" strike="noStrike" cap="none" dirty="0">
                <a:solidFill>
                  <a:srgbClr val="002776"/>
                </a:solidFill>
                <a:latin typeface="Arial"/>
                <a:ea typeface="Arial"/>
                <a:cs typeface="Arial"/>
                <a:sym typeface="Arial"/>
              </a:rPr>
              <a:t> / </a:t>
            </a:r>
            <a:r>
              <a:rPr lang="en-US" sz="2500" b="1" dirty="0">
                <a:solidFill>
                  <a:srgbClr val="002776"/>
                </a:solidFill>
              </a:rPr>
              <a:t>Project</a:t>
            </a:r>
            <a:r>
              <a:rPr lang="en-US" sz="2800" b="1" i="0" u="none" strike="noStrike" cap="none" dirty="0">
                <a:solidFill>
                  <a:srgbClr val="002776"/>
                </a:solidFill>
                <a:latin typeface="Arial"/>
                <a:ea typeface="Arial"/>
                <a:cs typeface="Arial"/>
                <a:sym typeface="Arial"/>
              </a:rPr>
              <a:t> </a:t>
            </a:r>
            <a:r>
              <a:rPr lang="en-US" sz="2500" b="1" dirty="0">
                <a:solidFill>
                  <a:srgbClr val="002776"/>
                </a:solidFill>
              </a:rPr>
              <a:t>Flow</a:t>
            </a:r>
            <a:endParaRPr sz="2500" b="1" dirty="0">
              <a:solidFill>
                <a:srgbClr val="002776"/>
              </a:solidFill>
            </a:endParaRPr>
          </a:p>
        </p:txBody>
      </p:sp>
      <p:sp>
        <p:nvSpPr>
          <p:cNvPr id="350" name="Google Shape;350;p59"/>
          <p:cNvSpPr txBox="1"/>
          <p:nvPr/>
        </p:nvSpPr>
        <p:spPr>
          <a:xfrm>
            <a:off x="357475" y="1191550"/>
            <a:ext cx="8406900" cy="406262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t>Project Flow can be defined by the following steps</a:t>
            </a:r>
            <a:endParaRPr dirty="0"/>
          </a:p>
          <a:p>
            <a:pPr marL="457200" lvl="0" indent="-317500" algn="l" rtl="0">
              <a:spcBef>
                <a:spcPts val="0"/>
              </a:spcBef>
              <a:spcAft>
                <a:spcPts val="0"/>
              </a:spcAft>
              <a:buSzPts val="1400"/>
              <a:buChar char="●"/>
            </a:pPr>
            <a:r>
              <a:rPr lang="en-US" dirty="0"/>
              <a:t>Exploratory Data Analysis</a:t>
            </a:r>
          </a:p>
          <a:p>
            <a:pPr marL="457200" lvl="0" indent="-317500" algn="l" rtl="0">
              <a:spcBef>
                <a:spcPts val="0"/>
              </a:spcBef>
              <a:spcAft>
                <a:spcPts val="0"/>
              </a:spcAft>
              <a:buSzPts val="1400"/>
              <a:buChar char="●"/>
            </a:pPr>
            <a:r>
              <a:rPr lang="en-US" dirty="0"/>
              <a:t>Data Visualization</a:t>
            </a:r>
          </a:p>
          <a:p>
            <a:pPr marL="457200" lvl="0" indent="-317500" algn="l" rtl="0">
              <a:spcBef>
                <a:spcPts val="0"/>
              </a:spcBef>
              <a:spcAft>
                <a:spcPts val="0"/>
              </a:spcAft>
              <a:buSzPts val="1400"/>
              <a:buChar char="●"/>
            </a:pPr>
            <a:r>
              <a:rPr lang="en-US" dirty="0"/>
              <a:t>Data Preprocessing</a:t>
            </a:r>
          </a:p>
          <a:p>
            <a:pPr marL="457200" lvl="0" indent="-317500" algn="l" rtl="0">
              <a:spcBef>
                <a:spcPts val="0"/>
              </a:spcBef>
              <a:spcAft>
                <a:spcPts val="0"/>
              </a:spcAft>
              <a:buSzPts val="1400"/>
              <a:buChar char="●"/>
            </a:pPr>
            <a:r>
              <a:rPr lang="en-US" dirty="0"/>
              <a:t>Outlier Treatment</a:t>
            </a:r>
          </a:p>
          <a:p>
            <a:pPr marL="457200" lvl="0" indent="-317500" algn="l" rtl="0">
              <a:spcBef>
                <a:spcPts val="0"/>
              </a:spcBef>
              <a:spcAft>
                <a:spcPts val="0"/>
              </a:spcAft>
              <a:buSzPts val="1400"/>
              <a:buChar char="●"/>
            </a:pPr>
            <a:r>
              <a:rPr lang="en-US" dirty="0"/>
              <a:t>Feature Selection</a:t>
            </a:r>
          </a:p>
          <a:p>
            <a:pPr marL="457200" lvl="0" indent="-317500" algn="l" rtl="0">
              <a:spcBef>
                <a:spcPts val="0"/>
              </a:spcBef>
              <a:spcAft>
                <a:spcPts val="0"/>
              </a:spcAft>
              <a:buSzPts val="1400"/>
              <a:buChar char="●"/>
            </a:pPr>
            <a:r>
              <a:rPr lang="en-US" dirty="0"/>
              <a:t>Balancing the im-balanced data</a:t>
            </a:r>
          </a:p>
          <a:p>
            <a:pPr marL="457200" lvl="0" indent="-317500" algn="l" rtl="0">
              <a:spcBef>
                <a:spcPts val="0"/>
              </a:spcBef>
              <a:spcAft>
                <a:spcPts val="0"/>
              </a:spcAft>
              <a:buSzPts val="1400"/>
              <a:buChar char="●"/>
            </a:pPr>
            <a:r>
              <a:rPr lang="en-US" dirty="0"/>
              <a:t>Partition Series</a:t>
            </a:r>
          </a:p>
          <a:p>
            <a:pPr marL="457200" lvl="0" indent="-317500" algn="l" rtl="0">
              <a:spcBef>
                <a:spcPts val="0"/>
              </a:spcBef>
              <a:spcAft>
                <a:spcPts val="0"/>
              </a:spcAft>
              <a:buSzPts val="1400"/>
              <a:buChar char="●"/>
            </a:pPr>
            <a:r>
              <a:rPr lang="en-US" dirty="0"/>
              <a:t>Model building</a:t>
            </a:r>
          </a:p>
          <a:p>
            <a:pPr marL="457200" lvl="0" indent="-317500" algn="l" rtl="0">
              <a:spcBef>
                <a:spcPts val="0"/>
              </a:spcBef>
              <a:spcAft>
                <a:spcPts val="0"/>
              </a:spcAft>
              <a:buSzPts val="1400"/>
              <a:buChar char="●"/>
            </a:pPr>
            <a:r>
              <a:rPr lang="en-IN" dirty="0"/>
              <a:t>Comparison of Performance</a:t>
            </a:r>
          </a:p>
          <a:p>
            <a:pPr marL="457200" lvl="0" indent="-317500" algn="l" rtl="0">
              <a:spcBef>
                <a:spcPts val="0"/>
              </a:spcBef>
              <a:spcAft>
                <a:spcPts val="0"/>
              </a:spcAft>
              <a:buSzPts val="1400"/>
              <a:buChar char="●"/>
            </a:pPr>
            <a:r>
              <a:rPr lang="en-IN" dirty="0"/>
              <a:t>Deployment</a:t>
            </a:r>
            <a:endParaRPr dirty="0"/>
          </a:p>
          <a:p>
            <a:pPr marL="137160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456</TotalTime>
  <Words>2297</Words>
  <Application>Microsoft Office PowerPoint</Application>
  <PresentationFormat>On-screen Show (4:3)</PresentationFormat>
  <Paragraphs>166</Paragraphs>
  <Slides>41</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Verdana</vt:lpstr>
      <vt:lpstr>Century Gothic</vt:lpstr>
      <vt:lpstr>Times New Roman</vt:lpstr>
      <vt:lpstr>Calibri Light</vt:lpstr>
      <vt:lpstr>Calibri</vt:lpstr>
      <vt:lpstr>Office Theme</vt:lpstr>
      <vt:lpstr>PowerPoint Presentation</vt:lpstr>
      <vt:lpstr>Team Members</vt:lpstr>
      <vt:lpstr>PowerPoint Presentation</vt:lpstr>
      <vt:lpstr>Introduction</vt:lpstr>
      <vt:lpstr>Reactive Maintenance </vt:lpstr>
      <vt:lpstr>Predictive Maintenance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Pre-processing</vt:lpstr>
      <vt:lpstr>PowerPoint Presentation</vt:lpstr>
      <vt:lpstr>PowerPoint Presentation</vt:lpstr>
      <vt:lpstr>Dimensionality Reduction Techniques</vt:lpstr>
      <vt:lpstr>PowerPoint Presentation</vt:lpstr>
      <vt:lpstr>Balancing the im-balanced data </vt:lpstr>
      <vt:lpstr>Balancing the dataset.</vt:lpstr>
      <vt:lpstr>Most used 7 Techniques to Handle Imbalanced Data:</vt:lpstr>
      <vt:lpstr>Over-sampling or Up-sampling</vt:lpstr>
      <vt:lpstr>PowerPoint Presentation</vt:lpstr>
      <vt:lpstr>Normalizing the dataset</vt:lpstr>
      <vt:lpstr>Partition Series </vt:lpstr>
      <vt:lpstr>Splitting the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Thakur Aashish Singh</cp:lastModifiedBy>
  <cp:revision>21</cp:revision>
  <dcterms:modified xsi:type="dcterms:W3CDTF">2022-04-01T19:12:55Z</dcterms:modified>
</cp:coreProperties>
</file>