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Century Gothic"/>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F70F17-0BC0-43D3-A8CE-42B1D4CA05A5}">
  <a:tblStyle styleId="{57F70F17-0BC0-43D3-A8CE-42B1D4CA05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CenturyGothic-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rice_of_oil#cite_note-:1-153" TargetMode="External"/><Relationship Id="rId3" Type="http://schemas.openxmlformats.org/officeDocument/2006/relationships/hyperlink" Target="https://en.wikipedia.org/wiki/United_States_sanctions_against_Iran" TargetMode="External"/><Relationship Id="rId4" Type="http://schemas.openxmlformats.org/officeDocument/2006/relationships/hyperlink" Target="https://en.wikipedia.org/wiki/Price_of_oil#cite_note-economist_20180929_oil-85" TargetMode="External"/><Relationship Id="rId11" Type="http://schemas.openxmlformats.org/officeDocument/2006/relationships/hyperlink" Target="https://en.wikipedia.org/wiki/Price_of_oil#cite_note-CNN_Egan_2018121-89" TargetMode="External"/><Relationship Id="rId10" Type="http://schemas.openxmlformats.org/officeDocument/2006/relationships/hyperlink" Target="https://en.wikipedia.org/wiki/Price_of_oil#cite_note-marketwatch_Saefong_20181130-88" TargetMode="External"/><Relationship Id="rId12" Type="http://schemas.openxmlformats.org/officeDocument/2006/relationships/hyperlink" Target="https://en.wikipedia.org/wiki/Price_of_oil#cite_note-marketwatch_Saefong_20181130-88" TargetMode="External"/><Relationship Id="rId9" Type="http://schemas.openxmlformats.org/officeDocument/2006/relationships/hyperlink" Target="https://en.wikipedia.org/wiki/Price_of_oil#cite_note-EIA_French_20200107-6" TargetMode="External"/><Relationship Id="rId5" Type="http://schemas.openxmlformats.org/officeDocument/2006/relationships/hyperlink" Target="https://en.wikipedia.org/wiki/Price_of_oil#cite_note-marketwatch_Saefong_20181116-86" TargetMode="External"/><Relationship Id="rId6" Type="http://schemas.openxmlformats.org/officeDocument/2006/relationships/hyperlink" Target="https://en.wikipedia.org/wiki/U.S._Energy_Information_Administration" TargetMode="External"/><Relationship Id="rId7" Type="http://schemas.openxmlformats.org/officeDocument/2006/relationships/hyperlink" Target="https://en.wikipedia.org/wiki/Shale_oil" TargetMode="External"/><Relationship Id="rId8" Type="http://schemas.openxmlformats.org/officeDocument/2006/relationships/hyperlink" Target="https://en.wikipedia.org/wiki/Price_of_oil#cite_note-EIA_20181101-87"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2c3b2b15c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2c3b2b15c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2c3b2b15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2c3b2b1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c3b2b15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c3b2b15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2c3b2b15c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2c3b2b15c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b5beea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b5beea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02b69aa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02b69a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19747f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19747f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above diagram we can see the year 2020 has </a:t>
            </a:r>
            <a:r>
              <a:rPr lang="en-GB"/>
              <a:t>outliers</a:t>
            </a:r>
            <a:r>
              <a:rPr lang="en-GB"/>
              <a:t> it was due to the </a:t>
            </a:r>
            <a:r>
              <a:rPr lang="en-GB"/>
              <a:t>pandemic situation.</a:t>
            </a:r>
            <a:endParaRPr/>
          </a:p>
          <a:p>
            <a:pPr indent="0" lvl="0" marL="0" rtl="0" algn="l">
              <a:spcBef>
                <a:spcPts val="0"/>
              </a:spcBef>
              <a:spcAft>
                <a:spcPts val="0"/>
              </a:spcAft>
              <a:buNone/>
            </a:pPr>
            <a:r>
              <a:rPr lang="en-GB"/>
              <a:t>but  we can also see some of the outliers in the year 2018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chemeClr val="dk1"/>
                </a:solidFill>
              </a:rPr>
              <a:t>The impact of higher oil prices on global growth will depend on two elements: i) the factors responsible for the movement (supply, demand, or others)</a:t>
            </a:r>
            <a:endParaRPr sz="1200">
              <a:solidFill>
                <a:schemeClr val="dk1"/>
              </a:solidFill>
            </a:endParaRPr>
          </a:p>
          <a:p>
            <a:pPr indent="0" lvl="0" marL="0" rtl="0" algn="l">
              <a:spcBef>
                <a:spcPts val="0"/>
              </a:spcBef>
              <a:spcAft>
                <a:spcPts val="0"/>
              </a:spcAft>
              <a:buNone/>
            </a:pPr>
            <a:r>
              <a:rPr lang="en-GB"/>
              <a:t>Actually 2017(june) to  2018 (oct) was the boom year for oil market.</a:t>
            </a:r>
            <a:endParaRPr/>
          </a:p>
          <a:p>
            <a:pPr indent="0" lvl="0" marL="0" rtl="0" algn="l">
              <a:spcBef>
                <a:spcPts val="0"/>
              </a:spcBef>
              <a:spcAft>
                <a:spcPts val="0"/>
              </a:spcAft>
              <a:buNone/>
            </a:pPr>
            <a:r>
              <a:rPr lang="en-GB"/>
              <a:t>Due </a:t>
            </a:r>
            <a:r>
              <a:rPr lang="en-GB" sz="1200">
                <a:solidFill>
                  <a:schemeClr val="dk1"/>
                </a:solidFill>
              </a:rPr>
              <a:t>the oil market was in a situation in which supply persistently exceeded demand</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GB"/>
              <a:t>As the months passed </a:t>
            </a:r>
            <a:r>
              <a:rPr lang="en-GB" sz="1200">
                <a:solidFill>
                  <a:srgbClr val="202124"/>
                </a:solidFill>
                <a:highlight>
                  <a:srgbClr val="FFFFFF"/>
                </a:highlight>
              </a:rPr>
              <a:t>the price of oil dropped in November 2018 because of a number of factors, including</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 "</a:t>
            </a:r>
            <a:r>
              <a:rPr b="1" lang="en-GB" sz="1200">
                <a:solidFill>
                  <a:srgbClr val="202124"/>
                </a:solidFill>
                <a:highlight>
                  <a:srgbClr val="FFFFFF"/>
                </a:highlight>
              </a:rPr>
              <a:t>rising petro-nations' oil production</a:t>
            </a:r>
            <a:r>
              <a:rPr lang="en-GB" sz="1200">
                <a:solidFill>
                  <a:srgbClr val="202124"/>
                </a:solidFill>
                <a:highlight>
                  <a:srgbClr val="FFFFFF"/>
                </a:highlight>
              </a:rPr>
              <a:t>, </a:t>
            </a:r>
            <a:endParaRPr sz="1200">
              <a:solidFill>
                <a:srgbClr val="202124"/>
              </a:solidFill>
              <a:highlight>
                <a:srgbClr val="FFFFFF"/>
              </a:highlight>
            </a:endParaRPr>
          </a:p>
          <a:p>
            <a:pPr indent="0" lvl="0" marL="0" rtl="0" algn="l">
              <a:spcBef>
                <a:spcPts val="0"/>
              </a:spcBef>
              <a:spcAft>
                <a:spcPts val="0"/>
              </a:spcAft>
              <a:buNone/>
            </a:pPr>
            <a:r>
              <a:rPr b="1" lang="en-GB" sz="1200">
                <a:solidFill>
                  <a:srgbClr val="202124"/>
                </a:solidFill>
                <a:highlight>
                  <a:srgbClr val="FFFFFF"/>
                </a:highlight>
              </a:rPr>
              <a:t>the U.S. shale oil boom, </a:t>
            </a:r>
            <a:endParaRPr b="1" sz="1200">
              <a:solidFill>
                <a:srgbClr val="202124"/>
              </a:solidFill>
              <a:highlight>
                <a:srgbClr val="FFFFFF"/>
              </a:highlight>
            </a:endParaRPr>
          </a:p>
          <a:p>
            <a:pPr indent="0" lvl="0" marL="0" rtl="0" algn="l">
              <a:spcBef>
                <a:spcPts val="0"/>
              </a:spcBef>
              <a:spcAft>
                <a:spcPts val="0"/>
              </a:spcAft>
              <a:buNone/>
            </a:pPr>
            <a:r>
              <a:rPr b="1" lang="en-GB" sz="1200">
                <a:solidFill>
                  <a:srgbClr val="202124"/>
                </a:solidFill>
                <a:highlight>
                  <a:srgbClr val="FFFFFF"/>
                </a:highlight>
              </a:rPr>
              <a:t>and swelling in North American oil inventories</a:t>
            </a:r>
            <a:r>
              <a:rPr lang="en-GB" sz="1200">
                <a:solidFill>
                  <a:srgbClr val="202124"/>
                </a:solidFill>
                <a:highlight>
                  <a:srgbClr val="FFFFFF"/>
                </a:highlight>
              </a:rPr>
              <a:t>," according to Market Watch.</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After sudden decrease in oil prices at continuous interval may have cause some outliers.</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                                                              -ON THIS BASIS I HAVE TAKEN THE INFERENCES-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For 2020 ( pandemic situation reason)</a:t>
            </a:r>
            <a:endParaRPr sz="1200">
              <a:solidFill>
                <a:srgbClr val="202124"/>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as rising Covid cases prompted fears of a demand slowdown. West Texas Intermediate crude futures declined more than 4% at one point to trade as low as $65.15, a level not seen since May. The contract recovered some of those losses during afternoon trading and ultimately settled 2.64% lower at $66.48 per barrel. International benchmark Brent crude settled at $69.04 per barrel for a loss of 2.35%, after hitting a low of $67.60.</a:t>
            </a:r>
            <a:r>
              <a:rPr baseline="30000" lang="en-GB" sz="1400">
                <a:solidFill>
                  <a:srgbClr val="0645AD"/>
                </a:solidFill>
                <a:highlight>
                  <a:srgbClr val="FFFFFF"/>
                </a:highlight>
                <a:uFill>
                  <a:noFill/>
                </a:uFill>
                <a:hlinkClick r:id="rId2">
                  <a:extLst>
                    <a:ext uri="{A12FA001-AC4F-418D-AE19-62706E023703}">
                      <ahyp:hlinkClr val="tx"/>
                    </a:ext>
                  </a:extLst>
                </a:hlinkClick>
              </a:rPr>
              <a:t>[153]</a:t>
            </a:r>
            <a:r>
              <a:rPr lang="en-GB" sz="1050">
                <a:solidFill>
                  <a:srgbClr val="202122"/>
                </a:solidFill>
                <a:highlight>
                  <a:srgbClr val="FFFFFF"/>
                </a:highlight>
              </a:rPr>
              <a:t> The biggest challenge for oil markets remains the uncertainty around COVID as the ‘delta variant’ has made for the highest daily case counts since early 2021,” Bank of America said.</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For 2018 ( rise and then why falling)</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The production capacity in Venezuela had decreased. </a:t>
            </a:r>
            <a:r>
              <a:rPr lang="en-GB" sz="1050">
                <a:solidFill>
                  <a:srgbClr val="0645AD"/>
                </a:solidFill>
                <a:highlight>
                  <a:srgbClr val="FFFFFF"/>
                </a:highlight>
                <a:uFill>
                  <a:noFill/>
                </a:uFill>
                <a:hlinkClick r:id="rId3">
                  <a:extLst>
                    <a:ext uri="{A12FA001-AC4F-418D-AE19-62706E023703}">
                      <ahyp:hlinkClr val="tx"/>
                    </a:ext>
                  </a:extLst>
                </a:hlinkClick>
              </a:rPr>
              <a:t>United States sanctions against Iran</a:t>
            </a:r>
            <a:r>
              <a:rPr lang="en-GB" sz="1050">
                <a:solidFill>
                  <a:srgbClr val="202122"/>
                </a:solidFill>
                <a:highlight>
                  <a:srgbClr val="FFFFFF"/>
                </a:highlight>
              </a:rPr>
              <a:t>, OPEC's third-biggest oil producer, were set to be restored and tightened in November.</a:t>
            </a:r>
            <a:r>
              <a:rPr baseline="30000" lang="en-GB" sz="1400">
                <a:solidFill>
                  <a:srgbClr val="0645AD"/>
                </a:solidFill>
                <a:highlight>
                  <a:srgbClr val="FFFFFF"/>
                </a:highlight>
                <a:uFill>
                  <a:noFill/>
                </a:uFill>
                <a:hlinkClick r:id="rId4">
                  <a:extLst>
                    <a:ext uri="{A12FA001-AC4F-418D-AE19-62706E023703}">
                      <ahyp:hlinkClr val="tx"/>
                    </a:ext>
                  </a:extLst>
                </a:hlinkClick>
              </a:rPr>
              <a:t>[85]</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The price of oil dropped in November 2018 because of a number of factors, including "rising petro-nations’ oil production, the U.S. shale oil boom, and swelling North American oil inventories," according to </a:t>
            </a:r>
            <a:r>
              <a:rPr i="1" lang="en-GB" sz="1050">
                <a:solidFill>
                  <a:srgbClr val="202122"/>
                </a:solidFill>
                <a:highlight>
                  <a:srgbClr val="FFFFFF"/>
                </a:highlight>
              </a:rPr>
              <a:t>Market Watch</a:t>
            </a:r>
            <a:r>
              <a:rPr lang="en-GB" sz="1050">
                <a:solidFill>
                  <a:srgbClr val="202122"/>
                </a:solidFill>
                <a:highlight>
                  <a:srgbClr val="FFFFFF"/>
                </a:highlight>
              </a:rPr>
              <a:t>.</a:t>
            </a:r>
            <a:r>
              <a:rPr baseline="30000" lang="en-GB" sz="1400">
                <a:solidFill>
                  <a:srgbClr val="0645AD"/>
                </a:solidFill>
                <a:highlight>
                  <a:srgbClr val="FFFFFF"/>
                </a:highlight>
                <a:uFill>
                  <a:noFill/>
                </a:uFill>
                <a:hlinkClick r:id="rId5">
                  <a:extLst>
                    <a:ext uri="{A12FA001-AC4F-418D-AE19-62706E023703}">
                      <ahyp:hlinkClr val="tx"/>
                    </a:ext>
                  </a:extLst>
                </a:hlinkClick>
              </a:rPr>
              <a:t>[86]</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The 1 November 2018 </a:t>
            </a:r>
            <a:r>
              <a:rPr lang="en-GB" sz="1050">
                <a:solidFill>
                  <a:srgbClr val="0645AD"/>
                </a:solidFill>
                <a:highlight>
                  <a:srgbClr val="FFFFFF"/>
                </a:highlight>
                <a:uFill>
                  <a:noFill/>
                </a:uFill>
                <a:hlinkClick r:id="rId6">
                  <a:extLst>
                    <a:ext uri="{A12FA001-AC4F-418D-AE19-62706E023703}">
                      <ahyp:hlinkClr val="tx"/>
                    </a:ext>
                  </a:extLst>
                </a:hlinkClick>
              </a:rPr>
              <a:t>U.S. Energy Information Administration</a:t>
            </a:r>
            <a:r>
              <a:rPr lang="en-GB" sz="1050">
                <a:solidFill>
                  <a:srgbClr val="202122"/>
                </a:solidFill>
                <a:highlight>
                  <a:srgbClr val="FFFFFF"/>
                </a:highlight>
              </a:rPr>
              <a:t> (EIA) report announced that the US had become the "leading crude oil producer in the world" when it hit a production level of 11.3 million barrels per day (bpd) in August 2018, mainly because of its </a:t>
            </a:r>
            <a:r>
              <a:rPr lang="en-GB" sz="1050">
                <a:solidFill>
                  <a:srgbClr val="0645AD"/>
                </a:solidFill>
                <a:highlight>
                  <a:srgbClr val="FFFFFF"/>
                </a:highlight>
                <a:uFill>
                  <a:noFill/>
                </a:uFill>
                <a:hlinkClick r:id="rId7">
                  <a:extLst>
                    <a:ext uri="{A12FA001-AC4F-418D-AE19-62706E023703}">
                      <ahyp:hlinkClr val="tx"/>
                    </a:ext>
                  </a:extLst>
                </a:hlinkClick>
              </a:rPr>
              <a:t>shale oil</a:t>
            </a:r>
            <a:r>
              <a:rPr lang="en-GB" sz="1050">
                <a:solidFill>
                  <a:srgbClr val="202122"/>
                </a:solidFill>
                <a:highlight>
                  <a:srgbClr val="FFFFFF"/>
                </a:highlight>
              </a:rPr>
              <a:t> production.</a:t>
            </a:r>
            <a:r>
              <a:rPr baseline="30000" lang="en-GB" sz="1400">
                <a:solidFill>
                  <a:srgbClr val="0645AD"/>
                </a:solidFill>
                <a:highlight>
                  <a:srgbClr val="FFFFFF"/>
                </a:highlight>
                <a:uFill>
                  <a:noFill/>
                </a:uFill>
                <a:hlinkClick r:id="rId8">
                  <a:extLst>
                    <a:ext uri="{A12FA001-AC4F-418D-AE19-62706E023703}">
                      <ahyp:hlinkClr val="tx"/>
                    </a:ext>
                  </a:extLst>
                </a:hlinkClick>
              </a:rPr>
              <a:t>[87]</a:t>
            </a:r>
            <a:r>
              <a:rPr lang="en-GB" sz="1050">
                <a:solidFill>
                  <a:srgbClr val="202122"/>
                </a:solidFill>
                <a:highlight>
                  <a:srgbClr val="FFFFFF"/>
                </a:highlight>
              </a:rPr>
              <a:t> US exports of petroleum—crude oil and products—exceeded imports in September and October 2019, "for the first time on record, based on monthly values since 1973."</a:t>
            </a:r>
            <a:r>
              <a:rPr baseline="30000" lang="en-GB" sz="1400">
                <a:solidFill>
                  <a:srgbClr val="0645AD"/>
                </a:solidFill>
                <a:highlight>
                  <a:srgbClr val="FFFFFF"/>
                </a:highlight>
                <a:uFill>
                  <a:noFill/>
                </a:uFill>
                <a:hlinkClick r:id="rId9">
                  <a:extLst>
                    <a:ext uri="{A12FA001-AC4F-418D-AE19-62706E023703}">
                      <ahyp:hlinkClr val="tx"/>
                    </a:ext>
                  </a:extLst>
                </a:hlinkClick>
              </a:rPr>
              <a:t>[6]</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GB" sz="1050">
                <a:solidFill>
                  <a:srgbClr val="202122"/>
                </a:solidFill>
                <a:highlight>
                  <a:srgbClr val="FFFFFF"/>
                </a:highlight>
              </a:rPr>
              <a:t>When the price of Brent oil dropped rapidly in November 2018 to $58.71,</a:t>
            </a:r>
            <a:r>
              <a:rPr baseline="30000" lang="en-GB" sz="1400">
                <a:solidFill>
                  <a:srgbClr val="0645AD"/>
                </a:solidFill>
                <a:highlight>
                  <a:srgbClr val="FFFFFF"/>
                </a:highlight>
                <a:uFill>
                  <a:noFill/>
                </a:uFill>
                <a:hlinkClick r:id="rId10">
                  <a:extLst>
                    <a:ext uri="{A12FA001-AC4F-418D-AE19-62706E023703}">
                      <ahyp:hlinkClr val="tx"/>
                    </a:ext>
                  </a:extLst>
                </a:hlinkClick>
              </a:rPr>
              <a:t>[88]</a:t>
            </a:r>
            <a:r>
              <a:rPr lang="en-GB" sz="1050">
                <a:solidFill>
                  <a:srgbClr val="202122"/>
                </a:solidFill>
                <a:highlight>
                  <a:srgbClr val="FFFFFF"/>
                </a:highlight>
              </a:rPr>
              <a:t> more than 30% from its peak,</a:t>
            </a:r>
            <a:r>
              <a:rPr baseline="30000" lang="en-GB" sz="1400">
                <a:solidFill>
                  <a:srgbClr val="0645AD"/>
                </a:solidFill>
                <a:highlight>
                  <a:srgbClr val="FFFFFF"/>
                </a:highlight>
                <a:uFill>
                  <a:noFill/>
                </a:uFill>
                <a:hlinkClick r:id="rId11">
                  <a:extLst>
                    <a:ext uri="{A12FA001-AC4F-418D-AE19-62706E023703}">
                      <ahyp:hlinkClr val="tx"/>
                    </a:ext>
                  </a:extLst>
                </a:hlinkClick>
              </a:rPr>
              <a:t>[89]</a:t>
            </a:r>
            <a:r>
              <a:rPr lang="en-GB" sz="1050">
                <a:solidFill>
                  <a:srgbClr val="202122"/>
                </a:solidFill>
                <a:highlight>
                  <a:srgbClr val="FFFFFF"/>
                </a:highlight>
              </a:rPr>
              <a:t>—the biggest 30-day drop since 2008—factors included increased oil production in Russia, some OPEC countries and the United States, which deepened global over supply, were factors in the crash.</a:t>
            </a:r>
            <a:r>
              <a:rPr baseline="30000" lang="en-GB" sz="1400">
                <a:solidFill>
                  <a:srgbClr val="0645AD"/>
                </a:solidFill>
                <a:highlight>
                  <a:srgbClr val="FFFFFF"/>
                </a:highlight>
                <a:uFill>
                  <a:noFill/>
                </a:uFill>
                <a:hlinkClick r:id="rId12">
                  <a:extLst>
                    <a:ext uri="{A12FA001-AC4F-418D-AE19-62706E023703}">
                      <ahyp:hlinkClr val="tx"/>
                    </a:ext>
                  </a:extLst>
                </a:hlinkClick>
              </a:rPr>
              <a:t>[88]</a:t>
            </a:r>
            <a:endParaRPr baseline="30000" sz="1400">
              <a:solidFill>
                <a:srgbClr val="0645AD"/>
              </a:solidFill>
              <a:highlight>
                <a:srgbClr val="FFFFFF"/>
              </a:highlight>
            </a:endParaRPr>
          </a:p>
          <a:p>
            <a:pPr indent="0" lvl="0" marL="0" rtl="0" algn="l">
              <a:spcBef>
                <a:spcPts val="50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efa848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efa848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above heat map depicts overall story of Brent crude oil prices from Oct 2016 to Nov 2021. This map has mean values of per barrel price in USD of Brent crude oil of each month in each year. On Y axis we have Year and on X axis we have month. In addition, each cell is filled with average price of Crude oil.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is evident that this dataset is having data from Oct 2016 to Nov 2021. As in map, the year 2016 has some months containing values as 0 and in year 2021 Dec column shows as value 0 because we do not have data for these months in our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darker the colour the lesser the value and vice versa, lightest the colour the highest the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heatmap shows that the average price of crude oil per barrel was high in Oct 2018 with average value as 81.032 and due to pandemic and amid global crisis these prices shows a steep downfall in Apr 2020 to as low as 18.37. Moreover, the all time high prices can be seen in recent months post epidemic in the month of Oct 2021 as high as 83.53 with continuation of rally in following month of Nov 2021 with price as 82.41. Finally, we can say that the prices are getting normal and touching highest which is a good symbol that now we have a stable demand of crude oil.</a:t>
            </a:r>
            <a:endParaRPr>
              <a:solidFill>
                <a:schemeClr val="dk1"/>
              </a:solidFill>
            </a:endParaRPr>
          </a:p>
          <a:p>
            <a:pPr indent="0" lvl="0" marL="0" rtl="0" algn="l">
              <a:spcBef>
                <a:spcPts val="0"/>
              </a:spcBef>
              <a:spcAft>
                <a:spcPts val="0"/>
              </a:spcAft>
              <a:buNone/>
            </a:pPr>
            <a:r>
              <a:t/>
            </a:r>
            <a:endParaRPr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b5beea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b5beea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273239"/>
                </a:solidFill>
                <a:highlight>
                  <a:srgbClr val="FFFFFF"/>
                </a:highlight>
              </a:rPr>
              <a:t>A lag plot is a special type of scatter plot in which the X-axis represents the dataset with some time units behind or ahead as compared to the Y-axis. The difference between these time units is called lag or lagged and it is represented by </a:t>
            </a:r>
            <a:r>
              <a:rPr i="1" lang="en-GB" sz="1300">
                <a:solidFill>
                  <a:srgbClr val="273239"/>
                </a:solidFill>
                <a:highlight>
                  <a:srgbClr val="FFFFFF"/>
                </a:highlight>
              </a:rPr>
              <a:t>k</a:t>
            </a:r>
            <a:r>
              <a:rPr lang="en-GB" sz="1300">
                <a:solidFill>
                  <a:srgbClr val="273239"/>
                </a:solidFill>
                <a:highlight>
                  <a:srgbClr val="FFFFFF"/>
                </a:highlight>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b5beea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b5beea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a3fe4f6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a3fe4f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2c3b2b1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2c3b2b1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b6bed95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b6bed95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a3fe4f6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a3fe4f6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b5beea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b5beea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3333"/>
              </a:lnSpc>
              <a:spcBef>
                <a:spcPts val="0"/>
              </a:spcBef>
              <a:spcAft>
                <a:spcPts val="0"/>
              </a:spcAft>
              <a:buClr>
                <a:schemeClr val="dk1"/>
              </a:buClr>
              <a:buSzPts val="1100"/>
              <a:buFont typeface="Arial"/>
              <a:buNone/>
            </a:pPr>
            <a:r>
              <a:rPr lang="en-GB" sz="1000">
                <a:solidFill>
                  <a:srgbClr val="222222"/>
                </a:solidFill>
                <a:highlight>
                  <a:srgbClr val="FFFFFF"/>
                </a:highlight>
              </a:rPr>
              <a:t>A Stationary series is one whose statistical properties like mean, variance, covariance do not vary with time or these stats properties are not the function of time.In other words, stationarity in Time Series also means series without a </a:t>
            </a:r>
            <a:r>
              <a:rPr i="1" lang="en-GB" sz="1000">
                <a:solidFill>
                  <a:srgbClr val="222222"/>
                </a:solidFill>
                <a:highlight>
                  <a:srgbClr val="FFFFFF"/>
                </a:highlight>
              </a:rPr>
              <a:t>Trend</a:t>
            </a:r>
            <a:r>
              <a:rPr lang="en-GB" sz="1000">
                <a:solidFill>
                  <a:srgbClr val="222222"/>
                </a:solidFill>
                <a:highlight>
                  <a:srgbClr val="FFFFFF"/>
                </a:highlight>
              </a:rPr>
              <a:t> or </a:t>
            </a:r>
            <a:r>
              <a:rPr i="1" lang="en-GB" sz="1000">
                <a:solidFill>
                  <a:srgbClr val="222222"/>
                </a:solidFill>
                <a:highlight>
                  <a:srgbClr val="FFFFFF"/>
                </a:highlight>
              </a:rPr>
              <a:t>Seasonal</a:t>
            </a:r>
            <a:r>
              <a:rPr lang="en-GB" sz="1000">
                <a:solidFill>
                  <a:srgbClr val="222222"/>
                </a:solidFill>
                <a:highlight>
                  <a:srgbClr val="FFFFFF"/>
                </a:highlight>
              </a:rPr>
              <a:t> components.</a:t>
            </a:r>
            <a:endParaRPr sz="1000">
              <a:solidFill>
                <a:srgbClr val="222222"/>
              </a:solidFill>
              <a:highlight>
                <a:srgbClr val="FFFFFF"/>
              </a:highlight>
            </a:endParaRPr>
          </a:p>
          <a:p>
            <a:pPr indent="0" lvl="0" marL="0" rtl="0" algn="l">
              <a:spcBef>
                <a:spcPts val="120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b5beea5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6b5beea5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b5beea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6b5beea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it is not stat….then its not possible for ARIMA model building</a:t>
            </a:r>
            <a:endParaRPr/>
          </a:p>
          <a:p>
            <a:pPr indent="0" lvl="0" marL="0" rtl="0" algn="l">
              <a:spcBef>
                <a:spcPts val="0"/>
              </a:spcBef>
              <a:spcAft>
                <a:spcPts val="0"/>
              </a:spcAft>
              <a:buNone/>
            </a:pPr>
            <a:r>
              <a:rPr lang="en-GB"/>
              <a:t>Dicky fuller test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b6bed95b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b6bed95b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a3fe4f6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a3fe4f6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b6bed95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b6bed95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b6bed95b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b6bed95b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a3fe4f6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a3fe4f6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c3b2b1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c3b2b1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b9f4f7b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b9f4f7b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b9f4f7b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b9f4f7b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a3fe4f6b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a3fe4f6b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b6bed95b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0b6bed95b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b6bed95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0b6bed95bc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6b5beea5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6b5beea5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2c3b2b1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2c3b2b1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2c3b2b1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2c3b2b1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b5beea5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b5beea5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b5beea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b5beea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c3b2b1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c3b2b1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c3b2b1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2c3b2b1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50" name="Shape 50"/>
        <p:cNvGrpSpPr/>
        <p:nvPr/>
      </p:nvGrpSpPr>
      <p:grpSpPr>
        <a:xfrm>
          <a:off x="0" y="0"/>
          <a:ext cx="0" cy="0"/>
          <a:chOff x="0" y="0"/>
          <a:chExt cx="0" cy="0"/>
        </a:xfrm>
      </p:grpSpPr>
      <p:sp>
        <p:nvSpPr>
          <p:cNvPr id="51" name="Google Shape;51;p13"/>
          <p:cNvSpPr txBox="1"/>
          <p:nvPr>
            <p:ph idx="11" type="ftr"/>
          </p:nvPr>
        </p:nvSpPr>
        <p:spPr>
          <a:xfrm>
            <a:off x="6188528" y="362844"/>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8" name="Google Shape;58;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59" name="Google Shape;59;p14"/>
          <p:cNvSpPr txBox="1"/>
          <p:nvPr/>
        </p:nvSpPr>
        <p:spPr>
          <a:xfrm>
            <a:off x="924000" y="3353100"/>
            <a:ext cx="7296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solidFill>
                  <a:srgbClr val="FFFFFF"/>
                </a:solidFill>
                <a:latin typeface="Times New Roman"/>
                <a:ea typeface="Times New Roman"/>
                <a:cs typeface="Times New Roman"/>
                <a:sym typeface="Times New Roman"/>
              </a:rPr>
              <a:t>Crude </a:t>
            </a:r>
            <a:r>
              <a:rPr b="1" lang="en-GB" sz="4800">
                <a:solidFill>
                  <a:srgbClr val="FFFFFF"/>
                </a:solidFill>
                <a:latin typeface="Times New Roman"/>
                <a:ea typeface="Times New Roman"/>
                <a:cs typeface="Times New Roman"/>
                <a:sym typeface="Times New Roman"/>
              </a:rPr>
              <a:t>Oil Price Prediction</a:t>
            </a:r>
            <a:endParaRPr/>
          </a:p>
        </p:txBody>
      </p:sp>
      <p:sp>
        <p:nvSpPr>
          <p:cNvPr id="60" name="Google Shape;60;p14"/>
          <p:cNvSpPr txBox="1"/>
          <p:nvPr/>
        </p:nvSpPr>
        <p:spPr>
          <a:xfrm>
            <a:off x="2603900" y="4162675"/>
            <a:ext cx="3964500" cy="861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sz="2200"/>
              <a:t>         </a:t>
            </a:r>
            <a:r>
              <a:rPr b="1" lang="en-GB" sz="2200"/>
              <a:t>Group : 3</a:t>
            </a:r>
            <a:endParaRPr b="1" sz="2200"/>
          </a:p>
          <a:p>
            <a:pPr indent="0" lvl="0" marL="0" rtl="0" algn="ctr">
              <a:spcBef>
                <a:spcPts val="0"/>
              </a:spcBef>
              <a:spcAft>
                <a:spcPts val="0"/>
              </a:spcAft>
              <a:buClr>
                <a:schemeClr val="dk1"/>
              </a:buClr>
              <a:buSzPts val="1100"/>
              <a:buFont typeface="Arial"/>
              <a:buNone/>
            </a:pPr>
            <a:r>
              <a:rPr b="1" lang="en-GB" sz="2200">
                <a:solidFill>
                  <a:schemeClr val="dk1"/>
                </a:solidFill>
              </a:rPr>
              <a:t>Mentor : Vinod &amp; Deepika</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
        <p:nvSpPr>
          <p:cNvPr id="128" name="Google Shape;128;p23"/>
          <p:cNvSpPr txBox="1"/>
          <p:nvPr/>
        </p:nvSpPr>
        <p:spPr>
          <a:xfrm>
            <a:off x="787800" y="1855350"/>
            <a:ext cx="75684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3100">
                <a:solidFill>
                  <a:srgbClr val="002776"/>
                </a:solidFill>
              </a:rPr>
              <a:t>Explore &amp; Visualizations</a:t>
            </a:r>
            <a:endParaRPr b="1" sz="3100">
              <a:solidFill>
                <a:srgbClr val="00277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417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8947"/>
              <a:buFont typeface="Arial"/>
              <a:buNone/>
            </a:pPr>
            <a:r>
              <a:rPr b="1" lang="en-GB" sz="3800">
                <a:solidFill>
                  <a:srgbClr val="002776"/>
                </a:solidFill>
                <a:latin typeface="Times New Roman"/>
                <a:ea typeface="Times New Roman"/>
                <a:cs typeface="Times New Roman"/>
                <a:sym typeface="Times New Roman"/>
              </a:rPr>
              <a:t>Inferences from Data-Set</a:t>
            </a:r>
            <a:endParaRPr b="1" sz="3800">
              <a:solidFill>
                <a:srgbClr val="EF6C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134" name="Google Shape;134;p24"/>
          <p:cNvPicPr preferRelativeResize="0"/>
          <p:nvPr/>
        </p:nvPicPr>
        <p:blipFill>
          <a:blip r:embed="rId3">
            <a:alphaModFix/>
          </a:blip>
          <a:stretch>
            <a:fillRect/>
          </a:stretch>
        </p:blipFill>
        <p:spPr>
          <a:xfrm>
            <a:off x="2874550" y="1212038"/>
            <a:ext cx="5353050" cy="3495675"/>
          </a:xfrm>
          <a:prstGeom prst="rect">
            <a:avLst/>
          </a:prstGeom>
          <a:noFill/>
          <a:ln>
            <a:noFill/>
          </a:ln>
        </p:spPr>
      </p:pic>
      <p:pic>
        <p:nvPicPr>
          <p:cNvPr id="135" name="Google Shape;135;p24"/>
          <p:cNvPicPr preferRelativeResize="0"/>
          <p:nvPr/>
        </p:nvPicPr>
        <p:blipFill>
          <a:blip r:embed="rId4">
            <a:alphaModFix/>
          </a:blip>
          <a:stretch>
            <a:fillRect/>
          </a:stretch>
        </p:blipFill>
        <p:spPr>
          <a:xfrm>
            <a:off x="1115175" y="1274138"/>
            <a:ext cx="1638300" cy="2476500"/>
          </a:xfrm>
          <a:prstGeom prst="rect">
            <a:avLst/>
          </a:prstGeom>
          <a:noFill/>
          <a:ln>
            <a:noFill/>
          </a:ln>
        </p:spPr>
      </p:pic>
      <p:sp>
        <p:nvSpPr>
          <p:cNvPr id="136" name="Google Shape;136;p24"/>
          <p:cNvSpPr txBox="1"/>
          <p:nvPr/>
        </p:nvSpPr>
        <p:spPr>
          <a:xfrm>
            <a:off x="1676550" y="2463075"/>
            <a:ext cx="941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4"/>
          <p:cNvSpPr txBox="1"/>
          <p:nvPr/>
        </p:nvSpPr>
        <p:spPr>
          <a:xfrm>
            <a:off x="1490250" y="2400975"/>
            <a:ext cx="993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chemeClr val="dk1"/>
                </a:solidFill>
                <a:highlight>
                  <a:srgbClr val="FFFFFF"/>
                </a:highlight>
              </a:rPr>
              <a:t>1309</a:t>
            </a:r>
            <a:r>
              <a:rPr lang="en-GB" sz="1050">
                <a:solidFill>
                  <a:schemeClr val="dk1"/>
                </a:solidFill>
                <a:highlight>
                  <a:srgbClr val="FFFFFF"/>
                </a:highlight>
              </a:rPr>
              <a:t> </a:t>
            </a:r>
            <a:r>
              <a:rPr lang="en-GB" sz="1200">
                <a:solidFill>
                  <a:schemeClr val="dk1"/>
                </a:solidFill>
                <a:highlight>
                  <a:srgbClr val="FFFFFF"/>
                </a:highlight>
              </a:rPr>
              <a:t>Rows</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2 Columns</a:t>
            </a:r>
            <a:endParaRPr sz="1200"/>
          </a:p>
        </p:txBody>
      </p:sp>
      <p:sp>
        <p:nvSpPr>
          <p:cNvPr id="138" name="Google Shape;138;p24"/>
          <p:cNvSpPr txBox="1"/>
          <p:nvPr/>
        </p:nvSpPr>
        <p:spPr>
          <a:xfrm>
            <a:off x="3508350" y="3094375"/>
            <a:ext cx="9933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4"/>
          <p:cNvSpPr txBox="1"/>
          <p:nvPr/>
        </p:nvSpPr>
        <p:spPr>
          <a:xfrm>
            <a:off x="3416500" y="3078175"/>
            <a:ext cx="941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t>D</a:t>
            </a:r>
            <a:r>
              <a:rPr lang="en-GB"/>
              <a:t>atetime</a:t>
            </a:r>
            <a:endParaRPr sz="1050">
              <a:solidFill>
                <a:schemeClr val="dk1"/>
              </a:solidFill>
              <a:highlight>
                <a:srgbClr val="FFFFFF"/>
              </a:highlight>
            </a:endParaRPr>
          </a:p>
          <a:p>
            <a:pPr indent="0" lvl="0" marL="0" rtl="0" algn="l">
              <a:spcBef>
                <a:spcPts val="0"/>
              </a:spcBef>
              <a:spcAft>
                <a:spcPts val="0"/>
              </a:spcAft>
              <a:buNone/>
            </a:pPr>
            <a:r>
              <a:rPr lang="en-GB"/>
              <a:t>Float</a:t>
            </a:r>
            <a:endParaRPr/>
          </a:p>
        </p:txBody>
      </p:sp>
      <p:pic>
        <p:nvPicPr>
          <p:cNvPr id="140" name="Google Shape;140;p24"/>
          <p:cNvPicPr preferRelativeResize="0"/>
          <p:nvPr/>
        </p:nvPicPr>
        <p:blipFill rotWithShape="1">
          <a:blip r:embed="rId5">
            <a:alphaModFix/>
          </a:blip>
          <a:srcRect b="0" l="0" r="0" t="0"/>
          <a:stretch/>
        </p:blipFill>
        <p:spPr>
          <a:xfrm>
            <a:off x="7861750" y="4618334"/>
            <a:ext cx="993300" cy="3442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62175" y="145700"/>
            <a:ext cx="3196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002776"/>
                </a:solidFill>
              </a:rPr>
              <a:t>Line Plot</a:t>
            </a:r>
            <a:endParaRPr b="1">
              <a:solidFill>
                <a:srgbClr val="002776"/>
              </a:solidFill>
            </a:endParaRPr>
          </a:p>
          <a:p>
            <a:pPr indent="0" lvl="0" marL="0" rtl="0" algn="l">
              <a:spcBef>
                <a:spcPts val="0"/>
              </a:spcBef>
              <a:spcAft>
                <a:spcPts val="0"/>
              </a:spcAft>
              <a:buSzPts val="990"/>
              <a:buNone/>
            </a:pPr>
            <a:r>
              <a:t/>
            </a:r>
            <a:endParaRPr b="1" sz="1800">
              <a:solidFill>
                <a:srgbClr val="002776"/>
              </a:solidFill>
              <a:latin typeface="Times New Roman"/>
              <a:ea typeface="Times New Roman"/>
              <a:cs typeface="Times New Roman"/>
              <a:sym typeface="Times New Roman"/>
            </a:endParaRPr>
          </a:p>
        </p:txBody>
      </p:sp>
      <p:sp>
        <p:nvSpPr>
          <p:cNvPr id="146" name="Google Shape;146;p25"/>
          <p:cNvSpPr txBox="1"/>
          <p:nvPr/>
        </p:nvSpPr>
        <p:spPr>
          <a:xfrm>
            <a:off x="407775" y="634100"/>
            <a:ext cx="4098300" cy="380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t>Inferences</a:t>
            </a:r>
            <a:r>
              <a:rPr lang="en-GB" sz="1150">
                <a:solidFill>
                  <a:srgbClr val="4D5156"/>
                </a:solidFill>
                <a:highlight>
                  <a:srgbClr val="FFFFFF"/>
                </a:highlight>
              </a:rPr>
              <a:t> </a:t>
            </a:r>
            <a:r>
              <a:rPr lang="en-GB"/>
              <a:t>:</a:t>
            </a:r>
            <a:endParaRPr/>
          </a:p>
          <a:p>
            <a:pPr indent="0" lvl="0" marL="0" rtl="0" algn="l">
              <a:spcBef>
                <a:spcPts val="1000"/>
              </a:spcBef>
              <a:spcAft>
                <a:spcPts val="0"/>
              </a:spcAft>
              <a:buNone/>
            </a:pPr>
            <a:r>
              <a:rPr i="1" lang="en-GB"/>
              <a:t>Trend:</a:t>
            </a:r>
            <a:endParaRPr i="1"/>
          </a:p>
          <a:p>
            <a:pPr indent="-311150" lvl="0" marL="457200" rtl="0" algn="l">
              <a:spcBef>
                <a:spcPts val="1000"/>
              </a:spcBef>
              <a:spcAft>
                <a:spcPts val="0"/>
              </a:spcAft>
              <a:buSzPts val="1300"/>
              <a:buChar char="●"/>
            </a:pPr>
            <a:r>
              <a:rPr lang="en-GB" sz="1300"/>
              <a:t>The price was steady</a:t>
            </a:r>
            <a:r>
              <a:rPr lang="en-GB" sz="1800">
                <a:solidFill>
                  <a:schemeClr val="dk1"/>
                </a:solidFill>
              </a:rPr>
              <a:t> </a:t>
            </a:r>
            <a:r>
              <a:rPr lang="en-GB" sz="1300"/>
              <a:t>till end of 2019 ($50 to $70) </a:t>
            </a:r>
            <a:endParaRPr sz="1300"/>
          </a:p>
          <a:p>
            <a:pPr indent="-311150" lvl="0" marL="457200" rtl="0" algn="l">
              <a:spcBef>
                <a:spcPts val="1000"/>
              </a:spcBef>
              <a:spcAft>
                <a:spcPts val="0"/>
              </a:spcAft>
              <a:buSzPts val="1300"/>
              <a:buChar char="●"/>
            </a:pPr>
            <a:r>
              <a:rPr lang="en-GB" sz="1300">
                <a:solidFill>
                  <a:schemeClr val="dk1"/>
                </a:solidFill>
              </a:rPr>
              <a:t>At the beginning of 2020, oil prices had declined by about $20 a barrel due to Covid,</a:t>
            </a:r>
            <a:endParaRPr sz="1300">
              <a:solidFill>
                <a:schemeClr val="dk1"/>
              </a:solidFill>
            </a:endParaRPr>
          </a:p>
          <a:p>
            <a:pPr indent="-311150" lvl="0" marL="457200" rtl="0" algn="l">
              <a:spcBef>
                <a:spcPts val="1000"/>
              </a:spcBef>
              <a:spcAft>
                <a:spcPts val="0"/>
              </a:spcAft>
              <a:buSzPts val="1300"/>
              <a:buChar char="●"/>
            </a:pPr>
            <a:r>
              <a:rPr lang="en-GB" sz="1300">
                <a:solidFill>
                  <a:schemeClr val="dk1"/>
                </a:solidFill>
              </a:rPr>
              <a:t> </a:t>
            </a:r>
            <a:r>
              <a:rPr lang="en-GB" sz="1300"/>
              <a:t>It was observed that after the drop, towards the beginning of 2021 price started to climb to the precovid numbers.</a:t>
            </a:r>
            <a:endParaRPr sz="1300"/>
          </a:p>
          <a:p>
            <a:pPr indent="0" lvl="0" marL="457200" rtl="0" algn="l">
              <a:spcBef>
                <a:spcPts val="1000"/>
              </a:spcBef>
              <a:spcAft>
                <a:spcPts val="0"/>
              </a:spcAft>
              <a:buNone/>
            </a:pPr>
            <a:r>
              <a:t/>
            </a:r>
            <a:endParaRPr sz="1300"/>
          </a:p>
          <a:p>
            <a:pPr indent="0" lvl="0" marL="0" rtl="0" algn="l">
              <a:spcBef>
                <a:spcPts val="1000"/>
              </a:spcBef>
              <a:spcAft>
                <a:spcPts val="0"/>
              </a:spcAft>
              <a:buNone/>
            </a:pPr>
            <a:r>
              <a:rPr i="1" lang="en-GB" sz="1300">
                <a:solidFill>
                  <a:schemeClr val="dk1"/>
                </a:solidFill>
              </a:rPr>
              <a:t>Seasonality :</a:t>
            </a:r>
            <a:endParaRPr i="1" sz="1300"/>
          </a:p>
          <a:p>
            <a:pPr indent="-311150" lvl="0" marL="457200" rtl="0" algn="l">
              <a:spcBef>
                <a:spcPts val="1000"/>
              </a:spcBef>
              <a:spcAft>
                <a:spcPts val="1000"/>
              </a:spcAft>
              <a:buSzPts val="1300"/>
              <a:buChar char="●"/>
            </a:pPr>
            <a:r>
              <a:rPr lang="en-GB" sz="1300"/>
              <a:t>We can  see some weak seasonality from the data.</a:t>
            </a:r>
            <a:endParaRPr sz="1200"/>
          </a:p>
        </p:txBody>
      </p:sp>
      <p:pic>
        <p:nvPicPr>
          <p:cNvPr id="147" name="Google Shape;147;p25"/>
          <p:cNvPicPr preferRelativeResize="0"/>
          <p:nvPr/>
        </p:nvPicPr>
        <p:blipFill rotWithShape="1">
          <a:blip r:embed="rId3">
            <a:alphaModFix/>
          </a:blip>
          <a:srcRect b="0" l="1574" r="0" t="0"/>
          <a:stretch/>
        </p:blipFill>
        <p:spPr>
          <a:xfrm>
            <a:off x="4572000" y="1017525"/>
            <a:ext cx="4352326" cy="2357651"/>
          </a:xfrm>
          <a:prstGeom prst="rect">
            <a:avLst/>
          </a:prstGeom>
          <a:noFill/>
          <a:ln>
            <a:noFill/>
          </a:ln>
        </p:spPr>
      </p:pic>
      <p:pic>
        <p:nvPicPr>
          <p:cNvPr id="148" name="Google Shape;148;p25"/>
          <p:cNvPicPr preferRelativeResize="0"/>
          <p:nvPr/>
        </p:nvPicPr>
        <p:blipFill rotWithShape="1">
          <a:blip r:embed="rId4">
            <a:alphaModFix/>
          </a:blip>
          <a:srcRect b="0" l="0" r="0" t="0"/>
          <a:stretch/>
        </p:blipFill>
        <p:spPr>
          <a:xfrm>
            <a:off x="7781000" y="4590350"/>
            <a:ext cx="1154800" cy="4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1621325" y="464225"/>
            <a:ext cx="5744801" cy="2806150"/>
          </a:xfrm>
          <a:prstGeom prst="rect">
            <a:avLst/>
          </a:prstGeom>
          <a:noFill/>
          <a:ln>
            <a:noFill/>
          </a:ln>
        </p:spPr>
      </p:pic>
      <p:sp>
        <p:nvSpPr>
          <p:cNvPr id="154" name="Google Shape;154;p26"/>
          <p:cNvSpPr txBox="1"/>
          <p:nvPr/>
        </p:nvSpPr>
        <p:spPr>
          <a:xfrm>
            <a:off x="782725" y="3432725"/>
            <a:ext cx="7849500" cy="105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GB" sz="1300">
                <a:solidFill>
                  <a:schemeClr val="dk1"/>
                </a:solidFill>
              </a:rPr>
              <a:t>Stationarity</a:t>
            </a:r>
            <a:r>
              <a:rPr lang="en-GB"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0" marL="457200" marR="0" rtl="0" algn="l">
              <a:lnSpc>
                <a:spcPct val="100000"/>
              </a:lnSpc>
              <a:spcBef>
                <a:spcPts val="1000"/>
              </a:spcBef>
              <a:spcAft>
                <a:spcPts val="0"/>
              </a:spcAft>
              <a:buClr>
                <a:schemeClr val="dk1"/>
              </a:buClr>
              <a:buSzPts val="1300"/>
              <a:buFont typeface="Roboto"/>
              <a:buChar char="●"/>
            </a:pPr>
            <a:r>
              <a:rPr lang="en-GB" sz="1300">
                <a:solidFill>
                  <a:schemeClr val="dk1"/>
                </a:solidFill>
                <a:latin typeface="Roboto"/>
                <a:ea typeface="Roboto"/>
                <a:cs typeface="Roboto"/>
                <a:sym typeface="Roboto"/>
              </a:rPr>
              <a:t>As the Mean is changing in different time period we can say the data is not stationary.</a:t>
            </a:r>
            <a:endParaRPr sz="13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pic>
        <p:nvPicPr>
          <p:cNvPr id="155" name="Google Shape;155;p26"/>
          <p:cNvPicPr preferRelativeResize="0"/>
          <p:nvPr/>
        </p:nvPicPr>
        <p:blipFill rotWithShape="1">
          <a:blip r:embed="rId4">
            <a:alphaModFix/>
          </a:blip>
          <a:srcRect b="0" l="0" r="0" t="0"/>
          <a:stretch/>
        </p:blipFill>
        <p:spPr>
          <a:xfrm>
            <a:off x="7781000" y="4590350"/>
            <a:ext cx="1154800" cy="4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48375" y="322025"/>
            <a:ext cx="58047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Histogram and Distribution Plot</a:t>
            </a:r>
            <a:endParaRPr b="1">
              <a:solidFill>
                <a:srgbClr val="002776"/>
              </a:solidFill>
            </a:endParaRPr>
          </a:p>
        </p:txBody>
      </p:sp>
      <p:sp>
        <p:nvSpPr>
          <p:cNvPr id="161" name="Google Shape;161;p27"/>
          <p:cNvSpPr txBox="1"/>
          <p:nvPr>
            <p:ph idx="1" type="body"/>
          </p:nvPr>
        </p:nvSpPr>
        <p:spPr>
          <a:xfrm>
            <a:off x="348375" y="1231275"/>
            <a:ext cx="3750000" cy="244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700">
                <a:solidFill>
                  <a:schemeClr val="dk1"/>
                </a:solidFill>
              </a:rPr>
              <a:t>Inferences</a:t>
            </a:r>
            <a:r>
              <a:rPr lang="en-GB" sz="1350">
                <a:solidFill>
                  <a:srgbClr val="4D5156"/>
                </a:solidFill>
                <a:highlight>
                  <a:srgbClr val="FFFFFF"/>
                </a:highlight>
              </a:rPr>
              <a:t> </a:t>
            </a:r>
            <a:r>
              <a:rPr lang="en-GB" sz="1400">
                <a:solidFill>
                  <a:schemeClr val="dk1"/>
                </a:solidFill>
              </a:rPr>
              <a:t>:</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Most frequent values of Brent are in the range of 61 to 69.</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The Brent oil price values from 0 to 35 are less frequent.</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It show the data </a:t>
            </a:r>
            <a:r>
              <a:rPr lang="en-GB" sz="1503">
                <a:solidFill>
                  <a:srgbClr val="000000"/>
                </a:solidFill>
              </a:rPr>
              <a:t>doesn't</a:t>
            </a:r>
            <a:r>
              <a:rPr lang="en-GB" sz="1503">
                <a:solidFill>
                  <a:srgbClr val="000000"/>
                </a:solidFill>
              </a:rPr>
              <a:t> follow Normal Distribution.</a:t>
            </a:r>
            <a:endParaRPr sz="1503">
              <a:solidFill>
                <a:srgbClr val="000000"/>
              </a:solidFill>
            </a:endParaRPr>
          </a:p>
          <a:p>
            <a:pPr indent="-324090" lvl="0" marL="457200" marR="0" rtl="0" algn="l">
              <a:lnSpc>
                <a:spcPct val="90000"/>
              </a:lnSpc>
              <a:spcBef>
                <a:spcPts val="1000"/>
              </a:spcBef>
              <a:spcAft>
                <a:spcPts val="0"/>
              </a:spcAft>
              <a:buClr>
                <a:srgbClr val="000000"/>
              </a:buClr>
              <a:buSzPts val="1504"/>
              <a:buChar char="●"/>
            </a:pPr>
            <a:r>
              <a:rPr lang="en-GB" sz="1503">
                <a:solidFill>
                  <a:srgbClr val="000000"/>
                </a:solidFill>
              </a:rPr>
              <a:t>Left skewed data</a:t>
            </a:r>
            <a:endParaRPr sz="1503">
              <a:solidFill>
                <a:srgbClr val="000000"/>
              </a:solidFill>
            </a:endParaRPr>
          </a:p>
          <a:p>
            <a:pPr indent="0" lvl="0" marL="0" rtl="0" algn="l">
              <a:lnSpc>
                <a:spcPct val="105000"/>
              </a:lnSpc>
              <a:spcBef>
                <a:spcPts val="1000"/>
              </a:spcBef>
              <a:spcAft>
                <a:spcPts val="1200"/>
              </a:spcAft>
              <a:buSzPts val="935"/>
              <a:buNone/>
            </a:pPr>
            <a:r>
              <a:t/>
            </a:r>
            <a:endParaRPr sz="1629"/>
          </a:p>
        </p:txBody>
      </p:sp>
      <p:pic>
        <p:nvPicPr>
          <p:cNvPr id="162" name="Google Shape;162;p27"/>
          <p:cNvPicPr preferRelativeResize="0"/>
          <p:nvPr/>
        </p:nvPicPr>
        <p:blipFill>
          <a:blip r:embed="rId3">
            <a:alphaModFix/>
          </a:blip>
          <a:stretch>
            <a:fillRect/>
          </a:stretch>
        </p:blipFill>
        <p:spPr>
          <a:xfrm>
            <a:off x="4416700" y="1155250"/>
            <a:ext cx="4507751" cy="2833001"/>
          </a:xfrm>
          <a:prstGeom prst="rect">
            <a:avLst/>
          </a:prstGeom>
          <a:noFill/>
          <a:ln>
            <a:noFill/>
          </a:ln>
        </p:spPr>
      </p:pic>
      <p:pic>
        <p:nvPicPr>
          <p:cNvPr id="163" name="Google Shape;163;p27"/>
          <p:cNvPicPr preferRelativeResize="0"/>
          <p:nvPr/>
        </p:nvPicPr>
        <p:blipFill rotWithShape="1">
          <a:blip r:embed="rId4">
            <a:alphaModFix/>
          </a:blip>
          <a:srcRect b="0" l="0" r="0" t="0"/>
          <a:stretch/>
        </p:blipFill>
        <p:spPr>
          <a:xfrm>
            <a:off x="7884500" y="4626228"/>
            <a:ext cx="947800" cy="3284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266325" y="258975"/>
            <a:ext cx="40017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Box Plot Year Wise</a:t>
            </a:r>
            <a:endParaRPr b="1">
              <a:solidFill>
                <a:srgbClr val="002776"/>
              </a:solidFill>
            </a:endParaRPr>
          </a:p>
        </p:txBody>
      </p:sp>
      <p:sp>
        <p:nvSpPr>
          <p:cNvPr id="169" name="Google Shape;169;p28"/>
          <p:cNvSpPr txBox="1"/>
          <p:nvPr>
            <p:ph idx="1" type="body"/>
          </p:nvPr>
        </p:nvSpPr>
        <p:spPr>
          <a:xfrm>
            <a:off x="367125" y="1070975"/>
            <a:ext cx="3768300" cy="351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14"/>
              <a:buFont typeface="Arial"/>
              <a:buNone/>
            </a:pPr>
            <a:r>
              <a:rPr lang="en-GB" sz="1535">
                <a:solidFill>
                  <a:schemeClr val="dk1"/>
                </a:solidFill>
              </a:rPr>
              <a:t>Inferences</a:t>
            </a:r>
            <a:r>
              <a:rPr lang="en-GB" sz="1342">
                <a:solidFill>
                  <a:srgbClr val="4D5156"/>
                </a:solidFill>
                <a:highlight>
                  <a:srgbClr val="FFFFFF"/>
                </a:highlight>
              </a:rPr>
              <a:t> </a:t>
            </a:r>
            <a:r>
              <a:rPr lang="en-GB" sz="1227">
                <a:solidFill>
                  <a:schemeClr val="dk1"/>
                </a:solidFill>
              </a:rPr>
              <a:t> :-</a:t>
            </a:r>
            <a:endParaRPr sz="1390"/>
          </a:p>
          <a:p>
            <a:pPr indent="-292417" lvl="0" marL="457200" rtl="0" algn="l">
              <a:lnSpc>
                <a:spcPct val="90000"/>
              </a:lnSpc>
              <a:spcBef>
                <a:spcPts val="1000"/>
              </a:spcBef>
              <a:spcAft>
                <a:spcPts val="0"/>
              </a:spcAft>
              <a:buClr>
                <a:schemeClr val="dk1"/>
              </a:buClr>
              <a:buSzPts val="1005"/>
              <a:buChar char="●"/>
            </a:pPr>
            <a:r>
              <a:rPr lang="en-GB" sz="1335">
                <a:solidFill>
                  <a:schemeClr val="dk1"/>
                </a:solidFill>
              </a:rPr>
              <a:t>2017(june) to  2018 (oct) was the boom year for oil market.</a:t>
            </a:r>
            <a:endParaRPr sz="1335">
              <a:solidFill>
                <a:schemeClr val="dk1"/>
              </a:solidFill>
            </a:endParaRPr>
          </a:p>
          <a:p>
            <a:pPr indent="-292417" lvl="0" marL="457200" rtl="0" algn="l">
              <a:lnSpc>
                <a:spcPct val="105000"/>
              </a:lnSpc>
              <a:spcBef>
                <a:spcPts val="1000"/>
              </a:spcBef>
              <a:spcAft>
                <a:spcPts val="0"/>
              </a:spcAft>
              <a:buClr>
                <a:schemeClr val="dk1"/>
              </a:buClr>
              <a:buSzPts val="1005"/>
              <a:buChar char="●"/>
            </a:pPr>
            <a:r>
              <a:rPr lang="en-GB" sz="1335">
                <a:solidFill>
                  <a:schemeClr val="dk1"/>
                </a:solidFill>
              </a:rPr>
              <a:t>Years 2018 and 2020 show outliers.</a:t>
            </a:r>
            <a:endParaRPr sz="1335">
              <a:solidFill>
                <a:schemeClr val="dk1"/>
              </a:solidFill>
            </a:endParaRPr>
          </a:p>
          <a:p>
            <a:pPr indent="0" lvl="0" marL="0" rtl="0" algn="l">
              <a:lnSpc>
                <a:spcPct val="105000"/>
              </a:lnSpc>
              <a:spcBef>
                <a:spcPts val="1000"/>
              </a:spcBef>
              <a:spcAft>
                <a:spcPts val="0"/>
              </a:spcAft>
              <a:buNone/>
            </a:pPr>
            <a:r>
              <a:rPr lang="en-GB" sz="1335">
                <a:solidFill>
                  <a:schemeClr val="dk1"/>
                </a:solidFill>
              </a:rPr>
              <a:t>2018</a:t>
            </a:r>
            <a:endParaRPr sz="1335">
              <a:solidFill>
                <a:schemeClr val="dk1"/>
              </a:solidFill>
            </a:endParaRPr>
          </a:p>
          <a:p>
            <a:pPr indent="-295910" lvl="0" marL="457200" rtl="0" algn="l">
              <a:lnSpc>
                <a:spcPct val="90000"/>
              </a:lnSpc>
              <a:spcBef>
                <a:spcPts val="1200"/>
              </a:spcBef>
              <a:spcAft>
                <a:spcPts val="0"/>
              </a:spcAft>
              <a:buClr>
                <a:srgbClr val="202124"/>
              </a:buClr>
              <a:buSzPts val="1060"/>
              <a:buChar char="●"/>
            </a:pPr>
            <a:r>
              <a:rPr lang="en-GB" sz="1335">
                <a:solidFill>
                  <a:schemeClr val="dk1"/>
                </a:solidFill>
              </a:rPr>
              <a:t>The price of oil dropped in November 2018 because of  number of factors, including "rising petro-nations' oil production, the U.S. shale oil boom, and swelling in North American oil inventories," according to Market Watch.</a:t>
            </a:r>
            <a:endParaRPr sz="1335">
              <a:solidFill>
                <a:schemeClr val="dk1"/>
              </a:solidFill>
            </a:endParaRPr>
          </a:p>
          <a:p>
            <a:pPr indent="0" lvl="0" marL="914400" rtl="0" algn="l">
              <a:lnSpc>
                <a:spcPct val="90000"/>
              </a:lnSpc>
              <a:spcBef>
                <a:spcPts val="0"/>
              </a:spcBef>
              <a:spcAft>
                <a:spcPts val="0"/>
              </a:spcAft>
              <a:buNone/>
            </a:pPr>
            <a:r>
              <a:t/>
            </a:r>
            <a:endParaRPr sz="1335">
              <a:solidFill>
                <a:schemeClr val="dk1"/>
              </a:solidFill>
            </a:endParaRPr>
          </a:p>
          <a:p>
            <a:pPr indent="0" lvl="0" marL="0" rtl="0" algn="l">
              <a:lnSpc>
                <a:spcPct val="90000"/>
              </a:lnSpc>
              <a:spcBef>
                <a:spcPts val="0"/>
              </a:spcBef>
              <a:spcAft>
                <a:spcPts val="0"/>
              </a:spcAft>
              <a:buNone/>
            </a:pPr>
            <a:r>
              <a:rPr lang="en-GB" sz="1335">
                <a:solidFill>
                  <a:schemeClr val="dk1"/>
                </a:solidFill>
              </a:rPr>
              <a:t>2020</a:t>
            </a:r>
            <a:endParaRPr sz="1335">
              <a:solidFill>
                <a:schemeClr val="dk1"/>
              </a:solidFill>
            </a:endParaRPr>
          </a:p>
          <a:p>
            <a:pPr indent="-295910" lvl="0" marL="457200" rtl="0" algn="l">
              <a:lnSpc>
                <a:spcPct val="100000"/>
              </a:lnSpc>
              <a:spcBef>
                <a:spcPts val="0"/>
              </a:spcBef>
              <a:spcAft>
                <a:spcPts val="0"/>
              </a:spcAft>
              <a:buClr>
                <a:srgbClr val="202124"/>
              </a:buClr>
              <a:buSzPts val="1060"/>
              <a:buChar char="●"/>
            </a:pPr>
            <a:r>
              <a:rPr lang="en-GB" sz="1335">
                <a:solidFill>
                  <a:schemeClr val="dk1"/>
                </a:solidFill>
              </a:rPr>
              <a:t>As rising Covid cases prompted fears of demand slowdown, due to that the price of the oil dropped.</a:t>
            </a:r>
            <a:endParaRPr sz="1060">
              <a:solidFill>
                <a:srgbClr val="202124"/>
              </a:solidFill>
              <a:highlight>
                <a:schemeClr val="lt1"/>
              </a:highlight>
            </a:endParaRPr>
          </a:p>
          <a:p>
            <a:pPr indent="0" lvl="0" marL="0" rtl="0" algn="l">
              <a:lnSpc>
                <a:spcPct val="105000"/>
              </a:lnSpc>
              <a:spcBef>
                <a:spcPts val="0"/>
              </a:spcBef>
              <a:spcAft>
                <a:spcPts val="1200"/>
              </a:spcAft>
              <a:buSzPts val="605"/>
              <a:buNone/>
            </a:pPr>
            <a:r>
              <a:t/>
            </a:r>
            <a:endParaRPr sz="1390"/>
          </a:p>
        </p:txBody>
      </p:sp>
      <p:pic>
        <p:nvPicPr>
          <p:cNvPr id="170" name="Google Shape;170;p28"/>
          <p:cNvPicPr preferRelativeResize="0"/>
          <p:nvPr/>
        </p:nvPicPr>
        <p:blipFill>
          <a:blip r:embed="rId3">
            <a:alphaModFix/>
          </a:blip>
          <a:stretch>
            <a:fillRect/>
          </a:stretch>
        </p:blipFill>
        <p:spPr>
          <a:xfrm>
            <a:off x="4479975" y="2434000"/>
            <a:ext cx="4352325" cy="2404670"/>
          </a:xfrm>
          <a:prstGeom prst="rect">
            <a:avLst/>
          </a:prstGeom>
          <a:noFill/>
          <a:ln>
            <a:noFill/>
          </a:ln>
        </p:spPr>
      </p:pic>
      <p:pic>
        <p:nvPicPr>
          <p:cNvPr id="171" name="Google Shape;171;p28"/>
          <p:cNvPicPr preferRelativeResize="0"/>
          <p:nvPr/>
        </p:nvPicPr>
        <p:blipFill rotWithShape="1">
          <a:blip r:embed="rId4">
            <a:alphaModFix/>
          </a:blip>
          <a:srcRect b="0" l="1574" r="0" t="0"/>
          <a:stretch/>
        </p:blipFill>
        <p:spPr>
          <a:xfrm>
            <a:off x="4347800" y="214150"/>
            <a:ext cx="4439134" cy="240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67925" y="159725"/>
            <a:ext cx="26820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Heat Map</a:t>
            </a:r>
            <a:endParaRPr b="1">
              <a:solidFill>
                <a:srgbClr val="002776"/>
              </a:solidFill>
            </a:endParaRPr>
          </a:p>
        </p:txBody>
      </p:sp>
      <p:sp>
        <p:nvSpPr>
          <p:cNvPr id="177" name="Google Shape;177;p29"/>
          <p:cNvSpPr txBox="1"/>
          <p:nvPr>
            <p:ph idx="1" type="body"/>
          </p:nvPr>
        </p:nvSpPr>
        <p:spPr>
          <a:xfrm>
            <a:off x="267925" y="1360825"/>
            <a:ext cx="2397300" cy="2837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t/>
            </a:r>
            <a:endParaRPr sz="1339">
              <a:solidFill>
                <a:srgbClr val="000000"/>
              </a:solidFill>
            </a:endParaRPr>
          </a:p>
          <a:p>
            <a:pPr indent="0" lvl="0" marL="0" rtl="0" algn="l">
              <a:lnSpc>
                <a:spcPct val="80000"/>
              </a:lnSpc>
              <a:spcBef>
                <a:spcPts val="1000"/>
              </a:spcBef>
              <a:spcAft>
                <a:spcPts val="0"/>
              </a:spcAft>
              <a:buSzPts val="688"/>
              <a:buNone/>
            </a:pPr>
            <a:r>
              <a:rPr lang="en-GB" sz="1339">
                <a:solidFill>
                  <a:schemeClr val="dk1"/>
                </a:solidFill>
              </a:rPr>
              <a:t>Oct 2018 -</a:t>
            </a:r>
            <a:endParaRPr sz="1339">
              <a:solidFill>
                <a:schemeClr val="dk1"/>
              </a:solidFill>
            </a:endParaRPr>
          </a:p>
          <a:p>
            <a:pPr indent="-309562" lvl="0" marL="457200" rtl="0" algn="l">
              <a:lnSpc>
                <a:spcPct val="80000"/>
              </a:lnSpc>
              <a:spcBef>
                <a:spcPts val="1000"/>
              </a:spcBef>
              <a:spcAft>
                <a:spcPts val="0"/>
              </a:spcAft>
              <a:buClr>
                <a:schemeClr val="dk1"/>
              </a:buClr>
              <a:buSzPts val="1275"/>
              <a:buChar char="●"/>
            </a:pPr>
            <a:r>
              <a:rPr lang="en-GB" sz="1339">
                <a:solidFill>
                  <a:srgbClr val="000000"/>
                </a:solidFill>
              </a:rPr>
              <a:t>The average price of crude oil per barrel was high - with average value as 81.032 </a:t>
            </a:r>
            <a:endParaRPr sz="1339">
              <a:solidFill>
                <a:srgbClr val="000000"/>
              </a:solidFill>
            </a:endParaRPr>
          </a:p>
          <a:p>
            <a:pPr indent="0" lvl="0" marL="0" rtl="0" algn="l">
              <a:lnSpc>
                <a:spcPct val="80000"/>
              </a:lnSpc>
              <a:spcBef>
                <a:spcPts val="1000"/>
              </a:spcBef>
              <a:spcAft>
                <a:spcPts val="0"/>
              </a:spcAft>
              <a:buSzPts val="688"/>
              <a:buNone/>
            </a:pPr>
            <a:r>
              <a:rPr lang="en-GB" sz="1339">
                <a:solidFill>
                  <a:schemeClr val="dk1"/>
                </a:solidFill>
              </a:rPr>
              <a:t>Apr 2020</a:t>
            </a:r>
            <a:endParaRPr sz="1339">
              <a:solidFill>
                <a:srgbClr val="000000"/>
              </a:solidFill>
            </a:endParaRPr>
          </a:p>
          <a:p>
            <a:pPr indent="-309562" lvl="0" marL="457200" rtl="0" algn="l">
              <a:lnSpc>
                <a:spcPct val="80000"/>
              </a:lnSpc>
              <a:spcBef>
                <a:spcPts val="1000"/>
              </a:spcBef>
              <a:spcAft>
                <a:spcPts val="0"/>
              </a:spcAft>
              <a:buClr>
                <a:schemeClr val="dk1"/>
              </a:buClr>
              <a:buSzPts val="1275"/>
              <a:buChar char="●"/>
            </a:pPr>
            <a:r>
              <a:rPr lang="en-GB" sz="1339">
                <a:solidFill>
                  <a:srgbClr val="000000"/>
                </a:solidFill>
              </a:rPr>
              <a:t>Due to pandemic and amid global crisis these prices shows a steep downfall - to as low as 18.37.</a:t>
            </a:r>
            <a:endParaRPr sz="1339">
              <a:solidFill>
                <a:srgbClr val="000000"/>
              </a:solidFill>
            </a:endParaRPr>
          </a:p>
          <a:p>
            <a:pPr indent="0" lvl="0" marL="457200" rtl="0" algn="l">
              <a:lnSpc>
                <a:spcPct val="80000"/>
              </a:lnSpc>
              <a:spcBef>
                <a:spcPts val="1000"/>
              </a:spcBef>
              <a:spcAft>
                <a:spcPts val="1000"/>
              </a:spcAft>
              <a:buSzPts val="688"/>
              <a:buNone/>
            </a:pPr>
            <a:r>
              <a:t/>
            </a:r>
            <a:endParaRPr sz="1339">
              <a:solidFill>
                <a:srgbClr val="000000"/>
              </a:solidFill>
            </a:endParaRPr>
          </a:p>
        </p:txBody>
      </p:sp>
      <p:sp>
        <p:nvSpPr>
          <p:cNvPr id="178" name="Google Shape;178;p29"/>
          <p:cNvSpPr txBox="1"/>
          <p:nvPr/>
        </p:nvSpPr>
        <p:spPr>
          <a:xfrm>
            <a:off x="6615225" y="1385100"/>
            <a:ext cx="2397300" cy="3092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GB" sz="1203">
                <a:solidFill>
                  <a:schemeClr val="dk1"/>
                </a:solidFill>
              </a:rPr>
              <a:t>The all time high prices can be seen in recent months post epidemic in the month of Oct 2021 as high as 83.53 with continuation of rally in following month of Nov 2021 with price as 82.41. </a:t>
            </a:r>
            <a:endParaRPr sz="1203">
              <a:solidFill>
                <a:schemeClr val="dk1"/>
              </a:solidFill>
            </a:endParaRPr>
          </a:p>
          <a:p>
            <a:pPr indent="-298450" lvl="0" marL="457200" rtl="0" algn="l">
              <a:spcBef>
                <a:spcPts val="1000"/>
              </a:spcBef>
              <a:spcAft>
                <a:spcPts val="1000"/>
              </a:spcAft>
              <a:buClr>
                <a:schemeClr val="dk1"/>
              </a:buClr>
              <a:buSzPts val="1100"/>
              <a:buChar char="●"/>
            </a:pPr>
            <a:r>
              <a:rPr lang="en-GB" sz="1203">
                <a:solidFill>
                  <a:schemeClr val="dk1"/>
                </a:solidFill>
              </a:rPr>
              <a:t>Finally, we can say that the prices are getting normal and touching highest which is a good symbol that now we have a stable demand of crude oil.</a:t>
            </a:r>
            <a:endParaRPr sz="1100"/>
          </a:p>
        </p:txBody>
      </p:sp>
      <p:sp>
        <p:nvSpPr>
          <p:cNvPr id="179" name="Google Shape;179;p29"/>
          <p:cNvSpPr txBox="1"/>
          <p:nvPr/>
        </p:nvSpPr>
        <p:spPr>
          <a:xfrm>
            <a:off x="722300" y="774900"/>
            <a:ext cx="7791900" cy="4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GB" sz="1503">
                <a:solidFill>
                  <a:schemeClr val="dk1"/>
                </a:solidFill>
              </a:rPr>
              <a:t>The darker the colour the lesser the value and lightest the colour the highest the value.</a:t>
            </a:r>
            <a:endParaRPr/>
          </a:p>
        </p:txBody>
      </p:sp>
      <p:pic>
        <p:nvPicPr>
          <p:cNvPr id="180" name="Google Shape;180;p29"/>
          <p:cNvPicPr preferRelativeResize="0"/>
          <p:nvPr/>
        </p:nvPicPr>
        <p:blipFill>
          <a:blip r:embed="rId3">
            <a:alphaModFix/>
          </a:blip>
          <a:stretch>
            <a:fillRect/>
          </a:stretch>
        </p:blipFill>
        <p:spPr>
          <a:xfrm>
            <a:off x="2605450" y="1284009"/>
            <a:ext cx="3933101" cy="35111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26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Lag Scatter Plot</a:t>
            </a:r>
            <a:endParaRPr b="1">
              <a:solidFill>
                <a:srgbClr val="002776"/>
              </a:solidFill>
            </a:endParaRPr>
          </a:p>
        </p:txBody>
      </p:sp>
      <p:pic>
        <p:nvPicPr>
          <p:cNvPr id="186" name="Google Shape;186;p30"/>
          <p:cNvPicPr preferRelativeResize="0"/>
          <p:nvPr/>
        </p:nvPicPr>
        <p:blipFill rotWithShape="1">
          <a:blip r:embed="rId3">
            <a:alphaModFix/>
          </a:blip>
          <a:srcRect b="0" l="0" r="9387" t="0"/>
          <a:stretch/>
        </p:blipFill>
        <p:spPr>
          <a:xfrm>
            <a:off x="4818875" y="786850"/>
            <a:ext cx="4013424" cy="2854625"/>
          </a:xfrm>
          <a:prstGeom prst="rect">
            <a:avLst/>
          </a:prstGeom>
          <a:noFill/>
          <a:ln>
            <a:noFill/>
          </a:ln>
        </p:spPr>
      </p:pic>
      <p:sp>
        <p:nvSpPr>
          <p:cNvPr id="187" name="Google Shape;187;p30"/>
          <p:cNvSpPr txBox="1"/>
          <p:nvPr/>
        </p:nvSpPr>
        <p:spPr>
          <a:xfrm>
            <a:off x="264475" y="955950"/>
            <a:ext cx="4493700" cy="323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GB" sz="1300">
                <a:solidFill>
                  <a:srgbClr val="273239"/>
                </a:solidFill>
                <a:highlight>
                  <a:srgbClr val="FFFFFF"/>
                </a:highlight>
              </a:rPr>
              <a:t>A lag plot is a special type of scatter plot in which the X-axis represents the dataset with some time units behind or ahead as compared to the Y-axis</a:t>
            </a:r>
            <a:endParaRPr sz="1300">
              <a:solidFill>
                <a:srgbClr val="273239"/>
              </a:solidFill>
              <a:highlight>
                <a:srgbClr val="FFFFFF"/>
              </a:highlight>
            </a:endParaRPr>
          </a:p>
          <a:p>
            <a:pPr indent="-311150" lvl="0" marL="457200" rtl="0" algn="just">
              <a:spcBef>
                <a:spcPts val="1000"/>
              </a:spcBef>
              <a:spcAft>
                <a:spcPts val="0"/>
              </a:spcAft>
              <a:buClr>
                <a:srgbClr val="273239"/>
              </a:buClr>
              <a:buSzPts val="1300"/>
              <a:buChar char="●"/>
            </a:pPr>
            <a:r>
              <a:rPr lang="en-GB" sz="1300">
                <a:solidFill>
                  <a:srgbClr val="273239"/>
                </a:solidFill>
                <a:highlight>
                  <a:srgbClr val="FFFFFF"/>
                </a:highlight>
              </a:rPr>
              <a:t>The difference between these time units is called lag.</a:t>
            </a:r>
            <a:endParaRPr sz="1300">
              <a:solidFill>
                <a:srgbClr val="273239"/>
              </a:solidFill>
              <a:highlight>
                <a:srgbClr val="FFFFFF"/>
              </a:highlight>
            </a:endParaRPr>
          </a:p>
          <a:p>
            <a:pPr indent="0" lvl="0" marL="0" rtl="0" algn="l">
              <a:lnSpc>
                <a:spcPct val="80000"/>
              </a:lnSpc>
              <a:spcBef>
                <a:spcPts val="1000"/>
              </a:spcBef>
              <a:spcAft>
                <a:spcPts val="0"/>
              </a:spcAft>
              <a:buNone/>
            </a:pPr>
            <a:r>
              <a:rPr lang="en-GB" sz="1535">
                <a:solidFill>
                  <a:schemeClr val="dk1"/>
                </a:solidFill>
              </a:rPr>
              <a:t>Inferences</a:t>
            </a:r>
            <a:r>
              <a:rPr lang="en-GB" sz="1342">
                <a:solidFill>
                  <a:srgbClr val="4D5156"/>
                </a:solidFill>
                <a:highlight>
                  <a:srgbClr val="FFFFFF"/>
                </a:highlight>
              </a:rPr>
              <a:t> </a:t>
            </a:r>
            <a:r>
              <a:rPr lang="en-GB" sz="1227">
                <a:solidFill>
                  <a:schemeClr val="dk1"/>
                </a:solidFill>
              </a:rPr>
              <a:t> :-</a:t>
            </a:r>
            <a:endParaRPr sz="1300">
              <a:solidFill>
                <a:srgbClr val="273239"/>
              </a:solidFill>
              <a:highlight>
                <a:srgbClr val="FFFFFF"/>
              </a:highlight>
            </a:endParaRPr>
          </a:p>
          <a:p>
            <a:pPr indent="-311150" lvl="0" marL="457200" rtl="0" algn="just">
              <a:spcBef>
                <a:spcPts val="1000"/>
              </a:spcBef>
              <a:spcAft>
                <a:spcPts val="0"/>
              </a:spcAft>
              <a:buClr>
                <a:srgbClr val="273239"/>
              </a:buClr>
              <a:buSzPts val="1300"/>
              <a:buChar char="●"/>
            </a:pPr>
            <a:r>
              <a:rPr lang="en-GB" sz="1300">
                <a:solidFill>
                  <a:srgbClr val="273239"/>
                </a:solidFill>
                <a:highlight>
                  <a:srgbClr val="FFFFFF"/>
                </a:highlight>
              </a:rPr>
              <a:t>Lag plot indicates that oil prices had </a:t>
            </a:r>
            <a:r>
              <a:rPr b="1" lang="en-GB" sz="1300">
                <a:solidFill>
                  <a:srgbClr val="273239"/>
                </a:solidFill>
                <a:highlight>
                  <a:srgbClr val="FFFFFF"/>
                </a:highlight>
              </a:rPr>
              <a:t>good positive correlation</a:t>
            </a:r>
            <a:r>
              <a:rPr lang="en-GB" sz="1300">
                <a:solidFill>
                  <a:srgbClr val="273239"/>
                </a:solidFill>
                <a:highlight>
                  <a:srgbClr val="FFFFFF"/>
                </a:highlight>
              </a:rPr>
              <a:t> relationship.</a:t>
            </a:r>
            <a:endParaRPr sz="1300">
              <a:solidFill>
                <a:srgbClr val="273239"/>
              </a:solidFill>
              <a:highlight>
                <a:srgbClr val="FFFFFF"/>
              </a:highlight>
            </a:endParaRPr>
          </a:p>
          <a:p>
            <a:pPr indent="-311150" lvl="0" marL="457200" rtl="0" algn="just">
              <a:spcBef>
                <a:spcPts val="1000"/>
              </a:spcBef>
              <a:spcAft>
                <a:spcPts val="0"/>
              </a:spcAft>
              <a:buClr>
                <a:srgbClr val="273239"/>
              </a:buClr>
              <a:buSzPts val="1300"/>
              <a:buChar char="●"/>
            </a:pPr>
            <a:r>
              <a:rPr lang="en-GB" sz="1300">
                <a:solidFill>
                  <a:srgbClr val="273239"/>
                </a:solidFill>
                <a:highlight>
                  <a:srgbClr val="FFFFFF"/>
                </a:highlight>
              </a:rPr>
              <a:t>Hence,this series is good for time series modelling as its showing autoregressive nature.</a:t>
            </a:r>
            <a:endParaRPr sz="1300">
              <a:solidFill>
                <a:srgbClr val="273239"/>
              </a:solidFill>
              <a:highlight>
                <a:srgbClr val="FFFFFF"/>
              </a:highlight>
            </a:endParaRPr>
          </a:p>
          <a:p>
            <a:pPr indent="0" lvl="0" marL="457200" rtl="0" algn="l">
              <a:spcBef>
                <a:spcPts val="100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p:txBody>
      </p:sp>
      <p:pic>
        <p:nvPicPr>
          <p:cNvPr id="188" name="Google Shape;188;p30"/>
          <p:cNvPicPr preferRelativeResize="0"/>
          <p:nvPr/>
        </p:nvPicPr>
        <p:blipFill rotWithShape="1">
          <a:blip r:embed="rId4">
            <a:alphaModFix/>
          </a:blip>
          <a:srcRect b="0" l="0" r="0" t="0"/>
          <a:stretch/>
        </p:blipFill>
        <p:spPr>
          <a:xfrm>
            <a:off x="7780997" y="4590350"/>
            <a:ext cx="1154806" cy="4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28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Autocorrelation</a:t>
            </a:r>
            <a:r>
              <a:rPr b="1" lang="en-GB">
                <a:solidFill>
                  <a:srgbClr val="002776"/>
                </a:solidFill>
              </a:rPr>
              <a:t> </a:t>
            </a:r>
            <a:endParaRPr b="1">
              <a:solidFill>
                <a:srgbClr val="002776"/>
              </a:solidFill>
            </a:endParaRPr>
          </a:p>
        </p:txBody>
      </p:sp>
      <p:sp>
        <p:nvSpPr>
          <p:cNvPr id="194" name="Google Shape;194;p31"/>
          <p:cNvSpPr txBox="1"/>
          <p:nvPr/>
        </p:nvSpPr>
        <p:spPr>
          <a:xfrm>
            <a:off x="436375" y="800700"/>
            <a:ext cx="80844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To check the autocorrelation between the lagged values( y</a:t>
            </a:r>
            <a:r>
              <a:rPr lang="en-GB" sz="700"/>
              <a:t>t - </a:t>
            </a:r>
            <a:r>
              <a:rPr lang="en-GB" sz="1200">
                <a:solidFill>
                  <a:schemeClr val="dk1"/>
                </a:solidFill>
              </a:rPr>
              <a:t>y</a:t>
            </a:r>
            <a:r>
              <a:rPr lang="en-GB" sz="700">
                <a:solidFill>
                  <a:schemeClr val="dk1"/>
                </a:solidFill>
              </a:rPr>
              <a:t>t-1 </a:t>
            </a:r>
            <a:r>
              <a:rPr lang="en-GB" sz="1200"/>
              <a:t>) at any stage</a:t>
            </a:r>
            <a:r>
              <a:rPr lang="en-GB" sz="1200"/>
              <a:t> is s</a:t>
            </a:r>
            <a:r>
              <a:rPr lang="en-GB" sz="1200"/>
              <a:t>trong enough to build a model we will use the concept of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b="1" i="1" lang="en-GB" sz="1200"/>
              <a:t>ACF (Autocorrelation Function)</a:t>
            </a:r>
            <a:endParaRPr b="1" i="1" sz="1200"/>
          </a:p>
          <a:p>
            <a:pPr indent="-304800" lvl="0" marL="457200" rtl="0" algn="l">
              <a:spcBef>
                <a:spcPts val="0"/>
              </a:spcBef>
              <a:spcAft>
                <a:spcPts val="0"/>
              </a:spcAft>
              <a:buSzPts val="1200"/>
              <a:buChar char="●"/>
            </a:pPr>
            <a:r>
              <a:rPr b="1" i="1" lang="en-GB" sz="1200"/>
              <a:t>PACF(Partial Autocorrelation Function)</a:t>
            </a:r>
            <a:endParaRPr b="1" i="1" sz="1200"/>
          </a:p>
          <a:p>
            <a:pPr indent="0" lvl="0" marL="1371600" rtl="0" algn="l">
              <a:spcBef>
                <a:spcPts val="0"/>
              </a:spcBef>
              <a:spcAft>
                <a:spcPts val="0"/>
              </a:spcAft>
              <a:buNone/>
            </a:pPr>
            <a:r>
              <a:t/>
            </a:r>
            <a:endParaRPr b="1" i="1" sz="1300"/>
          </a:p>
        </p:txBody>
      </p:sp>
      <p:pic>
        <p:nvPicPr>
          <p:cNvPr id="195" name="Google Shape;195;p31"/>
          <p:cNvPicPr preferRelativeResize="0"/>
          <p:nvPr/>
        </p:nvPicPr>
        <p:blipFill>
          <a:blip r:embed="rId3">
            <a:alphaModFix/>
          </a:blip>
          <a:stretch>
            <a:fillRect/>
          </a:stretch>
        </p:blipFill>
        <p:spPr>
          <a:xfrm>
            <a:off x="1113100" y="1898975"/>
            <a:ext cx="3314346" cy="1991850"/>
          </a:xfrm>
          <a:prstGeom prst="rect">
            <a:avLst/>
          </a:prstGeom>
          <a:noFill/>
          <a:ln>
            <a:noFill/>
          </a:ln>
        </p:spPr>
      </p:pic>
      <p:pic>
        <p:nvPicPr>
          <p:cNvPr id="196" name="Google Shape;196;p31"/>
          <p:cNvPicPr preferRelativeResize="0"/>
          <p:nvPr/>
        </p:nvPicPr>
        <p:blipFill>
          <a:blip r:embed="rId4">
            <a:alphaModFix/>
          </a:blip>
          <a:stretch>
            <a:fillRect/>
          </a:stretch>
        </p:blipFill>
        <p:spPr>
          <a:xfrm>
            <a:off x="4620200" y="1898975"/>
            <a:ext cx="2856350" cy="1991850"/>
          </a:xfrm>
          <a:prstGeom prst="rect">
            <a:avLst/>
          </a:prstGeom>
          <a:noFill/>
          <a:ln>
            <a:noFill/>
          </a:ln>
        </p:spPr>
      </p:pic>
      <p:sp>
        <p:nvSpPr>
          <p:cNvPr id="197" name="Google Shape;197;p31"/>
          <p:cNvSpPr txBox="1"/>
          <p:nvPr/>
        </p:nvSpPr>
        <p:spPr>
          <a:xfrm>
            <a:off x="594900" y="4016425"/>
            <a:ext cx="8084400" cy="903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marR="190500" rtl="0" algn="l">
              <a:spcBef>
                <a:spcPts val="1100"/>
              </a:spcBef>
              <a:spcAft>
                <a:spcPts val="0"/>
              </a:spcAft>
              <a:buNone/>
            </a:pPr>
            <a:r>
              <a:rPr b="1" lang="en-GB" sz="900">
                <a:solidFill>
                  <a:schemeClr val="dk1"/>
                </a:solidFill>
                <a:highlight>
                  <a:srgbClr val="FFFFFF"/>
                </a:highlight>
              </a:rPr>
              <a:t>In this plot, the two dotted lines on either sides of 0 are the confidence </a:t>
            </a:r>
            <a:r>
              <a:rPr b="1" lang="en-GB" sz="900">
                <a:solidFill>
                  <a:schemeClr val="dk1"/>
                </a:solidFill>
                <a:highlight>
                  <a:srgbClr val="FFFFFF"/>
                </a:highlight>
              </a:rPr>
              <a:t>intervals</a:t>
            </a:r>
            <a:r>
              <a:rPr b="1" lang="en-GB" sz="900">
                <a:solidFill>
                  <a:schemeClr val="dk1"/>
                </a:solidFill>
                <a:highlight>
                  <a:srgbClr val="FFFFFF"/>
                </a:highlight>
              </a:rPr>
              <a:t>. These can be used to determine the ‘p’ and ‘q’ values as:</a:t>
            </a:r>
            <a:endParaRPr b="1" sz="900">
              <a:solidFill>
                <a:schemeClr val="dk1"/>
              </a:solidFill>
              <a:highlight>
                <a:srgbClr val="FFFFFF"/>
              </a:highlight>
            </a:endParaRPr>
          </a:p>
          <a:p>
            <a:pPr indent="457200" lvl="0" marL="0" rtl="0" algn="l">
              <a:lnSpc>
                <a:spcPct val="115000"/>
              </a:lnSpc>
              <a:spcBef>
                <a:spcPts val="1100"/>
              </a:spcBef>
              <a:spcAft>
                <a:spcPts val="0"/>
              </a:spcAft>
              <a:buNone/>
            </a:pPr>
            <a:r>
              <a:rPr lang="en-GB" sz="900">
                <a:solidFill>
                  <a:schemeClr val="dk1"/>
                </a:solidFill>
                <a:highlight>
                  <a:srgbClr val="FFFFFF"/>
                </a:highlight>
              </a:rPr>
              <a:t>p – The lag value where the PACF chart crosses the upper confidence interval for the first time. If you notice closely, in this case p=1.</a:t>
            </a:r>
            <a:endParaRPr sz="900">
              <a:solidFill>
                <a:schemeClr val="dk1"/>
              </a:solidFill>
              <a:highlight>
                <a:srgbClr val="FFFFFF"/>
              </a:highlight>
            </a:endParaRPr>
          </a:p>
          <a:p>
            <a:pPr indent="457200" lvl="0" marL="0" rtl="0" algn="l">
              <a:lnSpc>
                <a:spcPct val="115000"/>
              </a:lnSpc>
              <a:spcBef>
                <a:spcPts val="1100"/>
              </a:spcBef>
              <a:spcAft>
                <a:spcPts val="0"/>
              </a:spcAft>
              <a:buNone/>
            </a:pPr>
            <a:r>
              <a:rPr lang="en-GB" sz="900">
                <a:solidFill>
                  <a:schemeClr val="dk1"/>
                </a:solidFill>
                <a:highlight>
                  <a:srgbClr val="FFFFFF"/>
                </a:highlight>
              </a:rPr>
              <a:t>q– The lag value where the ACF chart crosses the upper confidence interval for the first time. If you notice closely, in this case q=1.</a:t>
            </a:r>
            <a:endParaRPr sz="9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29500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Decomposition plot</a:t>
            </a:r>
            <a:endParaRPr b="1">
              <a:solidFill>
                <a:srgbClr val="002776"/>
              </a:solidFill>
            </a:endParaRPr>
          </a:p>
          <a:p>
            <a:pPr indent="0" lvl="0" marL="0" marR="0" rtl="0" algn="l">
              <a:lnSpc>
                <a:spcPct val="100000"/>
              </a:lnSpc>
              <a:spcBef>
                <a:spcPts val="0"/>
              </a:spcBef>
              <a:spcAft>
                <a:spcPts val="0"/>
              </a:spcAft>
              <a:buNone/>
            </a:pPr>
            <a:r>
              <a:t/>
            </a:r>
            <a:endParaRPr b="1">
              <a:solidFill>
                <a:srgbClr val="002776"/>
              </a:solidFill>
            </a:endParaRPr>
          </a:p>
        </p:txBody>
      </p:sp>
      <p:pic>
        <p:nvPicPr>
          <p:cNvPr id="203" name="Google Shape;203;p32"/>
          <p:cNvPicPr preferRelativeResize="0"/>
          <p:nvPr/>
        </p:nvPicPr>
        <p:blipFill>
          <a:blip r:embed="rId3">
            <a:alphaModFix/>
          </a:blip>
          <a:stretch>
            <a:fillRect/>
          </a:stretch>
        </p:blipFill>
        <p:spPr>
          <a:xfrm>
            <a:off x="1785938" y="1017725"/>
            <a:ext cx="5572125" cy="3248025"/>
          </a:xfrm>
          <a:prstGeom prst="rect">
            <a:avLst/>
          </a:prstGeom>
          <a:noFill/>
          <a:ln>
            <a:noFill/>
          </a:ln>
        </p:spPr>
      </p:pic>
      <p:pic>
        <p:nvPicPr>
          <p:cNvPr id="204" name="Google Shape;204;p32"/>
          <p:cNvPicPr preferRelativeResize="0"/>
          <p:nvPr/>
        </p:nvPicPr>
        <p:blipFill rotWithShape="1">
          <a:blip r:embed="rId4">
            <a:alphaModFix/>
          </a:blip>
          <a:srcRect b="0" l="0" r="0" t="0"/>
          <a:stretch/>
        </p:blipFill>
        <p:spPr>
          <a:xfrm>
            <a:off x="7780997" y="4590350"/>
            <a:ext cx="1154806"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393150"/>
            <a:ext cx="34242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002776"/>
                </a:solidFill>
              </a:rPr>
              <a:t>Team Members</a:t>
            </a:r>
            <a:endParaRPr b="1">
              <a:solidFill>
                <a:srgbClr val="002776"/>
              </a:solidFill>
            </a:endParaRPr>
          </a:p>
        </p:txBody>
      </p:sp>
      <p:sp>
        <p:nvSpPr>
          <p:cNvPr id="66" name="Google Shape;66;p15"/>
          <p:cNvSpPr txBox="1"/>
          <p:nvPr>
            <p:ph idx="1" type="body"/>
          </p:nvPr>
        </p:nvSpPr>
        <p:spPr>
          <a:xfrm>
            <a:off x="311700" y="1079675"/>
            <a:ext cx="3910200" cy="2925300"/>
          </a:xfrm>
          <a:prstGeom prst="rect">
            <a:avLst/>
          </a:prstGeom>
        </p:spPr>
        <p:txBody>
          <a:bodyPr anchorCtr="0" anchor="t" bIns="91425" lIns="91425" spcFirstLastPara="1" rIns="91425" wrap="square" tIns="91425">
            <a:normAutofit/>
          </a:bodyPr>
          <a:lstStyle/>
          <a:p>
            <a:pPr indent="-368300" lvl="0" marL="457200" rtl="0" algn="l">
              <a:lnSpc>
                <a:spcPct val="90000"/>
              </a:lnSpc>
              <a:spcBef>
                <a:spcPts val="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Sanket Dhole</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Rooba Dharshini</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Dalmiya Candace Denzil</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Thakur Aashish Singh</a:t>
            </a:r>
            <a:endParaRPr sz="2300">
              <a:solidFill>
                <a:schemeClr val="dk1"/>
              </a:solidFill>
              <a:latin typeface="Calibri"/>
              <a:ea typeface="Calibri"/>
              <a:cs typeface="Calibri"/>
              <a:sym typeface="Calibri"/>
            </a:endParaRPr>
          </a:p>
          <a:p>
            <a:pPr indent="-368300" lvl="0" marL="457200" rtl="0" algn="l">
              <a:lnSpc>
                <a:spcPct val="90000"/>
              </a:lnSpc>
              <a:spcBef>
                <a:spcPts val="600"/>
              </a:spcBef>
              <a:spcAft>
                <a:spcPts val="0"/>
              </a:spcAft>
              <a:buClr>
                <a:schemeClr val="dk1"/>
              </a:buClr>
              <a:buSzPts val="2200"/>
              <a:buFont typeface="Times New Roman"/>
              <a:buAutoNum type="arabicPeriod"/>
            </a:pPr>
            <a:r>
              <a:rPr b="1" lang="en-GB" sz="2100">
                <a:solidFill>
                  <a:schemeClr val="dk1"/>
                </a:solidFill>
                <a:latin typeface="Times New Roman"/>
                <a:ea typeface="Times New Roman"/>
                <a:cs typeface="Times New Roman"/>
                <a:sym typeface="Times New Roman"/>
              </a:rPr>
              <a:t>Hariharan</a:t>
            </a:r>
            <a:endParaRPr b="1" sz="2100">
              <a:solidFill>
                <a:schemeClr val="dk1"/>
              </a:solidFill>
              <a:latin typeface="Times New Roman"/>
              <a:ea typeface="Times New Roman"/>
              <a:cs typeface="Times New Roman"/>
              <a:sym typeface="Times New Roman"/>
            </a:endParaRPr>
          </a:p>
          <a:p>
            <a:pPr indent="-361950" lvl="0" marL="457200" rtl="0" algn="l">
              <a:lnSpc>
                <a:spcPct val="90000"/>
              </a:lnSpc>
              <a:spcBef>
                <a:spcPts val="600"/>
              </a:spcBef>
              <a:spcAft>
                <a:spcPts val="0"/>
              </a:spcAft>
              <a:buClr>
                <a:schemeClr val="dk1"/>
              </a:buClr>
              <a:buSzPts val="2100"/>
              <a:buFont typeface="Times New Roman"/>
              <a:buAutoNum type="arabicPeriod"/>
            </a:pPr>
            <a:r>
              <a:rPr b="1" lang="en-GB" sz="2100">
                <a:solidFill>
                  <a:schemeClr val="dk1"/>
                </a:solidFill>
                <a:latin typeface="Times New Roman"/>
                <a:ea typeface="Times New Roman"/>
                <a:cs typeface="Times New Roman"/>
                <a:sym typeface="Times New Roman"/>
              </a:rPr>
              <a:t>Nikhil </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3735900" y="217325"/>
            <a:ext cx="5213324" cy="4703900"/>
          </a:xfrm>
          <a:prstGeom prst="rect">
            <a:avLst/>
          </a:prstGeom>
          <a:noFill/>
          <a:ln>
            <a:noFill/>
          </a:ln>
        </p:spPr>
      </p:pic>
      <p:pic>
        <p:nvPicPr>
          <p:cNvPr id="68" name="Google Shape;68;p15"/>
          <p:cNvPicPr preferRelativeResize="0"/>
          <p:nvPr/>
        </p:nvPicPr>
        <p:blipFill rotWithShape="1">
          <a:blip r:embed="rId4">
            <a:alphaModFix/>
          </a:blip>
          <a:srcRect b="0" l="0" r="0" t="0"/>
          <a:stretch/>
        </p:blipFill>
        <p:spPr>
          <a:xfrm>
            <a:off x="7762164" y="4579209"/>
            <a:ext cx="1187050"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3"/>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
        <p:nvSpPr>
          <p:cNvPr id="210" name="Google Shape;210;p33"/>
          <p:cNvSpPr txBox="1"/>
          <p:nvPr/>
        </p:nvSpPr>
        <p:spPr>
          <a:xfrm>
            <a:off x="787800" y="1855350"/>
            <a:ext cx="524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3100">
                <a:solidFill>
                  <a:srgbClr val="002776"/>
                </a:solidFill>
              </a:rPr>
              <a:t>Data Processing</a:t>
            </a:r>
            <a:endParaRPr b="1" sz="3100">
              <a:solidFill>
                <a:srgbClr val="00277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985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Outlier Correction</a:t>
            </a:r>
            <a:endParaRPr b="1">
              <a:solidFill>
                <a:srgbClr val="002776"/>
              </a:solidFill>
            </a:endParaRPr>
          </a:p>
          <a:p>
            <a:pPr indent="0" lvl="0" marL="0" rtl="0" algn="l">
              <a:spcBef>
                <a:spcPts val="0"/>
              </a:spcBef>
              <a:spcAft>
                <a:spcPts val="0"/>
              </a:spcAft>
              <a:buNone/>
            </a:pPr>
            <a:r>
              <a:t/>
            </a:r>
            <a:endParaRPr/>
          </a:p>
        </p:txBody>
      </p:sp>
      <p:sp>
        <p:nvSpPr>
          <p:cNvPr id="216" name="Google Shape;216;p34"/>
          <p:cNvSpPr txBox="1"/>
          <p:nvPr>
            <p:ph idx="1" type="body"/>
          </p:nvPr>
        </p:nvSpPr>
        <p:spPr>
          <a:xfrm>
            <a:off x="557225" y="771250"/>
            <a:ext cx="7843800" cy="49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600">
                <a:solidFill>
                  <a:srgbClr val="000000"/>
                </a:solidFill>
              </a:rPr>
              <a:t>To treat the outlier we used </a:t>
            </a:r>
            <a:r>
              <a:rPr b="1" lang="en-GB" sz="1600">
                <a:solidFill>
                  <a:srgbClr val="000000"/>
                </a:solidFill>
              </a:rPr>
              <a:t>box cox</a:t>
            </a:r>
            <a:r>
              <a:rPr lang="en-GB" sz="1600">
                <a:solidFill>
                  <a:srgbClr val="000000"/>
                </a:solidFill>
              </a:rPr>
              <a:t> method which has eliminated outliers.</a:t>
            </a:r>
            <a:endParaRPr sz="1600">
              <a:solidFill>
                <a:srgbClr val="000000"/>
              </a:solidFill>
            </a:endParaRPr>
          </a:p>
        </p:txBody>
      </p:sp>
      <p:pic>
        <p:nvPicPr>
          <p:cNvPr id="217" name="Google Shape;217;p34"/>
          <p:cNvPicPr preferRelativeResize="0"/>
          <p:nvPr/>
        </p:nvPicPr>
        <p:blipFill>
          <a:blip r:embed="rId3">
            <a:alphaModFix/>
          </a:blip>
          <a:stretch>
            <a:fillRect/>
          </a:stretch>
        </p:blipFill>
        <p:spPr>
          <a:xfrm>
            <a:off x="5011625" y="1177725"/>
            <a:ext cx="2838450" cy="1746650"/>
          </a:xfrm>
          <a:prstGeom prst="rect">
            <a:avLst/>
          </a:prstGeom>
          <a:noFill/>
          <a:ln>
            <a:noFill/>
          </a:ln>
        </p:spPr>
      </p:pic>
      <p:pic>
        <p:nvPicPr>
          <p:cNvPr id="218" name="Google Shape;218;p34"/>
          <p:cNvPicPr preferRelativeResize="0"/>
          <p:nvPr/>
        </p:nvPicPr>
        <p:blipFill>
          <a:blip r:embed="rId4">
            <a:alphaModFix/>
          </a:blip>
          <a:stretch>
            <a:fillRect/>
          </a:stretch>
        </p:blipFill>
        <p:spPr>
          <a:xfrm>
            <a:off x="1325200" y="1135825"/>
            <a:ext cx="2700300" cy="1830450"/>
          </a:xfrm>
          <a:prstGeom prst="rect">
            <a:avLst/>
          </a:prstGeom>
          <a:noFill/>
          <a:ln>
            <a:noFill/>
          </a:ln>
        </p:spPr>
      </p:pic>
      <p:pic>
        <p:nvPicPr>
          <p:cNvPr id="219" name="Google Shape;219;p34"/>
          <p:cNvPicPr preferRelativeResize="0"/>
          <p:nvPr/>
        </p:nvPicPr>
        <p:blipFill>
          <a:blip r:embed="rId5">
            <a:alphaModFix/>
          </a:blip>
          <a:stretch>
            <a:fillRect/>
          </a:stretch>
        </p:blipFill>
        <p:spPr>
          <a:xfrm>
            <a:off x="1232606" y="2912700"/>
            <a:ext cx="2792889" cy="1830450"/>
          </a:xfrm>
          <a:prstGeom prst="rect">
            <a:avLst/>
          </a:prstGeom>
          <a:noFill/>
          <a:ln>
            <a:noFill/>
          </a:ln>
        </p:spPr>
      </p:pic>
      <p:pic>
        <p:nvPicPr>
          <p:cNvPr id="220" name="Google Shape;220;p34"/>
          <p:cNvPicPr preferRelativeResize="0"/>
          <p:nvPr/>
        </p:nvPicPr>
        <p:blipFill>
          <a:blip r:embed="rId6">
            <a:alphaModFix/>
          </a:blip>
          <a:stretch>
            <a:fillRect/>
          </a:stretch>
        </p:blipFill>
        <p:spPr>
          <a:xfrm>
            <a:off x="5011625" y="2942775"/>
            <a:ext cx="2792900" cy="1770325"/>
          </a:xfrm>
          <a:prstGeom prst="rect">
            <a:avLst/>
          </a:prstGeom>
          <a:noFill/>
          <a:ln>
            <a:noFill/>
          </a:ln>
        </p:spPr>
      </p:pic>
      <p:sp>
        <p:nvSpPr>
          <p:cNvPr id="221" name="Google Shape;221;p34"/>
          <p:cNvSpPr txBox="1"/>
          <p:nvPr/>
        </p:nvSpPr>
        <p:spPr>
          <a:xfrm>
            <a:off x="1721475" y="4713075"/>
            <a:ext cx="24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Before treating outlier </a:t>
            </a:r>
            <a:endParaRPr/>
          </a:p>
        </p:txBody>
      </p:sp>
      <p:sp>
        <p:nvSpPr>
          <p:cNvPr id="222" name="Google Shape;222;p34"/>
          <p:cNvSpPr txBox="1"/>
          <p:nvPr/>
        </p:nvSpPr>
        <p:spPr>
          <a:xfrm>
            <a:off x="5622250" y="4654675"/>
            <a:ext cx="24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a:t>
            </a:r>
            <a:r>
              <a:rPr lang="en-GB"/>
              <a:t> treating outlier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29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Stationarity</a:t>
            </a:r>
            <a:endParaRPr b="1">
              <a:solidFill>
                <a:srgbClr val="002776"/>
              </a:solidFill>
            </a:endParaRPr>
          </a:p>
        </p:txBody>
      </p:sp>
      <p:sp>
        <p:nvSpPr>
          <p:cNvPr id="228" name="Google Shape;228;p35"/>
          <p:cNvSpPr txBox="1"/>
          <p:nvPr/>
        </p:nvSpPr>
        <p:spPr>
          <a:xfrm>
            <a:off x="355800" y="872375"/>
            <a:ext cx="3959700" cy="249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200">
                <a:solidFill>
                  <a:schemeClr val="dk1"/>
                </a:solidFill>
                <a:highlight>
                  <a:srgbClr val="FFFFFF"/>
                </a:highlight>
              </a:rPr>
              <a:t>A Stationary series is one whose statistical properties like mean, variance,do not vary with time</a:t>
            </a:r>
            <a:endParaRPr sz="1200">
              <a:solidFill>
                <a:schemeClr val="dk1"/>
              </a:solidFill>
              <a:highlight>
                <a:srgbClr val="FFFFFF"/>
              </a:highlight>
            </a:endParaRPr>
          </a:p>
          <a:p>
            <a:pPr indent="0" lvl="0" marL="0" rtl="0" algn="l">
              <a:lnSpc>
                <a:spcPct val="115000"/>
              </a:lnSpc>
              <a:spcBef>
                <a:spcPts val="1400"/>
              </a:spcBef>
              <a:spcAft>
                <a:spcPts val="0"/>
              </a:spcAft>
              <a:buNone/>
            </a:pPr>
            <a:r>
              <a:rPr b="1" lang="en-GB" sz="1200">
                <a:solidFill>
                  <a:schemeClr val="dk1"/>
                </a:solidFill>
                <a:highlight>
                  <a:srgbClr val="FFFFFF"/>
                </a:highlight>
              </a:rPr>
              <a:t>Check for Stationarity</a:t>
            </a:r>
            <a:endParaRPr b="1" sz="1200">
              <a:solidFill>
                <a:schemeClr val="dk1"/>
              </a:solidFill>
              <a:highlight>
                <a:srgbClr val="FFFFFF"/>
              </a:highlight>
            </a:endParaRPr>
          </a:p>
          <a:p>
            <a:pPr indent="-304800" lvl="0" marL="457200" rtl="0" algn="l">
              <a:lnSpc>
                <a:spcPct val="100000"/>
              </a:lnSpc>
              <a:spcBef>
                <a:spcPts val="400"/>
              </a:spcBef>
              <a:spcAft>
                <a:spcPts val="0"/>
              </a:spcAft>
              <a:buClr>
                <a:schemeClr val="dk1"/>
              </a:buClr>
              <a:buSzPts val="1200"/>
              <a:buFont typeface="Roboto"/>
              <a:buChar char="●"/>
            </a:pPr>
            <a:r>
              <a:rPr i="1" lang="en-GB" sz="1200">
                <a:solidFill>
                  <a:schemeClr val="dk1"/>
                </a:solidFill>
                <a:highlight>
                  <a:srgbClr val="FFFFFF"/>
                </a:highlight>
              </a:rPr>
              <a:t>Plotting Rolling Statistics:</a:t>
            </a:r>
            <a:endParaRPr i="1" sz="1200">
              <a:solidFill>
                <a:schemeClr val="dk1"/>
              </a:solidFill>
              <a:highlight>
                <a:srgbClr val="FFFFFF"/>
              </a:highlight>
            </a:endParaRPr>
          </a:p>
          <a:p>
            <a:pPr indent="0" lvl="0" marL="457200" rtl="0" algn="l">
              <a:lnSpc>
                <a:spcPct val="100000"/>
              </a:lnSpc>
              <a:spcBef>
                <a:spcPts val="1000"/>
              </a:spcBef>
              <a:spcAft>
                <a:spcPts val="0"/>
              </a:spcAft>
              <a:buNone/>
            </a:pPr>
            <a:r>
              <a:rPr lang="en-GB" sz="1200">
                <a:solidFill>
                  <a:schemeClr val="dk1"/>
                </a:solidFill>
                <a:highlight>
                  <a:srgbClr val="FFFFFF"/>
                </a:highlight>
              </a:rPr>
              <a:t>Plot the moving average or moving variance and see if it varies with time</a:t>
            </a:r>
            <a:endParaRPr sz="1200">
              <a:solidFill>
                <a:schemeClr val="dk1"/>
              </a:solidFill>
              <a:highlight>
                <a:srgbClr val="FFFFFF"/>
              </a:highlight>
            </a:endParaRPr>
          </a:p>
          <a:p>
            <a:pPr indent="-304800" lvl="0" marL="457200" rtl="0" algn="l">
              <a:lnSpc>
                <a:spcPct val="100000"/>
              </a:lnSpc>
              <a:spcBef>
                <a:spcPts val="1000"/>
              </a:spcBef>
              <a:spcAft>
                <a:spcPts val="0"/>
              </a:spcAft>
              <a:buClr>
                <a:schemeClr val="dk1"/>
              </a:buClr>
              <a:buSzPts val="1200"/>
              <a:buChar char="●"/>
            </a:pPr>
            <a:r>
              <a:rPr i="1" lang="en-GB" sz="1200">
                <a:solidFill>
                  <a:schemeClr val="dk1"/>
                </a:solidFill>
                <a:highlight>
                  <a:srgbClr val="FFFFFF"/>
                </a:highlight>
              </a:rPr>
              <a:t>Dickey-Fuller Test:</a:t>
            </a:r>
            <a:endParaRPr i="1" sz="1200">
              <a:solidFill>
                <a:schemeClr val="dk1"/>
              </a:solidFill>
              <a:highlight>
                <a:srgbClr val="FFFFFF"/>
              </a:highlight>
            </a:endParaRPr>
          </a:p>
          <a:p>
            <a:pPr indent="0" lvl="0" marL="457200" rtl="0" algn="l">
              <a:lnSpc>
                <a:spcPct val="100000"/>
              </a:lnSpc>
              <a:spcBef>
                <a:spcPts val="1000"/>
              </a:spcBef>
              <a:spcAft>
                <a:spcPts val="1000"/>
              </a:spcAft>
              <a:buNone/>
            </a:pPr>
            <a:r>
              <a:rPr lang="en-GB" sz="1200">
                <a:solidFill>
                  <a:schemeClr val="dk1"/>
                </a:solidFill>
                <a:highlight>
                  <a:srgbClr val="FFFFFF"/>
                </a:highlight>
              </a:rPr>
              <a:t>One of the statistical tests for checking stationarity.</a:t>
            </a:r>
            <a:endParaRPr sz="1200">
              <a:solidFill>
                <a:srgbClr val="273239"/>
              </a:solidFill>
              <a:highlight>
                <a:srgbClr val="FFFFFF"/>
              </a:highlight>
            </a:endParaRPr>
          </a:p>
        </p:txBody>
      </p:sp>
      <p:sp>
        <p:nvSpPr>
          <p:cNvPr id="229" name="Google Shape;229;p35"/>
          <p:cNvSpPr/>
          <p:nvPr/>
        </p:nvSpPr>
        <p:spPr>
          <a:xfrm>
            <a:off x="428550" y="4070700"/>
            <a:ext cx="7693800" cy="1006500"/>
          </a:xfrm>
          <a:prstGeom prst="rect">
            <a:avLst/>
          </a:prstGeom>
          <a:noFill/>
          <a:ln cap="flat" cmpd="sng" w="9525">
            <a:solidFill>
              <a:srgbClr val="2929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GB" sz="1050">
                <a:solidFill>
                  <a:schemeClr val="dk1"/>
                </a:solidFill>
                <a:highlight>
                  <a:srgbClr val="FFFFFF"/>
                </a:highlight>
              </a:rPr>
              <a:t>p-value &gt; 0.05: </a:t>
            </a:r>
            <a:r>
              <a:rPr lang="en-GB" sz="1050">
                <a:solidFill>
                  <a:schemeClr val="dk1"/>
                </a:solidFill>
                <a:highlight>
                  <a:srgbClr val="FFFFFF"/>
                </a:highlight>
              </a:rPr>
              <a:t>Accept the null hypothesis (H0), the data has a unit root and is non-stationary.</a:t>
            </a:r>
            <a:endParaRPr sz="1050">
              <a:solidFill>
                <a:schemeClr val="dk1"/>
              </a:solidFill>
              <a:highlight>
                <a:srgbClr val="FFFFFF"/>
              </a:highlight>
            </a:endParaRPr>
          </a:p>
          <a:p>
            <a:pPr indent="0" lvl="0" marL="0" rtl="0" algn="l">
              <a:lnSpc>
                <a:spcPct val="115000"/>
              </a:lnSpc>
              <a:spcBef>
                <a:spcPts val="1100"/>
              </a:spcBef>
              <a:spcAft>
                <a:spcPts val="500"/>
              </a:spcAft>
              <a:buClr>
                <a:schemeClr val="dk1"/>
              </a:buClr>
              <a:buSzPts val="1100"/>
              <a:buFont typeface="Arial"/>
              <a:buNone/>
            </a:pPr>
            <a:r>
              <a:rPr b="1" i="1" lang="en-GB" sz="1050">
                <a:solidFill>
                  <a:schemeClr val="dk1"/>
                </a:solidFill>
                <a:highlight>
                  <a:srgbClr val="FFFFFF"/>
                </a:highlight>
              </a:rPr>
              <a:t>p-value &lt;= 0.05: </a:t>
            </a:r>
            <a:r>
              <a:rPr lang="en-GB" sz="1050">
                <a:solidFill>
                  <a:schemeClr val="dk1"/>
                </a:solidFill>
                <a:highlight>
                  <a:srgbClr val="FFFFFF"/>
                </a:highlight>
              </a:rPr>
              <a:t>Reject the null hypothesis (H0), the data does not have a unit root and is stationary.</a:t>
            </a:r>
            <a:endParaRPr/>
          </a:p>
        </p:txBody>
      </p:sp>
      <p:sp>
        <p:nvSpPr>
          <p:cNvPr id="230" name="Google Shape;230;p35"/>
          <p:cNvSpPr txBox="1"/>
          <p:nvPr/>
        </p:nvSpPr>
        <p:spPr>
          <a:xfrm>
            <a:off x="311700" y="3455100"/>
            <a:ext cx="38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the above information we can say that data is </a:t>
            </a:r>
            <a:r>
              <a:rPr b="1" i="1" lang="en-GB"/>
              <a:t>non stationary .</a:t>
            </a:r>
            <a:endParaRPr b="1" i="1"/>
          </a:p>
        </p:txBody>
      </p:sp>
      <p:pic>
        <p:nvPicPr>
          <p:cNvPr id="231" name="Google Shape;231;p35"/>
          <p:cNvPicPr preferRelativeResize="0"/>
          <p:nvPr/>
        </p:nvPicPr>
        <p:blipFill>
          <a:blip r:embed="rId3">
            <a:alphaModFix/>
          </a:blip>
          <a:stretch>
            <a:fillRect/>
          </a:stretch>
        </p:blipFill>
        <p:spPr>
          <a:xfrm>
            <a:off x="4638950" y="163800"/>
            <a:ext cx="3814200" cy="2272250"/>
          </a:xfrm>
          <a:prstGeom prst="rect">
            <a:avLst/>
          </a:prstGeom>
          <a:noFill/>
          <a:ln>
            <a:noFill/>
          </a:ln>
        </p:spPr>
      </p:pic>
      <p:pic>
        <p:nvPicPr>
          <p:cNvPr id="232" name="Google Shape;232;p35"/>
          <p:cNvPicPr preferRelativeResize="0"/>
          <p:nvPr/>
        </p:nvPicPr>
        <p:blipFill rotWithShape="1">
          <a:blip r:embed="rId4">
            <a:alphaModFix/>
          </a:blip>
          <a:srcRect b="2942" l="0" r="0" t="2753"/>
          <a:stretch/>
        </p:blipFill>
        <p:spPr>
          <a:xfrm>
            <a:off x="4850925" y="2436050"/>
            <a:ext cx="3390251" cy="1468725"/>
          </a:xfrm>
          <a:prstGeom prst="rect">
            <a:avLst/>
          </a:prstGeom>
          <a:noFill/>
          <a:ln cap="flat" cmpd="sng" w="9525">
            <a:solidFill>
              <a:schemeClr val="dk1"/>
            </a:solidFill>
            <a:prstDash val="solid"/>
            <a:round/>
            <a:headEnd len="sm" w="sm" type="none"/>
            <a:tailEnd len="sm" w="sm" type="none"/>
          </a:ln>
        </p:spPr>
      </p:pic>
      <p:sp>
        <p:nvSpPr>
          <p:cNvPr id="233" name="Google Shape;233;p35"/>
          <p:cNvSpPr/>
          <p:nvPr/>
        </p:nvSpPr>
        <p:spPr>
          <a:xfrm>
            <a:off x="4897050" y="2893225"/>
            <a:ext cx="3268200" cy="1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2996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Converting </a:t>
            </a:r>
            <a:r>
              <a:rPr b="1" lang="en-GB">
                <a:solidFill>
                  <a:srgbClr val="002776"/>
                </a:solidFill>
              </a:rPr>
              <a:t>non stationary to stationary</a:t>
            </a:r>
            <a:endParaRPr b="1">
              <a:solidFill>
                <a:srgbClr val="002776"/>
              </a:solidFill>
            </a:endParaRPr>
          </a:p>
          <a:p>
            <a:pPr indent="0" lvl="0" marL="0" marR="0" rtl="0" algn="l">
              <a:lnSpc>
                <a:spcPct val="100000"/>
              </a:lnSpc>
              <a:spcBef>
                <a:spcPts val="0"/>
              </a:spcBef>
              <a:spcAft>
                <a:spcPts val="0"/>
              </a:spcAft>
              <a:buNone/>
            </a:pPr>
            <a:r>
              <a:t/>
            </a:r>
            <a:endParaRPr b="1">
              <a:solidFill>
                <a:srgbClr val="002776"/>
              </a:solidFill>
            </a:endParaRPr>
          </a:p>
        </p:txBody>
      </p:sp>
      <p:sp>
        <p:nvSpPr>
          <p:cNvPr id="239" name="Google Shape;239;p36"/>
          <p:cNvSpPr txBox="1"/>
          <p:nvPr/>
        </p:nvSpPr>
        <p:spPr>
          <a:xfrm>
            <a:off x="390000" y="1352975"/>
            <a:ext cx="4182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To convert non stationary to stationary we have used </a:t>
            </a:r>
            <a:r>
              <a:rPr b="1" lang="en-GB"/>
              <a:t>D</a:t>
            </a:r>
            <a:r>
              <a:rPr b="1" lang="en-GB"/>
              <a:t>ifferencing</a:t>
            </a:r>
            <a:r>
              <a:rPr lang="en-GB"/>
              <a:t> technique.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In differencing we subtract the values of the series with the values of the previous time periods. </a:t>
            </a:r>
            <a:endParaRPr/>
          </a:p>
          <a:p>
            <a:pPr indent="0" lvl="0" marL="0" rtl="0" algn="l">
              <a:spcBef>
                <a:spcPts val="0"/>
              </a:spcBef>
              <a:spcAft>
                <a:spcPts val="0"/>
              </a:spcAft>
              <a:buNone/>
            </a:pPr>
            <a:r>
              <a:t/>
            </a:r>
            <a:endParaRPr/>
          </a:p>
        </p:txBody>
      </p:sp>
      <p:pic>
        <p:nvPicPr>
          <p:cNvPr id="240" name="Google Shape;240;p36"/>
          <p:cNvPicPr preferRelativeResize="0"/>
          <p:nvPr/>
        </p:nvPicPr>
        <p:blipFill rotWithShape="1">
          <a:blip r:embed="rId3">
            <a:alphaModFix/>
          </a:blip>
          <a:srcRect b="0" l="0" r="0" t="0"/>
          <a:stretch/>
        </p:blipFill>
        <p:spPr>
          <a:xfrm>
            <a:off x="7780997" y="4590350"/>
            <a:ext cx="1154806" cy="400200"/>
          </a:xfrm>
          <a:prstGeom prst="rect">
            <a:avLst/>
          </a:prstGeom>
          <a:noFill/>
          <a:ln>
            <a:noFill/>
          </a:ln>
        </p:spPr>
      </p:pic>
      <p:pic>
        <p:nvPicPr>
          <p:cNvPr id="241" name="Google Shape;241;p36"/>
          <p:cNvPicPr preferRelativeResize="0"/>
          <p:nvPr/>
        </p:nvPicPr>
        <p:blipFill>
          <a:blip r:embed="rId4">
            <a:alphaModFix/>
          </a:blip>
          <a:stretch>
            <a:fillRect/>
          </a:stretch>
        </p:blipFill>
        <p:spPr>
          <a:xfrm>
            <a:off x="4939900" y="1024775"/>
            <a:ext cx="3377397" cy="34131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254200" y="282800"/>
            <a:ext cx="8400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002776"/>
                </a:solidFill>
              </a:rPr>
              <a:t>Checking </a:t>
            </a:r>
            <a:r>
              <a:rPr b="1" lang="en-GB" sz="2100">
                <a:solidFill>
                  <a:srgbClr val="002776"/>
                </a:solidFill>
              </a:rPr>
              <a:t>Stationarity with Dickey-Fuller Test after Differencing</a:t>
            </a:r>
            <a:endParaRPr b="1" sz="2100">
              <a:solidFill>
                <a:srgbClr val="002776"/>
              </a:solidFill>
            </a:endParaRPr>
          </a:p>
        </p:txBody>
      </p:sp>
      <p:pic>
        <p:nvPicPr>
          <p:cNvPr id="247" name="Google Shape;247;p37"/>
          <p:cNvPicPr preferRelativeResize="0"/>
          <p:nvPr/>
        </p:nvPicPr>
        <p:blipFill>
          <a:blip r:embed="rId3">
            <a:alphaModFix/>
          </a:blip>
          <a:stretch>
            <a:fillRect/>
          </a:stretch>
        </p:blipFill>
        <p:spPr>
          <a:xfrm>
            <a:off x="152400" y="943100"/>
            <a:ext cx="4331400" cy="2874330"/>
          </a:xfrm>
          <a:prstGeom prst="rect">
            <a:avLst/>
          </a:prstGeom>
          <a:noFill/>
          <a:ln>
            <a:noFill/>
          </a:ln>
        </p:spPr>
      </p:pic>
      <p:pic>
        <p:nvPicPr>
          <p:cNvPr id="248" name="Google Shape;248;p37"/>
          <p:cNvPicPr preferRelativeResize="0"/>
          <p:nvPr/>
        </p:nvPicPr>
        <p:blipFill>
          <a:blip r:embed="rId4">
            <a:alphaModFix/>
          </a:blip>
          <a:stretch>
            <a:fillRect/>
          </a:stretch>
        </p:blipFill>
        <p:spPr>
          <a:xfrm>
            <a:off x="4544650" y="1361085"/>
            <a:ext cx="4109849" cy="1795405"/>
          </a:xfrm>
          <a:prstGeom prst="rect">
            <a:avLst/>
          </a:prstGeom>
          <a:noFill/>
          <a:ln cap="flat" cmpd="sng" w="9525">
            <a:solidFill>
              <a:schemeClr val="dk1"/>
            </a:solidFill>
            <a:prstDash val="solid"/>
            <a:round/>
            <a:headEnd len="sm" w="sm" type="none"/>
            <a:tailEnd len="sm" w="sm" type="none"/>
          </a:ln>
        </p:spPr>
      </p:pic>
      <p:pic>
        <p:nvPicPr>
          <p:cNvPr id="249" name="Google Shape;249;p37"/>
          <p:cNvPicPr preferRelativeResize="0"/>
          <p:nvPr/>
        </p:nvPicPr>
        <p:blipFill rotWithShape="1">
          <a:blip r:embed="rId5">
            <a:alphaModFix/>
          </a:blip>
          <a:srcRect b="0" l="0" r="0" t="0"/>
          <a:stretch/>
        </p:blipFill>
        <p:spPr>
          <a:xfrm>
            <a:off x="7741124" y="4457174"/>
            <a:ext cx="1091175" cy="378150"/>
          </a:xfrm>
          <a:prstGeom prst="rect">
            <a:avLst/>
          </a:prstGeom>
          <a:noFill/>
          <a:ln>
            <a:noFill/>
          </a:ln>
        </p:spPr>
      </p:pic>
      <p:sp>
        <p:nvSpPr>
          <p:cNvPr id="250" name="Google Shape;250;p37"/>
          <p:cNvSpPr/>
          <p:nvPr/>
        </p:nvSpPr>
        <p:spPr>
          <a:xfrm>
            <a:off x="4757750" y="1960950"/>
            <a:ext cx="3896700" cy="21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39285"/>
              <a:buFont typeface="Arial"/>
              <a:buNone/>
            </a:pPr>
            <a:r>
              <a:rPr b="1" lang="en-GB">
                <a:solidFill>
                  <a:srgbClr val="002776"/>
                </a:solidFill>
              </a:rPr>
              <a:t>ACF and PACF plot after differencing</a:t>
            </a:r>
            <a:endParaRPr b="1">
              <a:solidFill>
                <a:srgbClr val="002776"/>
              </a:solidFill>
            </a:endParaRPr>
          </a:p>
          <a:p>
            <a:pPr indent="0" lvl="0" marL="0" rtl="0" algn="l">
              <a:spcBef>
                <a:spcPts val="0"/>
              </a:spcBef>
              <a:spcAft>
                <a:spcPts val="0"/>
              </a:spcAft>
              <a:buNone/>
            </a:pPr>
            <a:r>
              <a:t/>
            </a:r>
            <a:endParaRPr/>
          </a:p>
        </p:txBody>
      </p:sp>
      <p:pic>
        <p:nvPicPr>
          <p:cNvPr id="256" name="Google Shape;256;p38"/>
          <p:cNvPicPr preferRelativeResize="0"/>
          <p:nvPr/>
        </p:nvPicPr>
        <p:blipFill>
          <a:blip r:embed="rId3">
            <a:alphaModFix/>
          </a:blip>
          <a:stretch>
            <a:fillRect/>
          </a:stretch>
        </p:blipFill>
        <p:spPr>
          <a:xfrm>
            <a:off x="611975" y="1234600"/>
            <a:ext cx="3733800" cy="2674300"/>
          </a:xfrm>
          <a:prstGeom prst="rect">
            <a:avLst/>
          </a:prstGeom>
          <a:noFill/>
          <a:ln>
            <a:noFill/>
          </a:ln>
        </p:spPr>
      </p:pic>
      <p:pic>
        <p:nvPicPr>
          <p:cNvPr id="257" name="Google Shape;257;p38"/>
          <p:cNvPicPr preferRelativeResize="0"/>
          <p:nvPr/>
        </p:nvPicPr>
        <p:blipFill>
          <a:blip r:embed="rId4">
            <a:alphaModFix/>
          </a:blip>
          <a:stretch>
            <a:fillRect/>
          </a:stretch>
        </p:blipFill>
        <p:spPr>
          <a:xfrm>
            <a:off x="4689875" y="1212025"/>
            <a:ext cx="3843320" cy="2752750"/>
          </a:xfrm>
          <a:prstGeom prst="rect">
            <a:avLst/>
          </a:prstGeom>
          <a:noFill/>
          <a:ln>
            <a:noFill/>
          </a:ln>
        </p:spPr>
      </p:pic>
      <p:sp>
        <p:nvSpPr>
          <p:cNvPr id="258" name="Google Shape;258;p38"/>
          <p:cNvSpPr txBox="1"/>
          <p:nvPr/>
        </p:nvSpPr>
        <p:spPr>
          <a:xfrm>
            <a:off x="657000" y="3964775"/>
            <a:ext cx="7876200" cy="90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marR="190500" rtl="0" algn="l">
              <a:spcBef>
                <a:spcPts val="1100"/>
              </a:spcBef>
              <a:spcAft>
                <a:spcPts val="0"/>
              </a:spcAft>
              <a:buNone/>
            </a:pPr>
            <a:r>
              <a:rPr b="1" lang="en-GB" sz="900">
                <a:solidFill>
                  <a:schemeClr val="dk1"/>
                </a:solidFill>
                <a:highlight>
                  <a:schemeClr val="lt1"/>
                </a:highlight>
              </a:rPr>
              <a:t>In this plot, the two dotted lines on either sides of 0 are the confidence intervals. These can be used to determine the ‘p’ and ‘q’ values as:</a:t>
            </a:r>
            <a:endParaRPr b="1" sz="900">
              <a:solidFill>
                <a:schemeClr val="dk1"/>
              </a:solidFill>
              <a:highlight>
                <a:schemeClr val="lt1"/>
              </a:highlight>
            </a:endParaRPr>
          </a:p>
          <a:p>
            <a:pPr indent="457200" lvl="0" marL="0" rtl="0" algn="l">
              <a:lnSpc>
                <a:spcPct val="115000"/>
              </a:lnSpc>
              <a:spcBef>
                <a:spcPts val="1100"/>
              </a:spcBef>
              <a:spcAft>
                <a:spcPts val="0"/>
              </a:spcAft>
              <a:buNone/>
            </a:pPr>
            <a:r>
              <a:rPr lang="en-GB" sz="900">
                <a:solidFill>
                  <a:schemeClr val="dk1"/>
                </a:solidFill>
                <a:highlight>
                  <a:schemeClr val="lt1"/>
                </a:highlight>
              </a:rPr>
              <a:t>p – The lag value where the PACF chart crosses the upper confidence interval for the first time. If you notice closely, in this case p=0</a:t>
            </a:r>
            <a:endParaRPr sz="900">
              <a:solidFill>
                <a:schemeClr val="dk1"/>
              </a:solidFill>
              <a:highlight>
                <a:schemeClr val="lt1"/>
              </a:highlight>
            </a:endParaRPr>
          </a:p>
          <a:p>
            <a:pPr indent="457200" lvl="0" marL="0" rtl="0" algn="l">
              <a:lnSpc>
                <a:spcPct val="115000"/>
              </a:lnSpc>
              <a:spcBef>
                <a:spcPts val="1100"/>
              </a:spcBef>
              <a:spcAft>
                <a:spcPts val="0"/>
              </a:spcAft>
              <a:buNone/>
            </a:pPr>
            <a:r>
              <a:rPr lang="en-GB" sz="900">
                <a:solidFill>
                  <a:schemeClr val="dk1"/>
                </a:solidFill>
                <a:highlight>
                  <a:schemeClr val="lt1"/>
                </a:highlight>
              </a:rPr>
              <a:t>q– The lag value where the ACF chart crosses the upper confidence interval for the first time. If you notice closely, in this case q=0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273575"/>
            <a:ext cx="8520600" cy="5727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b="1" lang="en-GB" sz="2100">
                <a:solidFill>
                  <a:srgbClr val="002776"/>
                </a:solidFill>
              </a:rPr>
              <a:t>Decomposition plot after Differencing</a:t>
            </a:r>
            <a:endParaRPr b="1" sz="2100">
              <a:solidFill>
                <a:srgbClr val="002776"/>
              </a:solidFill>
            </a:endParaRPr>
          </a:p>
        </p:txBody>
      </p:sp>
      <p:pic>
        <p:nvPicPr>
          <p:cNvPr id="264" name="Google Shape;264;p39"/>
          <p:cNvPicPr preferRelativeResize="0"/>
          <p:nvPr/>
        </p:nvPicPr>
        <p:blipFill>
          <a:blip r:embed="rId3">
            <a:alphaModFix/>
          </a:blip>
          <a:stretch>
            <a:fillRect/>
          </a:stretch>
        </p:blipFill>
        <p:spPr>
          <a:xfrm>
            <a:off x="1716900" y="1073700"/>
            <a:ext cx="5153025" cy="3295650"/>
          </a:xfrm>
          <a:prstGeom prst="rect">
            <a:avLst/>
          </a:prstGeom>
          <a:noFill/>
          <a:ln>
            <a:noFill/>
          </a:ln>
        </p:spPr>
      </p:pic>
      <p:pic>
        <p:nvPicPr>
          <p:cNvPr id="265" name="Google Shape;265;p39"/>
          <p:cNvPicPr preferRelativeResize="0"/>
          <p:nvPr/>
        </p:nvPicPr>
        <p:blipFill>
          <a:blip r:embed="rId3">
            <a:alphaModFix/>
          </a:blip>
          <a:stretch>
            <a:fillRect/>
          </a:stretch>
        </p:blipFill>
        <p:spPr>
          <a:xfrm>
            <a:off x="1621675" y="1000850"/>
            <a:ext cx="5514926" cy="3527100"/>
          </a:xfrm>
          <a:prstGeom prst="rect">
            <a:avLst/>
          </a:prstGeom>
          <a:noFill/>
          <a:ln>
            <a:noFill/>
          </a:ln>
        </p:spPr>
      </p:pic>
      <p:pic>
        <p:nvPicPr>
          <p:cNvPr id="266" name="Google Shape;266;p39"/>
          <p:cNvPicPr preferRelativeResize="0"/>
          <p:nvPr/>
        </p:nvPicPr>
        <p:blipFill rotWithShape="1">
          <a:blip r:embed="rId4">
            <a:alphaModFix/>
          </a:blip>
          <a:srcRect b="0" l="0" r="0" t="0"/>
          <a:stretch/>
        </p:blipFill>
        <p:spPr>
          <a:xfrm>
            <a:off x="7780997" y="4590350"/>
            <a:ext cx="1154806" cy="400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0"/>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
        <p:nvSpPr>
          <p:cNvPr id="272" name="Google Shape;272;p40"/>
          <p:cNvSpPr txBox="1"/>
          <p:nvPr/>
        </p:nvSpPr>
        <p:spPr>
          <a:xfrm>
            <a:off x="980675" y="1844650"/>
            <a:ext cx="52452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3100">
                <a:solidFill>
                  <a:srgbClr val="002776"/>
                </a:solidFill>
              </a:rPr>
              <a:t>Partition Series</a:t>
            </a:r>
            <a:endParaRPr b="1" sz="3100">
              <a:solidFill>
                <a:srgbClr val="00277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Clr>
                <a:schemeClr val="dk1"/>
              </a:buClr>
              <a:buSzPct val="47368"/>
              <a:buFont typeface="Arial"/>
              <a:buNone/>
            </a:pPr>
            <a:r>
              <a:rPr b="1" lang="en-GB" sz="2322">
                <a:solidFill>
                  <a:srgbClr val="002776"/>
                </a:solidFill>
              </a:rPr>
              <a:t>Splitting the data into test and train</a:t>
            </a:r>
            <a:endParaRPr sz="3022"/>
          </a:p>
        </p:txBody>
      </p:sp>
      <p:sp>
        <p:nvSpPr>
          <p:cNvPr id="278" name="Google Shape;278;p41"/>
          <p:cNvSpPr txBox="1"/>
          <p:nvPr>
            <p:ph idx="1" type="body"/>
          </p:nvPr>
        </p:nvSpPr>
        <p:spPr>
          <a:xfrm>
            <a:off x="557225" y="1152475"/>
            <a:ext cx="8275200" cy="149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Open Sans"/>
              <a:buChar char="●"/>
            </a:pPr>
            <a:r>
              <a:rPr lang="en-GB" sz="1600">
                <a:solidFill>
                  <a:schemeClr val="dk1"/>
                </a:solidFill>
              </a:rPr>
              <a:t>The final data after data processing was split into train data and test data</a:t>
            </a:r>
            <a:endParaRPr sz="1600">
              <a:solidFill>
                <a:schemeClr val="dk1"/>
              </a:solidFill>
            </a:endParaRPr>
          </a:p>
          <a:p>
            <a:pPr indent="-330200" lvl="2" marL="1371600" rtl="0" algn="l">
              <a:spcBef>
                <a:spcPts val="1000"/>
              </a:spcBef>
              <a:spcAft>
                <a:spcPts val="0"/>
              </a:spcAft>
              <a:buClr>
                <a:schemeClr val="dk1"/>
              </a:buClr>
              <a:buSzPts val="1600"/>
              <a:buFont typeface="Open Sans"/>
              <a:buChar char="■"/>
            </a:pPr>
            <a:r>
              <a:rPr lang="en-GB" sz="1600">
                <a:solidFill>
                  <a:schemeClr val="dk1"/>
                </a:solidFill>
              </a:rPr>
              <a:t>Training Data :1083 (</a:t>
            </a:r>
            <a:r>
              <a:rPr i="1" lang="en-GB">
                <a:solidFill>
                  <a:schemeClr val="dk1"/>
                </a:solidFill>
              </a:rPr>
              <a:t>3rd Oct 2016 to 31st Dec 2020</a:t>
            </a:r>
            <a:r>
              <a:rPr lang="en-GB" sz="1600">
                <a:solidFill>
                  <a:schemeClr val="dk1"/>
                </a:solidFill>
              </a:rPr>
              <a:t>)</a:t>
            </a:r>
            <a:endParaRPr sz="1600">
              <a:solidFill>
                <a:schemeClr val="dk1"/>
              </a:solidFill>
            </a:endParaRPr>
          </a:p>
          <a:p>
            <a:pPr indent="-330200" lvl="2" marL="1371600" rtl="0" algn="l">
              <a:spcBef>
                <a:spcPts val="1000"/>
              </a:spcBef>
              <a:spcAft>
                <a:spcPts val="1000"/>
              </a:spcAft>
              <a:buClr>
                <a:schemeClr val="dk1"/>
              </a:buClr>
              <a:buSzPts val="1600"/>
              <a:buFont typeface="Open Sans"/>
              <a:buChar char="■"/>
            </a:pPr>
            <a:r>
              <a:rPr lang="en-GB" sz="1600">
                <a:solidFill>
                  <a:schemeClr val="dk1"/>
                </a:solidFill>
              </a:rPr>
              <a:t>Test Data :226 (</a:t>
            </a:r>
            <a:r>
              <a:rPr i="1" lang="en-GB">
                <a:solidFill>
                  <a:schemeClr val="dk1"/>
                </a:solidFill>
              </a:rPr>
              <a:t>1st Jan 2021 to 22nd Nov 2021</a:t>
            </a:r>
            <a:r>
              <a:rPr lang="en-GB" sz="1600">
                <a:solidFill>
                  <a:schemeClr val="dk1"/>
                </a:solidFill>
              </a:rPr>
              <a:t>)</a:t>
            </a:r>
            <a:endParaRPr sz="1400">
              <a:solidFill>
                <a:schemeClr val="dk1"/>
              </a:solidFill>
            </a:endParaRPr>
          </a:p>
        </p:txBody>
      </p:sp>
      <p:pic>
        <p:nvPicPr>
          <p:cNvPr id="279" name="Google Shape;279;p41"/>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665300" y="348600"/>
            <a:ext cx="36852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000"/>
              </a:spcAft>
              <a:buClr>
                <a:schemeClr val="dk1"/>
              </a:buClr>
              <a:buSzPct val="35483"/>
              <a:buFont typeface="Arial"/>
              <a:buNone/>
            </a:pPr>
            <a:r>
              <a:rPr b="1" lang="en-GB" sz="3100">
                <a:solidFill>
                  <a:srgbClr val="002776"/>
                </a:solidFill>
              </a:rPr>
              <a:t>Model Building</a:t>
            </a:r>
            <a:endParaRPr b="1" sz="2300">
              <a:solidFill>
                <a:srgbClr val="002776"/>
              </a:solidFill>
            </a:endParaRPr>
          </a:p>
        </p:txBody>
      </p:sp>
      <p:pic>
        <p:nvPicPr>
          <p:cNvPr id="285" name="Google Shape;285;p42"/>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graphicFrame>
        <p:nvGraphicFramePr>
          <p:cNvPr id="286" name="Google Shape;286;p42"/>
          <p:cNvGraphicFramePr/>
          <p:nvPr/>
        </p:nvGraphicFramePr>
        <p:xfrm>
          <a:off x="1659725" y="1178250"/>
          <a:ext cx="3000000" cy="3000000"/>
        </p:xfrm>
        <a:graphic>
          <a:graphicData uri="http://schemas.openxmlformats.org/drawingml/2006/table">
            <a:tbl>
              <a:tblPr>
                <a:noFill/>
                <a:tableStyleId>{57F70F17-0BC0-43D3-A8CE-42B1D4CA05A5}</a:tableStyleId>
              </a:tblPr>
              <a:tblGrid>
                <a:gridCol w="1809750"/>
                <a:gridCol w="1809750"/>
                <a:gridCol w="1809750"/>
              </a:tblGrid>
              <a:tr h="381000">
                <a:tc>
                  <a:txBody>
                    <a:bodyPr/>
                    <a:lstStyle/>
                    <a:p>
                      <a:pPr indent="0" lvl="0" marL="0" rtl="0" algn="ctr">
                        <a:spcBef>
                          <a:spcPts val="0"/>
                        </a:spcBef>
                        <a:spcAft>
                          <a:spcPts val="0"/>
                        </a:spcAft>
                        <a:buNone/>
                      </a:pPr>
                      <a:r>
                        <a:rPr b="1" lang="en-GB" sz="1600"/>
                        <a:t>Model</a:t>
                      </a:r>
                      <a:endParaRPr b="1" sz="1600"/>
                    </a:p>
                  </a:txBody>
                  <a:tcPr marT="91425" marB="91425" marR="91425" marL="91425">
                    <a:solidFill>
                      <a:srgbClr val="D9EAD3"/>
                    </a:solidFill>
                  </a:tcPr>
                </a:tc>
                <a:tc>
                  <a:txBody>
                    <a:bodyPr/>
                    <a:lstStyle/>
                    <a:p>
                      <a:pPr indent="0" lvl="0" marL="0" rtl="0" algn="ctr">
                        <a:spcBef>
                          <a:spcPts val="0"/>
                        </a:spcBef>
                        <a:spcAft>
                          <a:spcPts val="0"/>
                        </a:spcAft>
                        <a:buNone/>
                      </a:pPr>
                      <a:r>
                        <a:rPr b="1" lang="en-GB" sz="1600"/>
                        <a:t>Order</a:t>
                      </a:r>
                      <a:endParaRPr b="1" sz="1600"/>
                    </a:p>
                  </a:txBody>
                  <a:tcPr marT="91425" marB="91425" marR="91425" marL="91425">
                    <a:solidFill>
                      <a:srgbClr val="D9EAD3"/>
                    </a:solidFill>
                  </a:tcPr>
                </a:tc>
                <a:tc>
                  <a:txBody>
                    <a:bodyPr/>
                    <a:lstStyle/>
                    <a:p>
                      <a:pPr indent="0" lvl="0" marL="0" rtl="0" algn="ctr">
                        <a:spcBef>
                          <a:spcPts val="0"/>
                        </a:spcBef>
                        <a:spcAft>
                          <a:spcPts val="0"/>
                        </a:spcAft>
                        <a:buNone/>
                      </a:pPr>
                      <a:r>
                        <a:rPr b="1" lang="en-GB" sz="1600"/>
                        <a:t>Mape Value</a:t>
                      </a:r>
                      <a:endParaRPr b="1" sz="1600"/>
                    </a:p>
                  </a:txBody>
                  <a:tcPr marT="91425" marB="91425" marR="91425" marL="91425">
                    <a:solidFill>
                      <a:srgbClr val="D9EAD3"/>
                    </a:solidFill>
                  </a:tcPr>
                </a:tc>
              </a:tr>
              <a:tr h="381000">
                <a:tc>
                  <a:txBody>
                    <a:bodyPr/>
                    <a:lstStyle/>
                    <a:p>
                      <a:pPr indent="0" lvl="0" marL="0" rtl="0" algn="ctr">
                        <a:spcBef>
                          <a:spcPts val="0"/>
                        </a:spcBef>
                        <a:spcAft>
                          <a:spcPts val="0"/>
                        </a:spcAft>
                        <a:buNone/>
                      </a:pPr>
                      <a:r>
                        <a:rPr lang="en-GB"/>
                        <a:t>ARIMA</a:t>
                      </a:r>
                      <a:endParaRPr/>
                    </a:p>
                  </a:txBody>
                  <a:tcPr marT="91425" marB="91425" marR="91425" marL="91425"/>
                </a:tc>
                <a:tc>
                  <a:txBody>
                    <a:bodyPr/>
                    <a:lstStyle/>
                    <a:p>
                      <a:pPr indent="0" lvl="0" marL="0" rtl="0" algn="ctr">
                        <a:spcBef>
                          <a:spcPts val="0"/>
                        </a:spcBef>
                        <a:spcAft>
                          <a:spcPts val="1000"/>
                        </a:spcAft>
                        <a:buNone/>
                      </a:pPr>
                      <a:r>
                        <a:rPr lang="en-GB">
                          <a:solidFill>
                            <a:schemeClr val="dk1"/>
                          </a:solidFill>
                        </a:rPr>
                        <a:t>0,1,0</a:t>
                      </a:r>
                      <a:endParaRPr/>
                    </a:p>
                  </a:txBody>
                  <a:tcPr marT="91425" marB="91425" marR="91425" marL="91425"/>
                </a:tc>
                <a:tc>
                  <a:txBody>
                    <a:bodyPr/>
                    <a:lstStyle/>
                    <a:p>
                      <a:pPr indent="0" lvl="0" marL="0" rtl="0" algn="ctr">
                        <a:lnSpc>
                          <a:spcPct val="115000"/>
                        </a:lnSpc>
                        <a:spcBef>
                          <a:spcPts val="0"/>
                        </a:spcBef>
                        <a:spcAft>
                          <a:spcPts val="1000"/>
                        </a:spcAft>
                        <a:buNone/>
                      </a:pPr>
                      <a:r>
                        <a:rPr lang="en-GB">
                          <a:solidFill>
                            <a:schemeClr val="dk1"/>
                          </a:solidFill>
                          <a:highlight>
                            <a:schemeClr val="lt1"/>
                          </a:highlight>
                        </a:rPr>
                        <a:t>4.33921</a:t>
                      </a:r>
                      <a:endParaRPr/>
                    </a:p>
                  </a:txBody>
                  <a:tcPr marT="91425" marB="91425" marR="91425" marL="91425"/>
                </a:tc>
              </a:tr>
              <a:tr h="381000">
                <a:tc>
                  <a:txBody>
                    <a:bodyPr/>
                    <a:lstStyle/>
                    <a:p>
                      <a:pPr indent="0" lvl="0" marL="0" rtl="0" algn="ctr">
                        <a:spcBef>
                          <a:spcPts val="0"/>
                        </a:spcBef>
                        <a:spcAft>
                          <a:spcPts val="0"/>
                        </a:spcAft>
                        <a:buNone/>
                      </a:pPr>
                      <a:r>
                        <a:rPr lang="en-GB"/>
                        <a:t>SARIMA</a:t>
                      </a:r>
                      <a:endParaRPr/>
                    </a:p>
                  </a:txBody>
                  <a:tcPr marT="91425" marB="91425" marR="91425" marL="91425"/>
                </a:tc>
                <a:tc>
                  <a:txBody>
                    <a:bodyPr/>
                    <a:lstStyle/>
                    <a:p>
                      <a:pPr indent="0" lvl="0" marL="0" rtl="0" algn="ctr">
                        <a:spcBef>
                          <a:spcPts val="0"/>
                        </a:spcBef>
                        <a:spcAft>
                          <a:spcPts val="1000"/>
                        </a:spcAft>
                        <a:buNone/>
                      </a:pPr>
                      <a:r>
                        <a:rPr lang="en-GB">
                          <a:solidFill>
                            <a:schemeClr val="dk1"/>
                          </a:solidFill>
                        </a:rPr>
                        <a:t>0,1,0,5</a:t>
                      </a:r>
                      <a:endParaRPr/>
                    </a:p>
                  </a:txBody>
                  <a:tcPr marT="91425" marB="91425" marR="91425" marL="91425"/>
                </a:tc>
                <a:tc>
                  <a:txBody>
                    <a:bodyPr/>
                    <a:lstStyle/>
                    <a:p>
                      <a:pPr indent="0" lvl="0" marL="0" rtl="0" algn="ctr">
                        <a:lnSpc>
                          <a:spcPct val="115000"/>
                        </a:lnSpc>
                        <a:spcBef>
                          <a:spcPts val="0"/>
                        </a:spcBef>
                        <a:spcAft>
                          <a:spcPts val="0"/>
                        </a:spcAft>
                        <a:buNone/>
                      </a:pPr>
                      <a:r>
                        <a:rPr lang="en-GB">
                          <a:solidFill>
                            <a:schemeClr val="dk1"/>
                          </a:solidFill>
                          <a:highlight>
                            <a:schemeClr val="lt1"/>
                          </a:highlight>
                        </a:rPr>
                        <a:t>1.12060</a:t>
                      </a:r>
                      <a:endParaRPr/>
                    </a:p>
                  </a:txBody>
                  <a:tcPr marT="91425" marB="91425" marR="91425" marL="91425"/>
                </a:tc>
              </a:tr>
              <a:tr h="381000">
                <a:tc>
                  <a:txBody>
                    <a:bodyPr/>
                    <a:lstStyle/>
                    <a:p>
                      <a:pPr indent="0" lvl="0" marL="0" rtl="0" algn="ctr">
                        <a:spcBef>
                          <a:spcPts val="0"/>
                        </a:spcBef>
                        <a:spcAft>
                          <a:spcPts val="0"/>
                        </a:spcAft>
                        <a:buNone/>
                      </a:pPr>
                      <a:r>
                        <a:rPr lang="en-GB"/>
                        <a:t>LSTM</a:t>
                      </a:r>
                      <a:endParaRPr/>
                    </a:p>
                  </a:txBody>
                  <a:tcPr marT="91425" marB="91425" marR="91425" marL="91425"/>
                </a:tc>
                <a:tc>
                  <a:txBody>
                    <a:bodyPr/>
                    <a:lstStyle/>
                    <a:p>
                      <a:pPr indent="0" lvl="0" marL="0" rtl="0" algn="ctr">
                        <a:spcBef>
                          <a:spcPts val="0"/>
                        </a:spcBef>
                        <a:spcAft>
                          <a:spcPts val="1000"/>
                        </a:spcAft>
                        <a:buNone/>
                      </a:pPr>
                      <a:r>
                        <a:rPr lang="en-GB">
                          <a:solidFill>
                            <a:schemeClr val="dk1"/>
                          </a:solidFill>
                        </a:rPr>
                        <a:t>-</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lang="en-GB">
                          <a:solidFill>
                            <a:schemeClr val="dk1"/>
                          </a:solidFill>
                          <a:highlight>
                            <a:schemeClr val="lt1"/>
                          </a:highlight>
                        </a:rPr>
                        <a:t>70.17022</a:t>
                      </a:r>
                      <a:endParaRPr>
                        <a:solidFill>
                          <a:schemeClr val="dk1"/>
                        </a:solidFill>
                        <a:highlight>
                          <a:schemeClr val="lt1"/>
                        </a:highlight>
                      </a:endParaRPr>
                    </a:p>
                  </a:txBody>
                  <a:tcPr marT="91425" marB="91425" marR="91425" marL="91425"/>
                </a:tc>
              </a:tr>
            </a:tbl>
          </a:graphicData>
        </a:graphic>
      </p:graphicFrame>
      <p:sp>
        <p:nvSpPr>
          <p:cNvPr id="287" name="Google Shape;287;p42"/>
          <p:cNvSpPr txBox="1"/>
          <p:nvPr/>
        </p:nvSpPr>
        <p:spPr>
          <a:xfrm>
            <a:off x="860075" y="3209225"/>
            <a:ext cx="7376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i="1" lang="en-GB"/>
              <a:t>The </a:t>
            </a:r>
            <a:r>
              <a:rPr i="1" lang="en-GB"/>
              <a:t>Forecast model was build based on </a:t>
            </a:r>
            <a:r>
              <a:rPr i="1" lang="en-GB"/>
              <a:t>SARIMA Model has it gives the least MAPE value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mt="27000"/>
          </a:blip>
          <a:srcRect b="11166" l="0" r="0" t="0"/>
          <a:stretch/>
        </p:blipFill>
        <p:spPr>
          <a:xfrm>
            <a:off x="1304000" y="528075"/>
            <a:ext cx="6303300" cy="4568876"/>
          </a:xfrm>
          <a:prstGeom prst="rect">
            <a:avLst/>
          </a:prstGeom>
          <a:noFill/>
          <a:ln>
            <a:noFill/>
          </a:ln>
        </p:spPr>
      </p:pic>
      <p:sp>
        <p:nvSpPr>
          <p:cNvPr id="74" name="Google Shape;74;p16"/>
          <p:cNvSpPr txBox="1"/>
          <p:nvPr>
            <p:ph type="title"/>
          </p:nvPr>
        </p:nvSpPr>
        <p:spPr>
          <a:xfrm>
            <a:off x="428625" y="27977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Objective</a:t>
            </a:r>
            <a:endParaRPr b="1">
              <a:solidFill>
                <a:srgbClr val="002776"/>
              </a:solidFill>
            </a:endParaRPr>
          </a:p>
          <a:p>
            <a:pPr indent="0" lvl="0" marL="0" rtl="0" algn="l">
              <a:spcBef>
                <a:spcPts val="0"/>
              </a:spcBef>
              <a:spcAft>
                <a:spcPts val="0"/>
              </a:spcAft>
              <a:buNone/>
            </a:pPr>
            <a:r>
              <a:t/>
            </a:r>
            <a:endParaRPr b="1">
              <a:solidFill>
                <a:srgbClr val="002776"/>
              </a:solidFill>
            </a:endParaRPr>
          </a:p>
        </p:txBody>
      </p:sp>
      <p:sp>
        <p:nvSpPr>
          <p:cNvPr id="75" name="Google Shape;75;p16"/>
          <p:cNvSpPr txBox="1"/>
          <p:nvPr>
            <p:ph idx="1" type="body"/>
          </p:nvPr>
        </p:nvSpPr>
        <p:spPr>
          <a:xfrm>
            <a:off x="772025" y="937750"/>
            <a:ext cx="77577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Clr>
                <a:schemeClr val="dk1"/>
              </a:buClr>
              <a:buSzPct val="57894"/>
              <a:buFont typeface="Arial"/>
              <a:buNone/>
            </a:pPr>
            <a:r>
              <a:rPr lang="en-GB" sz="1900">
                <a:solidFill>
                  <a:srgbClr val="292929"/>
                </a:solidFill>
              </a:rPr>
              <a:t>           Oil is a commodity notorious for being able to go in the complete opposite direction after a single market event.</a:t>
            </a:r>
            <a:endParaRPr sz="1900">
              <a:solidFill>
                <a:srgbClr val="292929"/>
              </a:solidFill>
            </a:endParaRPr>
          </a:p>
          <a:p>
            <a:pPr indent="0" lvl="0" marL="0" rtl="0" algn="just">
              <a:spcBef>
                <a:spcPts val="1200"/>
              </a:spcBef>
              <a:spcAft>
                <a:spcPts val="0"/>
              </a:spcAft>
              <a:buClr>
                <a:schemeClr val="dk1"/>
              </a:buClr>
              <a:buSzPct val="57894"/>
              <a:buFont typeface="Arial"/>
              <a:buNone/>
            </a:pPr>
            <a:r>
              <a:rPr lang="en-GB" sz="1900">
                <a:solidFill>
                  <a:srgbClr val="292929"/>
                </a:solidFill>
              </a:rPr>
              <a:t>         This is because the fundamentals of oil price are rarely based on real-time data, instead, it is driven by externalities making our attempt to forecast it even more challenging. </a:t>
            </a:r>
            <a:endParaRPr sz="1900">
              <a:solidFill>
                <a:srgbClr val="292929"/>
              </a:solidFill>
            </a:endParaRPr>
          </a:p>
          <a:p>
            <a:pPr indent="0" lvl="0" marL="0" rtl="0" algn="just">
              <a:spcBef>
                <a:spcPts val="1200"/>
              </a:spcBef>
              <a:spcAft>
                <a:spcPts val="0"/>
              </a:spcAft>
              <a:buClr>
                <a:schemeClr val="dk1"/>
              </a:buClr>
              <a:buSzPct val="57894"/>
              <a:buFont typeface="Arial"/>
              <a:buNone/>
            </a:pPr>
            <a:r>
              <a:rPr lang="en-GB" sz="1900">
                <a:solidFill>
                  <a:srgbClr val="292929"/>
                </a:solidFill>
              </a:rPr>
              <a:t>        As the economy will be highly affected by oil prices. Our model will help to understand the pattern in prices to help the customers and businesses to make smart decisions.</a:t>
            </a:r>
            <a:endParaRPr sz="1900">
              <a:solidFill>
                <a:srgbClr val="292929"/>
              </a:solidFill>
            </a:endParaRPr>
          </a:p>
          <a:p>
            <a:pPr indent="0" lvl="0" marL="0" rtl="0" algn="just">
              <a:spcBef>
                <a:spcPts val="1200"/>
              </a:spcBef>
              <a:spcAft>
                <a:spcPts val="0"/>
              </a:spcAft>
              <a:buClr>
                <a:schemeClr val="dk1"/>
              </a:buClr>
              <a:buSzPct val="61111"/>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61111"/>
              <a:buFont typeface="Arial"/>
              <a:buNone/>
            </a:pPr>
            <a:r>
              <a:rPr lang="en-GB">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050">
              <a:solidFill>
                <a:schemeClr val="dk1"/>
              </a:solidFill>
              <a:latin typeface="Century Gothic"/>
              <a:ea typeface="Century Gothic"/>
              <a:cs typeface="Century Gothic"/>
              <a:sym typeface="Century Gothic"/>
            </a:endParaRPr>
          </a:p>
        </p:txBody>
      </p:sp>
      <p:pic>
        <p:nvPicPr>
          <p:cNvPr id="76" name="Google Shape;76;p16"/>
          <p:cNvPicPr preferRelativeResize="0"/>
          <p:nvPr/>
        </p:nvPicPr>
        <p:blipFill rotWithShape="1">
          <a:blip r:embed="rId4">
            <a:alphaModFix/>
          </a:blip>
          <a:srcRect b="0" l="0" r="0" t="0"/>
          <a:stretch/>
        </p:blipFill>
        <p:spPr>
          <a:xfrm>
            <a:off x="7762164" y="4579209"/>
            <a:ext cx="1187050" cy="41135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445025"/>
            <a:ext cx="4949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22">
                <a:solidFill>
                  <a:srgbClr val="002776"/>
                </a:solidFill>
              </a:rPr>
              <a:t>SARIMA Model Summary</a:t>
            </a:r>
            <a:endParaRPr b="1" sz="2322">
              <a:solidFill>
                <a:srgbClr val="002776"/>
              </a:solidFill>
            </a:endParaRPr>
          </a:p>
        </p:txBody>
      </p:sp>
      <p:pic>
        <p:nvPicPr>
          <p:cNvPr id="293" name="Google Shape;293;p43"/>
          <p:cNvPicPr preferRelativeResize="0"/>
          <p:nvPr/>
        </p:nvPicPr>
        <p:blipFill>
          <a:blip r:embed="rId3">
            <a:alphaModFix/>
          </a:blip>
          <a:stretch>
            <a:fillRect/>
          </a:stretch>
        </p:blipFill>
        <p:spPr>
          <a:xfrm>
            <a:off x="848775" y="1318025"/>
            <a:ext cx="7619151" cy="3460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a:blip r:embed="rId3">
            <a:alphaModFix/>
          </a:blip>
          <a:stretch>
            <a:fillRect/>
          </a:stretch>
        </p:blipFill>
        <p:spPr>
          <a:xfrm>
            <a:off x="1143000" y="1073700"/>
            <a:ext cx="5724525" cy="1095375"/>
          </a:xfrm>
          <a:prstGeom prst="rect">
            <a:avLst/>
          </a:prstGeom>
          <a:noFill/>
          <a:ln>
            <a:noFill/>
          </a:ln>
        </p:spPr>
      </p:pic>
      <p:pic>
        <p:nvPicPr>
          <p:cNvPr id="299" name="Google Shape;299;p44"/>
          <p:cNvPicPr preferRelativeResize="0"/>
          <p:nvPr/>
        </p:nvPicPr>
        <p:blipFill>
          <a:blip r:embed="rId4">
            <a:alphaModFix/>
          </a:blip>
          <a:stretch>
            <a:fillRect/>
          </a:stretch>
        </p:blipFill>
        <p:spPr>
          <a:xfrm>
            <a:off x="1143000" y="3071575"/>
            <a:ext cx="5724526" cy="676275"/>
          </a:xfrm>
          <a:prstGeom prst="rect">
            <a:avLst/>
          </a:prstGeom>
          <a:noFill/>
          <a:ln>
            <a:noFill/>
          </a:ln>
        </p:spPr>
      </p:pic>
      <p:sp>
        <p:nvSpPr>
          <p:cNvPr id="300" name="Google Shape;300;p44"/>
          <p:cNvSpPr txBox="1"/>
          <p:nvPr/>
        </p:nvSpPr>
        <p:spPr>
          <a:xfrm>
            <a:off x="857250" y="439350"/>
            <a:ext cx="306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002776"/>
                </a:solidFill>
              </a:rPr>
              <a:t>Train MAPE Value</a:t>
            </a:r>
            <a:endParaRPr b="1" sz="2100">
              <a:solidFill>
                <a:srgbClr val="002776"/>
              </a:solidFill>
            </a:endParaRPr>
          </a:p>
        </p:txBody>
      </p:sp>
      <p:sp>
        <p:nvSpPr>
          <p:cNvPr id="301" name="Google Shape;301;p44"/>
          <p:cNvSpPr txBox="1"/>
          <p:nvPr/>
        </p:nvSpPr>
        <p:spPr>
          <a:xfrm>
            <a:off x="857250" y="2496750"/>
            <a:ext cx="3064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002776"/>
                </a:solidFill>
              </a:rPr>
              <a:t>Test MAPE Value</a:t>
            </a:r>
            <a:endParaRPr sz="1200"/>
          </a:p>
        </p:txBody>
      </p:sp>
      <p:pic>
        <p:nvPicPr>
          <p:cNvPr id="302" name="Google Shape;302;p44"/>
          <p:cNvPicPr preferRelativeResize="0"/>
          <p:nvPr/>
        </p:nvPicPr>
        <p:blipFill rotWithShape="1">
          <a:blip r:embed="rId5">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58150" y="327150"/>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GB" sz="2300">
                <a:solidFill>
                  <a:srgbClr val="002776"/>
                </a:solidFill>
              </a:rPr>
              <a:t>Model Deployment Using Streamlit</a:t>
            </a:r>
            <a:endParaRPr b="1" sz="2300">
              <a:solidFill>
                <a:srgbClr val="002776"/>
              </a:solidFill>
            </a:endParaRPr>
          </a:p>
        </p:txBody>
      </p:sp>
      <p:pic>
        <p:nvPicPr>
          <p:cNvPr id="308" name="Google Shape;308;p45"/>
          <p:cNvPicPr preferRelativeResize="0"/>
          <p:nvPr/>
        </p:nvPicPr>
        <p:blipFill rotWithShape="1">
          <a:blip r:embed="rId3">
            <a:alphaModFix/>
          </a:blip>
          <a:srcRect b="5372" l="0" r="0" t="8390"/>
          <a:stretch/>
        </p:blipFill>
        <p:spPr>
          <a:xfrm>
            <a:off x="1070800" y="1067525"/>
            <a:ext cx="7002398" cy="3396651"/>
          </a:xfrm>
          <a:prstGeom prst="rect">
            <a:avLst/>
          </a:prstGeom>
          <a:noFill/>
          <a:ln>
            <a:noFill/>
          </a:ln>
        </p:spPr>
      </p:pic>
      <p:pic>
        <p:nvPicPr>
          <p:cNvPr id="309" name="Google Shape;309;p45"/>
          <p:cNvPicPr preferRelativeResize="0"/>
          <p:nvPr/>
        </p:nvPicPr>
        <p:blipFill rotWithShape="1">
          <a:blip r:embed="rId4">
            <a:alphaModFix/>
          </a:blip>
          <a:srcRect b="0" l="0" r="0" t="0"/>
          <a:stretch/>
        </p:blipFill>
        <p:spPr>
          <a:xfrm>
            <a:off x="7807775" y="4549075"/>
            <a:ext cx="1070975" cy="371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p46"/>
          <p:cNvGrpSpPr/>
          <p:nvPr/>
        </p:nvGrpSpPr>
        <p:grpSpPr>
          <a:xfrm>
            <a:off x="1457108" y="1053025"/>
            <a:ext cx="5878234" cy="3592873"/>
            <a:chOff x="507922" y="-498493"/>
            <a:chExt cx="5088059" cy="5104238"/>
          </a:xfrm>
        </p:grpSpPr>
        <p:sp>
          <p:nvSpPr>
            <p:cNvPr id="315" name="Google Shape;315;p46"/>
            <p:cNvSpPr/>
            <p:nvPr/>
          </p:nvSpPr>
          <p:spPr>
            <a:xfrm>
              <a:off x="1935521" y="913179"/>
              <a:ext cx="2278200" cy="2278200"/>
            </a:xfrm>
            <a:prstGeom prst="ellipse">
              <a:avLst/>
            </a:prstGeom>
            <a:solidFill>
              <a:srgbClr val="FFFF0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txBox="1"/>
            <p:nvPr/>
          </p:nvSpPr>
          <p:spPr>
            <a:xfrm>
              <a:off x="2269154" y="1246812"/>
              <a:ext cx="1611000" cy="1611000"/>
            </a:xfrm>
            <a:prstGeom prst="rect">
              <a:avLst/>
            </a:prstGeom>
            <a:noFill/>
            <a:ln>
              <a:noFill/>
            </a:ln>
          </p:spPr>
          <p:txBody>
            <a:bodyPr anchorCtr="0" anchor="ctr" bIns="24125" lIns="24125" spcFirstLastPara="1" rIns="24125" wrap="square" tIns="24125">
              <a:noAutofit/>
            </a:bodyPr>
            <a:lstStyle/>
            <a:p>
              <a:pPr indent="0" lvl="0" marL="0" rtl="0" algn="ctr">
                <a:lnSpc>
                  <a:spcPct val="90000"/>
                </a:lnSpc>
                <a:spcBef>
                  <a:spcPts val="0"/>
                </a:spcBef>
                <a:spcAft>
                  <a:spcPts val="0"/>
                </a:spcAft>
                <a:buClr>
                  <a:srgbClr val="000000"/>
                </a:buClr>
                <a:buSzPts val="1900"/>
                <a:buFont typeface="Century Gothic"/>
                <a:buNone/>
              </a:pPr>
              <a:r>
                <a:rPr lang="en-GB" sz="1900">
                  <a:latin typeface="Century Gothic"/>
                  <a:ea typeface="Century Gothic"/>
                  <a:cs typeface="Century Gothic"/>
                  <a:sym typeface="Century Gothic"/>
                </a:rPr>
                <a:t>CHALLENGES</a:t>
              </a:r>
              <a:endParaRPr sz="1900">
                <a:solidFill>
                  <a:schemeClr val="dk1"/>
                </a:solidFill>
                <a:latin typeface="Century Gothic"/>
                <a:ea typeface="Century Gothic"/>
                <a:cs typeface="Century Gothic"/>
                <a:sym typeface="Century Gothic"/>
              </a:endParaRPr>
            </a:p>
          </p:txBody>
        </p:sp>
        <p:sp>
          <p:nvSpPr>
            <p:cNvPr id="317" name="Google Shape;317;p46"/>
            <p:cNvSpPr/>
            <p:nvPr/>
          </p:nvSpPr>
          <p:spPr>
            <a:xfrm>
              <a:off x="1920490" y="-498493"/>
              <a:ext cx="2308200" cy="2134200"/>
            </a:xfrm>
            <a:prstGeom prst="ellipse">
              <a:avLst/>
            </a:prstGeom>
            <a:solidFill>
              <a:srgbClr val="00B0F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txBox="1"/>
            <p:nvPr/>
          </p:nvSpPr>
          <p:spPr>
            <a:xfrm>
              <a:off x="2258525" y="-185934"/>
              <a:ext cx="1632300" cy="15093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Webscrapping</a:t>
              </a:r>
              <a:endParaRPr/>
            </a:p>
          </p:txBody>
        </p:sp>
        <p:sp>
          <p:nvSpPr>
            <p:cNvPr id="319" name="Google Shape;319;p46"/>
            <p:cNvSpPr/>
            <p:nvPr/>
          </p:nvSpPr>
          <p:spPr>
            <a:xfrm>
              <a:off x="3520581" y="1017731"/>
              <a:ext cx="2075400" cy="2069100"/>
            </a:xfrm>
            <a:prstGeom prst="ellipse">
              <a:avLst/>
            </a:prstGeom>
            <a:solidFill>
              <a:srgbClr val="7030A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txBox="1"/>
            <p:nvPr/>
          </p:nvSpPr>
          <p:spPr>
            <a:xfrm>
              <a:off x="3890829" y="1320741"/>
              <a:ext cx="1467600" cy="14631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Model Building</a:t>
              </a:r>
              <a:endParaRPr/>
            </a:p>
          </p:txBody>
        </p:sp>
        <p:sp>
          <p:nvSpPr>
            <p:cNvPr id="321" name="Google Shape;321;p46"/>
            <p:cNvSpPr/>
            <p:nvPr/>
          </p:nvSpPr>
          <p:spPr>
            <a:xfrm>
              <a:off x="1956059" y="2466145"/>
              <a:ext cx="2237100" cy="2139600"/>
            </a:xfrm>
            <a:prstGeom prst="ellipse">
              <a:avLst/>
            </a:prstGeom>
            <a:solidFill>
              <a:srgbClr val="FF000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6"/>
            <p:cNvSpPr txBox="1"/>
            <p:nvPr/>
          </p:nvSpPr>
          <p:spPr>
            <a:xfrm>
              <a:off x="2283676" y="2779468"/>
              <a:ext cx="1581900" cy="1512900"/>
            </a:xfrm>
            <a:prstGeom prst="rect">
              <a:avLst/>
            </a:prstGeom>
            <a:noFill/>
            <a:ln>
              <a:noFill/>
            </a:ln>
          </p:spPr>
          <p:txBody>
            <a:bodyPr anchorCtr="0" anchor="ctr" bIns="21575" lIns="21575" spcFirstLastPara="1" rIns="21575" wrap="square" tIns="21575">
              <a:noAutofit/>
            </a:bodyPr>
            <a:lstStyle/>
            <a:p>
              <a:pPr indent="0" lvl="0" marL="0" rtl="0" algn="ctr">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Increasing Model accuracy</a:t>
              </a:r>
              <a:endParaRPr/>
            </a:p>
          </p:txBody>
        </p:sp>
        <p:sp>
          <p:nvSpPr>
            <p:cNvPr id="323" name="Google Shape;323;p46"/>
            <p:cNvSpPr/>
            <p:nvPr/>
          </p:nvSpPr>
          <p:spPr>
            <a:xfrm>
              <a:off x="507922" y="911197"/>
              <a:ext cx="2181900" cy="2282100"/>
            </a:xfrm>
            <a:prstGeom prst="ellipse">
              <a:avLst/>
            </a:prstGeom>
            <a:solidFill>
              <a:srgbClr val="92D050">
                <a:alpha val="49800"/>
              </a:srgbClr>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txBox="1"/>
            <p:nvPr/>
          </p:nvSpPr>
          <p:spPr>
            <a:xfrm>
              <a:off x="827435" y="1245410"/>
              <a:ext cx="1542600" cy="1613700"/>
            </a:xfrm>
            <a:prstGeom prst="rect">
              <a:avLst/>
            </a:prstGeom>
            <a:noFill/>
            <a:ln>
              <a:noFill/>
            </a:ln>
          </p:spPr>
          <p:txBody>
            <a:bodyPr anchorCtr="0" anchor="ctr" bIns="21575" lIns="21575" spcFirstLastPara="1" rIns="21575" wrap="square" tIns="21575">
              <a:noAutofit/>
            </a:bodyPr>
            <a:lstStyle/>
            <a:p>
              <a:pPr indent="0" lvl="0" marL="0" rtl="0" algn="l">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Eliminating </a:t>
              </a:r>
              <a:r>
                <a:rPr lang="en-GB" sz="1700">
                  <a:latin typeface="Century Gothic"/>
                  <a:ea typeface="Century Gothic"/>
                  <a:cs typeface="Century Gothic"/>
                  <a:sym typeface="Century Gothic"/>
                </a:rPr>
                <a:t>Outlier </a:t>
              </a:r>
              <a:r>
                <a:rPr lang="en-GB" sz="1700">
                  <a:latin typeface="Century Gothic"/>
                  <a:ea typeface="Century Gothic"/>
                  <a:cs typeface="Century Gothic"/>
                  <a:sym typeface="Century Gothic"/>
                </a:rPr>
                <a:t> </a:t>
              </a:r>
              <a:endParaRPr/>
            </a:p>
          </p:txBody>
        </p:sp>
      </p:grpSp>
      <p:sp>
        <p:nvSpPr>
          <p:cNvPr id="325" name="Google Shape;325;p46"/>
          <p:cNvSpPr/>
          <p:nvPr/>
        </p:nvSpPr>
        <p:spPr>
          <a:xfrm>
            <a:off x="1898698" y="221975"/>
            <a:ext cx="5346600" cy="69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GB" sz="3600">
                <a:solidFill>
                  <a:schemeClr val="accent1"/>
                </a:solidFill>
                <a:latin typeface="Times New Roman"/>
                <a:ea typeface="Times New Roman"/>
                <a:cs typeface="Times New Roman"/>
                <a:sym typeface="Times New Roman"/>
              </a:rPr>
              <a:t>CHALLENGES FACED</a:t>
            </a:r>
            <a:endParaRPr/>
          </a:p>
        </p:txBody>
      </p:sp>
      <p:pic>
        <p:nvPicPr>
          <p:cNvPr id="326" name="Google Shape;326;p46"/>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p:nvPr/>
        </p:nvSpPr>
        <p:spPr>
          <a:xfrm>
            <a:off x="135290" y="134798"/>
            <a:ext cx="8873400" cy="5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3600">
                <a:solidFill>
                  <a:schemeClr val="accent1"/>
                </a:solidFill>
                <a:latin typeface="Times New Roman"/>
                <a:ea typeface="Times New Roman"/>
                <a:cs typeface="Times New Roman"/>
                <a:sym typeface="Times New Roman"/>
              </a:rPr>
              <a:t>CONCLUSION</a:t>
            </a:r>
            <a:r>
              <a:rPr lang="en-GB" sz="4000">
                <a:solidFill>
                  <a:srgbClr val="495526"/>
                </a:solidFill>
                <a:latin typeface="Times New Roman"/>
                <a:ea typeface="Times New Roman"/>
                <a:cs typeface="Times New Roman"/>
                <a:sym typeface="Times New Roman"/>
              </a:rPr>
              <a:t> </a:t>
            </a:r>
            <a:r>
              <a:rPr b="1" lang="en-GB" sz="3600">
                <a:solidFill>
                  <a:schemeClr val="accent1"/>
                </a:solidFill>
                <a:latin typeface="Times New Roman"/>
                <a:ea typeface="Times New Roman"/>
                <a:cs typeface="Times New Roman"/>
                <a:sym typeface="Times New Roman"/>
              </a:rPr>
              <a:t>AND IMPROVEMENTS</a:t>
            </a:r>
            <a:endParaRPr b="1" sz="3600">
              <a:solidFill>
                <a:schemeClr val="accent1"/>
              </a:solidFill>
              <a:latin typeface="Times New Roman"/>
              <a:ea typeface="Times New Roman"/>
              <a:cs typeface="Times New Roman"/>
              <a:sym typeface="Times New Roman"/>
            </a:endParaRPr>
          </a:p>
        </p:txBody>
      </p:sp>
      <p:sp>
        <p:nvSpPr>
          <p:cNvPr id="332" name="Google Shape;332;p47"/>
          <p:cNvSpPr txBox="1"/>
          <p:nvPr/>
        </p:nvSpPr>
        <p:spPr>
          <a:xfrm>
            <a:off x="374275" y="842625"/>
            <a:ext cx="8298300" cy="2221500"/>
          </a:xfrm>
          <a:prstGeom prst="rect">
            <a:avLst/>
          </a:prstGeom>
          <a:noFill/>
          <a:ln>
            <a:noFill/>
          </a:ln>
        </p:spPr>
        <p:txBody>
          <a:bodyPr anchorCtr="0" anchor="t" bIns="45700" lIns="91425" spcFirstLastPara="1" rIns="91425" wrap="square" tIns="45700">
            <a:spAutoFit/>
          </a:bodyPr>
          <a:lstStyle/>
          <a:p>
            <a:pPr indent="-323850" lvl="0" marL="457200" marR="0" rtl="0" algn="just">
              <a:spcBef>
                <a:spcPts val="0"/>
              </a:spcBef>
              <a:spcAft>
                <a:spcPts val="0"/>
              </a:spcAft>
              <a:buSzPts val="1500"/>
              <a:buFont typeface="Open Sans"/>
              <a:buChar char="-"/>
            </a:pPr>
            <a:r>
              <a:rPr lang="en-GB" sz="1500">
                <a:latin typeface="Open Sans"/>
                <a:ea typeface="Open Sans"/>
                <a:cs typeface="Open Sans"/>
                <a:sym typeface="Open Sans"/>
              </a:rPr>
              <a:t>It can be inferred that on the whole a SARIMA Model provides the best result in terms of accuracy for the given dataset. </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Outliers in the data have been removed using box cox method for better accuracy and better forecasting result.</a:t>
            </a:r>
            <a:endParaRPr sz="1500">
              <a:latin typeface="Open Sans"/>
              <a:ea typeface="Open Sans"/>
              <a:cs typeface="Open Sans"/>
              <a:sym typeface="Open Sans"/>
            </a:endParaRPr>
          </a:p>
          <a:p>
            <a:pPr indent="-323850" lvl="0" marL="457200" marR="0" rtl="0" algn="just">
              <a:spcBef>
                <a:spcPts val="1000"/>
              </a:spcBef>
              <a:spcAft>
                <a:spcPts val="0"/>
              </a:spcAft>
              <a:buSzPts val="1500"/>
              <a:buFont typeface="Open Sans"/>
              <a:buChar char="-"/>
            </a:pPr>
            <a:r>
              <a:rPr lang="en-GB" sz="1500">
                <a:latin typeface="Open Sans"/>
                <a:ea typeface="Open Sans"/>
                <a:cs typeface="Open Sans"/>
                <a:sym typeface="Open Sans"/>
              </a:rPr>
              <a:t>To make the data stationary ,</a:t>
            </a:r>
            <a:r>
              <a:rPr lang="en-GB" sz="1500">
                <a:latin typeface="Open Sans"/>
                <a:ea typeface="Open Sans"/>
                <a:cs typeface="Open Sans"/>
                <a:sym typeface="Open Sans"/>
              </a:rPr>
              <a:t> differencing method gave the least p-value.</a:t>
            </a:r>
            <a:endParaRPr sz="1500">
              <a:latin typeface="Open Sans"/>
              <a:ea typeface="Open Sans"/>
              <a:cs typeface="Open Sans"/>
              <a:sym typeface="Open Sans"/>
            </a:endParaRPr>
          </a:p>
          <a:p>
            <a:pPr indent="0" lvl="0" marL="457200" marR="0" rtl="0" algn="just">
              <a:spcBef>
                <a:spcPts val="1000"/>
              </a:spcBef>
              <a:spcAft>
                <a:spcPts val="0"/>
              </a:spcAft>
              <a:buNone/>
            </a:pPr>
            <a:r>
              <a:t/>
            </a:r>
            <a:endParaRPr sz="1500">
              <a:latin typeface="Open Sans"/>
              <a:ea typeface="Open Sans"/>
              <a:cs typeface="Open Sans"/>
              <a:sym typeface="Open Sans"/>
            </a:endParaRPr>
          </a:p>
          <a:p>
            <a:pPr indent="0" lvl="0" marL="0" marR="0" rtl="0" algn="just">
              <a:spcBef>
                <a:spcPts val="1000"/>
              </a:spcBef>
              <a:spcAft>
                <a:spcPts val="0"/>
              </a:spcAft>
              <a:buNone/>
            </a:pPr>
            <a:r>
              <a:rPr lang="en-GB" sz="1500">
                <a:latin typeface="Open Sans"/>
                <a:ea typeface="Open Sans"/>
                <a:cs typeface="Open Sans"/>
                <a:sym typeface="Open Sans"/>
              </a:rPr>
              <a:t>The above improvements have helped in getting a good accuracy for the final model.</a:t>
            </a:r>
            <a:endParaRPr sz="1500">
              <a:latin typeface="Open Sans"/>
              <a:ea typeface="Open Sans"/>
              <a:cs typeface="Open Sans"/>
              <a:sym typeface="Open Sans"/>
            </a:endParaRPr>
          </a:p>
        </p:txBody>
      </p:sp>
      <p:pic>
        <p:nvPicPr>
          <p:cNvPr id="333" name="Google Shape;333;p47"/>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2542500" y="1821275"/>
            <a:ext cx="405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5800">
                <a:solidFill>
                  <a:srgbClr val="002776"/>
                </a:solidFill>
                <a:latin typeface="Cambria"/>
                <a:ea typeface="Cambria"/>
                <a:cs typeface="Cambria"/>
                <a:sym typeface="Cambria"/>
              </a:rPr>
              <a:t>Thank You </a:t>
            </a:r>
            <a:endParaRPr b="1" sz="5800">
              <a:solidFill>
                <a:srgbClr val="002776"/>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226950" y="431675"/>
            <a:ext cx="6690101" cy="4135249"/>
          </a:xfrm>
          <a:prstGeom prst="rect">
            <a:avLst/>
          </a:prstGeom>
          <a:noFill/>
          <a:ln>
            <a:noFill/>
          </a:ln>
        </p:spPr>
      </p:pic>
      <p:sp>
        <p:nvSpPr>
          <p:cNvPr id="82" name="Google Shape;82;p17"/>
          <p:cNvSpPr txBox="1"/>
          <p:nvPr/>
        </p:nvSpPr>
        <p:spPr>
          <a:xfrm>
            <a:off x="766350" y="4458200"/>
            <a:ext cx="7694100" cy="415500"/>
          </a:xfrm>
          <a:prstGeom prst="rect">
            <a:avLst/>
          </a:prstGeom>
          <a:solidFill>
            <a:srgbClr val="FFF2CC"/>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500"/>
              <a:t>Many factors affect the price of oil, but in the end it comes down to supply and demand</a:t>
            </a:r>
            <a:endParaRPr sz="1500"/>
          </a:p>
        </p:txBody>
      </p:sp>
      <p:pic>
        <p:nvPicPr>
          <p:cNvPr id="83" name="Google Shape;83;p17"/>
          <p:cNvPicPr preferRelativeResize="0"/>
          <p:nvPr/>
        </p:nvPicPr>
        <p:blipFill rotWithShape="1">
          <a:blip r:embed="rId4">
            <a:alphaModFix/>
          </a:blip>
          <a:srcRect b="0" l="0" r="0" t="0"/>
          <a:stretch/>
        </p:blipFill>
        <p:spPr>
          <a:xfrm>
            <a:off x="7886364" y="211884"/>
            <a:ext cx="1187050" cy="411359"/>
          </a:xfrm>
          <a:prstGeom prst="rect">
            <a:avLst/>
          </a:prstGeom>
          <a:noFill/>
          <a:ln>
            <a:noFill/>
          </a:ln>
        </p:spPr>
      </p:pic>
      <p:sp>
        <p:nvSpPr>
          <p:cNvPr id="84" name="Google Shape;84;p17"/>
          <p:cNvSpPr txBox="1"/>
          <p:nvPr/>
        </p:nvSpPr>
        <p:spPr>
          <a:xfrm>
            <a:off x="362325" y="109763"/>
            <a:ext cx="561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002776"/>
                </a:solidFill>
              </a:rPr>
              <a:t>Factors Affect the oil price</a:t>
            </a:r>
            <a:endParaRPr b="1" sz="2800">
              <a:solidFill>
                <a:srgbClr val="00277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5291150" y="2853050"/>
            <a:ext cx="3364800" cy="1996500"/>
          </a:xfrm>
          <a:prstGeom prst="rect">
            <a:avLst/>
          </a:prstGeom>
          <a:solidFill>
            <a:srgbClr val="F4CCCC"/>
          </a:solidFill>
          <a:ln cap="flat" cmpd="sng" w="3810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GB" sz="1310">
                <a:solidFill>
                  <a:srgbClr val="202124"/>
                </a:solidFill>
              </a:rPr>
              <a:t>A benchmark crude is a crude oil that serves as a reference price for buyers and sellers of crude oil. </a:t>
            </a:r>
            <a:endParaRPr sz="1310">
              <a:solidFill>
                <a:srgbClr val="202124"/>
              </a:solidFill>
            </a:endParaRPr>
          </a:p>
          <a:p>
            <a:pPr indent="0" lvl="0" marL="0" rtl="0" algn="l">
              <a:lnSpc>
                <a:spcPct val="105000"/>
              </a:lnSpc>
              <a:spcBef>
                <a:spcPts val="1200"/>
              </a:spcBef>
              <a:spcAft>
                <a:spcPts val="0"/>
              </a:spcAft>
              <a:buSzPts val="1018"/>
              <a:buNone/>
            </a:pPr>
            <a:r>
              <a:rPr lang="en-GB" sz="1310">
                <a:solidFill>
                  <a:srgbClr val="202124"/>
                </a:solidFill>
              </a:rPr>
              <a:t>There are three primary benchmarks</a:t>
            </a:r>
            <a:endParaRPr sz="1310">
              <a:solidFill>
                <a:srgbClr val="202124"/>
              </a:solidFill>
            </a:endParaRPr>
          </a:p>
          <a:p>
            <a:pPr indent="-311785" lvl="0" marL="457200" rtl="0" algn="l">
              <a:lnSpc>
                <a:spcPct val="105000"/>
              </a:lnSpc>
              <a:spcBef>
                <a:spcPts val="1200"/>
              </a:spcBef>
              <a:spcAft>
                <a:spcPts val="0"/>
              </a:spcAft>
              <a:buClr>
                <a:srgbClr val="202124"/>
              </a:buClr>
              <a:buSzPts val="1310"/>
              <a:buChar char="●"/>
            </a:pPr>
            <a:r>
              <a:rPr b="1" lang="en-GB" sz="1310">
                <a:solidFill>
                  <a:srgbClr val="202124"/>
                </a:solidFill>
              </a:rPr>
              <a:t>West Texas Intermediate (WTI)</a:t>
            </a:r>
            <a:endParaRPr b="1" sz="1310">
              <a:solidFill>
                <a:srgbClr val="202124"/>
              </a:solidFill>
            </a:endParaRPr>
          </a:p>
          <a:p>
            <a:pPr indent="-311785" lvl="0" marL="457200" rtl="0" algn="l">
              <a:lnSpc>
                <a:spcPct val="105000"/>
              </a:lnSpc>
              <a:spcBef>
                <a:spcPts val="0"/>
              </a:spcBef>
              <a:spcAft>
                <a:spcPts val="0"/>
              </a:spcAft>
              <a:buClr>
                <a:srgbClr val="202124"/>
              </a:buClr>
              <a:buSzPts val="1310"/>
              <a:buChar char="●"/>
            </a:pPr>
            <a:r>
              <a:rPr b="1" lang="en-GB" sz="1310">
                <a:solidFill>
                  <a:srgbClr val="202124"/>
                </a:solidFill>
              </a:rPr>
              <a:t>Brent Blend</a:t>
            </a:r>
            <a:endParaRPr b="1" sz="1310">
              <a:solidFill>
                <a:srgbClr val="202124"/>
              </a:solidFill>
            </a:endParaRPr>
          </a:p>
          <a:p>
            <a:pPr indent="-311785" lvl="0" marL="457200" rtl="0" algn="l">
              <a:lnSpc>
                <a:spcPct val="105000"/>
              </a:lnSpc>
              <a:spcBef>
                <a:spcPts val="0"/>
              </a:spcBef>
              <a:spcAft>
                <a:spcPts val="0"/>
              </a:spcAft>
              <a:buClr>
                <a:srgbClr val="202124"/>
              </a:buClr>
              <a:buSzPts val="1310"/>
              <a:buChar char="●"/>
            </a:pPr>
            <a:r>
              <a:rPr b="1" lang="en-GB" sz="1310">
                <a:solidFill>
                  <a:srgbClr val="202124"/>
                </a:solidFill>
              </a:rPr>
              <a:t>Dubai Crude</a:t>
            </a:r>
            <a:r>
              <a:rPr lang="en-GB" sz="1310">
                <a:solidFill>
                  <a:srgbClr val="202124"/>
                </a:solidFill>
              </a:rPr>
              <a:t>.</a:t>
            </a:r>
            <a:endParaRPr sz="1865"/>
          </a:p>
        </p:txBody>
      </p:sp>
      <p:pic>
        <p:nvPicPr>
          <p:cNvPr id="90" name="Google Shape;90;p18"/>
          <p:cNvPicPr preferRelativeResize="0"/>
          <p:nvPr/>
        </p:nvPicPr>
        <p:blipFill rotWithShape="1">
          <a:blip r:embed="rId3">
            <a:alphaModFix/>
          </a:blip>
          <a:srcRect b="12418" l="0" r="0" t="0"/>
          <a:stretch/>
        </p:blipFill>
        <p:spPr>
          <a:xfrm>
            <a:off x="569300" y="100275"/>
            <a:ext cx="2553550" cy="2415301"/>
          </a:xfrm>
          <a:prstGeom prst="rect">
            <a:avLst/>
          </a:prstGeom>
          <a:noFill/>
          <a:ln>
            <a:noFill/>
          </a:ln>
        </p:spPr>
      </p:pic>
      <p:pic>
        <p:nvPicPr>
          <p:cNvPr id="91" name="Google Shape;91;p18"/>
          <p:cNvPicPr preferRelativeResize="0"/>
          <p:nvPr/>
        </p:nvPicPr>
        <p:blipFill>
          <a:blip r:embed="rId4">
            <a:alphaModFix/>
          </a:blip>
          <a:stretch>
            <a:fillRect/>
          </a:stretch>
        </p:blipFill>
        <p:spPr>
          <a:xfrm>
            <a:off x="3673900" y="226800"/>
            <a:ext cx="4377750" cy="2462500"/>
          </a:xfrm>
          <a:prstGeom prst="rect">
            <a:avLst/>
          </a:prstGeom>
          <a:noFill/>
          <a:ln>
            <a:noFill/>
          </a:ln>
        </p:spPr>
      </p:pic>
      <p:pic>
        <p:nvPicPr>
          <p:cNvPr id="92" name="Google Shape;92;p18"/>
          <p:cNvPicPr preferRelativeResize="0"/>
          <p:nvPr/>
        </p:nvPicPr>
        <p:blipFill rotWithShape="1">
          <a:blip r:embed="rId5">
            <a:alphaModFix/>
          </a:blip>
          <a:srcRect b="0" l="0" r="46848" t="0"/>
          <a:stretch/>
        </p:blipFill>
        <p:spPr>
          <a:xfrm>
            <a:off x="679550" y="2571750"/>
            <a:ext cx="3107025" cy="1996425"/>
          </a:xfrm>
          <a:prstGeom prst="rect">
            <a:avLst/>
          </a:prstGeom>
          <a:noFill/>
          <a:ln>
            <a:noFill/>
          </a:ln>
        </p:spPr>
      </p:pic>
      <p:pic>
        <p:nvPicPr>
          <p:cNvPr id="93" name="Google Shape;93;p18"/>
          <p:cNvPicPr preferRelativeResize="0"/>
          <p:nvPr/>
        </p:nvPicPr>
        <p:blipFill rotWithShape="1">
          <a:blip r:embed="rId6">
            <a:alphaModFix/>
          </a:blip>
          <a:srcRect b="4633" l="51716" r="0" t="70417"/>
          <a:stretch/>
        </p:blipFill>
        <p:spPr>
          <a:xfrm>
            <a:off x="2540450" y="4276050"/>
            <a:ext cx="2639774" cy="67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25075" y="370000"/>
            <a:ext cx="65793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002776"/>
                </a:solidFill>
              </a:rPr>
              <a:t>Project Architecture / Project Flow</a:t>
            </a:r>
            <a:endParaRPr b="1">
              <a:solidFill>
                <a:srgbClr val="002776"/>
              </a:solidFill>
            </a:endParaRPr>
          </a:p>
          <a:p>
            <a:pPr indent="0" lvl="0" marL="0" rtl="0" algn="l">
              <a:spcBef>
                <a:spcPts val="0"/>
              </a:spcBef>
              <a:spcAft>
                <a:spcPts val="0"/>
              </a:spcAft>
              <a:buNone/>
            </a:pPr>
            <a:r>
              <a:t/>
            </a:r>
            <a:endParaRPr b="1">
              <a:solidFill>
                <a:srgbClr val="002776"/>
              </a:solidFill>
            </a:endParaRPr>
          </a:p>
        </p:txBody>
      </p:sp>
      <p:sp>
        <p:nvSpPr>
          <p:cNvPr id="99" name="Google Shape;99;p19"/>
          <p:cNvSpPr txBox="1"/>
          <p:nvPr>
            <p:ph idx="1" type="body"/>
          </p:nvPr>
        </p:nvSpPr>
        <p:spPr>
          <a:xfrm>
            <a:off x="1051075" y="669025"/>
            <a:ext cx="6482100" cy="337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Data Collection</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Explore &amp; </a:t>
            </a:r>
            <a:r>
              <a:rPr b="1" lang="en-GB">
                <a:solidFill>
                  <a:schemeClr val="dk1"/>
                </a:solidFill>
              </a:rPr>
              <a:t>Visualizations</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Data Processing</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Partition Series</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Model Building</a:t>
            </a:r>
            <a:endParaRPr b="1">
              <a:solidFill>
                <a:schemeClr val="dk1"/>
              </a:solidFill>
            </a:endParaRPr>
          </a:p>
          <a:p>
            <a:pPr indent="-342900" lvl="0" marL="457200" rtl="0" algn="l">
              <a:spcBef>
                <a:spcPts val="1000"/>
              </a:spcBef>
              <a:spcAft>
                <a:spcPts val="0"/>
              </a:spcAft>
              <a:buClr>
                <a:schemeClr val="dk1"/>
              </a:buClr>
              <a:buSzPts val="1800"/>
              <a:buAutoNum type="arabicPeriod"/>
            </a:pPr>
            <a:r>
              <a:rPr b="1" lang="en-GB">
                <a:solidFill>
                  <a:schemeClr val="dk1"/>
                </a:solidFill>
              </a:rPr>
              <a:t>Evaluate &amp; Compare Performance</a:t>
            </a:r>
            <a:endParaRPr b="1">
              <a:solidFill>
                <a:schemeClr val="dk1"/>
              </a:solidFill>
            </a:endParaRPr>
          </a:p>
          <a:p>
            <a:pPr indent="-342900" lvl="0" marL="457200" rtl="0" algn="l">
              <a:spcBef>
                <a:spcPts val="1000"/>
              </a:spcBef>
              <a:spcAft>
                <a:spcPts val="1000"/>
              </a:spcAft>
              <a:buClr>
                <a:schemeClr val="dk1"/>
              </a:buClr>
              <a:buSzPts val="1800"/>
              <a:buAutoNum type="arabicPeriod"/>
            </a:pPr>
            <a:r>
              <a:rPr b="1" lang="en-GB">
                <a:solidFill>
                  <a:schemeClr val="dk1"/>
                </a:solidFill>
              </a:rPr>
              <a:t>Deployment</a:t>
            </a:r>
            <a:endParaRPr b="1">
              <a:solidFill>
                <a:schemeClr val="dk1"/>
              </a:solidFill>
            </a:endParaRPr>
          </a:p>
        </p:txBody>
      </p:sp>
      <p:pic>
        <p:nvPicPr>
          <p:cNvPr id="100" name="Google Shape;100;p19"/>
          <p:cNvPicPr preferRelativeResize="0"/>
          <p:nvPr/>
        </p:nvPicPr>
        <p:blipFill rotWithShape="1">
          <a:blip r:embed="rId3">
            <a:alphaModFix/>
          </a:blip>
          <a:srcRect b="0" l="0" r="0" t="0"/>
          <a:stretch/>
        </p:blipFill>
        <p:spPr>
          <a:xfrm>
            <a:off x="7762164" y="4579209"/>
            <a:ext cx="1187050" cy="4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98475" y="2104525"/>
            <a:ext cx="6399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GB" sz="3100">
                <a:solidFill>
                  <a:srgbClr val="002776"/>
                </a:solidFill>
              </a:rPr>
              <a:t>Data Collection</a:t>
            </a:r>
            <a:endParaRPr b="1" sz="3100">
              <a:solidFill>
                <a:srgbClr val="002776"/>
              </a:solidFill>
            </a:endParaRPr>
          </a:p>
        </p:txBody>
      </p:sp>
      <p:pic>
        <p:nvPicPr>
          <p:cNvPr id="106" name="Google Shape;106;p20"/>
          <p:cNvPicPr preferRelativeResize="0"/>
          <p:nvPr/>
        </p:nvPicPr>
        <p:blipFill rotWithShape="1">
          <a:blip r:embed="rId3">
            <a:alphaModFix/>
          </a:blip>
          <a:srcRect b="0" l="0" r="0" t="0"/>
          <a:stretch/>
        </p:blipFill>
        <p:spPr>
          <a:xfrm>
            <a:off x="7741124" y="4457174"/>
            <a:ext cx="1091175" cy="37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02776"/>
                </a:solidFill>
              </a:rPr>
              <a:t>Web Scraping </a:t>
            </a:r>
            <a:endParaRPr b="1">
              <a:solidFill>
                <a:srgbClr val="002776"/>
              </a:solidFill>
            </a:endParaRPr>
          </a:p>
        </p:txBody>
      </p:sp>
      <p:sp>
        <p:nvSpPr>
          <p:cNvPr id="112" name="Google Shape;112;p21"/>
          <p:cNvSpPr txBox="1"/>
          <p:nvPr>
            <p:ph idx="1" type="body"/>
          </p:nvPr>
        </p:nvSpPr>
        <p:spPr>
          <a:xfrm>
            <a:off x="581650" y="1183400"/>
            <a:ext cx="8520600" cy="68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900">
                <a:solidFill>
                  <a:srgbClr val="292929"/>
                </a:solidFill>
              </a:rPr>
              <a:t>Oil Price data was </a:t>
            </a:r>
            <a:r>
              <a:rPr lang="en-GB" sz="1900">
                <a:solidFill>
                  <a:srgbClr val="292929"/>
                </a:solidFill>
              </a:rPr>
              <a:t>scraped</a:t>
            </a:r>
            <a:r>
              <a:rPr lang="en-GB" sz="1900">
                <a:solidFill>
                  <a:srgbClr val="292929"/>
                </a:solidFill>
              </a:rPr>
              <a:t> from eia.gov. </a:t>
            </a:r>
            <a:endParaRPr/>
          </a:p>
        </p:txBody>
      </p:sp>
      <p:sp>
        <p:nvSpPr>
          <p:cNvPr id="113" name="Google Shape;113;p21"/>
          <p:cNvSpPr txBox="1"/>
          <p:nvPr/>
        </p:nvSpPr>
        <p:spPr>
          <a:xfrm>
            <a:off x="538150" y="2038775"/>
            <a:ext cx="282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Challenges faced:</a:t>
            </a:r>
            <a:endParaRPr b="1" sz="1600"/>
          </a:p>
        </p:txBody>
      </p:sp>
      <p:sp>
        <p:nvSpPr>
          <p:cNvPr id="114" name="Google Shape;114;p21"/>
          <p:cNvSpPr txBox="1"/>
          <p:nvPr/>
        </p:nvSpPr>
        <p:spPr>
          <a:xfrm>
            <a:off x="517450" y="2649375"/>
            <a:ext cx="7410000" cy="14469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Char char="●"/>
            </a:pPr>
            <a:r>
              <a:rPr lang="en-GB" sz="1700"/>
              <a:t>Data from original website (eia.gov/) is not allowing to scrape. However, to demonstrate the </a:t>
            </a:r>
            <a:r>
              <a:rPr lang="en-GB" sz="1700"/>
              <a:t>web scraping</a:t>
            </a:r>
            <a:r>
              <a:rPr lang="en-GB" sz="1700"/>
              <a:t> using beautifulsoup we scraped the data from github. </a:t>
            </a:r>
            <a:r>
              <a:rPr lang="en-GB" sz="1700"/>
              <a:t>Albeit</a:t>
            </a:r>
            <a:r>
              <a:rPr lang="en-GB" sz="1700"/>
              <a:t>, we will not use this data for project as this dataset is not from a reliable source.  </a:t>
            </a:r>
            <a:endParaRPr sz="1700"/>
          </a:p>
          <a:p>
            <a:pPr indent="0" lvl="0" marL="457200" rtl="0" algn="l">
              <a:spcBef>
                <a:spcPts val="0"/>
              </a:spcBef>
              <a:spcAft>
                <a:spcPts val="0"/>
              </a:spcAft>
              <a:buNone/>
            </a:pPr>
            <a:r>
              <a:t/>
            </a:r>
            <a:endParaRPr/>
          </a:p>
        </p:txBody>
      </p:sp>
      <p:pic>
        <p:nvPicPr>
          <p:cNvPr id="115" name="Google Shape;115;p21"/>
          <p:cNvPicPr preferRelativeResize="0"/>
          <p:nvPr/>
        </p:nvPicPr>
        <p:blipFill rotWithShape="1">
          <a:blip r:embed="rId3">
            <a:alphaModFix/>
          </a:blip>
          <a:srcRect b="0" l="0" r="0" t="0"/>
          <a:stretch/>
        </p:blipFill>
        <p:spPr>
          <a:xfrm>
            <a:off x="7823925" y="4610075"/>
            <a:ext cx="1008375" cy="34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568875" y="412875"/>
            <a:ext cx="41568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2776"/>
                </a:solidFill>
              </a:rPr>
              <a:t>Dataset </a:t>
            </a:r>
            <a:endParaRPr b="1">
              <a:solidFill>
                <a:srgbClr val="EF6C00"/>
              </a:solidFill>
            </a:endParaRPr>
          </a:p>
          <a:p>
            <a:pPr indent="0" lvl="0" marL="0" rtl="0" algn="l">
              <a:spcBef>
                <a:spcPts val="1200"/>
              </a:spcBef>
              <a:spcAft>
                <a:spcPts val="0"/>
              </a:spcAft>
              <a:buNone/>
            </a:pPr>
            <a:r>
              <a:t/>
            </a:r>
            <a:endParaRPr/>
          </a:p>
        </p:txBody>
      </p:sp>
      <p:sp>
        <p:nvSpPr>
          <p:cNvPr id="121" name="Google Shape;121;p22"/>
          <p:cNvSpPr txBox="1"/>
          <p:nvPr>
            <p:ph idx="1" type="body"/>
          </p:nvPr>
        </p:nvSpPr>
        <p:spPr>
          <a:xfrm>
            <a:off x="750100" y="1152475"/>
            <a:ext cx="7629600" cy="16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Downloaded the Brent oil price dataset from U.S. Energy Information Administration (EIA) website.</a:t>
            </a:r>
            <a:endParaRPr>
              <a:solidFill>
                <a:schemeClr val="dk1"/>
              </a:solidFill>
            </a:endParaRPr>
          </a:p>
          <a:p>
            <a:pPr indent="-342900" lvl="0" marL="457200" rtl="0" algn="l">
              <a:spcBef>
                <a:spcPts val="1000"/>
              </a:spcBef>
              <a:spcAft>
                <a:spcPts val="1000"/>
              </a:spcAft>
              <a:buClr>
                <a:schemeClr val="dk1"/>
              </a:buClr>
              <a:buSzPts val="1800"/>
              <a:buChar char="●"/>
            </a:pPr>
            <a:r>
              <a:rPr lang="en-GB">
                <a:solidFill>
                  <a:schemeClr val="dk1"/>
                </a:solidFill>
              </a:rPr>
              <a:t>Dataset consist of 3rd Oct 2016 to 22nd Nov 2021 (5 years) </a:t>
            </a:r>
            <a:r>
              <a:rPr lang="en-GB">
                <a:solidFill>
                  <a:schemeClr val="dk1"/>
                </a:solidFill>
              </a:rPr>
              <a:t>of daily oil price.</a:t>
            </a:r>
            <a:endParaRPr>
              <a:solidFill>
                <a:schemeClr val="dk1"/>
              </a:solidFill>
            </a:endParaRPr>
          </a:p>
        </p:txBody>
      </p:sp>
      <p:pic>
        <p:nvPicPr>
          <p:cNvPr id="122" name="Google Shape;122;p22"/>
          <p:cNvPicPr preferRelativeResize="0"/>
          <p:nvPr/>
        </p:nvPicPr>
        <p:blipFill rotWithShape="1">
          <a:blip r:embed="rId3">
            <a:alphaModFix/>
          </a:blip>
          <a:srcRect b="0" l="0" r="0" t="0"/>
          <a:stretch/>
        </p:blipFill>
        <p:spPr>
          <a:xfrm>
            <a:off x="7741124" y="4529624"/>
            <a:ext cx="1091175" cy="37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