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504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3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3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7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6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9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7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9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77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64DE79-268F-4C1A-8933-263129D2AF90}" type="datetimeFigureOut">
              <a:rPr lang="en-US" smtClean="0"/>
              <a:pPr/>
              <a:t>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Government Budget</a:t>
            </a:r>
            <a:br>
              <a:rPr lang="en-US" dirty="0" smtClean="0"/>
            </a:br>
            <a:r>
              <a:rPr lang="en-US" sz="4000" dirty="0" smtClean="0"/>
              <a:t>Formulation and Implementation  Process in Nepal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   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                                                                        </a:t>
            </a:r>
            <a:r>
              <a:rPr lang="en-US" dirty="0" err="1" smtClean="0"/>
              <a:t>Babu</a:t>
            </a:r>
            <a:r>
              <a:rPr lang="en-US" dirty="0" smtClean="0"/>
              <a:t> Ram </a:t>
            </a:r>
            <a:r>
              <a:rPr lang="en-US" dirty="0" err="1" smtClean="0"/>
              <a:t>Subedi</a:t>
            </a:r>
            <a:endParaRPr lang="en-US" dirty="0" smtClean="0"/>
          </a:p>
          <a:p>
            <a:r>
              <a:rPr lang="en-US" dirty="0" smtClean="0"/>
              <a:t>Under Secretary, </a:t>
            </a:r>
            <a:r>
              <a:rPr lang="en-US" dirty="0" err="1" smtClean="0"/>
              <a:t>GoN</a:t>
            </a:r>
            <a:endParaRPr lang="en-US" dirty="0" smtClean="0"/>
          </a:p>
          <a:p>
            <a:r>
              <a:rPr lang="en-US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8290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review and Audit Process…..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Audit Process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DTO conduct "internal audit" on behalf of  Financial Comptroller General Office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The Auditor General conducts final/statutory audit of government transactions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Public Accounts Committee of Parliament review the Report of the Auditor General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Nepalese Budgetary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Multi-year forecasts (MTEF, 3 Years forecast practices)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Budget Formulation Guidelines (2015)  and implementation Guidelines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Budget Calendar 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Spending based on the approved program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Online  submission of budget by ministries to the MOF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Web- based Budget release system : the TSA system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Annual  Statutory audit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Line item budget : weak focus on "Program Budgeting"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Low level of revenue base (17 percent of GDP)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  productivity(especially of Capital budget, as well recurrent)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Calendars  generally violated: eleventh hour workout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 internal control system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 audit is lacking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Parliamentary control (in practice</a:t>
            </a:r>
            <a:r>
              <a:rPr lang="en-US" dirty="0" smtClean="0"/>
              <a:t>) weak and </a:t>
            </a:r>
            <a:r>
              <a:rPr lang="en-US" smtClean="0"/>
              <a:t>sometimes biased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forwards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Perspective  budgeting( Medium-Term  Budgetary Framework)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Focus on: productivity and 'programs'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Gear up capital budget (size and implementation)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Enhance 'implementation capability', 'internal control system' and 'M&amp;E'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audit 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Strengthen  parliamentary control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Follow the Calendar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2500884"/>
          </a:xfrm>
        </p:spPr>
        <p:txBody>
          <a:bodyPr/>
          <a:lstStyle/>
          <a:p>
            <a:r>
              <a:rPr lang="en-US" dirty="0" smtClean="0"/>
              <a:t>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your 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228974"/>
            <a:ext cx="9720073" cy="3080385"/>
          </a:xfrm>
        </p:spPr>
        <p:txBody>
          <a:bodyPr/>
          <a:lstStyle/>
          <a:p>
            <a:r>
              <a:rPr lang="en-US" dirty="0" smtClean="0"/>
              <a:t>                                             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very much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Char char="v"/>
            </a:pPr>
            <a:r>
              <a:rPr lang="en-US" dirty="0" smtClean="0"/>
              <a:t>Expenditure  plan of an organization or a person</a:t>
            </a:r>
          </a:p>
          <a:p>
            <a:pPr marL="0" indent="0">
              <a:buNone/>
            </a:pPr>
            <a:r>
              <a:rPr lang="en-US" dirty="0" smtClean="0"/>
              <a:t>       (Traditionally, estimates of  revenue and expenditure)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dirty="0" smtClean="0"/>
              <a:t>Future orientation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dirty="0" smtClean="0"/>
              <a:t>Defined objective 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dirty="0" smtClean="0"/>
              <a:t>Pinpointed in monetary terms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dirty="0" smtClean="0"/>
              <a:t>The Major objective of the government budget is to  maximize “ public interest” (of    the people at large)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dirty="0" smtClean="0"/>
              <a:t>A major tool of fiscal policy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4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guidelines for budget formulation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 Constitution of Nepal guides the budgetary process ( Part 10):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dirty="0" smtClean="0"/>
              <a:t>Finance Minister shall  present the estimate of the revenue and expenditure for every fiscal year before the  joint meeting of the houses(parliament)  (Article 119): </a:t>
            </a:r>
          </a:p>
          <a:p>
            <a:pPr>
              <a:buNone/>
            </a:pPr>
            <a:r>
              <a:rPr lang="en-US" dirty="0" smtClean="0"/>
              <a:t>    -Estimates of Revenue</a:t>
            </a:r>
          </a:p>
          <a:p>
            <a:pPr>
              <a:buNone/>
            </a:pPr>
            <a:r>
              <a:rPr lang="en-US" dirty="0" smtClean="0"/>
              <a:t>    -Expenditure (Non –</a:t>
            </a:r>
            <a:r>
              <a:rPr lang="en-US" dirty="0" err="1" smtClean="0"/>
              <a:t>votable</a:t>
            </a:r>
            <a:r>
              <a:rPr lang="en-US" dirty="0" smtClean="0"/>
              <a:t> amounts): above consolidated fund</a:t>
            </a:r>
          </a:p>
          <a:p>
            <a:pPr>
              <a:buNone/>
            </a:pPr>
            <a:r>
              <a:rPr lang="en-US" dirty="0" smtClean="0"/>
              <a:t>    -Expenditures  from consolidated fund</a:t>
            </a:r>
          </a:p>
          <a:p>
            <a:pPr>
              <a:buNone/>
            </a:pPr>
            <a:r>
              <a:rPr lang="en-US" dirty="0" smtClean="0"/>
              <a:t>    -Progress of the past  year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Date fixed for budget presentation (</a:t>
            </a:r>
            <a:r>
              <a:rPr lang="en-US" dirty="0" err="1" smtClean="0"/>
              <a:t>Jestha</a:t>
            </a:r>
            <a:r>
              <a:rPr lang="en-US" dirty="0" smtClean="0"/>
              <a:t> 15)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5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5"/>
            <a:ext cx="9720072" cy="1714639"/>
          </a:xfrm>
        </p:spPr>
        <p:txBody>
          <a:bodyPr/>
          <a:lstStyle/>
          <a:p>
            <a:r>
              <a:rPr lang="en-US" dirty="0" smtClean="0"/>
              <a:t>Budget Formulation Process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3200" dirty="0" smtClean="0">
                <a:solidFill>
                  <a:srgbClr val="0070C0"/>
                </a:solidFill>
              </a:rPr>
              <a:t>(top-down process)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3100" dirty="0" smtClean="0"/>
              <a:t>Major responsibility of budget formulation   rests on Ministry of Finance(FPA,1999)p</a:t>
            </a:r>
          </a:p>
          <a:p>
            <a:pPr>
              <a:buFont typeface="Wingdings" pitchFamily="2" charset="2"/>
              <a:buChar char="v"/>
            </a:pPr>
            <a:r>
              <a:rPr lang="en-US" sz="3100" dirty="0" smtClean="0"/>
              <a:t>Budget and Resource Committee at NPC set the following:</a:t>
            </a:r>
          </a:p>
          <a:p>
            <a:pPr>
              <a:buNone/>
            </a:pPr>
            <a:r>
              <a:rPr lang="en-US" sz="3100" dirty="0" smtClean="0"/>
              <a:t>       -Macroeconomic  Framework</a:t>
            </a:r>
          </a:p>
          <a:p>
            <a:pPr>
              <a:buNone/>
            </a:pPr>
            <a:r>
              <a:rPr lang="en-US" sz="3100" dirty="0" smtClean="0"/>
              <a:t>       -Medium Term Expenditure  Framework</a:t>
            </a:r>
          </a:p>
          <a:p>
            <a:pPr>
              <a:buNone/>
            </a:pPr>
            <a:r>
              <a:rPr lang="en-US" sz="3100" dirty="0" smtClean="0"/>
              <a:t>       -Size of the budget</a:t>
            </a:r>
          </a:p>
          <a:p>
            <a:pPr>
              <a:buFont typeface="Wingdings" pitchFamily="2" charset="2"/>
              <a:buChar char="v"/>
            </a:pPr>
            <a:r>
              <a:rPr lang="en-US" sz="3100" dirty="0" smtClean="0"/>
              <a:t>Ministry of Finance  set the budget ceiling  </a:t>
            </a:r>
          </a:p>
          <a:p>
            <a:pPr>
              <a:buFont typeface="Wingdings" pitchFamily="2" charset="2"/>
              <a:buChar char="v"/>
            </a:pPr>
            <a:r>
              <a:rPr lang="en-US" sz="3100" dirty="0" smtClean="0"/>
              <a:t>Budget ceiling is circulated to the ministries, ministries to departments and departments to spending  units</a:t>
            </a:r>
          </a:p>
          <a:p>
            <a:pPr>
              <a:buFont typeface="Wingdings" pitchFamily="2" charset="2"/>
              <a:buChar char="v"/>
            </a:pPr>
            <a:r>
              <a:rPr lang="en-US" sz="3100" dirty="0" smtClean="0"/>
              <a:t>Budget Formulation  Guidelines 2072 has set the formulation calendar(Start from November)</a:t>
            </a:r>
          </a:p>
          <a:p>
            <a:pPr>
              <a:buNone/>
            </a:pPr>
            <a:r>
              <a:rPr lang="en-US" sz="3100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Capital budget: generating capital goods e.g. construction of dams, roads &amp; equipments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Recurrent Budget: generally the administrative costs and costs on soft programs e.g. health service extension , educational and others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Financing: share and loan provided to PEs, Principal and interest paid by the government (Nepal)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formulation process...</a:t>
            </a:r>
            <a:br>
              <a:rPr lang="en-US" dirty="0" smtClean="0"/>
            </a:br>
            <a:r>
              <a:rPr lang="en-US" dirty="0" smtClean="0"/>
              <a:t>              </a:t>
            </a:r>
            <a:r>
              <a:rPr lang="en-US" sz="2400" dirty="0" smtClean="0">
                <a:solidFill>
                  <a:srgbClr val="00B0F0"/>
                </a:solidFill>
              </a:rPr>
              <a:t>(Bottom-Up Process)</a:t>
            </a:r>
            <a:endParaRPr lang="en-US" sz="2400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71525" y="1981200"/>
          <a:ext cx="9534524" cy="448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576"/>
                <a:gridCol w="3169236"/>
                <a:gridCol w="4788712"/>
              </a:tblGrid>
              <a:tr h="530866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Institution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530866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Parliament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Approves the budget</a:t>
                      </a:r>
                      <a:endParaRPr lang="en-US" dirty="0"/>
                    </a:p>
                  </a:txBody>
                  <a:tcPr/>
                </a:tc>
              </a:tr>
              <a:tr h="530866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Ministry of Finance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Consolidates the budget </a:t>
                      </a:r>
                      <a:endParaRPr lang="en-US" dirty="0"/>
                    </a:p>
                  </a:txBody>
                  <a:tcPr/>
                </a:tc>
              </a:tr>
              <a:tr h="916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National Planning Commission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Tripartite negotiation(Ministries, NPC and Ministry of Finance)</a:t>
                      </a:r>
                      <a:endParaRPr lang="en-US" dirty="0"/>
                    </a:p>
                  </a:txBody>
                  <a:tcPr/>
                </a:tc>
              </a:tr>
              <a:tr h="91629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Ministries  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Ministry level</a:t>
                      </a:r>
                      <a:r>
                        <a:rPr lang="en-US" baseline="0" dirty="0" smtClean="0"/>
                        <a:t> consolidation and  refinement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530866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Departments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Compile</a:t>
                      </a:r>
                      <a:r>
                        <a:rPr lang="en-US" baseline="0" dirty="0" smtClean="0"/>
                        <a:t> and refine</a:t>
                      </a:r>
                      <a:endParaRPr lang="en-US" dirty="0"/>
                    </a:p>
                  </a:txBody>
                  <a:tcPr/>
                </a:tc>
              </a:tr>
              <a:tr h="530866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Spending Units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Prepare</a:t>
                      </a:r>
                      <a:r>
                        <a:rPr lang="en-US" baseline="0" dirty="0" smtClean="0"/>
                        <a:t> the programs and budget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981075" y="3590925"/>
            <a:ext cx="352425" cy="733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200025" y="2971800"/>
            <a:ext cx="484632" cy="34861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2952750" y="4505325"/>
            <a:ext cx="295275" cy="438150"/>
          </a:xfrm>
          <a:prstGeom prst="upArrow">
            <a:avLst>
              <a:gd name="adj1" fmla="val 5645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Implementation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Once the Parliament approves the budget, Ministry of Finance Provides "Authorization " for spending to the "Secretaries" of the Ministries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Secretaries provide authorization letters to the "Department Heads"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Department Heads provide authorizations to "Spending Unit Chiefs"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Spending Units spend money based on the approved programs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Revenue is collected by tax offices and other authorities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implementation:</a:t>
            </a:r>
            <a:br>
              <a:rPr lang="en-US" dirty="0" smtClean="0"/>
            </a:br>
            <a:r>
              <a:rPr lang="en-US" sz="4000" dirty="0" smtClean="0">
                <a:solidFill>
                  <a:srgbClr val="0070C0"/>
                </a:solidFill>
              </a:rPr>
              <a:t>Budget Release process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Spending Units spend the money and submit Payment Requests to the District Treasury Offices(DTCOs)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DTCOs verifies and  entered the transactions into the TSA (Treasury Single Accounts) System (which is online/web-based central system) 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DTCOs issue the </a:t>
            </a:r>
            <a:r>
              <a:rPr lang="en-US" dirty="0" err="1" smtClean="0"/>
              <a:t>Cheques</a:t>
            </a:r>
            <a:r>
              <a:rPr lang="en-US" dirty="0" smtClean="0"/>
              <a:t> against the payment requests and handover to the SUs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Spending Units pays </a:t>
            </a:r>
            <a:r>
              <a:rPr lang="en-US" dirty="0" err="1" smtClean="0"/>
              <a:t>cheques</a:t>
            </a:r>
            <a:r>
              <a:rPr lang="en-US" dirty="0" smtClean="0"/>
              <a:t> to the concerned parties/vendors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review and </a:t>
            </a:r>
            <a:r>
              <a:rPr lang="en-US" smtClean="0"/>
              <a:t>audit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Review Process: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 Budget review is made by Development Action Committees(trimester basis)</a:t>
            </a:r>
          </a:p>
          <a:p>
            <a:pPr>
              <a:buNone/>
            </a:pPr>
            <a:r>
              <a:rPr lang="en-US" b="1" dirty="0" smtClean="0"/>
              <a:t>      -National Development Action Committee: Chaired by the Prime Minister</a:t>
            </a:r>
          </a:p>
          <a:p>
            <a:pPr>
              <a:buNone/>
            </a:pPr>
            <a:r>
              <a:rPr lang="en-US" b="1" dirty="0" smtClean="0"/>
              <a:t>      -Ministry Level Development Action Committee: chaired by Ministers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Ministry of Finance  conducts Mid-term review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Sometimes Parliamentary Committees conducts review/query budget implementation</a:t>
            </a:r>
          </a:p>
          <a:p>
            <a:pPr>
              <a:buNone/>
            </a:pPr>
            <a:r>
              <a:rPr lang="en-US" b="1" dirty="0" smtClean="0"/>
              <a:t> </a:t>
            </a:r>
          </a:p>
          <a:p>
            <a:pPr>
              <a:buFont typeface="Wingdings" pitchFamily="2" charset="2"/>
              <a:buChar char="v"/>
            </a:pP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863</TotalTime>
  <Words>721</Words>
  <Application>Microsoft Office PowerPoint</Application>
  <PresentationFormat>Custom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Integral</vt:lpstr>
      <vt:lpstr>Government Budget Formulation and Implementation  Process in Nepal</vt:lpstr>
      <vt:lpstr>Budget?</vt:lpstr>
      <vt:lpstr>Major guidelines for budget formulation </vt:lpstr>
      <vt:lpstr>Budget Formulation Process         (top-down process)</vt:lpstr>
      <vt:lpstr>budget Types</vt:lpstr>
      <vt:lpstr>Budget formulation process...               (Bottom-Up Process)</vt:lpstr>
      <vt:lpstr>Budget Implementation Process</vt:lpstr>
      <vt:lpstr>Budget implementation: Budget Release process</vt:lpstr>
      <vt:lpstr>Budget review and audit process</vt:lpstr>
      <vt:lpstr>Budget review and Audit Process…..</vt:lpstr>
      <vt:lpstr>Strengths of Nepalese Budgetary process</vt:lpstr>
      <vt:lpstr>weaknesses</vt:lpstr>
      <vt:lpstr>The Way forwards</vt:lpstr>
      <vt:lpstr>                             your questions ?</vt:lpstr>
      <vt:lpstr>Thank you very much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Budget: Formulation and Implementation  Process of</dc:title>
  <dc:creator>mhd</dc:creator>
  <cp:lastModifiedBy>HP-PC</cp:lastModifiedBy>
  <cp:revision>38</cp:revision>
  <dcterms:created xsi:type="dcterms:W3CDTF">2016-01-02T03:10:40Z</dcterms:created>
  <dcterms:modified xsi:type="dcterms:W3CDTF">2017-02-13T01:46:15Z</dcterms:modified>
</cp:coreProperties>
</file>