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B0604020202020204" pitchFamily="34" charset="0"/>
      <p:regular r:id="rId11"/>
      <p:bold r:id="rId12"/>
      <p:italic r:id="rId13"/>
      <p:boldItalic r:id="rId14"/>
    </p:embeddedFont>
    <p:embeddedFont>
      <p:font typeface="Raleway" panose="020B0604020202020204"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318" y="6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0a9514b2a5_0_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0a9514b2a5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0a9514b2a5_0_4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0a9514b2a5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0a9514b2a5_0_4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0a9514b2a5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0a966a905d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0a966a905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0a966a905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0a966a905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0a966a905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0a966a905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0a966a905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0a966a905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547450" y="1194075"/>
            <a:ext cx="8512200" cy="153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GNSS Localisation (OOP) </a:t>
            </a:r>
            <a:endParaRPr/>
          </a:p>
        </p:txBody>
      </p:sp>
      <p:sp>
        <p:nvSpPr>
          <p:cNvPr id="87" name="Google Shape;87;p13"/>
          <p:cNvSpPr txBox="1">
            <a:spLocks noGrp="1"/>
          </p:cNvSpPr>
          <p:nvPr>
            <p:ph type="subTitle" idx="1"/>
          </p:nvPr>
        </p:nvSpPr>
        <p:spPr>
          <a:xfrm>
            <a:off x="729625" y="2312775"/>
            <a:ext cx="7688100" cy="2441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Team members -</a:t>
            </a:r>
            <a:endParaRPr/>
          </a:p>
          <a:p>
            <a:pPr marL="0" lvl="0" indent="0" algn="l" rtl="0">
              <a:spcBef>
                <a:spcPts val="0"/>
              </a:spcBef>
              <a:spcAft>
                <a:spcPts val="0"/>
              </a:spcAft>
              <a:buNone/>
            </a:pPr>
            <a:endParaRPr/>
          </a:p>
          <a:p>
            <a:pPr marL="457200" lvl="0" indent="-330200" algn="l" rtl="0">
              <a:spcBef>
                <a:spcPts val="0"/>
              </a:spcBef>
              <a:spcAft>
                <a:spcPts val="0"/>
              </a:spcAft>
              <a:buSzPts val="1600"/>
              <a:buChar char="●"/>
            </a:pPr>
            <a:r>
              <a:rPr lang="en"/>
              <a:t>Pratham Lahoti - 2023A7PS0434G</a:t>
            </a:r>
            <a:endParaRPr/>
          </a:p>
          <a:p>
            <a:pPr marL="457200" lvl="0" indent="0" algn="l" rtl="0">
              <a:spcBef>
                <a:spcPts val="0"/>
              </a:spcBef>
              <a:spcAft>
                <a:spcPts val="0"/>
              </a:spcAft>
              <a:buNone/>
            </a:pPr>
            <a:endParaRPr/>
          </a:p>
          <a:p>
            <a:pPr marL="457200" lvl="0" indent="-330200" algn="l" rtl="0">
              <a:spcBef>
                <a:spcPts val="0"/>
              </a:spcBef>
              <a:spcAft>
                <a:spcPts val="0"/>
              </a:spcAft>
              <a:buSzPts val="1600"/>
              <a:buChar char="●"/>
            </a:pPr>
            <a:r>
              <a:rPr lang="en"/>
              <a:t>Varun Bhatt - 2023A7PS0464G</a:t>
            </a:r>
            <a:endParaRPr/>
          </a:p>
          <a:p>
            <a:pPr marL="457200" lvl="0" indent="0" algn="l" rtl="0">
              <a:spcBef>
                <a:spcPts val="0"/>
              </a:spcBef>
              <a:spcAft>
                <a:spcPts val="0"/>
              </a:spcAft>
              <a:buNone/>
            </a:pPr>
            <a:endParaRPr/>
          </a:p>
          <a:p>
            <a:pPr marL="457200" lvl="0" indent="-330200" algn="l" rtl="0">
              <a:spcBef>
                <a:spcPts val="0"/>
              </a:spcBef>
              <a:spcAft>
                <a:spcPts val="0"/>
              </a:spcAft>
              <a:buSzPts val="1600"/>
              <a:buChar char="●"/>
            </a:pPr>
            <a:r>
              <a:rPr lang="en"/>
              <a:t>Navya Agarwal - 2023A7PS0359G</a:t>
            </a:r>
            <a:endParaRPr/>
          </a:p>
          <a:p>
            <a:pPr marL="457200" lvl="0" indent="0" algn="l" rtl="0">
              <a:spcBef>
                <a:spcPts val="0"/>
              </a:spcBef>
              <a:spcAft>
                <a:spcPts val="0"/>
              </a:spcAft>
              <a:buNone/>
            </a:pPr>
            <a:endParaRPr/>
          </a:p>
          <a:p>
            <a:pPr marL="457200" lvl="0" indent="-330200" algn="l" rtl="0">
              <a:spcBef>
                <a:spcPts val="0"/>
              </a:spcBef>
              <a:spcAft>
                <a:spcPts val="0"/>
              </a:spcAft>
              <a:buSzPts val="1600"/>
              <a:buChar char="●"/>
            </a:pPr>
            <a:r>
              <a:rPr lang="en"/>
              <a:t>Archit Sapra - 2023A7PS0348G</a:t>
            </a: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7650" y="5581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Progress updates</a:t>
            </a:r>
            <a:endParaRPr/>
          </a:p>
        </p:txBody>
      </p:sp>
      <p:sp>
        <p:nvSpPr>
          <p:cNvPr id="93" name="Google Shape;93;p14"/>
          <p:cNvSpPr txBox="1">
            <a:spLocks noGrp="1"/>
          </p:cNvSpPr>
          <p:nvPr>
            <p:ph type="body" idx="1"/>
          </p:nvPr>
        </p:nvSpPr>
        <p:spPr>
          <a:xfrm>
            <a:off x="727650" y="1290875"/>
            <a:ext cx="7688700" cy="362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dirty="0"/>
              <a:t>We researched about different types of GNSS Localisation techniques to find which one is best suitable for the rover -</a:t>
            </a:r>
            <a:endParaRPr sz="1700" dirty="0"/>
          </a:p>
          <a:p>
            <a:pPr marL="457200" lvl="0" indent="-336550" algn="l" rtl="0">
              <a:spcBef>
                <a:spcPts val="1200"/>
              </a:spcBef>
              <a:spcAft>
                <a:spcPts val="0"/>
              </a:spcAft>
              <a:buSzPts val="1700"/>
              <a:buChar char="●"/>
            </a:pPr>
            <a:r>
              <a:rPr lang="en" sz="1700"/>
              <a:t>Differential GPS - Enhances GPS accuracy by using ground-based reference stations to correct satellite signal errors</a:t>
            </a:r>
            <a:endParaRPr sz="1700" dirty="0"/>
          </a:p>
          <a:p>
            <a:pPr marL="457200" lvl="0" indent="-336550" algn="l" rtl="0">
              <a:spcBef>
                <a:spcPts val="0"/>
              </a:spcBef>
              <a:spcAft>
                <a:spcPts val="0"/>
              </a:spcAft>
              <a:buSzPts val="1700"/>
              <a:buChar char="●"/>
            </a:pPr>
            <a:r>
              <a:rPr lang="en" sz="1700" dirty="0"/>
              <a:t>Real Time Kinematic - Provides extremely high precision (down to a few centimeters) by comparing GPS signal patterns between a base station and a moving receiver.</a:t>
            </a:r>
            <a:endParaRPr sz="1700" dirty="0"/>
          </a:p>
          <a:p>
            <a:pPr marL="457200" lvl="0" indent="-336550" algn="l" rtl="0">
              <a:spcBef>
                <a:spcPts val="0"/>
              </a:spcBef>
              <a:spcAft>
                <a:spcPts val="0"/>
              </a:spcAft>
              <a:buSzPts val="1700"/>
              <a:buChar char="●"/>
            </a:pPr>
            <a:r>
              <a:rPr lang="en" sz="1700" dirty="0"/>
              <a:t>Assisted GPS -  Uses cell towers and Wi-Fi networks to speed up location fixing, especially in weak signal areas like cities.</a:t>
            </a:r>
            <a:endParaRPr sz="1700" dirty="0"/>
          </a:p>
          <a:p>
            <a:pPr marL="457200" lvl="0" indent="-336550" algn="l" rtl="0">
              <a:spcBef>
                <a:spcPts val="0"/>
              </a:spcBef>
              <a:spcAft>
                <a:spcPts val="0"/>
              </a:spcAft>
              <a:buSzPts val="1700"/>
              <a:buChar char="●"/>
            </a:pPr>
            <a:r>
              <a:rPr lang="en" sz="1700" dirty="0"/>
              <a:t>Precise Point Positioning - Offers precise positioning using only a GNSS receiver without nearby reference stations but slower and costly.</a:t>
            </a:r>
            <a:endParaRPr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679425" y="5981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540"/>
              <a:t>We researched on different types of  methods to improve GNSS localisation</a:t>
            </a:r>
            <a:endParaRPr sz="1540"/>
          </a:p>
        </p:txBody>
      </p:sp>
      <p:sp>
        <p:nvSpPr>
          <p:cNvPr id="99" name="Google Shape;99;p15"/>
          <p:cNvSpPr txBox="1">
            <a:spLocks noGrp="1"/>
          </p:cNvSpPr>
          <p:nvPr>
            <p:ph type="body" idx="1"/>
          </p:nvPr>
        </p:nvSpPr>
        <p:spPr>
          <a:xfrm>
            <a:off x="729450" y="1461000"/>
            <a:ext cx="7688700" cy="33123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b="1"/>
              <a:t>Kalman Filter </a:t>
            </a:r>
            <a:r>
              <a:rPr lang="en" sz="1700"/>
              <a:t>- Predicts and corrects GNSS data errors to improve location accuracy by combining noisy data with known positions. EKF handles non-linear movements and provides better results in complex environments</a:t>
            </a:r>
            <a:endParaRPr sz="1700"/>
          </a:p>
          <a:p>
            <a:pPr marL="457200" lvl="0" indent="-336550" algn="l" rtl="0">
              <a:spcBef>
                <a:spcPts val="0"/>
              </a:spcBef>
              <a:spcAft>
                <a:spcPts val="0"/>
              </a:spcAft>
              <a:buSzPts val="1700"/>
              <a:buChar char="●"/>
            </a:pPr>
            <a:r>
              <a:rPr lang="en" sz="1700" b="1"/>
              <a:t>Particle Filter</a:t>
            </a:r>
            <a:r>
              <a:rPr lang="en" sz="1700"/>
              <a:t> - Estimates locations by simulating multiple possible positions and refining guesses based on new data. More accurate in unpredictable or complex environments but requires more computational power than Kalman filters</a:t>
            </a:r>
            <a:endParaRPr sz="1700"/>
          </a:p>
          <a:p>
            <a:pPr marL="457200" lvl="0" indent="-336550" algn="l" rtl="0">
              <a:spcBef>
                <a:spcPts val="0"/>
              </a:spcBef>
              <a:spcAft>
                <a:spcPts val="0"/>
              </a:spcAft>
              <a:buSzPts val="1700"/>
              <a:buChar char="●"/>
            </a:pPr>
            <a:r>
              <a:rPr lang="en" sz="1700" b="1"/>
              <a:t>Sensor Fusion</a:t>
            </a:r>
            <a:r>
              <a:rPr lang="en" sz="1700"/>
              <a:t> - Combines data from multiple sensors (GPS, IMU, LiDAR) to improve positioning accuracy, especially in challenging environments like tunnels or dense urban areas.</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647600" y="5381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 of kalman filter</a:t>
            </a:r>
            <a:endParaRPr/>
          </a:p>
        </p:txBody>
      </p:sp>
      <p:sp>
        <p:nvSpPr>
          <p:cNvPr id="105" name="Google Shape;105;p16"/>
          <p:cNvSpPr txBox="1">
            <a:spLocks noGrp="1"/>
          </p:cNvSpPr>
          <p:nvPr>
            <p:ph type="body" idx="1"/>
          </p:nvPr>
        </p:nvSpPr>
        <p:spPr>
          <a:xfrm>
            <a:off x="727650" y="1330900"/>
            <a:ext cx="7688700" cy="371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Using python libraries such as pykalman, we implemented kalman filter and particle filter to a simulated GNSS scenario where receiver was moving in a straight line with constant velocity. Noise generated was random.</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These were the results - </a:t>
            </a:r>
            <a:endParaRPr/>
          </a:p>
        </p:txBody>
      </p:sp>
      <p:pic>
        <p:nvPicPr>
          <p:cNvPr id="106" name="Google Shape;106;p16"/>
          <p:cNvPicPr preferRelativeResize="0"/>
          <p:nvPr/>
        </p:nvPicPr>
        <p:blipFill>
          <a:blip r:embed="rId3">
            <a:alphaModFix/>
          </a:blip>
          <a:stretch>
            <a:fillRect/>
          </a:stretch>
        </p:blipFill>
        <p:spPr>
          <a:xfrm>
            <a:off x="3543750" y="2050650"/>
            <a:ext cx="3881300" cy="3092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677625" y="5581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 of particle filter</a:t>
            </a:r>
            <a:endParaRPr/>
          </a:p>
        </p:txBody>
      </p:sp>
      <p:pic>
        <p:nvPicPr>
          <p:cNvPr id="112" name="Google Shape;112;p17"/>
          <p:cNvPicPr preferRelativeResize="0"/>
          <p:nvPr/>
        </p:nvPicPr>
        <p:blipFill>
          <a:blip r:embed="rId3">
            <a:alphaModFix/>
          </a:blip>
          <a:stretch>
            <a:fillRect/>
          </a:stretch>
        </p:blipFill>
        <p:spPr>
          <a:xfrm>
            <a:off x="1587012" y="1631126"/>
            <a:ext cx="5869925" cy="31414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667625" y="5381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Target</a:t>
            </a:r>
            <a:endParaRPr/>
          </a:p>
        </p:txBody>
      </p:sp>
      <p:sp>
        <p:nvSpPr>
          <p:cNvPr id="118" name="Google Shape;118;p18"/>
          <p:cNvSpPr txBox="1">
            <a:spLocks noGrp="1"/>
          </p:cNvSpPr>
          <p:nvPr>
            <p:ph type="body" idx="1"/>
          </p:nvPr>
        </p:nvSpPr>
        <p:spPr>
          <a:xfrm>
            <a:off x="320200" y="1410950"/>
            <a:ext cx="8285700" cy="3562500"/>
          </a:xfrm>
          <a:prstGeom prst="rect">
            <a:avLst/>
          </a:prstGeom>
        </p:spPr>
        <p:txBody>
          <a:bodyPr spcFirstLastPara="1" wrap="square" lIns="91425" tIns="91425" rIns="91425" bIns="91425" anchor="t" anchorCtr="0">
            <a:normAutofit fontScale="25000" lnSpcReduction="20000"/>
          </a:bodyPr>
          <a:lstStyle/>
          <a:p>
            <a:pPr marL="0" lvl="0" indent="0" algn="l" rtl="0">
              <a:lnSpc>
                <a:spcPct val="120000"/>
              </a:lnSpc>
              <a:spcBef>
                <a:spcPts val="1000"/>
              </a:spcBef>
              <a:spcAft>
                <a:spcPts val="0"/>
              </a:spcAft>
              <a:buNone/>
            </a:pPr>
            <a:r>
              <a:rPr lang="en" sz="5600" dirty="0">
                <a:solidFill>
                  <a:srgbClr val="000000"/>
                </a:solidFill>
              </a:rPr>
              <a:t>For our project, we will implement </a:t>
            </a:r>
            <a:r>
              <a:rPr lang="en" sz="5600" b="1" dirty="0">
                <a:solidFill>
                  <a:srgbClr val="000000"/>
                </a:solidFill>
              </a:rPr>
              <a:t>Real-Time Kinematic (RTK) positioning</a:t>
            </a:r>
            <a:r>
              <a:rPr lang="en" sz="5600" dirty="0">
                <a:solidFill>
                  <a:srgbClr val="000000"/>
                </a:solidFill>
              </a:rPr>
              <a:t>, known for its centimeter-level accuracy, making it ideal for applications like autonomous vehicles, drones, and other precision-dependent systems. RTK provides real-time correction data from a base station, significantly reducing errors caused by atmospheric conditions.</a:t>
            </a:r>
            <a:endParaRPr sz="5600" dirty="0">
              <a:solidFill>
                <a:srgbClr val="000000"/>
              </a:solidFill>
            </a:endParaRPr>
          </a:p>
          <a:p>
            <a:pPr marL="0" lvl="0" indent="0" algn="l" rtl="0">
              <a:lnSpc>
                <a:spcPct val="120000"/>
              </a:lnSpc>
              <a:spcBef>
                <a:spcPts val="1000"/>
              </a:spcBef>
              <a:spcAft>
                <a:spcPts val="0"/>
              </a:spcAft>
              <a:buNone/>
            </a:pPr>
            <a:r>
              <a:rPr lang="en" sz="5600" b="1" dirty="0">
                <a:solidFill>
                  <a:srgbClr val="000000"/>
                </a:solidFill>
              </a:rPr>
              <a:t>Development Plan:</a:t>
            </a:r>
            <a:endParaRPr sz="5600" b="1" dirty="0">
              <a:solidFill>
                <a:srgbClr val="000000"/>
              </a:solidFill>
            </a:endParaRPr>
          </a:p>
          <a:p>
            <a:pPr marL="0" lvl="0" indent="0" algn="l" rtl="0">
              <a:lnSpc>
                <a:spcPct val="120000"/>
              </a:lnSpc>
              <a:spcBef>
                <a:spcPts val="1000"/>
              </a:spcBef>
              <a:spcAft>
                <a:spcPts val="0"/>
              </a:spcAft>
              <a:buNone/>
            </a:pPr>
            <a:r>
              <a:rPr lang="en" sz="5600" b="1" dirty="0">
                <a:solidFill>
                  <a:srgbClr val="000000"/>
                </a:solidFill>
              </a:rPr>
              <a:t>Rover and Base Station Setup</a:t>
            </a:r>
            <a:r>
              <a:rPr lang="en" sz="5600" dirty="0">
                <a:solidFill>
                  <a:srgbClr val="000000"/>
                </a:solidFill>
              </a:rPr>
              <a:t>: There are two alternatives for Rover and Base Station Setup</a:t>
            </a:r>
            <a:endParaRPr sz="5600" dirty="0">
              <a:solidFill>
                <a:srgbClr val="000000"/>
              </a:solidFill>
            </a:endParaRPr>
          </a:p>
          <a:p>
            <a:pPr marL="12700" lvl="0" indent="0" algn="l" rtl="0">
              <a:lnSpc>
                <a:spcPct val="120000"/>
              </a:lnSpc>
              <a:spcBef>
                <a:spcPts val="1000"/>
              </a:spcBef>
              <a:spcAft>
                <a:spcPts val="0"/>
              </a:spcAft>
              <a:buNone/>
            </a:pPr>
            <a:r>
              <a:rPr lang="en" sz="5600" dirty="0">
                <a:solidFill>
                  <a:srgbClr val="000000"/>
                </a:solidFill>
              </a:rPr>
              <a:t>1.The rover ( GNSS receiver) will receive signals from satellites, while the base station (at a known position) sends a correction message to rover and the rover combines the signal received by  satellite and correction message to calculate accurate position.</a:t>
            </a:r>
            <a:endParaRPr sz="5600" dirty="0">
              <a:solidFill>
                <a:srgbClr val="000000"/>
              </a:solidFill>
            </a:endParaRPr>
          </a:p>
          <a:p>
            <a:pPr marL="12700" lvl="0" indent="0" algn="l" rtl="0">
              <a:lnSpc>
                <a:spcPct val="120000"/>
              </a:lnSpc>
              <a:spcBef>
                <a:spcPts val="1000"/>
              </a:spcBef>
              <a:spcAft>
                <a:spcPts val="0"/>
              </a:spcAft>
              <a:buNone/>
            </a:pPr>
            <a:r>
              <a:rPr lang="en" sz="5600" dirty="0">
                <a:solidFill>
                  <a:srgbClr val="000000"/>
                </a:solidFill>
              </a:rPr>
              <a:t>2.GNSS and IMU(Inertial Measurement Unit): GNSS provides global positioning by receiving signals from the satellite. Then the IMU measures the motion continuously. When GNSS and IMU are combined, the system uses GNSS for global accuracy and IMU for continuous, real-time updates, creating a more robust, precise navigation system.</a:t>
            </a:r>
            <a:endParaRPr sz="5600" dirty="0">
              <a:solidFill>
                <a:srgbClr val="000000"/>
              </a:solidFill>
            </a:endParaRPr>
          </a:p>
          <a:p>
            <a:pPr marL="0" lvl="0" indent="0" algn="l" rtl="0">
              <a:spcBef>
                <a:spcPts val="0"/>
              </a:spcBef>
              <a:spcAft>
                <a:spcPts val="0"/>
              </a:spcAft>
              <a:buNone/>
            </a:pPr>
            <a:endParaRPr sz="1700" dirty="0"/>
          </a:p>
          <a:p>
            <a:pPr marL="0" lvl="0" indent="0" algn="l" rtl="0">
              <a:spcBef>
                <a:spcPts val="1200"/>
              </a:spcBef>
              <a:spcAft>
                <a:spcPts val="1200"/>
              </a:spcAft>
              <a:buNone/>
            </a:pP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body" idx="1"/>
          </p:nvPr>
        </p:nvSpPr>
        <p:spPr>
          <a:xfrm>
            <a:off x="729450" y="1380949"/>
            <a:ext cx="7776300" cy="2591237"/>
          </a:xfrm>
          <a:prstGeom prst="rect">
            <a:avLst/>
          </a:prstGeom>
        </p:spPr>
        <p:txBody>
          <a:bodyPr spcFirstLastPara="1" wrap="square" lIns="91425" tIns="91425" rIns="91425" bIns="91425" anchor="t" anchorCtr="0">
            <a:normAutofit fontScale="47500" lnSpcReduction="20000"/>
          </a:bodyPr>
          <a:lstStyle/>
          <a:p>
            <a:pPr marL="0" lvl="0" indent="0" algn="l" rtl="0">
              <a:lnSpc>
                <a:spcPct val="90000"/>
              </a:lnSpc>
              <a:spcBef>
                <a:spcPts val="1000"/>
              </a:spcBef>
              <a:spcAft>
                <a:spcPts val="0"/>
              </a:spcAft>
              <a:buNone/>
            </a:pPr>
            <a:r>
              <a:rPr lang="en" sz="3250" dirty="0">
                <a:solidFill>
                  <a:srgbClr val="000000"/>
                </a:solidFill>
              </a:rPr>
              <a:t>•</a:t>
            </a:r>
            <a:r>
              <a:rPr lang="en" sz="3250" b="1" dirty="0">
                <a:solidFill>
                  <a:srgbClr val="000000"/>
                </a:solidFill>
              </a:rPr>
              <a:t>Code Development</a:t>
            </a:r>
            <a:r>
              <a:rPr lang="en" sz="3250" dirty="0">
                <a:solidFill>
                  <a:srgbClr val="000000"/>
                </a:solidFill>
              </a:rPr>
              <a:t>: We’ll write code that processes raw GNSS data on the rover. Using</a:t>
            </a:r>
          </a:p>
          <a:p>
            <a:pPr marL="0" lvl="0" indent="0" algn="l" rtl="0">
              <a:lnSpc>
                <a:spcPct val="90000"/>
              </a:lnSpc>
              <a:spcBef>
                <a:spcPts val="1000"/>
              </a:spcBef>
              <a:spcAft>
                <a:spcPts val="0"/>
              </a:spcAft>
              <a:buNone/>
            </a:pPr>
            <a:r>
              <a:rPr lang="en" sz="3250" dirty="0">
                <a:solidFill>
                  <a:srgbClr val="000000"/>
                </a:solidFill>
              </a:rPr>
              <a:t> libraries  or custom-built algorithms, the rover will apply real-time corrections sent over a</a:t>
            </a:r>
          </a:p>
          <a:p>
            <a:pPr marL="0" lvl="0" indent="0" algn="l" rtl="0">
              <a:lnSpc>
                <a:spcPct val="90000"/>
              </a:lnSpc>
              <a:spcBef>
                <a:spcPts val="1000"/>
              </a:spcBef>
              <a:spcAft>
                <a:spcPts val="0"/>
              </a:spcAft>
              <a:buNone/>
            </a:pPr>
            <a:r>
              <a:rPr lang="en" sz="3250" dirty="0">
                <a:solidFill>
                  <a:srgbClr val="000000"/>
                </a:solidFill>
              </a:rPr>
              <a:t> data link (e.g. IMU). The code will manage the flow of corrections and compute precise</a:t>
            </a:r>
          </a:p>
          <a:p>
            <a:pPr marL="0" lvl="0" indent="0" algn="l" rtl="0">
              <a:lnSpc>
                <a:spcPct val="90000"/>
              </a:lnSpc>
              <a:spcBef>
                <a:spcPts val="1000"/>
              </a:spcBef>
              <a:spcAft>
                <a:spcPts val="0"/>
              </a:spcAft>
              <a:buNone/>
            </a:pPr>
            <a:r>
              <a:rPr lang="en" sz="3250" dirty="0">
                <a:solidFill>
                  <a:srgbClr val="000000"/>
                </a:solidFill>
              </a:rPr>
              <a:t> positions.</a:t>
            </a:r>
            <a:endParaRPr sz="3250" dirty="0">
              <a:solidFill>
                <a:srgbClr val="000000"/>
              </a:solidFill>
            </a:endParaRPr>
          </a:p>
          <a:p>
            <a:pPr marL="0" lvl="0" indent="0" algn="l" rtl="0">
              <a:lnSpc>
                <a:spcPct val="90000"/>
              </a:lnSpc>
              <a:spcBef>
                <a:spcPts val="1000"/>
              </a:spcBef>
              <a:spcAft>
                <a:spcPts val="0"/>
              </a:spcAft>
              <a:buNone/>
            </a:pPr>
            <a:endParaRPr sz="3250" dirty="0">
              <a:solidFill>
                <a:srgbClr val="000000"/>
              </a:solidFill>
            </a:endParaRPr>
          </a:p>
          <a:p>
            <a:pPr marL="0" lvl="0" indent="0" algn="l" rtl="0">
              <a:lnSpc>
                <a:spcPct val="90000"/>
              </a:lnSpc>
              <a:spcBef>
                <a:spcPts val="1000"/>
              </a:spcBef>
              <a:spcAft>
                <a:spcPts val="0"/>
              </a:spcAft>
              <a:buNone/>
            </a:pPr>
            <a:r>
              <a:rPr lang="en" sz="3250" dirty="0">
                <a:solidFill>
                  <a:srgbClr val="000000"/>
                </a:solidFill>
              </a:rPr>
              <a:t>•</a:t>
            </a:r>
            <a:r>
              <a:rPr lang="en" sz="3250" b="1" dirty="0">
                <a:solidFill>
                  <a:srgbClr val="000000"/>
                </a:solidFill>
              </a:rPr>
              <a:t>Testing</a:t>
            </a:r>
            <a:r>
              <a:rPr lang="en" sz="3250" dirty="0">
                <a:solidFill>
                  <a:srgbClr val="000000"/>
                </a:solidFill>
              </a:rPr>
              <a:t>: We’ll test the system on D side roads in different environments logging the </a:t>
            </a:r>
          </a:p>
          <a:p>
            <a:pPr marL="0" lvl="0" indent="0" algn="l" rtl="0">
              <a:lnSpc>
                <a:spcPct val="90000"/>
              </a:lnSpc>
              <a:spcBef>
                <a:spcPts val="1000"/>
              </a:spcBef>
              <a:spcAft>
                <a:spcPts val="0"/>
              </a:spcAft>
              <a:buNone/>
            </a:pPr>
            <a:r>
              <a:rPr lang="en" sz="3250" dirty="0">
                <a:solidFill>
                  <a:srgbClr val="000000"/>
                </a:solidFill>
              </a:rPr>
              <a:t>rover’s coordinates to analyze accuracy and performance. </a:t>
            </a:r>
            <a:endParaRPr sz="3250" dirty="0">
              <a:solidFill>
                <a:srgbClr val="000000"/>
              </a:solidFill>
            </a:endParaRPr>
          </a:p>
          <a:p>
            <a:pPr marL="0" lvl="0" indent="0" algn="l" rtl="0">
              <a:spcBef>
                <a:spcPts val="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Current assignment</a:t>
            </a:r>
            <a:endParaRPr sz="2440"/>
          </a:p>
        </p:txBody>
      </p:sp>
      <p:sp>
        <p:nvSpPr>
          <p:cNvPr id="129" name="Google Shape;129;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en" sz="1900"/>
              <a:t>Our next task is to create a coordinate transformation script which would convert your gps data to global coordinates of gazebo on ROS 2.</a:t>
            </a:r>
            <a:endParaRPr sz="1900"/>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579</Words>
  <Application>Microsoft Office PowerPoint</Application>
  <PresentationFormat>On-screen Show (16:9)</PresentationFormat>
  <Paragraphs>41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Lato</vt:lpstr>
      <vt:lpstr>Raleway</vt:lpstr>
      <vt:lpstr>Arial</vt:lpstr>
      <vt:lpstr>Streamline</vt:lpstr>
      <vt:lpstr>GNSS Localisation (OOP) </vt:lpstr>
      <vt:lpstr>Progress updates</vt:lpstr>
      <vt:lpstr>We researched on different types of  methods to improve GNSS localisation</vt:lpstr>
      <vt:lpstr>Implementation of kalman filter</vt:lpstr>
      <vt:lpstr>Implementation of particle filter</vt:lpstr>
      <vt:lpstr>Target</vt:lpstr>
      <vt:lpstr>PowerPoint Presentation</vt:lpstr>
      <vt:lpstr>Current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GNSS Localisation (OOP) </dc:title>
  <cp:lastModifiedBy>Pratham Lahoti</cp:lastModifiedBy>
  <cp:revision>1</cp:revision>
  <dcterms:modified xsi:type="dcterms:W3CDTF">2024-10-11T20:05:02Z</dcterms:modified>
</cp:coreProperties>
</file>