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notesMasterIdLst>
    <p:notesMasterId r:id="rId21"/>
  </p:notesMasterIdLst>
  <p:sldIdLst>
    <p:sldId id="698" r:id="rId5"/>
    <p:sldId id="862" r:id="rId6"/>
    <p:sldId id="867" r:id="rId7"/>
    <p:sldId id="856" r:id="rId8"/>
    <p:sldId id="866" r:id="rId9"/>
    <p:sldId id="861" r:id="rId10"/>
    <p:sldId id="863" r:id="rId11"/>
    <p:sldId id="864" r:id="rId12"/>
    <p:sldId id="865" r:id="rId13"/>
    <p:sldId id="857" r:id="rId14"/>
    <p:sldId id="868" r:id="rId15"/>
    <p:sldId id="869" r:id="rId16"/>
    <p:sldId id="858" r:id="rId17"/>
    <p:sldId id="859" r:id="rId18"/>
    <p:sldId id="817" r:id="rId19"/>
    <p:sldId id="725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9">
          <p15:clr>
            <a:srgbClr val="A4A3A4"/>
          </p15:clr>
        </p15:guide>
        <p15:guide id="2" pos="14387">
          <p15:clr>
            <a:srgbClr val="A4A3A4"/>
          </p15:clr>
        </p15:guide>
        <p15:guide id="3" pos="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F89"/>
    <a:srgbClr val="CCFF66"/>
    <a:srgbClr val="FFFFCC"/>
    <a:srgbClr val="FFCC99"/>
    <a:srgbClr val="FAE159"/>
    <a:srgbClr val="F78D63"/>
    <a:srgbClr val="669900"/>
    <a:srgbClr val="B78B02"/>
    <a:srgbClr val="D09E0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C02A0-D342-4CA2-BEA9-F2D1303B365F}" v="1" dt="2022-04-21T12:01:34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2" autoAdjust="0"/>
    <p:restoredTop sz="93428" autoAdjust="0"/>
  </p:normalViewPr>
  <p:slideViewPr>
    <p:cSldViewPr snapToGrid="0" snapToObjects="1">
      <p:cViewPr varScale="1">
        <p:scale>
          <a:sx n="40" d="100"/>
          <a:sy n="40" d="100"/>
        </p:scale>
        <p:origin x="276" y="78"/>
      </p:cViewPr>
      <p:guideLst>
        <p:guide orient="horz" pos="519"/>
        <p:guide pos="14387"/>
        <p:guide pos="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 Das-153110" userId="S::153110@fsm.ac.in::b4d8f94f-7a42-4c52-b560-cd5b6c23960b" providerId="AD" clId="Web-{9FFC02A0-D342-4CA2-BEA9-F2D1303B365F}"/>
    <pc:docChg chg="modSld">
      <pc:chgData name="Sneha Das-153110" userId="S::153110@fsm.ac.in::b4d8f94f-7a42-4c52-b560-cd5b6c23960b" providerId="AD" clId="Web-{9FFC02A0-D342-4CA2-BEA9-F2D1303B365F}" dt="2022-04-21T12:01:34.986" v="0" actId="1076"/>
      <pc:docMkLst>
        <pc:docMk/>
      </pc:docMkLst>
      <pc:sldChg chg="modSp">
        <pc:chgData name="Sneha Das-153110" userId="S::153110@fsm.ac.in::b4d8f94f-7a42-4c52-b560-cd5b6c23960b" providerId="AD" clId="Web-{9FFC02A0-D342-4CA2-BEA9-F2D1303B365F}" dt="2022-04-21T12:01:34.986" v="0" actId="1076"/>
        <pc:sldMkLst>
          <pc:docMk/>
          <pc:sldMk cId="1272997391" sldId="698"/>
        </pc:sldMkLst>
        <pc:spChg chg="mod">
          <ac:chgData name="Sneha Das-153110" userId="S::153110@fsm.ac.in::b4d8f94f-7a42-4c52-b560-cd5b6c23960b" providerId="AD" clId="Web-{9FFC02A0-D342-4CA2-BEA9-F2D1303B365F}" dt="2022-04-21T12:01:34.986" v="0" actId="1076"/>
          <ac:spMkLst>
            <pc:docMk/>
            <pc:sldMk cId="1272997391" sldId="69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44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49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35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tx2"/>
                </a:solidFill>
                <a:latin typeface="Lato Regular"/>
                <a:cs typeface="Lato Regular"/>
              </a:rPr>
              <a:t>Group 8, </a:t>
            </a:r>
            <a:r>
              <a:rPr lang="id-ID" sz="2400" b="0" dirty="0" err="1">
                <a:solidFill>
                  <a:schemeClr val="tx2"/>
                </a:solidFill>
                <a:latin typeface="Lato Regular"/>
                <a:cs typeface="Lato Regular"/>
              </a:rPr>
              <a:t>Section-A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592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10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15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96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76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0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1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3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908" r:id="rId13"/>
    <p:sldLayoutId id="2147483714" r:id="rId1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buso.com/2020/01/decision-tree-intuition-from-concept-to-applic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0800"/>
            <a:ext cx="24552832" cy="7478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882" y="-426636"/>
            <a:ext cx="24552832" cy="13905638"/>
          </a:xfrm>
          <a:prstGeom prst="rect">
            <a:avLst/>
          </a:prstGeom>
          <a:solidFill>
            <a:srgbClr val="21212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4600" dirty="0"/>
          </a:p>
        </p:txBody>
      </p:sp>
      <p:sp>
        <p:nvSpPr>
          <p:cNvPr id="6" name="Rectangle 5"/>
          <p:cNvSpPr/>
          <p:nvPr/>
        </p:nvSpPr>
        <p:spPr>
          <a:xfrm flipV="1">
            <a:off x="3952067" y="9492134"/>
            <a:ext cx="1382352" cy="155960"/>
          </a:xfrm>
          <a:prstGeom prst="rect">
            <a:avLst/>
          </a:prstGeom>
          <a:solidFill>
            <a:srgbClr val="D09E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11487994" y="7642911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19174739" y="9500661"/>
            <a:ext cx="1382352" cy="155960"/>
          </a:xfrm>
          <a:prstGeom prst="rect">
            <a:avLst/>
          </a:prstGeom>
          <a:solidFill>
            <a:srgbClr val="DEA9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11487994" y="13323042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7597" y="1404287"/>
            <a:ext cx="20743145" cy="8806226"/>
            <a:chOff x="5982602" y="-6394526"/>
            <a:chExt cx="12359700" cy="6670475"/>
          </a:xfrm>
        </p:grpSpPr>
        <p:sp>
          <p:nvSpPr>
            <p:cNvPr id="11" name="TextBox 10"/>
            <p:cNvSpPr txBox="1"/>
            <p:nvPr/>
          </p:nvSpPr>
          <p:spPr>
            <a:xfrm>
              <a:off x="5982602" y="-6394526"/>
              <a:ext cx="12359700" cy="100245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Machine Learning </a:t>
              </a:r>
              <a:r>
                <a:rPr lang="en-US" sz="8000" b="1">
                  <a:solidFill>
                    <a:schemeClr val="bg1"/>
                  </a:solidFill>
                  <a:latin typeface="Lato Regular"/>
                  <a:cs typeface="Lato Regular"/>
                </a:rPr>
                <a:t>with Python</a:t>
              </a:r>
              <a:endParaRPr lang="en-US" sz="8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8080661" y="-842396"/>
              <a:ext cx="8237203" cy="1118345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Classification and Regression Trees</a:t>
              </a:r>
              <a:endParaRPr lang="id-ID" sz="4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153149" y="12078792"/>
            <a:ext cx="2816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>
                <a:solidFill>
                  <a:schemeClr val="bg1"/>
                </a:solidFill>
              </a:rPr>
              <a:t>Arghya</a:t>
            </a:r>
            <a:r>
              <a:rPr lang="en-US" sz="4200" b="1" dirty="0">
                <a:solidFill>
                  <a:schemeClr val="bg1"/>
                </a:solidFill>
              </a:rPr>
              <a:t> Ray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01000"/>
    </mc:Choice>
    <mc:Fallback xmlns="">
      <p:transition advTm="18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021"/>
            <a:ext cx="24377650" cy="1282262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Using the principle of ‘Information entropy’ build a ‘decision tree’ using the training data given below. Divide the ‘credit rating’ attribute into ranges as follows: (0, 1.6], (1.6,1.7], (1.7,1.8], (1.8,1.9], (1.9,2.0], (2.0,5.0]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17602"/>
              </p:ext>
            </p:extLst>
          </p:nvPr>
        </p:nvGraphicFramePr>
        <p:xfrm>
          <a:off x="406295" y="1382111"/>
          <a:ext cx="19298976" cy="11558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1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6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3400" dirty="0"/>
                        <a:t>Sr. No.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Profession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Credit rating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558">
                <a:tc>
                  <a:txBody>
                    <a:bodyPr/>
                    <a:lstStyle/>
                    <a:p>
                      <a:r>
                        <a:rPr lang="en-US" sz="3400" dirty="0"/>
                        <a:t>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1.6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only laptop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201">
                <a:tc>
                  <a:txBody>
                    <a:bodyPr/>
                    <a:lstStyle/>
                    <a:p>
                      <a:r>
                        <a:rPr lang="en-US" sz="3400" dirty="0"/>
                        <a:t>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2.0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CD Writer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185">
                <a:tc>
                  <a:txBody>
                    <a:bodyPr/>
                    <a:lstStyle/>
                    <a:p>
                      <a:r>
                        <a:rPr lang="en-US" sz="3400" dirty="0"/>
                        <a:t>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1.9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548">
                <a:tc>
                  <a:txBody>
                    <a:bodyPr/>
                    <a:lstStyle/>
                    <a:p>
                      <a:r>
                        <a:rPr lang="en-US" sz="3400" dirty="0"/>
                        <a:t>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1.88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</a:t>
                      </a:r>
                      <a:r>
                        <a:rPr lang="en-US" sz="3400" baseline="0" dirty="0"/>
                        <a:t>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100">
                <a:tc>
                  <a:txBody>
                    <a:bodyPr/>
                    <a:lstStyle/>
                    <a:p>
                      <a:r>
                        <a:rPr lang="en-US" sz="3400" dirty="0"/>
                        <a:t>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1.70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only</a:t>
                      </a:r>
                      <a:r>
                        <a:rPr lang="en-US" sz="3400" baseline="0" dirty="0"/>
                        <a:t> laptop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934">
                <a:tc>
                  <a:txBody>
                    <a:bodyPr/>
                    <a:lstStyle/>
                    <a:p>
                      <a:r>
                        <a:rPr lang="en-US" sz="3400" dirty="0"/>
                        <a:t>6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1.85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603">
                <a:tc>
                  <a:txBody>
                    <a:bodyPr/>
                    <a:lstStyle/>
                    <a:p>
                      <a:r>
                        <a:rPr lang="en-US" sz="3400" dirty="0"/>
                        <a:t>7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1.60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only laptop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6027">
                <a:tc>
                  <a:txBody>
                    <a:bodyPr/>
                    <a:lstStyle/>
                    <a:p>
                      <a:r>
                        <a:rPr lang="en-US" sz="3400" dirty="0"/>
                        <a:t>8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1.70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only</a:t>
                      </a:r>
                      <a:r>
                        <a:rPr lang="en-US" sz="3400" baseline="0" dirty="0"/>
                        <a:t> laptop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9620">
                <a:tc>
                  <a:txBody>
                    <a:bodyPr/>
                    <a:lstStyle/>
                    <a:p>
                      <a:r>
                        <a:rPr lang="en-US" sz="3400" dirty="0"/>
                        <a:t>9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2.20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CD writer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782">
                <a:tc>
                  <a:txBody>
                    <a:bodyPr/>
                    <a:lstStyle/>
                    <a:p>
                      <a:r>
                        <a:rPr lang="en-US" sz="3400" dirty="0"/>
                        <a:t>10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2.10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CD writer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9089">
                <a:tc>
                  <a:txBody>
                    <a:bodyPr/>
                    <a:lstStyle/>
                    <a:p>
                      <a:r>
                        <a:rPr lang="en-US" sz="3400" dirty="0"/>
                        <a:t>11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1.80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2723">
                <a:tc>
                  <a:txBody>
                    <a:bodyPr/>
                    <a:lstStyle/>
                    <a:p>
                      <a:r>
                        <a:rPr lang="en-US" sz="3400" dirty="0"/>
                        <a:t>12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1.95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5214">
                <a:tc>
                  <a:txBody>
                    <a:bodyPr/>
                    <a:lstStyle/>
                    <a:p>
                      <a:r>
                        <a:rPr lang="en-US" sz="3400" dirty="0"/>
                        <a:t>13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1.90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25365">
                <a:tc>
                  <a:txBody>
                    <a:bodyPr/>
                    <a:lstStyle/>
                    <a:p>
                      <a:r>
                        <a:rPr lang="en-US" sz="3400" dirty="0"/>
                        <a:t>14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1.80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82869">
                <a:tc>
                  <a:txBody>
                    <a:bodyPr/>
                    <a:lstStyle/>
                    <a:p>
                      <a:r>
                        <a:rPr lang="en-US" sz="3400" dirty="0"/>
                        <a:t>15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1.75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99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2178" y="609600"/>
            <a:ext cx="589126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spcCol="0" rtlCol="0" anchor="ctr"/>
          <a:lstStyle/>
          <a:p>
            <a:pPr algn="ctr"/>
            <a:r>
              <a:rPr lang="en-US" dirty="0"/>
              <a:t>Profession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88118" y="1828800"/>
            <a:ext cx="5789692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11477810" y="1828800"/>
            <a:ext cx="6399133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8678" y="1852136"/>
            <a:ext cx="212756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/>
              <a:t>Business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026" y="1787604"/>
            <a:ext cx="1843828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/>
              <a:t>Service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13462"/>
              </p:ext>
            </p:extLst>
          </p:nvPr>
        </p:nvGraphicFramePr>
        <p:xfrm>
          <a:off x="0" y="3962401"/>
          <a:ext cx="11083007" cy="883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 dirty="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Credit rating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1.6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967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1.9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356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1.88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laptop</a:t>
                      </a:r>
                      <a:r>
                        <a:rPr lang="en-US" sz="2800" baseline="0" dirty="0"/>
                        <a:t>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1.70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only</a:t>
                      </a:r>
                      <a:r>
                        <a:rPr lang="en-US" sz="2800" baseline="0" dirty="0"/>
                        <a:t>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1.60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1.80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5723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1.90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765"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1.80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3439"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1.75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381"/>
              </p:ext>
            </p:extLst>
          </p:nvPr>
        </p:nvGraphicFramePr>
        <p:xfrm>
          <a:off x="13294644" y="3810001"/>
          <a:ext cx="11083007" cy="811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 dirty="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Credit rating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laptop with CD Writer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1.85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938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1.70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only</a:t>
                      </a:r>
                      <a:r>
                        <a:rPr lang="en-US" sz="2800" baseline="0" dirty="0"/>
                        <a:t> laptop</a:t>
                      </a:r>
                      <a:endParaRPr lang="en-US" sz="2800" dirty="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2.20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laptop with CD writer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2.10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laptop with CD writer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1.95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2178" y="609600"/>
            <a:ext cx="589126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spcCol="0" rtlCol="0" anchor="ctr"/>
          <a:lstStyle/>
          <a:p>
            <a:pPr algn="ctr"/>
            <a:r>
              <a:rPr lang="en-US" dirty="0"/>
              <a:t>Credit Rating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88118" y="1828800"/>
            <a:ext cx="5789692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12" idx="0"/>
          </p:cNvCxnSpPr>
          <p:nvPr/>
        </p:nvCxnSpPr>
        <p:spPr>
          <a:xfrm>
            <a:off x="11477811" y="1828801"/>
            <a:ext cx="2482807" cy="2045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8678" y="1852136"/>
            <a:ext cx="1670704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/>
              <a:t>(0,1.6]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98268" y="2309336"/>
            <a:ext cx="191436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/>
              <a:t>(1.6,1.7]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32543"/>
              </p:ext>
            </p:extLst>
          </p:nvPr>
        </p:nvGraphicFramePr>
        <p:xfrm>
          <a:off x="1" y="3962400"/>
          <a:ext cx="858296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 dirty="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Profession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Business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Business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03026"/>
              </p:ext>
            </p:extLst>
          </p:nvPr>
        </p:nvGraphicFramePr>
        <p:xfrm>
          <a:off x="10044290" y="3873910"/>
          <a:ext cx="7832653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 dirty="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Profession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Business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Service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82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23971356" cy="13716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3600" dirty="0"/>
                  <a:t>Initially there are 3 classes: Buys only laptop, buys laptop with CD writer, buys laptop with printer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Initial Overall Entropy (E</a:t>
                </a:r>
                <a:r>
                  <a:rPr lang="en-US" sz="3600" baseline="-25000" dirty="0"/>
                  <a:t>0</a:t>
                </a:r>
                <a:r>
                  <a:rPr lang="en-US" sz="3600" dirty="0"/>
                  <a:t>)=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600" dirty="0"/>
                  <a:t>= -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36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3600" dirty="0"/>
                  <a:t> ) = 0.918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Based on Profession : 9 Business, 6 Service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Entropy (Profession)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r>
                      <a:rPr lang="en-US" sz="3600" i="1">
                        <a:latin typeface="Cambria Math"/>
                      </a:rPr>
                      <m:t>𝐸𝑛𝑡𝑟𝑜𝑝𝑦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𝑏𝑢𝑠𝑖𝑛𝑒𝑠𝑠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r>
                      <a:rPr lang="en-US" sz="3600" i="1">
                        <a:latin typeface="Cambria Math"/>
                      </a:rPr>
                      <m:t>𝐸𝑛𝑡𝑟𝑜𝑝𝑦</m:t>
                    </m:r>
                  </m:oMath>
                </a14:m>
                <a:r>
                  <a:rPr lang="en-US" sz="3600" dirty="0"/>
                  <a:t> (service) =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 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/>
                      </a:rPr>
                      <m:t>=0.71582</m:t>
                    </m:r>
                  </m:oMath>
                </a14:m>
                <a:endParaRPr lang="en-US" sz="3600" dirty="0"/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Information Gain (Profession) = E0-E(Profession) = 0.918-0.716= 0.202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Entropy (CR (2,5])=Entropy(CR (0, 1.6])= Entropy (CR (1.6,1.7]) = Entropy (CR (1.7,1.8]) = Entropy( CR (1.8,1.9]) = 0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Entropy (CR (1.9,2])=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/>
                  <a:t> = 0.630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Entropy (Credit Rating)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(2,5])</m:t>
                    </m:r>
                  </m:oMath>
                </a14:m>
                <a:r>
                  <a:rPr lang="en-US" sz="36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(1.9,2])</m:t>
                    </m:r>
                  </m:oMath>
                </a14:m>
                <a:r>
                  <a:rPr lang="en-US" sz="36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(1.7,1.8])</m:t>
                    </m:r>
                  </m:oMath>
                </a14:m>
                <a:r>
                  <a:rPr lang="en-US" sz="36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(1.8,1.9])</m:t>
                    </m:r>
                  </m:oMath>
                </a14:m>
                <a:r>
                  <a:rPr lang="en-US" sz="36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(0,1.6])</m:t>
                    </m:r>
                  </m:oMath>
                </a14:m>
                <a:r>
                  <a:rPr lang="en-US" sz="3600" dirty="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(1.6,1.7])</m:t>
                    </m:r>
                  </m:oMath>
                </a14:m>
                <a:r>
                  <a:rPr lang="en-US" sz="3600" dirty="0"/>
                  <a:t> = 0.0841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 dirty="0"/>
                  <a:t>Information Gain (Credit Rating) = 0.918-0.084 = 0.834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23971356" cy="13716000"/>
              </a:xfrm>
              <a:blipFill rotWithShape="1">
                <a:blip r:embed="rId2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6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25883" y="762000"/>
            <a:ext cx="690700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/>
              <a:t>Credit Rating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8882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/>
              <a:t>Buys laptop with CD Writer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6907001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/>
              <a:t>Profession (Service)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04560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/>
              <a:t>Buys Laptop with Printer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92679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/>
              <a:t>Buys only laptop</a:t>
            </a:r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flipH="1">
            <a:off x="3555074" y="1295400"/>
            <a:ext cx="4570809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8" idx="0"/>
          </p:cNvCxnSpPr>
          <p:nvPr/>
        </p:nvCxnSpPr>
        <p:spPr>
          <a:xfrm>
            <a:off x="15032884" y="1295400"/>
            <a:ext cx="6195986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9243193" y="1828800"/>
            <a:ext cx="2336191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11579384" y="1828800"/>
            <a:ext cx="3961368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45285" y="2113936"/>
            <a:ext cx="1322853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/>
              <a:t>(2,5]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08032" y="2286000"/>
            <a:ext cx="1629026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/>
              <a:t>(1.9,2]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86709" y="2309336"/>
            <a:ext cx="1912758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/>
              <a:t>(1.7,1.9]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752634" y="2133600"/>
            <a:ext cx="1633835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/>
              <a:t>(0,1.7]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47206" y="7467600"/>
            <a:ext cx="5078677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/>
              <a:t>Buys laptop with CD Writer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563648" y="7467600"/>
            <a:ext cx="5078677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/>
              <a:t>Buys laptop with printer</a:t>
            </a:r>
          </a:p>
        </p:txBody>
      </p:sp>
      <p:cxnSp>
        <p:nvCxnSpPr>
          <p:cNvPr id="27" name="Straight Arrow Connector 26"/>
          <p:cNvCxnSpPr>
            <a:stCxn id="6" idx="2"/>
            <a:endCxn id="24" idx="0"/>
          </p:cNvCxnSpPr>
          <p:nvPr/>
        </p:nvCxnSpPr>
        <p:spPr>
          <a:xfrm flipH="1">
            <a:off x="5586545" y="5029200"/>
            <a:ext cx="3656648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25" idx="0"/>
          </p:cNvCxnSpPr>
          <p:nvPr/>
        </p:nvCxnSpPr>
        <p:spPr>
          <a:xfrm>
            <a:off x="9243192" y="5029200"/>
            <a:ext cx="3859795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63973" y="5357336"/>
            <a:ext cx="152322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/>
              <a:t>P=0.5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69944" y="5486400"/>
            <a:ext cx="152322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/>
              <a:t>P=0.5</a:t>
            </a:r>
          </a:p>
        </p:txBody>
      </p:sp>
    </p:spTree>
    <p:extLst>
      <p:ext uri="{BB962C8B-B14F-4D97-AF65-F5344CB8AC3E}">
        <p14:creationId xmlns:p14="http://schemas.microsoft.com/office/powerpoint/2010/main" val="161971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ox plot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Box plot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312738"/>
            <a:ext cx="2422207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The content of the slides are prepared from different textbooks.</a:t>
            </a:r>
          </a:p>
          <a:p>
            <a:pPr>
              <a:lnSpc>
                <a:spcPct val="300000"/>
              </a:lnSpc>
            </a:pPr>
            <a:r>
              <a:rPr lang="en-US" dirty="0"/>
              <a:t>References: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Data Mining and Predictive Analytics, By Daniel T. Larose. Copyright 2015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Predictive Analytics for Dummies, By </a:t>
            </a:r>
            <a:r>
              <a:rPr lang="en-US" sz="3200" dirty="0" err="1"/>
              <a:t>Anasse</a:t>
            </a:r>
            <a:r>
              <a:rPr lang="en-US" sz="3200" dirty="0"/>
              <a:t> Bari, Mohamed </a:t>
            </a:r>
            <a:r>
              <a:rPr lang="en-US" sz="3200" dirty="0" err="1"/>
              <a:t>Chaouchi</a:t>
            </a:r>
            <a:r>
              <a:rPr lang="en-US" sz="3200" dirty="0"/>
              <a:t>, &amp; Tommy Jung, Copyright 2016,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Introduction to Data Mining with Case Studies, By G.K. Gupta. Copyright 2014 by PHI Learning Private Limited.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 Documents\Pictures\Bali Photos\Bali Photos (Ritu phone)\IMG_20191226_18570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6"/>
          <a:stretch/>
        </p:blipFill>
        <p:spPr bwMode="auto">
          <a:xfrm>
            <a:off x="-10958" y="-2946"/>
            <a:ext cx="24377651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985835" y="5655744"/>
            <a:ext cx="20962938" cy="2475249"/>
            <a:chOff x="1965266" y="1610778"/>
            <a:chExt cx="20962938" cy="2475249"/>
          </a:xfrm>
        </p:grpSpPr>
        <p:sp>
          <p:nvSpPr>
            <p:cNvPr id="50" name="Rectangle 4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4951173" y="1610778"/>
              <a:ext cx="13497647" cy="138849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65266" y="2516385"/>
              <a:ext cx="20962938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96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Thank you</a:t>
              </a:r>
              <a:r>
                <a:rPr lang="en-US" sz="96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..</a:t>
              </a:r>
              <a:endParaRPr lang="id-ID" sz="96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-10958" y="0"/>
            <a:ext cx="24377650" cy="13716000"/>
          </a:xfrm>
          <a:prstGeom prst="rect">
            <a:avLst/>
          </a:prstGeom>
          <a:solidFill>
            <a:schemeClr val="accent3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801000">
        <p14:vortex dir="r"/>
      </p:transition>
    </mc:Choice>
    <mc:Fallback xmlns="">
      <p:transition spd="med" advTm="180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600" b="1" dirty="0"/>
              <a:t>Decision Tree</a:t>
            </a:r>
          </a:p>
          <a:p>
            <a:pPr>
              <a:lnSpc>
                <a:spcPct val="150000"/>
              </a:lnSpc>
            </a:pPr>
            <a:r>
              <a:rPr lang="en-US" sz="3400" dirty="0"/>
              <a:t>A decision tree is a popular classification method that results in a flow-chart like tree structure where each node denotes a test on an attribute value and each branch represents an outcome of the test. The tree leaves represent the classes.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Decision tree is a model that is both predictive and descriptive.</a:t>
            </a:r>
          </a:p>
          <a:p>
            <a:pPr>
              <a:lnSpc>
                <a:spcPct val="150000"/>
              </a:lnSpc>
            </a:pPr>
            <a:endParaRPr lang="en-US" sz="3400" dirty="0"/>
          </a:p>
          <a:p>
            <a:pPr>
              <a:lnSpc>
                <a:spcPct val="150000"/>
              </a:lnSpc>
            </a:pPr>
            <a:r>
              <a:rPr lang="en-US" sz="3400" b="1" dirty="0"/>
              <a:t>Advantages</a:t>
            </a:r>
            <a:r>
              <a:rPr lang="en-US" sz="3400" dirty="0"/>
              <a:t>: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/>
              <a:t>Decision tree approach is widely used since it is efficient and can deal with both continuous and categorical variables. 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/>
              <a:t>The decision tree approach is able to deal with missing values in the training data and can tolerate some errors in data.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/>
              <a:t>The decision tree approach is perhaps the best if each attribute takes only a small number of possible values.</a:t>
            </a:r>
          </a:p>
          <a:p>
            <a:pPr>
              <a:lnSpc>
                <a:spcPct val="150000"/>
              </a:lnSpc>
            </a:pPr>
            <a:r>
              <a:rPr lang="en-US" sz="3400" b="1" dirty="0"/>
              <a:t>Disadvantages</a:t>
            </a:r>
            <a:r>
              <a:rPr lang="en-US" sz="3400" dirty="0"/>
              <a:t>: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/>
              <a:t>Decision trees are less appropriate for tasks where the task is to predict values of a continuous variable like share price or interest rate.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/>
              <a:t>Decision trees can lead to a large number of errors if the number of training examples per class is small. </a:t>
            </a:r>
          </a:p>
          <a:p>
            <a:pPr marL="1054100" lvl="1" indent="-455613">
              <a:lnSpc>
                <a:spcPct val="100000"/>
              </a:lnSpc>
            </a:pPr>
            <a:r>
              <a:rPr lang="en-US" sz="3200" dirty="0"/>
              <a:t>The complexity of a decision tree increases as the number of attributes increases.</a:t>
            </a:r>
          </a:p>
          <a:p>
            <a:pPr>
              <a:lnSpc>
                <a:spcPct val="150000"/>
              </a:lnSpc>
            </a:pPr>
            <a:endParaRPr lang="en-US" sz="3400" b="1" i="1" dirty="0"/>
          </a:p>
          <a:p>
            <a:pPr>
              <a:lnSpc>
                <a:spcPct val="150000"/>
              </a:lnSpc>
            </a:pPr>
            <a:r>
              <a:rPr lang="en-US" sz="3400" b="1" i="1" dirty="0"/>
              <a:t>Measuring the quality of a decision tree</a:t>
            </a:r>
            <a:r>
              <a:rPr lang="en-US" sz="3400" dirty="0"/>
              <a:t> is an interesting problem altogether. </a:t>
            </a:r>
            <a:r>
              <a:rPr lang="en-US" sz="3400" b="1" i="1" dirty="0"/>
              <a:t>Classification accuracy</a:t>
            </a:r>
            <a:r>
              <a:rPr lang="en-US" sz="3400" dirty="0"/>
              <a:t> determined using test data is obviously a good measure but other measures like, </a:t>
            </a:r>
            <a:r>
              <a:rPr lang="en-US" sz="3400" b="1" i="1" dirty="0"/>
              <a:t>average cost </a:t>
            </a:r>
            <a:r>
              <a:rPr lang="en-US" sz="3400" dirty="0"/>
              <a:t>and </a:t>
            </a:r>
            <a:r>
              <a:rPr lang="en-US" sz="3400" b="1" i="1" dirty="0"/>
              <a:t>worst case cost </a:t>
            </a:r>
            <a:r>
              <a:rPr lang="en-US" sz="3400" dirty="0"/>
              <a:t>of classifying an object may be used.</a:t>
            </a:r>
          </a:p>
          <a:p>
            <a:pPr>
              <a:lnSpc>
                <a:spcPct val="150000"/>
              </a:lnSpc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0267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79" y="617538"/>
            <a:ext cx="21263704" cy="1182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7575" y="12927725"/>
            <a:ext cx="2105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Picture taken from Velocity Business Solutions. Link: </a:t>
            </a:r>
            <a:r>
              <a:rPr lang="en-US" sz="2800" dirty="0">
                <a:hlinkClick r:id="rId3"/>
              </a:rPr>
              <a:t>https://www.vebuso.com/2020/01/decision-tree-intuition-from-concept-to-application/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975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 dirty="0"/>
              <a:t>1.	A decision tree is an approach to analysis that can help you make decisions. </a:t>
            </a:r>
          </a:p>
          <a:p>
            <a:pPr>
              <a:lnSpc>
                <a:spcPct val="150000"/>
              </a:lnSpc>
              <a:buNone/>
            </a:pPr>
            <a:r>
              <a:rPr lang="en-US" sz="3600" dirty="0"/>
              <a:t>Suppose for example you need to decide whether to invest a certain amount of money in one of the three business projects: a food-truck business, a restaurant, or a bookstore based on the data given below.</a:t>
            </a:r>
          </a:p>
          <a:p>
            <a:pPr>
              <a:lnSpc>
                <a:spcPct val="150000"/>
              </a:lnSpc>
              <a:buNone/>
            </a:pPr>
            <a:r>
              <a:rPr lang="en-US" sz="3600" dirty="0"/>
              <a:t>   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88824"/>
              </p:ext>
            </p:extLst>
          </p:nvPr>
        </p:nvGraphicFramePr>
        <p:xfrm>
          <a:off x="2833228" y="2882971"/>
          <a:ext cx="16251770" cy="319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Business Success Percentage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Value Changes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Success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Failure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Gain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Loss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Bookstore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45820" y="6589986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Ideas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Food Truck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9751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Restaurant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72897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 Store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4456386" y="7756634"/>
            <a:ext cx="5964620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10421006" y="7756634"/>
            <a:ext cx="183931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>
            <a:off x="10421006" y="7756634"/>
            <a:ext cx="6427077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 flipH="1">
            <a:off x="2522483" y="10526110"/>
            <a:ext cx="1933903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>
            <a:off x="4456386" y="10526110"/>
            <a:ext cx="1502980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 flipH="1">
            <a:off x="8828690" y="10526110"/>
            <a:ext cx="177624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</p:cNvCxnSpPr>
          <p:nvPr/>
        </p:nvCxnSpPr>
        <p:spPr>
          <a:xfrm>
            <a:off x="10604937" y="10526110"/>
            <a:ext cx="200747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</p:cNvCxnSpPr>
          <p:nvPr/>
        </p:nvCxnSpPr>
        <p:spPr>
          <a:xfrm flipH="1">
            <a:off x="15103366" y="10526110"/>
            <a:ext cx="174471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>
            <a:off x="16848083" y="10526110"/>
            <a:ext cx="1881351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8993" y="10749455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70227" y="10773103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075384" y="10741572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230437" y="10741571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Failure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866857" y="10741570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Failure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40458" y="10741569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Failure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81200" y="11855669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$20k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40458" y="11855669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-$7k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4788" y="11750566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$40k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114845" y="11742656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-$21k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666892" y="11750566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$6k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490869" y="11766332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-$1k</a:t>
            </a:r>
          </a:p>
        </p:txBody>
      </p:sp>
    </p:spTree>
    <p:extLst>
      <p:ext uri="{BB962C8B-B14F-4D97-AF65-F5344CB8AC3E}">
        <p14:creationId xmlns:p14="http://schemas.microsoft.com/office/powerpoint/2010/main" val="212672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4593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400" dirty="0"/>
              <a:t>In these cases, </a:t>
            </a:r>
            <a:r>
              <a:rPr lang="en-US" sz="3400" b="1" i="1" dirty="0"/>
              <a:t>the expected value</a:t>
            </a:r>
            <a:r>
              <a:rPr lang="en-US" sz="3400" dirty="0"/>
              <a:t> calculated based on all possible outcomes helps in figuring out the business decision making.</a:t>
            </a:r>
          </a:p>
          <a:p>
            <a:pPr>
              <a:lnSpc>
                <a:spcPct val="200000"/>
              </a:lnSpc>
            </a:pPr>
            <a:endParaRPr lang="en-US" sz="3400"/>
          </a:p>
          <a:p>
            <a:pPr>
              <a:lnSpc>
                <a:spcPct val="200000"/>
              </a:lnSpc>
            </a:pPr>
            <a:r>
              <a:rPr lang="en-US" sz="3400"/>
              <a:t>Expected </a:t>
            </a:r>
            <a:r>
              <a:rPr lang="en-US" sz="3400" dirty="0"/>
              <a:t>Value for the food truck business = (60% of USD 20000)+ (40% of USD (-7000)) = USD 9200.</a:t>
            </a:r>
          </a:p>
          <a:p>
            <a:pPr>
              <a:lnSpc>
                <a:spcPct val="200000"/>
              </a:lnSpc>
            </a:pPr>
            <a:r>
              <a:rPr lang="en-US" sz="3400" dirty="0"/>
              <a:t>Expected Value of restaurant business = (52% of USD 40000) + (48% of USD (-21000)) = USD 10720.</a:t>
            </a:r>
          </a:p>
          <a:p>
            <a:pPr>
              <a:lnSpc>
                <a:spcPct val="200000"/>
              </a:lnSpc>
            </a:pPr>
            <a:r>
              <a:rPr lang="en-US" sz="3400" dirty="0"/>
              <a:t>Expected Value of bookstore business = (50% of USD 6000) + (50% of USD (-1000)) = USD 2500</a:t>
            </a:r>
          </a:p>
          <a:p>
            <a:pPr>
              <a:lnSpc>
                <a:spcPct val="200000"/>
              </a:lnSpc>
            </a:pPr>
            <a:endParaRPr lang="en-US" sz="3400" dirty="0"/>
          </a:p>
          <a:p>
            <a:pPr>
              <a:lnSpc>
                <a:spcPct val="200000"/>
              </a:lnSpc>
            </a:pPr>
            <a:r>
              <a:rPr lang="en-US" sz="3400" dirty="0"/>
              <a:t>Here the expected value reflects the average gain from investing in the business. Based on the above hypothetical figures, the results reflect that if you attempt to invest in a businesses say Food Truck business several times (under the same circumstances each time), your average profit will be USD 9200 per business. </a:t>
            </a:r>
          </a:p>
        </p:txBody>
      </p:sp>
    </p:spTree>
    <p:extLst>
      <p:ext uri="{BB962C8B-B14F-4D97-AF65-F5344CB8AC3E}">
        <p14:creationId xmlns:p14="http://schemas.microsoft.com/office/powerpoint/2010/main" val="214023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 dirty="0"/>
              <a:t>2.	Decision trees can also be used to visualize classification rules.</a:t>
            </a:r>
          </a:p>
          <a:p>
            <a:pPr algn="ctr">
              <a:buNone/>
            </a:pPr>
            <a:endParaRPr lang="en-US" sz="3600" b="1" dirty="0"/>
          </a:p>
          <a:p>
            <a:pPr algn="ctr">
              <a:buNone/>
            </a:pPr>
            <a:r>
              <a:rPr lang="en-US" sz="3600" b="1" dirty="0"/>
              <a:t>Classification and Regression Trees</a:t>
            </a:r>
            <a:endParaRPr lang="en-US" altLang="en-US" sz="3600" b="1" dirty="0"/>
          </a:p>
          <a:p>
            <a:pPr algn="just">
              <a:buNone/>
            </a:pPr>
            <a:r>
              <a:rPr lang="en-US" altLang="en-US" sz="3600" b="1" dirty="0"/>
              <a:t>Goal: </a:t>
            </a:r>
            <a:r>
              <a:rPr lang="en-US" altLang="en-US" sz="3600" dirty="0"/>
              <a:t>Classify or predict an outcome based on a set of predictors.</a:t>
            </a:r>
          </a:p>
          <a:p>
            <a:pPr algn="just">
              <a:buNone/>
            </a:pPr>
            <a:r>
              <a:rPr lang="en-US" altLang="en-US" sz="3600" dirty="0"/>
              <a:t>	The output is a set of </a:t>
            </a:r>
            <a:r>
              <a:rPr lang="en-US" altLang="en-US" sz="3600" b="1" dirty="0"/>
              <a:t>rules</a:t>
            </a:r>
          </a:p>
          <a:p>
            <a:pPr algn="just">
              <a:buNone/>
            </a:pPr>
            <a:r>
              <a:rPr lang="en-US" altLang="en-US" sz="3600" b="1" dirty="0"/>
              <a:t>Example: </a:t>
            </a:r>
          </a:p>
          <a:p>
            <a:pPr algn="just"/>
            <a:r>
              <a:rPr lang="en-US" altLang="en-US" sz="3600" dirty="0"/>
              <a:t>Goal:  classify a record as “will accept credit card offer” or “will not accept”</a:t>
            </a:r>
          </a:p>
          <a:p>
            <a:pPr algn="just"/>
            <a:r>
              <a:rPr lang="en-US" altLang="en-US" sz="3600" dirty="0"/>
              <a:t>Rule might be “IF (Income &gt; 92.5) AND (Education &lt; 1.5) AND (Family &lt;= 2.5) THEN Class = 0 (non-acceptor)</a:t>
            </a:r>
          </a:p>
          <a:p>
            <a:pPr algn="just"/>
            <a:r>
              <a:rPr lang="en-US" altLang="en-US" sz="3600" b="1" dirty="0"/>
              <a:t>Recursive partitioning: </a:t>
            </a:r>
            <a:r>
              <a:rPr lang="en-US" altLang="en-US" sz="3600" dirty="0"/>
              <a:t>Repeatedly split the records into two parts so as to achieve maximum homogeneity within the new parts</a:t>
            </a:r>
          </a:p>
          <a:p>
            <a:pPr marL="0" indent="0" algn="just">
              <a:buNone/>
            </a:pPr>
            <a:endParaRPr lang="en-US" altLang="en-US" sz="3600" dirty="0"/>
          </a:p>
          <a:p>
            <a:pPr marL="0" indent="0" algn="just">
              <a:buNone/>
            </a:pPr>
            <a:r>
              <a:rPr lang="en-US" sz="3600" b="1" dirty="0"/>
              <a:t>Recursive partitioning steps:</a:t>
            </a:r>
          </a:p>
          <a:p>
            <a:pPr algn="just"/>
            <a:r>
              <a:rPr lang="en-US" sz="3600" dirty="0"/>
              <a:t>Pick one of the predictor variables, xi</a:t>
            </a:r>
          </a:p>
          <a:p>
            <a:pPr algn="just"/>
            <a:r>
              <a:rPr lang="en-US" sz="3600" dirty="0"/>
              <a:t>Pick a value of xi, say </a:t>
            </a:r>
            <a:r>
              <a:rPr lang="en-US" sz="3600" dirty="0" err="1"/>
              <a:t>si</a:t>
            </a:r>
            <a:r>
              <a:rPr lang="en-US" sz="3600" dirty="0"/>
              <a:t>, that divides the training data into two (not necessarily equal) portions</a:t>
            </a:r>
          </a:p>
          <a:p>
            <a:pPr algn="just"/>
            <a:r>
              <a:rPr lang="en-US" sz="3600" dirty="0"/>
              <a:t>Measure how “pure” or homogeneous each of the resulting portions are  </a:t>
            </a:r>
          </a:p>
          <a:p>
            <a:pPr algn="just"/>
            <a:r>
              <a:rPr lang="en-US" sz="3600" dirty="0"/>
              <a:t>“Pure” = containing records of mostly one class</a:t>
            </a:r>
          </a:p>
          <a:p>
            <a:pPr algn="just"/>
            <a:r>
              <a:rPr lang="en-US" sz="3600" dirty="0"/>
              <a:t>Algorithm tries with different variables  (x) and different values of x</a:t>
            </a:r>
            <a:r>
              <a:rPr lang="en-US" sz="3600" baseline="-25000" dirty="0"/>
              <a:t>i</a:t>
            </a:r>
            <a:r>
              <a:rPr lang="en-US" sz="3600" dirty="0"/>
              <a:t>, , i.e.,  </a:t>
            </a:r>
            <a:r>
              <a:rPr lang="en-US" sz="3600" dirty="0" err="1"/>
              <a:t>s</a:t>
            </a:r>
            <a:r>
              <a:rPr lang="en-US" sz="3600" baseline="-25000" dirty="0" err="1"/>
              <a:t>i</a:t>
            </a:r>
            <a:r>
              <a:rPr lang="en-US" sz="3600" dirty="0"/>
              <a:t> to maximize purity in a split</a:t>
            </a:r>
          </a:p>
          <a:p>
            <a:pPr algn="just"/>
            <a:r>
              <a:rPr lang="en-US" sz="3600" dirty="0"/>
              <a:t>After you get a “maximum purity” split, repeat the process for a second split, and so on</a:t>
            </a:r>
          </a:p>
          <a:p>
            <a:pPr marL="0" indent="0" algn="just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094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1939885" cy="851338"/>
          </a:xfrm>
        </p:spPr>
        <p:txBody>
          <a:bodyPr>
            <a:normAutofit/>
          </a:bodyPr>
          <a:lstStyle/>
          <a:p>
            <a:r>
              <a:rPr lang="en-US" sz="3600" dirty="0"/>
              <a:t>Forming a tree from the given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80189"/>
              </p:ext>
            </p:extLst>
          </p:nvPr>
        </p:nvGraphicFramePr>
        <p:xfrm>
          <a:off x="406294" y="1428356"/>
          <a:ext cx="23565063" cy="11663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9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17299">
                <a:tc>
                  <a:txBody>
                    <a:bodyPr/>
                    <a:lstStyle/>
                    <a:p>
                      <a:r>
                        <a:rPr lang="en-US" sz="3400" dirty="0"/>
                        <a:t>RID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Age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Credit</a:t>
                      </a:r>
                      <a:r>
                        <a:rPr lang="en-US" sz="3400" baseline="0" dirty="0"/>
                        <a:t> rating</a:t>
                      </a:r>
                      <a:endParaRPr lang="en-US" sz="34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Class (buys computer)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/>
                        <a:t>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/>
                        <a:t>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/>
                        <a:t>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31-40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/>
                        <a:t>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321">
                <a:tc>
                  <a:txBody>
                    <a:bodyPr/>
                    <a:lstStyle/>
                    <a:p>
                      <a:r>
                        <a:rPr lang="en-US" sz="3400" dirty="0"/>
                        <a:t>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321">
                <a:tc>
                  <a:txBody>
                    <a:bodyPr/>
                    <a:lstStyle/>
                    <a:p>
                      <a:r>
                        <a:rPr lang="en-US" sz="3400" dirty="0"/>
                        <a:t>6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/>
                        <a:t>7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31-40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/>
                        <a:t>8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/>
                        <a:t>9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/>
                        <a:t>10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/>
                        <a:t>11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/>
                        <a:t>12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30-40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/>
                        <a:t>13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30-40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 dirty="0"/>
                        <a:t>14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 dirty="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70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47913" y="457200"/>
            <a:ext cx="4672383" cy="1219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 dirty="0"/>
              <a:t>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981"/>
              </p:ext>
            </p:extLst>
          </p:nvPr>
        </p:nvGraphicFramePr>
        <p:xfrm>
          <a:off x="543910" y="3725917"/>
          <a:ext cx="991816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049">
                <a:tc>
                  <a:txBody>
                    <a:bodyPr/>
                    <a:lstStyle/>
                    <a:p>
                      <a:r>
                        <a:rPr lang="en-US" sz="3600" dirty="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Credit</a:t>
                      </a:r>
                      <a:r>
                        <a:rPr lang="en-US" sz="3600" baseline="0" dirty="0"/>
                        <a:t> rating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 dirty="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 dirty="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 dirty="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 dirty="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 dirty="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5502993" y="1676400"/>
            <a:ext cx="6381112" cy="2049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87943" y="2286000"/>
            <a:ext cx="1382163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/>
              <a:t>&lt;=30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39030"/>
              </p:ext>
            </p:extLst>
          </p:nvPr>
        </p:nvGraphicFramePr>
        <p:xfrm>
          <a:off x="14220297" y="3505200"/>
          <a:ext cx="991816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5200">
                <a:tc>
                  <a:txBody>
                    <a:bodyPr/>
                    <a:lstStyle/>
                    <a:p>
                      <a:r>
                        <a:rPr lang="en-US" sz="3600" dirty="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Credit</a:t>
                      </a:r>
                      <a:r>
                        <a:rPr lang="en-US" sz="3600" baseline="0" dirty="0"/>
                        <a:t> rating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 dirty="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43">
                <a:tc>
                  <a:txBody>
                    <a:bodyPr/>
                    <a:lstStyle/>
                    <a:p>
                      <a:r>
                        <a:rPr lang="en-US" sz="3600" dirty="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 dirty="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 dirty="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 dirty="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4" idx="2"/>
            <a:endCxn id="9" idx="0"/>
          </p:cNvCxnSpPr>
          <p:nvPr/>
        </p:nvCxnSpPr>
        <p:spPr>
          <a:xfrm>
            <a:off x="11884105" y="1676400"/>
            <a:ext cx="7295275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58062" y="2286000"/>
            <a:ext cx="117217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/>
              <a:t>&gt;40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40455"/>
              </p:ext>
            </p:extLst>
          </p:nvPr>
        </p:nvGraphicFramePr>
        <p:xfrm>
          <a:off x="7313296" y="9138044"/>
          <a:ext cx="991816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521">
                <a:tc>
                  <a:txBody>
                    <a:bodyPr/>
                    <a:lstStyle/>
                    <a:p>
                      <a:r>
                        <a:rPr lang="en-US" sz="3600" dirty="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Credit</a:t>
                      </a:r>
                      <a:r>
                        <a:rPr lang="en-US" sz="3600" baseline="0" dirty="0"/>
                        <a:t> rating</a:t>
                      </a:r>
                      <a:endParaRPr lang="en-US" sz="3600" dirty="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33">
                <a:tc>
                  <a:txBody>
                    <a:bodyPr/>
                    <a:lstStyle/>
                    <a:p>
                      <a:r>
                        <a:rPr lang="en-US" sz="3600" dirty="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77">
                <a:tc>
                  <a:txBody>
                    <a:bodyPr/>
                    <a:lstStyle/>
                    <a:p>
                      <a:r>
                        <a:rPr lang="en-US" sz="3600" dirty="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77">
                <a:tc>
                  <a:txBody>
                    <a:bodyPr/>
                    <a:lstStyle/>
                    <a:p>
                      <a:r>
                        <a:rPr lang="en-US" sz="3600" dirty="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33">
                <a:tc>
                  <a:txBody>
                    <a:bodyPr/>
                    <a:lstStyle/>
                    <a:p>
                      <a:r>
                        <a:rPr lang="en-US" sz="3600" dirty="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>
            <a:stCxn id="4" idx="2"/>
            <a:endCxn id="14" idx="0"/>
          </p:cNvCxnSpPr>
          <p:nvPr/>
        </p:nvCxnSpPr>
        <p:spPr>
          <a:xfrm>
            <a:off x="11884105" y="1676400"/>
            <a:ext cx="388274" cy="746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85679" y="2590800"/>
            <a:ext cx="144307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 dirty="0"/>
              <a:t>31-40</a:t>
            </a:r>
          </a:p>
        </p:txBody>
      </p:sp>
    </p:spTree>
    <p:extLst>
      <p:ext uri="{BB962C8B-B14F-4D97-AF65-F5344CB8AC3E}">
        <p14:creationId xmlns:p14="http://schemas.microsoft.com/office/powerpoint/2010/main" val="6449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0"/>
            <a:ext cx="21939885" cy="1584324"/>
          </a:xfrm>
        </p:spPr>
        <p:txBody>
          <a:bodyPr/>
          <a:lstStyle/>
          <a:p>
            <a:r>
              <a:rPr lang="en-US" altLang="en-US" dirty="0"/>
              <a:t>Measuring Impurity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24377650" cy="11887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/>
              <a:t>Gini</a:t>
            </a:r>
            <a:r>
              <a:rPr lang="en-US" sz="3600" dirty="0"/>
              <a:t> Index (measure of impurity)</a:t>
            </a:r>
          </a:p>
          <a:p>
            <a:pPr lvl="1">
              <a:lnSpc>
                <a:spcPct val="150000"/>
              </a:lnSpc>
            </a:pPr>
            <a:r>
              <a:rPr lang="en-US" altLang="en-US" sz="3600" dirty="0" err="1"/>
              <a:t>Gini</a:t>
            </a:r>
            <a:r>
              <a:rPr lang="en-US" altLang="en-US" sz="3600" dirty="0"/>
              <a:t> Index for rectangle </a:t>
            </a:r>
            <a:r>
              <a:rPr lang="en-US" altLang="en-US" sz="3600" i="1" dirty="0"/>
              <a:t>A </a:t>
            </a:r>
            <a:r>
              <a:rPr lang="en-US" altLang="en-US" sz="3600" dirty="0"/>
              <a:t>containing</a:t>
            </a:r>
            <a:r>
              <a:rPr lang="en-US" altLang="en-US" sz="3600" i="1" dirty="0"/>
              <a:t> m </a:t>
            </a:r>
            <a:r>
              <a:rPr lang="en-US" altLang="en-US" sz="3600" dirty="0"/>
              <a:t>cases</a:t>
            </a:r>
          </a:p>
          <a:p>
            <a:pPr lvl="1">
              <a:lnSpc>
                <a:spcPct val="150000"/>
              </a:lnSpc>
            </a:pPr>
            <a:endParaRPr lang="en-US" altLang="en-US" sz="3600" dirty="0"/>
          </a:p>
          <a:p>
            <a:pPr marL="1231968" indent="-1231968">
              <a:lnSpc>
                <a:spcPct val="150000"/>
              </a:lnSpc>
              <a:buNone/>
              <a:defRPr/>
            </a:pPr>
            <a:r>
              <a:rPr lang="en-US" sz="3600" i="1" dirty="0"/>
              <a:t>	p</a:t>
            </a:r>
            <a:r>
              <a:rPr lang="en-US" sz="3600" dirty="0"/>
              <a:t> = proportion of cases in rectangle </a:t>
            </a:r>
            <a:r>
              <a:rPr lang="en-US" sz="3600" i="1" dirty="0"/>
              <a:t>A</a:t>
            </a:r>
            <a:r>
              <a:rPr lang="en-US" sz="3600" dirty="0"/>
              <a:t> that belong to class </a:t>
            </a:r>
            <a:r>
              <a:rPr lang="en-US" sz="3600" i="1" dirty="0"/>
              <a:t>k</a:t>
            </a:r>
            <a:endParaRPr lang="en-US" sz="3600" dirty="0"/>
          </a:p>
          <a:p>
            <a:pPr lvl="1">
              <a:lnSpc>
                <a:spcPct val="150000"/>
              </a:lnSpc>
              <a:defRPr/>
            </a:pPr>
            <a:r>
              <a:rPr lang="en-US" sz="3600" dirty="0"/>
              <a:t>I(A) = 0 when all cases belong to same class (most pure)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Entropy (measure of impurity)</a:t>
            </a:r>
          </a:p>
          <a:p>
            <a:pPr lvl="1">
              <a:lnSpc>
                <a:spcPct val="150000"/>
              </a:lnSpc>
            </a:pPr>
            <a:endParaRPr lang="en-US" sz="3600" dirty="0"/>
          </a:p>
          <a:p>
            <a:pPr lvl="1">
              <a:lnSpc>
                <a:spcPct val="150000"/>
              </a:lnSpc>
            </a:pPr>
            <a:endParaRPr lang="en-US" sz="3600" dirty="0"/>
          </a:p>
          <a:p>
            <a:pPr marL="1231968" indent="-1231968">
              <a:lnSpc>
                <a:spcPct val="150000"/>
              </a:lnSpc>
              <a:buNone/>
              <a:defRPr/>
            </a:pPr>
            <a:endParaRPr lang="en-US" sz="3600" i="1" dirty="0"/>
          </a:p>
          <a:p>
            <a:pPr marL="1231968" indent="-1231968">
              <a:lnSpc>
                <a:spcPct val="150000"/>
              </a:lnSpc>
              <a:buNone/>
              <a:defRPr/>
            </a:pPr>
            <a:r>
              <a:rPr lang="en-US" sz="3600" i="1" dirty="0"/>
              <a:t>p</a:t>
            </a:r>
            <a:r>
              <a:rPr lang="en-US" sz="3600" dirty="0"/>
              <a:t> = proportion of cases (out of </a:t>
            </a:r>
            <a:r>
              <a:rPr lang="en-US" sz="3600" i="1" dirty="0"/>
              <a:t>m</a:t>
            </a:r>
            <a:r>
              <a:rPr lang="en-US" sz="3600" dirty="0"/>
              <a:t>) in rectangle </a:t>
            </a:r>
            <a:r>
              <a:rPr lang="en-US" sz="3600" i="1" dirty="0"/>
              <a:t>A</a:t>
            </a:r>
            <a:r>
              <a:rPr lang="en-US" sz="3600" dirty="0"/>
              <a:t> that belong to class </a:t>
            </a:r>
            <a:r>
              <a:rPr lang="en-US" sz="3600" i="1" dirty="0"/>
              <a:t>k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3600" dirty="0"/>
              <a:t>Entropy ranges between 0 (most pure) and log</a:t>
            </a:r>
            <a:r>
              <a:rPr lang="en-US" sz="3600" baseline="-25000" dirty="0"/>
              <a:t>2</a:t>
            </a:r>
            <a:r>
              <a:rPr lang="en-US" sz="3600" dirty="0"/>
              <a:t>(</a:t>
            </a:r>
            <a:r>
              <a:rPr lang="en-US" sz="3600" i="1" dirty="0"/>
              <a:t>m</a:t>
            </a:r>
            <a:r>
              <a:rPr lang="en-US" sz="3600" dirty="0"/>
              <a:t>) (equal representation of classes)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1" b="31958"/>
          <a:stretch/>
        </p:blipFill>
        <p:spPr bwMode="auto">
          <a:xfrm>
            <a:off x="2574159" y="3582879"/>
            <a:ext cx="8020269" cy="136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94" y="8027276"/>
            <a:ext cx="12327868" cy="222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7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ccb4679-f0b0-4414-a166-a37bbaf904e3">
      <UserInfo>
        <DisplayName>DC - Prof. Arghya Ray - Sec C Members</DisplayName>
        <AccountId>68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A980DFF4CC743A1A3C48B66F32CD5" ma:contentTypeVersion="7" ma:contentTypeDescription="Create a new document." ma:contentTypeScope="" ma:versionID="69de9ed2d86de2c98b594a719de56236">
  <xsd:schema xmlns:xsd="http://www.w3.org/2001/XMLSchema" xmlns:xs="http://www.w3.org/2001/XMLSchema" xmlns:p="http://schemas.microsoft.com/office/2006/metadata/properties" xmlns:ns2="3b29f6ac-8a7b-45a8-ac21-0045671195bb" xmlns:ns3="8ccb4679-f0b0-4414-a166-a37bbaf904e3" targetNamespace="http://schemas.microsoft.com/office/2006/metadata/properties" ma:root="true" ma:fieldsID="b424be94f13ec42bc6aa6883e5ed456b" ns2:_="" ns3:_="">
    <xsd:import namespace="3b29f6ac-8a7b-45a8-ac21-0045671195bb"/>
    <xsd:import namespace="8ccb4679-f0b0-4414-a166-a37bbaf904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6ac-8a7b-45a8-ac21-004567119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b4679-f0b0-4414-a166-a37bbaf904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BB07D4-DB35-4566-9DCC-1145398FEF7F}">
  <ds:schemaRefs>
    <ds:schemaRef ds:uri="http://schemas.microsoft.com/office/2006/metadata/properties"/>
    <ds:schemaRef ds:uri="http://schemas.microsoft.com/office/infopath/2007/PartnerControls"/>
    <ds:schemaRef ds:uri="8ccb4679-f0b0-4414-a166-a37bbaf904e3"/>
  </ds:schemaRefs>
</ds:datastoreItem>
</file>

<file path=customXml/itemProps2.xml><?xml version="1.0" encoding="utf-8"?>
<ds:datastoreItem xmlns:ds="http://schemas.openxmlformats.org/officeDocument/2006/customXml" ds:itemID="{556B575C-C2A7-465B-8812-1FABD11089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8DBEA3-5C21-4CC4-9BA5-223E26DF2B4A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22235</TotalTime>
  <Words>1154</Words>
  <Application>Microsoft Office PowerPoint</Application>
  <PresentationFormat>Custom</PresentationFormat>
  <Paragraphs>432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Forming a tree from the given example</vt:lpstr>
      <vt:lpstr>PowerPoint Presentation</vt:lpstr>
      <vt:lpstr>Measuring Impurity</vt:lpstr>
      <vt:lpstr>Using the principle of ‘Information entropy’ build a ‘decision tree’ using the training data given below. Divide the ‘credit rating’ attribute into ranges as follows: (0, 1.6], (1.6,1.7], (1.7,1.8], (1.8,1.9], (1.9,2.0], (2.0,5.0]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Prof. Arghya Ray</cp:lastModifiedBy>
  <cp:revision>2671</cp:revision>
  <cp:lastPrinted>2016-12-11T00:19:30Z</cp:lastPrinted>
  <dcterms:created xsi:type="dcterms:W3CDTF">2014-11-12T21:47:38Z</dcterms:created>
  <dcterms:modified xsi:type="dcterms:W3CDTF">2022-04-21T12:01:35Z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0x010100F13A980DFF4CC743A1A3C48B66F32CD5</vt:lpwstr>
  </property>
</Properties>
</file>