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73" r:id="rId8"/>
    <p:sldId id="269" r:id="rId9"/>
    <p:sldId id="261" r:id="rId10"/>
    <p:sldId id="263" r:id="rId11"/>
    <p:sldId id="264" r:id="rId12"/>
    <p:sldId id="270" r:id="rId13"/>
    <p:sldId id="267" r:id="rId14"/>
    <p:sldId id="271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2" autoAdjust="0"/>
    <p:restoredTop sz="96395" autoAdjust="0"/>
  </p:normalViewPr>
  <p:slideViewPr>
    <p:cSldViewPr snapToGrid="0">
      <p:cViewPr>
        <p:scale>
          <a:sx n="100" d="100"/>
          <a:sy n="100" d="100"/>
        </p:scale>
        <p:origin x="162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indivituale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bazele</a:t>
            </a:r>
            <a:r>
              <a:rPr lang="en-US" dirty="0"/>
              <a:t> de </a:t>
            </a:r>
            <a:r>
              <a:rPr lang="en-US" dirty="0" smtClean="0"/>
              <a:t>date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Solutia Propusa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Emo-DB</c:v>
                </c:pt>
                <c:pt idx="1">
                  <c:v>RAVDESS</c:v>
                </c:pt>
                <c:pt idx="2">
                  <c:v>EMOVO</c:v>
                </c:pt>
                <c:pt idx="3">
                  <c:v>eNTERFACE'05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 formatCode="0%">
                  <c:v>0.77</c:v>
                </c:pt>
                <c:pt idx="1">
                  <c:v>0.71079999999999999</c:v>
                </c:pt>
                <c:pt idx="2">
                  <c:v>0.7</c:v>
                </c:pt>
                <c:pt idx="3">
                  <c:v>0.83260000000000001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3-4E73-83BD-02CFD4EED0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Maxima din domeniu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Emo-DB</c:v>
                </c:pt>
                <c:pt idx="1">
                  <c:v>RAVDESS</c:v>
                </c:pt>
                <c:pt idx="2">
                  <c:v>EMOVO</c:v>
                </c:pt>
                <c:pt idx="3">
                  <c:v>eNTERFACE'05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 formatCode="0.00%">
                  <c:v>0.8286</c:v>
                </c:pt>
                <c:pt idx="1">
                  <c:v>0.71609999999999996</c:v>
                </c:pt>
                <c:pt idx="2">
                  <c:v>0.8</c:v>
                </c:pt>
                <c:pt idx="3" formatCode="0.00%">
                  <c:v>0.75890000000000002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A3-4E73-83BD-02CFD4EED0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Media din domeniu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Emo-DB</c:v>
                </c:pt>
                <c:pt idx="1">
                  <c:v>RAVDESS</c:v>
                </c:pt>
                <c:pt idx="2">
                  <c:v>EMOVO</c:v>
                </c:pt>
                <c:pt idx="3">
                  <c:v>eNTERFACE'05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0.77500000000000002</c:v>
                </c:pt>
                <c:pt idx="1">
                  <c:v>0.69520000000000004</c:v>
                </c:pt>
                <c:pt idx="2">
                  <c:v>0.78110000000000002</c:v>
                </c:pt>
                <c:pt idx="3">
                  <c:v>0.69340000000000002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A3-4E73-83BD-02CFD4EED0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9076640"/>
        <c:axId val="1709075808"/>
      </c:barChart>
      <c:catAx>
        <c:axId val="170907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075808"/>
        <c:crosses val="autoZero"/>
        <c:auto val="1"/>
        <c:lblAlgn val="ctr"/>
        <c:lblOffset val="100"/>
        <c:noMultiLvlLbl val="0"/>
      </c:catAx>
      <c:valAx>
        <c:axId val="17090758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07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 smtClean="0">
                <a:effectLst/>
              </a:rPr>
              <a:t>Rezultatele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indivituale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pe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bazele</a:t>
            </a:r>
            <a:r>
              <a:rPr lang="en-US" sz="1800" b="0" i="0" baseline="0" dirty="0" smtClean="0">
                <a:effectLst/>
              </a:rPr>
              <a:t> de date – 4 emo</a:t>
            </a:r>
            <a:r>
              <a:rPr lang="it-IT" sz="1862" b="0" i="0" u="none" strike="noStrike" baseline="0" dirty="0" smtClean="0">
                <a:effectLst/>
              </a:rPr>
              <a:t>ț</a:t>
            </a:r>
            <a:r>
              <a:rPr lang="en-US" sz="1800" b="0" i="0" baseline="0" dirty="0" smtClean="0">
                <a:effectLst/>
              </a:rPr>
              <a:t>ii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 emotii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Emo-DB</c:v>
                </c:pt>
                <c:pt idx="1">
                  <c:v>RAVDESS</c:v>
                </c:pt>
                <c:pt idx="2">
                  <c:v>EMOVO</c:v>
                </c:pt>
                <c:pt idx="3">
                  <c:v>eNTERFACE'05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 formatCode="0%">
                  <c:v>0.91039999999999999</c:v>
                </c:pt>
                <c:pt idx="1">
                  <c:v>0.7611</c:v>
                </c:pt>
                <c:pt idx="2">
                  <c:v>0.80589999999999995</c:v>
                </c:pt>
                <c:pt idx="3">
                  <c:v>0.90049999999999997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5-434C-802E-25E1C47A54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Intregul set de emotii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Emo-DB</c:v>
                </c:pt>
                <c:pt idx="1">
                  <c:v>RAVDESS</c:v>
                </c:pt>
                <c:pt idx="2">
                  <c:v>EMOVO</c:v>
                </c:pt>
                <c:pt idx="3">
                  <c:v>eNTERFACE'05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 formatCode="0%">
                  <c:v>0.77</c:v>
                </c:pt>
                <c:pt idx="1">
                  <c:v>0.71079999999999999</c:v>
                </c:pt>
                <c:pt idx="2">
                  <c:v>0.7</c:v>
                </c:pt>
                <c:pt idx="3">
                  <c:v>0.83260000000000001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A5-434C-802E-25E1C47A548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9076640"/>
        <c:axId val="1709075808"/>
      </c:barChart>
      <c:catAx>
        <c:axId val="170907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075808"/>
        <c:crosses val="autoZero"/>
        <c:auto val="1"/>
        <c:lblAlgn val="ctr"/>
        <c:lblOffset val="100"/>
        <c:noMultiLvlLbl val="0"/>
      </c:catAx>
      <c:valAx>
        <c:axId val="17090758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07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 smtClean="0">
                <a:effectLst/>
              </a:rPr>
              <a:t>Rezultatele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ob</a:t>
            </a:r>
            <a:r>
              <a:rPr lang="it-IT" sz="1862" b="0" i="0" u="none" strike="noStrike" baseline="0" dirty="0" smtClean="0">
                <a:effectLst/>
              </a:rPr>
              <a:t>ț</a:t>
            </a:r>
            <a:r>
              <a:rPr lang="en-US" sz="1800" b="0" i="0" baseline="0" dirty="0" err="1" smtClean="0">
                <a:effectLst/>
              </a:rPr>
              <a:t>inute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pe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intregul</a:t>
            </a:r>
            <a:r>
              <a:rPr lang="en-US" sz="1800" b="0" i="0" baseline="0" dirty="0" smtClean="0">
                <a:effectLst/>
              </a:rPr>
              <a:t> set de </a:t>
            </a:r>
            <a:r>
              <a:rPr lang="en-US" sz="1800" b="0" i="0" baseline="0" dirty="0" err="1" smtClean="0">
                <a:effectLst/>
              </a:rPr>
              <a:t>baze</a:t>
            </a:r>
            <a:r>
              <a:rPr lang="en-US" sz="1800" b="0" i="0" baseline="0" dirty="0" smtClean="0">
                <a:effectLst/>
              </a:rPr>
              <a:t> de ate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 emotii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OODA-ERROR</c:v>
                </c:pt>
                <c:pt idx="2">
                  <c:v>OODA-RANDOM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0.84099999999999997</c:v>
                </c:pt>
                <c:pt idx="1">
                  <c:v>0.7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5-434C-802E-25E1C47A54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9076640"/>
        <c:axId val="1709075808"/>
      </c:barChart>
      <c:catAx>
        <c:axId val="170907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075808"/>
        <c:crosses val="autoZero"/>
        <c:auto val="1"/>
        <c:lblAlgn val="ctr"/>
        <c:lblOffset val="100"/>
        <c:noMultiLvlLbl val="0"/>
      </c:catAx>
      <c:valAx>
        <c:axId val="170907580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07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Acuratetea modelului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24-49C4-8BF5-60972CF756C8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24-49C4-8BF5-60972CF756C8}"/>
              </c:ext>
            </c:extLst>
          </c:dPt>
          <c:dLbls>
            <c:dLbl>
              <c:idx val="0"/>
              <c:layout>
                <c:manualLayout>
                  <c:x val="-0.10787932188154824"/>
                  <c:y val="5.1993074686209513E-3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423981951642731"/>
                      <c:h val="0.240311991199660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624-49C4-8BF5-60972CF756C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24-49C4-8BF5-60972CF756C8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0.84099999999999997</c:v>
                </c:pt>
                <c:pt idx="1">
                  <c:v>0.159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24-49C4-8BF5-60972CF756C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0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2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42C7-BB64-47E9-9B52-F97D48C0C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1.png"/><Relationship Id="rId7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2504130" y="190184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SOLUȚIE MACHINE LEARNING PENTRU RECUNOAȘTEREA EMOȚIEI ÎN VORBIRE</a:t>
            </a:r>
            <a:endParaRPr lang="en-US" sz="66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46" y="4968032"/>
            <a:ext cx="43707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Coordonator</a:t>
            </a:r>
            <a:endParaRPr lang="en-US" sz="2400" dirty="0" smtClean="0"/>
          </a:p>
          <a:p>
            <a:r>
              <a:rPr lang="en-US" sz="2800" b="1" dirty="0" smtClean="0"/>
              <a:t>Prof. dr. </a:t>
            </a:r>
            <a:r>
              <a:rPr lang="en-US" sz="2800" b="1" dirty="0" err="1" smtClean="0"/>
              <a:t>Ing</a:t>
            </a:r>
            <a:r>
              <a:rPr lang="ro-RO" sz="2800" b="1" dirty="0" smtClean="0"/>
              <a:t>.</a:t>
            </a:r>
            <a:r>
              <a:rPr lang="en-US" sz="2800" b="1" dirty="0" smtClean="0"/>
              <a:t> </a:t>
            </a:r>
            <a:r>
              <a:rPr lang="ro-RO" sz="2800" b="1" dirty="0" smtClean="0"/>
              <a:t>Ștefan HOLBAN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750713" y="4964014"/>
            <a:ext cx="312021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smtClean="0"/>
              <a:t>Candidat</a:t>
            </a:r>
            <a:endParaRPr lang="ro-RO" sz="2000" dirty="0" smtClean="0"/>
          </a:p>
          <a:p>
            <a:r>
              <a:rPr lang="en-US" sz="2800" b="1" dirty="0" smtClean="0"/>
              <a:t>Steleac Raul-Dacian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52000" y="6225778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/>
              <a:t>IUNIE </a:t>
            </a:r>
            <a:r>
              <a:rPr lang="en-US" sz="2000" dirty="0" smtClean="0"/>
              <a:t>2020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80392" y="130909"/>
            <a:ext cx="444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Facultatea de Automatică și Calculatoare</a:t>
            </a:r>
          </a:p>
          <a:p>
            <a:r>
              <a:rPr lang="ro-RO" dirty="0" smtClean="0"/>
              <a:t>Calculatoare și Tehnologia Informației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8" y="3650272"/>
            <a:ext cx="3482858" cy="2440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93" y="3597029"/>
            <a:ext cx="4265702" cy="2547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2" name="Action Button: Home 11">
            <a:hlinkClick r:id="rId5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2"/>
          <a:stretch/>
        </p:blipFill>
        <p:spPr>
          <a:xfrm>
            <a:off x="4245551" y="985713"/>
            <a:ext cx="4369020" cy="247142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18844" y="220962"/>
            <a:ext cx="4433266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Modelul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calsificator</a:t>
            </a:r>
            <a:endParaRPr lang="en-US" sz="36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512" y="3737236"/>
            <a:ext cx="3190875" cy="22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8648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2" y="1616927"/>
            <a:ext cx="5581689" cy="3916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56" y="1619605"/>
            <a:ext cx="5576221" cy="391407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74099" y="5620215"/>
            <a:ext cx="4672361" cy="11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2088" y="5631366"/>
            <a:ext cx="3936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/>
              <a:t>Interfața grafică în modul de antrenare</a:t>
            </a:r>
            <a:endParaRPr lang="en-US" dirty="0">
              <a:ln w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56918" y="5622893"/>
            <a:ext cx="4672361" cy="11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24908" y="5634044"/>
            <a:ext cx="37335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Interfața grafică în modul de inferentă</a:t>
            </a:r>
            <a:endParaRPr lang="en-US" dirty="0">
              <a:ln w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2" name="Action Button: Home 11">
            <a:hlinkClick r:id="rId5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18844" y="220962"/>
            <a:ext cx="4433266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Interfața</a:t>
            </a:r>
            <a:r>
              <a:rPr lang="en-US" sz="3600" b="1" dirty="0"/>
              <a:t> </a:t>
            </a:r>
            <a:r>
              <a:rPr lang="en-US" sz="3600" b="1" dirty="0" err="1"/>
              <a:t>grafică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6147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018843" y="220962"/>
            <a:ext cx="5086681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Rezultate</a:t>
            </a:r>
            <a:r>
              <a:rPr lang="en-US" sz="3600" b="1" dirty="0" smtClean="0"/>
              <a:t> </a:t>
            </a:r>
            <a:r>
              <a:rPr lang="en-US" sz="3600" b="1" dirty="0" err="1"/>
              <a:t>si</a:t>
            </a:r>
            <a:r>
              <a:rPr lang="en-US" sz="3600" b="1" dirty="0"/>
              <a:t> </a:t>
            </a:r>
            <a:r>
              <a:rPr lang="en-US" sz="3600" b="1" dirty="0" err="1"/>
              <a:t>experimente</a:t>
            </a:r>
            <a:endParaRPr lang="en-US" sz="3600" b="1" dirty="0"/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7678550"/>
              </p:ext>
            </p:extLst>
          </p:nvPr>
        </p:nvGraphicFramePr>
        <p:xfrm>
          <a:off x="1218867" y="1152684"/>
          <a:ext cx="1015398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7301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018843" y="220962"/>
            <a:ext cx="5086681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Rezultate</a:t>
            </a:r>
            <a:r>
              <a:rPr lang="en-US" sz="3600" b="1" dirty="0" smtClean="0"/>
              <a:t> </a:t>
            </a:r>
            <a:r>
              <a:rPr lang="en-US" sz="3600" b="1" dirty="0" err="1"/>
              <a:t>si</a:t>
            </a:r>
            <a:r>
              <a:rPr lang="en-US" sz="3600" b="1" dirty="0"/>
              <a:t> </a:t>
            </a:r>
            <a:r>
              <a:rPr lang="en-US" sz="3600" b="1" dirty="0" err="1"/>
              <a:t>experimente</a:t>
            </a:r>
            <a:endParaRPr lang="en-US" sz="3600" b="1" dirty="0"/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213522464"/>
              </p:ext>
            </p:extLst>
          </p:nvPr>
        </p:nvGraphicFramePr>
        <p:xfrm>
          <a:off x="2576064" y="1536004"/>
          <a:ext cx="7539963" cy="471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5261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8" name="Action Button: Home 17">
            <a:hlinkClick r:id="rId3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18843" y="220962"/>
            <a:ext cx="5086681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Rezultate</a:t>
            </a:r>
            <a:r>
              <a:rPr lang="en-US" sz="3600" b="1" dirty="0" smtClean="0"/>
              <a:t> </a:t>
            </a:r>
            <a:r>
              <a:rPr lang="en-US" sz="3600" b="1" dirty="0" err="1"/>
              <a:t>si</a:t>
            </a:r>
            <a:r>
              <a:rPr lang="en-US" sz="3600" b="1" dirty="0"/>
              <a:t> </a:t>
            </a:r>
            <a:r>
              <a:rPr lang="en-US" sz="3600" b="1" dirty="0" err="1"/>
              <a:t>experimente</a:t>
            </a:r>
            <a:endParaRPr lang="en-US" sz="3600" b="1" dirty="0"/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1078681381"/>
              </p:ext>
            </p:extLst>
          </p:nvPr>
        </p:nvGraphicFramePr>
        <p:xfrm>
          <a:off x="3562183" y="1347338"/>
          <a:ext cx="5453511" cy="471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2027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08705" y="1395989"/>
            <a:ext cx="7848592" cy="1785361"/>
            <a:chOff x="6480893" y="1287193"/>
            <a:chExt cx="4206240" cy="1900378"/>
          </a:xfrm>
        </p:grpSpPr>
        <p:sp>
          <p:nvSpPr>
            <p:cNvPr id="10" name="Freeform 9"/>
            <p:cNvSpPr/>
            <p:nvPr/>
          </p:nvSpPr>
          <p:spPr>
            <a:xfrm>
              <a:off x="6480893" y="1638216"/>
              <a:ext cx="4206240" cy="1549355"/>
            </a:xfrm>
            <a:custGeom>
              <a:avLst/>
              <a:gdLst>
                <a:gd name="connsiteX0" fmla="*/ 0 w 4411550"/>
                <a:gd name="connsiteY0" fmla="*/ 0 h 2564099"/>
                <a:gd name="connsiteX1" fmla="*/ 4411550 w 4411550"/>
                <a:gd name="connsiteY1" fmla="*/ 0 h 2564099"/>
                <a:gd name="connsiteX2" fmla="*/ 4411550 w 4411550"/>
                <a:gd name="connsiteY2" fmla="*/ 2564099 h 2564099"/>
                <a:gd name="connsiteX3" fmla="*/ 0 w 4411550"/>
                <a:gd name="connsiteY3" fmla="*/ 2564099 h 2564099"/>
                <a:gd name="connsiteX4" fmla="*/ 0 w 4411550"/>
                <a:gd name="connsiteY4" fmla="*/ 0 h 256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1550" h="2564099">
                  <a:moveTo>
                    <a:pt x="0" y="0"/>
                  </a:moveTo>
                  <a:lnTo>
                    <a:pt x="4411550" y="0"/>
                  </a:lnTo>
                  <a:lnTo>
                    <a:pt x="4411550" y="2564099"/>
                  </a:lnTo>
                  <a:lnTo>
                    <a:pt x="0" y="25640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385" tIns="229108" rIns="342385" bIns="113792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kern="1200" dirty="0" err="1" smtClean="0"/>
                <a:t>Rezultate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asemanatoare</a:t>
              </a:r>
              <a:r>
                <a:rPr lang="en-US" kern="1200" dirty="0" smtClean="0"/>
                <a:t>, </a:t>
              </a:r>
              <a:r>
                <a:rPr lang="en-US" kern="1200" dirty="0" err="1" smtClean="0"/>
                <a:t>sau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chiar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mai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bune</a:t>
              </a:r>
              <a:r>
                <a:rPr lang="en-US" kern="1200" dirty="0" smtClean="0"/>
                <a:t>,</a:t>
              </a:r>
              <a:r>
                <a:rPr lang="en-US" dirty="0" smtClean="0"/>
                <a:t> in </a:t>
              </a:r>
              <a:r>
                <a:rPr lang="en-US" dirty="0" err="1" smtClean="0"/>
                <a:t>cazurile</a:t>
              </a:r>
              <a:r>
                <a:rPr lang="en-US" dirty="0" smtClean="0"/>
                <a:t> </a:t>
              </a:r>
              <a:r>
                <a:rPr lang="en-US" dirty="0" err="1" smtClean="0"/>
                <a:t>individuale</a:t>
              </a:r>
              <a:r>
                <a:rPr lang="en-US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Acuratetea</a:t>
              </a:r>
              <a:r>
                <a:rPr lang="en-US" dirty="0" smtClean="0"/>
                <a:t> </a:t>
              </a:r>
              <a:r>
                <a:rPr lang="en-US" dirty="0" err="1" smtClean="0"/>
                <a:t>modelului</a:t>
              </a:r>
              <a:r>
                <a:rPr lang="en-US" dirty="0" smtClean="0"/>
                <a:t> </a:t>
              </a:r>
              <a:r>
                <a:rPr lang="en-US" dirty="0" err="1" smtClean="0"/>
                <a:t>antrenat</a:t>
              </a:r>
              <a:r>
                <a:rPr lang="en-US" dirty="0" smtClean="0"/>
                <a:t> </a:t>
              </a:r>
              <a:r>
                <a:rPr lang="en-US" dirty="0" err="1" smtClean="0"/>
                <a:t>pe</a:t>
              </a:r>
              <a:r>
                <a:rPr lang="en-US" dirty="0" smtClean="0"/>
                <a:t> </a:t>
              </a:r>
              <a:r>
                <a:rPr lang="en-US" dirty="0" err="1" smtClean="0"/>
                <a:t>mai</a:t>
              </a:r>
              <a:r>
                <a:rPr lang="en-US" dirty="0" smtClean="0"/>
                <a:t> </a:t>
              </a:r>
              <a:r>
                <a:rPr lang="en-US" dirty="0" err="1" smtClean="0"/>
                <a:t>multe</a:t>
              </a:r>
              <a:r>
                <a:rPr lang="en-US" dirty="0" smtClean="0"/>
                <a:t> </a:t>
              </a:r>
              <a:r>
                <a:rPr lang="en-US" dirty="0" err="1" smtClean="0"/>
                <a:t>baze</a:t>
              </a:r>
              <a:r>
                <a:rPr lang="en-US" dirty="0" smtClean="0"/>
                <a:t> de date </a:t>
              </a:r>
              <a:r>
                <a:rPr lang="en-US" dirty="0" err="1" smtClean="0"/>
                <a:t>incurajatoare</a:t>
              </a:r>
              <a:r>
                <a:rPr lang="en-US" dirty="0" smtClean="0"/>
                <a:t>, </a:t>
              </a:r>
              <a:r>
                <a:rPr lang="en-US" dirty="0" err="1" smtClean="0"/>
                <a:t>dar</a:t>
              </a:r>
              <a:r>
                <a:rPr lang="en-US" dirty="0" smtClean="0"/>
                <a:t> </a:t>
              </a:r>
              <a:r>
                <a:rPr lang="en-US" dirty="0" err="1" smtClean="0"/>
                <a:t>inca</a:t>
              </a:r>
              <a:r>
                <a:rPr lang="en-US" dirty="0" smtClean="0"/>
                <a:t> nu </a:t>
              </a:r>
              <a:r>
                <a:rPr lang="en-US" dirty="0" err="1" smtClean="0"/>
                <a:t>destul</a:t>
              </a:r>
              <a:r>
                <a:rPr lang="en-US" dirty="0" smtClean="0"/>
                <a:t> de mare </a:t>
              </a:r>
              <a:r>
                <a:rPr lang="en-US" dirty="0" err="1" smtClean="0"/>
                <a:t>pentru</a:t>
              </a:r>
              <a:r>
                <a:rPr lang="en-US" dirty="0" smtClean="0"/>
                <a:t> a </a:t>
              </a:r>
              <a:r>
                <a:rPr lang="en-US" dirty="0" err="1" smtClean="0"/>
                <a:t>permite</a:t>
              </a:r>
              <a:r>
                <a:rPr lang="en-US" dirty="0" smtClean="0"/>
                <a:t> </a:t>
              </a:r>
              <a:r>
                <a:rPr lang="en-US" dirty="0" err="1" smtClean="0"/>
                <a:t>plasarea</a:t>
              </a:r>
              <a:r>
                <a:rPr lang="en-US" dirty="0" smtClean="0"/>
                <a:t> </a:t>
              </a:r>
              <a:r>
                <a:rPr lang="en-US" dirty="0" err="1" smtClean="0"/>
                <a:t>algoritmului</a:t>
              </a:r>
              <a:r>
                <a:rPr lang="en-US" dirty="0" smtClean="0"/>
                <a:t> </a:t>
              </a:r>
              <a:r>
                <a:rPr lang="en-US" dirty="0" err="1" smtClean="0"/>
                <a:t>pe</a:t>
              </a:r>
              <a:r>
                <a:rPr lang="en-US" dirty="0" smtClean="0"/>
                <a:t> </a:t>
              </a:r>
              <a:r>
                <a:rPr lang="en-US" dirty="0" err="1" smtClean="0"/>
                <a:t>piata</a:t>
              </a:r>
              <a:r>
                <a:rPr lang="en-US" dirty="0" smtClean="0"/>
                <a:t>.</a:t>
              </a:r>
              <a:endParaRPr lang="en-US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692942" y="1287193"/>
              <a:ext cx="673346" cy="539834"/>
            </a:xfrm>
            <a:custGeom>
              <a:avLst/>
              <a:gdLst>
                <a:gd name="connsiteX0" fmla="*/ 0 w 2830273"/>
                <a:gd name="connsiteY0" fmla="*/ 85560 h 513349"/>
                <a:gd name="connsiteX1" fmla="*/ 85560 w 2830273"/>
                <a:gd name="connsiteY1" fmla="*/ 0 h 513349"/>
                <a:gd name="connsiteX2" fmla="*/ 2744713 w 2830273"/>
                <a:gd name="connsiteY2" fmla="*/ 0 h 513349"/>
                <a:gd name="connsiteX3" fmla="*/ 2830273 w 2830273"/>
                <a:gd name="connsiteY3" fmla="*/ 85560 h 513349"/>
                <a:gd name="connsiteX4" fmla="*/ 2830273 w 2830273"/>
                <a:gd name="connsiteY4" fmla="*/ 427789 h 513349"/>
                <a:gd name="connsiteX5" fmla="*/ 2744713 w 2830273"/>
                <a:gd name="connsiteY5" fmla="*/ 513349 h 513349"/>
                <a:gd name="connsiteX6" fmla="*/ 85560 w 2830273"/>
                <a:gd name="connsiteY6" fmla="*/ 513349 h 513349"/>
                <a:gd name="connsiteX7" fmla="*/ 0 w 2830273"/>
                <a:gd name="connsiteY7" fmla="*/ 427789 h 513349"/>
                <a:gd name="connsiteX8" fmla="*/ 0 w 2830273"/>
                <a:gd name="connsiteY8" fmla="*/ 85560 h 51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73" h="513349">
                  <a:moveTo>
                    <a:pt x="0" y="85560"/>
                  </a:moveTo>
                  <a:cubicBezTo>
                    <a:pt x="0" y="38307"/>
                    <a:pt x="38307" y="0"/>
                    <a:pt x="85560" y="0"/>
                  </a:cubicBezTo>
                  <a:lnTo>
                    <a:pt x="2744713" y="0"/>
                  </a:lnTo>
                  <a:cubicBezTo>
                    <a:pt x="2791966" y="0"/>
                    <a:pt x="2830273" y="38307"/>
                    <a:pt x="2830273" y="85560"/>
                  </a:cubicBezTo>
                  <a:lnTo>
                    <a:pt x="2830273" y="427789"/>
                  </a:lnTo>
                  <a:cubicBezTo>
                    <a:pt x="2830273" y="475042"/>
                    <a:pt x="2791966" y="513349"/>
                    <a:pt x="2744713" y="513349"/>
                  </a:cubicBezTo>
                  <a:lnTo>
                    <a:pt x="85560" y="513349"/>
                  </a:lnTo>
                  <a:cubicBezTo>
                    <a:pt x="38307" y="513349"/>
                    <a:pt x="0" y="475042"/>
                    <a:pt x="0" y="427789"/>
                  </a:cubicBezTo>
                  <a:lnTo>
                    <a:pt x="0" y="8556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782" tIns="25060" rIns="141782" bIns="2506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/>
                <a:t>Concluzii</a:t>
              </a:r>
              <a:endParaRPr lang="en-US" sz="1800" kern="1200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712574988"/>
              </p:ext>
            </p:extLst>
          </p:nvPr>
        </p:nvGraphicFramePr>
        <p:xfrm>
          <a:off x="1218868" y="1215315"/>
          <a:ext cx="2589931" cy="2442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1018843" y="220962"/>
            <a:ext cx="5086681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Concluzii</a:t>
            </a:r>
            <a:endParaRPr lang="en-US" sz="36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49103" y="3907503"/>
            <a:ext cx="10408194" cy="2029940"/>
            <a:chOff x="6480893" y="1287193"/>
            <a:chExt cx="4206240" cy="2249915"/>
          </a:xfrm>
        </p:grpSpPr>
        <p:sp>
          <p:nvSpPr>
            <p:cNvPr id="19" name="Freeform 18"/>
            <p:cNvSpPr/>
            <p:nvPr/>
          </p:nvSpPr>
          <p:spPr>
            <a:xfrm>
              <a:off x="6480893" y="1638216"/>
              <a:ext cx="4206240" cy="1898892"/>
            </a:xfrm>
            <a:custGeom>
              <a:avLst/>
              <a:gdLst>
                <a:gd name="connsiteX0" fmla="*/ 0 w 4411550"/>
                <a:gd name="connsiteY0" fmla="*/ 0 h 2564099"/>
                <a:gd name="connsiteX1" fmla="*/ 4411550 w 4411550"/>
                <a:gd name="connsiteY1" fmla="*/ 0 h 2564099"/>
                <a:gd name="connsiteX2" fmla="*/ 4411550 w 4411550"/>
                <a:gd name="connsiteY2" fmla="*/ 2564099 h 2564099"/>
                <a:gd name="connsiteX3" fmla="*/ 0 w 4411550"/>
                <a:gd name="connsiteY3" fmla="*/ 2564099 h 2564099"/>
                <a:gd name="connsiteX4" fmla="*/ 0 w 4411550"/>
                <a:gd name="connsiteY4" fmla="*/ 0 h 256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1550" h="2564099">
                  <a:moveTo>
                    <a:pt x="0" y="0"/>
                  </a:moveTo>
                  <a:lnTo>
                    <a:pt x="4411550" y="0"/>
                  </a:lnTo>
                  <a:lnTo>
                    <a:pt x="4411550" y="2564099"/>
                  </a:lnTo>
                  <a:lnTo>
                    <a:pt x="0" y="25640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385" tIns="229108" rIns="342385" bIns="113792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Mărirea</a:t>
              </a:r>
              <a:r>
                <a:rPr lang="en-US" dirty="0" smtClean="0"/>
                <a:t> </a:t>
              </a:r>
              <a:r>
                <a:rPr lang="en-US" dirty="0" err="1" smtClean="0"/>
                <a:t>numărului</a:t>
              </a:r>
              <a:r>
                <a:rPr lang="en-US" dirty="0" smtClean="0"/>
                <a:t> de </a:t>
              </a:r>
              <a:r>
                <a:rPr lang="en-US" dirty="0" err="1" smtClean="0"/>
                <a:t>baze</a:t>
              </a:r>
              <a:r>
                <a:rPr lang="en-US" dirty="0" smtClean="0"/>
                <a:t> de date</a:t>
              </a:r>
              <a:r>
                <a:rPr lang="en-US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Introducerea</a:t>
              </a:r>
              <a:r>
                <a:rPr lang="en-US" dirty="0" smtClean="0"/>
                <a:t> </a:t>
              </a:r>
              <a:r>
                <a:rPr lang="en-US" dirty="0" err="1" smtClean="0"/>
                <a:t>unui</a:t>
              </a:r>
              <a:r>
                <a:rPr lang="en-US" dirty="0" smtClean="0"/>
                <a:t> </a:t>
              </a:r>
              <a:r>
                <a:rPr lang="en-US" dirty="0" err="1" smtClean="0"/>
                <a:t>modul</a:t>
              </a:r>
              <a:r>
                <a:rPr lang="en-US" dirty="0" smtClean="0"/>
                <a:t> care </a:t>
              </a:r>
              <a:r>
                <a:rPr lang="en-US" dirty="0" err="1" smtClean="0"/>
                <a:t>să</a:t>
              </a:r>
              <a:r>
                <a:rPr lang="en-US" dirty="0" smtClean="0"/>
                <a:t> </a:t>
              </a:r>
              <a:r>
                <a:rPr lang="en-US" dirty="0" err="1" smtClean="0"/>
                <a:t>diminueze</a:t>
              </a:r>
              <a:r>
                <a:rPr lang="en-US" dirty="0" smtClean="0"/>
                <a:t> </a:t>
              </a:r>
              <a:r>
                <a:rPr lang="en-US" dirty="0" err="1" smtClean="0"/>
                <a:t>diferențele</a:t>
              </a:r>
              <a:r>
                <a:rPr lang="en-US" dirty="0" smtClean="0"/>
                <a:t> </a:t>
              </a:r>
              <a:r>
                <a:rPr lang="en-US" dirty="0" err="1" smtClean="0"/>
                <a:t>dintre</a:t>
              </a:r>
              <a:r>
                <a:rPr lang="en-US" dirty="0" smtClean="0"/>
                <a:t> </a:t>
              </a:r>
              <a:r>
                <a:rPr lang="en-US" dirty="0" err="1" smtClean="0"/>
                <a:t>înregistrările</a:t>
              </a:r>
              <a:r>
                <a:rPr lang="en-US" dirty="0" smtClean="0"/>
                <a:t> </a:t>
              </a:r>
              <a:r>
                <a:rPr lang="en-US" dirty="0" err="1" smtClean="0"/>
                <a:t>provenite</a:t>
              </a:r>
              <a:r>
                <a:rPr lang="en-US" dirty="0" smtClean="0"/>
                <a:t> din </a:t>
              </a:r>
              <a:r>
                <a:rPr lang="en-US" dirty="0" err="1" smtClean="0"/>
                <a:t>baze</a:t>
              </a:r>
              <a:r>
                <a:rPr lang="en-US" dirty="0" smtClean="0"/>
                <a:t> de date </a:t>
              </a:r>
              <a:r>
                <a:rPr lang="en-US" dirty="0" err="1" smtClean="0"/>
                <a:t>diferite</a:t>
              </a:r>
              <a:r>
                <a:rPr lang="it-IT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smtClean="0"/>
                <a:t>Antrenarea </a:t>
              </a:r>
              <a:r>
                <a:rPr lang="en-US" dirty="0" smtClean="0"/>
                <a:t>"multi-task“.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Combinarea</a:t>
              </a:r>
              <a:r>
                <a:rPr lang="en-US" dirty="0"/>
                <a:t> </a:t>
              </a:r>
              <a:r>
                <a:rPr lang="en-US" dirty="0" err="1"/>
                <a:t>soluției</a:t>
              </a:r>
              <a:r>
                <a:rPr lang="en-US" dirty="0"/>
                <a:t> </a:t>
              </a:r>
              <a:r>
                <a:rPr lang="en-US" dirty="0" err="1"/>
                <a:t>propuse</a:t>
              </a:r>
              <a:r>
                <a:rPr lang="en-US" dirty="0"/>
                <a:t> cu un </a:t>
              </a:r>
              <a:r>
                <a:rPr lang="en-US" dirty="0" err="1"/>
                <a:t>algoritm</a:t>
              </a:r>
              <a:r>
                <a:rPr lang="en-US" dirty="0"/>
                <a:t> de </a:t>
              </a:r>
              <a:r>
                <a:rPr lang="en-US" dirty="0" err="1"/>
                <a:t>detecție</a:t>
              </a:r>
              <a:r>
                <a:rPr lang="en-US" dirty="0"/>
                <a:t> a </a:t>
              </a:r>
              <a:r>
                <a:rPr lang="en-US" dirty="0" err="1"/>
                <a:t>emoției</a:t>
              </a:r>
              <a:r>
                <a:rPr lang="en-US" dirty="0"/>
                <a:t> </a:t>
              </a:r>
              <a:r>
                <a:rPr lang="en-US" dirty="0" err="1"/>
                <a:t>vizuale</a:t>
              </a:r>
              <a:r>
                <a:rPr lang="en-US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692942" y="1287193"/>
              <a:ext cx="905646" cy="539834"/>
            </a:xfrm>
            <a:custGeom>
              <a:avLst/>
              <a:gdLst>
                <a:gd name="connsiteX0" fmla="*/ 0 w 2830273"/>
                <a:gd name="connsiteY0" fmla="*/ 85560 h 513349"/>
                <a:gd name="connsiteX1" fmla="*/ 85560 w 2830273"/>
                <a:gd name="connsiteY1" fmla="*/ 0 h 513349"/>
                <a:gd name="connsiteX2" fmla="*/ 2744713 w 2830273"/>
                <a:gd name="connsiteY2" fmla="*/ 0 h 513349"/>
                <a:gd name="connsiteX3" fmla="*/ 2830273 w 2830273"/>
                <a:gd name="connsiteY3" fmla="*/ 85560 h 513349"/>
                <a:gd name="connsiteX4" fmla="*/ 2830273 w 2830273"/>
                <a:gd name="connsiteY4" fmla="*/ 427789 h 513349"/>
                <a:gd name="connsiteX5" fmla="*/ 2744713 w 2830273"/>
                <a:gd name="connsiteY5" fmla="*/ 513349 h 513349"/>
                <a:gd name="connsiteX6" fmla="*/ 85560 w 2830273"/>
                <a:gd name="connsiteY6" fmla="*/ 513349 h 513349"/>
                <a:gd name="connsiteX7" fmla="*/ 0 w 2830273"/>
                <a:gd name="connsiteY7" fmla="*/ 427789 h 513349"/>
                <a:gd name="connsiteX8" fmla="*/ 0 w 2830273"/>
                <a:gd name="connsiteY8" fmla="*/ 85560 h 51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73" h="513349">
                  <a:moveTo>
                    <a:pt x="0" y="85560"/>
                  </a:moveTo>
                  <a:cubicBezTo>
                    <a:pt x="0" y="38307"/>
                    <a:pt x="38307" y="0"/>
                    <a:pt x="85560" y="0"/>
                  </a:cubicBezTo>
                  <a:lnTo>
                    <a:pt x="2744713" y="0"/>
                  </a:lnTo>
                  <a:cubicBezTo>
                    <a:pt x="2791966" y="0"/>
                    <a:pt x="2830273" y="38307"/>
                    <a:pt x="2830273" y="85560"/>
                  </a:cubicBezTo>
                  <a:lnTo>
                    <a:pt x="2830273" y="427789"/>
                  </a:lnTo>
                  <a:cubicBezTo>
                    <a:pt x="2830273" y="475042"/>
                    <a:pt x="2791966" y="513349"/>
                    <a:pt x="2744713" y="513349"/>
                  </a:cubicBezTo>
                  <a:lnTo>
                    <a:pt x="85560" y="513349"/>
                  </a:lnTo>
                  <a:cubicBezTo>
                    <a:pt x="38307" y="513349"/>
                    <a:pt x="0" y="475042"/>
                    <a:pt x="0" y="427789"/>
                  </a:cubicBezTo>
                  <a:lnTo>
                    <a:pt x="0" y="8556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782" tIns="25060" rIns="141782" bIns="2506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/>
                <a:t>Posibile</a:t>
              </a:r>
              <a:r>
                <a:rPr lang="en-US" dirty="0"/>
                <a:t> </a:t>
              </a:r>
              <a:r>
                <a:rPr lang="en-US" dirty="0" err="1"/>
                <a:t>îmbunătățiri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4315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8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lock Arc 39"/>
          <p:cNvSpPr/>
          <p:nvPr/>
        </p:nvSpPr>
        <p:spPr>
          <a:xfrm>
            <a:off x="-6139658" y="-607726"/>
            <a:ext cx="8061981" cy="8037225"/>
          </a:xfrm>
          <a:prstGeom prst="blockArc">
            <a:avLst>
              <a:gd name="adj1" fmla="val 17910042"/>
              <a:gd name="adj2" fmla="val 3618207"/>
              <a:gd name="adj3" fmla="val 123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>
            <a:hlinkClick r:id="rId2" action="ppaction://hlinksldjump"/>
          </p:cNvPr>
          <p:cNvSpPr/>
          <p:nvPr/>
        </p:nvSpPr>
        <p:spPr>
          <a:xfrm>
            <a:off x="927905" y="260425"/>
            <a:ext cx="5919311" cy="624365"/>
          </a:xfrm>
          <a:custGeom>
            <a:avLst/>
            <a:gdLst>
              <a:gd name="connsiteX0" fmla="*/ 0 w 6120951"/>
              <a:gd name="connsiteY0" fmla="*/ 0 h 624365"/>
              <a:gd name="connsiteX1" fmla="*/ 6120951 w 6120951"/>
              <a:gd name="connsiteY1" fmla="*/ 0 h 624365"/>
              <a:gd name="connsiteX2" fmla="*/ 6120951 w 6120951"/>
              <a:gd name="connsiteY2" fmla="*/ 624365 h 624365"/>
              <a:gd name="connsiteX3" fmla="*/ 0 w 6120951"/>
              <a:gd name="connsiteY3" fmla="*/ 624365 h 624365"/>
              <a:gd name="connsiteX4" fmla="*/ 0 w 6120951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0951" h="624365">
                <a:moveTo>
                  <a:pt x="0" y="0"/>
                </a:moveTo>
                <a:lnTo>
                  <a:pt x="6120951" y="0"/>
                </a:lnTo>
                <a:lnTo>
                  <a:pt x="6120951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lvl="0" algn="l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kern="1200" dirty="0" err="1" smtClean="0">
                <a:solidFill>
                  <a:schemeClr val="tx1"/>
                </a:solidFill>
              </a:rPr>
              <a:t>Prezentarea</a:t>
            </a:r>
            <a:r>
              <a:rPr lang="en-US" sz="3400" kern="1200" dirty="0" smtClean="0">
                <a:solidFill>
                  <a:schemeClr val="tx1"/>
                </a:solidFill>
              </a:rPr>
              <a:t> </a:t>
            </a:r>
            <a:r>
              <a:rPr lang="en-US" sz="3400" kern="1200" dirty="0" err="1" smtClean="0">
                <a:solidFill>
                  <a:schemeClr val="tx1"/>
                </a:solidFill>
              </a:rPr>
              <a:t>problemei</a:t>
            </a:r>
            <a:endParaRPr lang="en-US" sz="3400" kern="12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4294" y="156854"/>
            <a:ext cx="780457" cy="78045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>
            <a:hlinkClick r:id="rId3" action="ppaction://hlinksldjump"/>
          </p:cNvPr>
          <p:cNvSpPr/>
          <p:nvPr/>
        </p:nvSpPr>
        <p:spPr>
          <a:xfrm>
            <a:off x="1708363" y="1221730"/>
            <a:ext cx="5138856" cy="624365"/>
          </a:xfrm>
          <a:custGeom>
            <a:avLst/>
            <a:gdLst>
              <a:gd name="connsiteX0" fmla="*/ 0 w 5607367"/>
              <a:gd name="connsiteY0" fmla="*/ 0 h 624365"/>
              <a:gd name="connsiteX1" fmla="*/ 5607367 w 5607367"/>
              <a:gd name="connsiteY1" fmla="*/ 0 h 624365"/>
              <a:gd name="connsiteX2" fmla="*/ 5607367 w 5607367"/>
              <a:gd name="connsiteY2" fmla="*/ 624365 h 624365"/>
              <a:gd name="connsiteX3" fmla="*/ 0 w 5607367"/>
              <a:gd name="connsiteY3" fmla="*/ 624365 h 624365"/>
              <a:gd name="connsiteX4" fmla="*/ 0 w 5607367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7367" h="624365">
                <a:moveTo>
                  <a:pt x="0" y="0"/>
                </a:moveTo>
                <a:lnTo>
                  <a:pt x="5607367" y="0"/>
                </a:lnTo>
                <a:lnTo>
                  <a:pt x="5607367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lvl="0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dirty="0" err="1" smtClean="0">
                <a:solidFill>
                  <a:schemeClr val="tx1"/>
                </a:solidFill>
              </a:rPr>
              <a:t>Motivația</a:t>
            </a:r>
            <a:r>
              <a:rPr lang="en-US" sz="3400" dirty="0">
                <a:solidFill>
                  <a:schemeClr val="tx1"/>
                </a:solidFill>
              </a:rPr>
              <a:t> </a:t>
            </a:r>
            <a:r>
              <a:rPr lang="en-US" sz="3400" dirty="0" err="1">
                <a:solidFill>
                  <a:schemeClr val="tx1"/>
                </a:solidFill>
              </a:rPr>
              <a:t>Problemei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44750" y="1118159"/>
            <a:ext cx="780457" cy="78045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>
            <a:hlinkClick r:id="rId4" action="ppaction://hlinksldjump"/>
          </p:cNvPr>
          <p:cNvSpPr/>
          <p:nvPr/>
        </p:nvSpPr>
        <p:spPr>
          <a:xfrm>
            <a:off x="1949870" y="2220927"/>
            <a:ext cx="4923629" cy="624365"/>
          </a:xfrm>
          <a:custGeom>
            <a:avLst/>
            <a:gdLst>
              <a:gd name="connsiteX0" fmla="*/ 0 w 5372518"/>
              <a:gd name="connsiteY0" fmla="*/ 0 h 624365"/>
              <a:gd name="connsiteX1" fmla="*/ 5372518 w 5372518"/>
              <a:gd name="connsiteY1" fmla="*/ 0 h 624365"/>
              <a:gd name="connsiteX2" fmla="*/ 5372518 w 5372518"/>
              <a:gd name="connsiteY2" fmla="*/ 624365 h 624365"/>
              <a:gd name="connsiteX3" fmla="*/ 0 w 5372518"/>
              <a:gd name="connsiteY3" fmla="*/ 624365 h 624365"/>
              <a:gd name="connsiteX4" fmla="*/ 0 w 5372518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518" h="624365">
                <a:moveTo>
                  <a:pt x="0" y="0"/>
                </a:moveTo>
                <a:lnTo>
                  <a:pt x="5372518" y="0"/>
                </a:lnTo>
                <a:lnTo>
                  <a:pt x="5372518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lvl="0" algn="l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kern="1200" dirty="0" err="1" smtClean="0">
                <a:solidFill>
                  <a:schemeClr val="tx1"/>
                </a:solidFill>
              </a:rPr>
              <a:t>Obstacolele</a:t>
            </a:r>
            <a:r>
              <a:rPr lang="en-US" sz="3400" kern="1200" dirty="0" smtClean="0">
                <a:solidFill>
                  <a:schemeClr val="tx1"/>
                </a:solidFill>
              </a:rPr>
              <a:t> </a:t>
            </a:r>
            <a:r>
              <a:rPr lang="en-US" sz="3400" kern="1200" dirty="0" err="1" smtClean="0">
                <a:solidFill>
                  <a:schemeClr val="tx1"/>
                </a:solidFill>
              </a:rPr>
              <a:t>domeniului</a:t>
            </a:r>
            <a:endParaRPr lang="en-US" sz="3400" kern="12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86259" y="2117357"/>
            <a:ext cx="780457" cy="78045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>
            <a:hlinkClick r:id="rId5" action="ppaction://hlinksldjump"/>
          </p:cNvPr>
          <p:cNvSpPr/>
          <p:nvPr/>
        </p:nvSpPr>
        <p:spPr>
          <a:xfrm>
            <a:off x="1980378" y="3263644"/>
            <a:ext cx="4866839" cy="624365"/>
          </a:xfrm>
          <a:custGeom>
            <a:avLst/>
            <a:gdLst>
              <a:gd name="connsiteX0" fmla="*/ 0 w 5372518"/>
              <a:gd name="connsiteY0" fmla="*/ 0 h 624365"/>
              <a:gd name="connsiteX1" fmla="*/ 5372518 w 5372518"/>
              <a:gd name="connsiteY1" fmla="*/ 0 h 624365"/>
              <a:gd name="connsiteX2" fmla="*/ 5372518 w 5372518"/>
              <a:gd name="connsiteY2" fmla="*/ 624365 h 624365"/>
              <a:gd name="connsiteX3" fmla="*/ 0 w 5372518"/>
              <a:gd name="connsiteY3" fmla="*/ 624365 h 624365"/>
              <a:gd name="connsiteX4" fmla="*/ 0 w 5372518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518" h="624365">
                <a:moveTo>
                  <a:pt x="0" y="0"/>
                </a:moveTo>
                <a:lnTo>
                  <a:pt x="5372518" y="0"/>
                </a:lnTo>
                <a:lnTo>
                  <a:pt x="5372518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dirty="0" err="1" smtClean="0">
                <a:solidFill>
                  <a:schemeClr val="tx1"/>
                </a:solidFill>
              </a:rPr>
              <a:t>Tehno</a:t>
            </a:r>
            <a:r>
              <a:rPr lang="en-US" sz="3400" dirty="0" err="1" smtClean="0">
                <a:solidFill>
                  <a:schemeClr val="tx1"/>
                </a:solidFill>
              </a:rPr>
              <a:t>logii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folosite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616767" y="3160073"/>
            <a:ext cx="780457" cy="78045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>
            <a:hlinkClick r:id="rId6" action="ppaction://hlinksldjump"/>
          </p:cNvPr>
          <p:cNvSpPr/>
          <p:nvPr/>
        </p:nvSpPr>
        <p:spPr>
          <a:xfrm>
            <a:off x="1398577" y="5160774"/>
            <a:ext cx="5448641" cy="624365"/>
          </a:xfrm>
          <a:custGeom>
            <a:avLst/>
            <a:gdLst>
              <a:gd name="connsiteX0" fmla="*/ 0 w 5607367"/>
              <a:gd name="connsiteY0" fmla="*/ 0 h 624365"/>
              <a:gd name="connsiteX1" fmla="*/ 5607367 w 5607367"/>
              <a:gd name="connsiteY1" fmla="*/ 0 h 624365"/>
              <a:gd name="connsiteX2" fmla="*/ 5607367 w 5607367"/>
              <a:gd name="connsiteY2" fmla="*/ 624365 h 624365"/>
              <a:gd name="connsiteX3" fmla="*/ 0 w 5607367"/>
              <a:gd name="connsiteY3" fmla="*/ 624365 h 624365"/>
              <a:gd name="connsiteX4" fmla="*/ 0 w 5607367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7367" h="624365">
                <a:moveTo>
                  <a:pt x="0" y="0"/>
                </a:moveTo>
                <a:lnTo>
                  <a:pt x="5607367" y="0"/>
                </a:lnTo>
                <a:lnTo>
                  <a:pt x="5607367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lvl="0" algn="l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kern="1200" dirty="0" err="1" smtClean="0">
                <a:solidFill>
                  <a:schemeClr val="tx1"/>
                </a:solidFill>
              </a:rPr>
              <a:t>Rezultate</a:t>
            </a:r>
            <a:r>
              <a:rPr lang="en-US" sz="3400" kern="1200" dirty="0" smtClean="0">
                <a:solidFill>
                  <a:schemeClr val="tx1"/>
                </a:solidFill>
              </a:rPr>
              <a:t> </a:t>
            </a:r>
            <a:r>
              <a:rPr lang="en-US" sz="3400" kern="1200" dirty="0" err="1" smtClean="0">
                <a:solidFill>
                  <a:schemeClr val="tx1"/>
                </a:solidFill>
              </a:rPr>
              <a:t>si</a:t>
            </a:r>
            <a:r>
              <a:rPr lang="en-US" sz="3400" kern="1200" dirty="0" smtClean="0">
                <a:solidFill>
                  <a:schemeClr val="tx1"/>
                </a:solidFill>
              </a:rPr>
              <a:t> </a:t>
            </a:r>
            <a:r>
              <a:rPr lang="en-US" sz="3400" kern="1200" dirty="0" err="1" smtClean="0">
                <a:solidFill>
                  <a:schemeClr val="tx1"/>
                </a:solidFill>
              </a:rPr>
              <a:t>experimente</a:t>
            </a:r>
            <a:endParaRPr lang="en-US" sz="3400" kern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34965" y="5057203"/>
            <a:ext cx="780457" cy="78045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>
            <a:hlinkClick r:id="rId7" action="ppaction://hlinksldjump"/>
          </p:cNvPr>
          <p:cNvSpPr/>
          <p:nvPr/>
        </p:nvSpPr>
        <p:spPr>
          <a:xfrm>
            <a:off x="831165" y="6080215"/>
            <a:ext cx="6042333" cy="624365"/>
          </a:xfrm>
          <a:custGeom>
            <a:avLst/>
            <a:gdLst>
              <a:gd name="connsiteX0" fmla="*/ 0 w 6120951"/>
              <a:gd name="connsiteY0" fmla="*/ 0 h 624365"/>
              <a:gd name="connsiteX1" fmla="*/ 6120951 w 6120951"/>
              <a:gd name="connsiteY1" fmla="*/ 0 h 624365"/>
              <a:gd name="connsiteX2" fmla="*/ 6120951 w 6120951"/>
              <a:gd name="connsiteY2" fmla="*/ 624365 h 624365"/>
              <a:gd name="connsiteX3" fmla="*/ 0 w 6120951"/>
              <a:gd name="connsiteY3" fmla="*/ 624365 h 624365"/>
              <a:gd name="connsiteX4" fmla="*/ 0 w 6120951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0951" h="624365">
                <a:moveTo>
                  <a:pt x="0" y="0"/>
                </a:moveTo>
                <a:lnTo>
                  <a:pt x="6120951" y="0"/>
                </a:lnTo>
                <a:lnTo>
                  <a:pt x="6120951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lvl="0" algn="l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kern="1200" smtClean="0">
                <a:solidFill>
                  <a:schemeClr val="tx1"/>
                </a:solidFill>
              </a:rPr>
              <a:t>Concluzii</a:t>
            </a:r>
            <a:endParaRPr lang="en-US" sz="3400" kern="120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67554" y="5976644"/>
            <a:ext cx="780457" cy="78045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Oval 33">
            <a:hlinkClick r:id="rId2" action="ppaction://hlinksldjump"/>
          </p:cNvPr>
          <p:cNvSpPr/>
          <p:nvPr/>
        </p:nvSpPr>
        <p:spPr>
          <a:xfrm>
            <a:off x="564293" y="156794"/>
            <a:ext cx="780457" cy="7804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Oval 34">
            <a:hlinkClick r:id="rId2" action="ppaction://hlinksldjump"/>
          </p:cNvPr>
          <p:cNvSpPr/>
          <p:nvPr/>
        </p:nvSpPr>
        <p:spPr>
          <a:xfrm>
            <a:off x="1344751" y="1118182"/>
            <a:ext cx="780457" cy="7804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Oval 52">
            <a:hlinkClick r:id="rId2" action="ppaction://hlinksldjump"/>
          </p:cNvPr>
          <p:cNvSpPr/>
          <p:nvPr/>
        </p:nvSpPr>
        <p:spPr>
          <a:xfrm>
            <a:off x="1586259" y="2123883"/>
            <a:ext cx="780457" cy="7804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Oval 53">
            <a:hlinkClick r:id="rId2" action="ppaction://hlinksldjump"/>
          </p:cNvPr>
          <p:cNvSpPr/>
          <p:nvPr/>
        </p:nvSpPr>
        <p:spPr>
          <a:xfrm>
            <a:off x="1616767" y="3160073"/>
            <a:ext cx="780457" cy="7804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Oval 54">
            <a:hlinkClick r:id="rId2" action="ppaction://hlinksldjump"/>
          </p:cNvPr>
          <p:cNvSpPr/>
          <p:nvPr/>
        </p:nvSpPr>
        <p:spPr>
          <a:xfrm>
            <a:off x="1034966" y="5050084"/>
            <a:ext cx="780457" cy="7804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Oval 55">
            <a:hlinkClick r:id="rId2" action="ppaction://hlinksldjump"/>
          </p:cNvPr>
          <p:cNvSpPr/>
          <p:nvPr/>
        </p:nvSpPr>
        <p:spPr>
          <a:xfrm>
            <a:off x="467553" y="5976584"/>
            <a:ext cx="780457" cy="7804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22" name="Freeform 21">
            <a:hlinkClick r:id="rId9" action="ppaction://hlinksldjump"/>
          </p:cNvPr>
          <p:cNvSpPr/>
          <p:nvPr/>
        </p:nvSpPr>
        <p:spPr>
          <a:xfrm>
            <a:off x="1876438" y="4223833"/>
            <a:ext cx="4970780" cy="624365"/>
          </a:xfrm>
          <a:custGeom>
            <a:avLst/>
            <a:gdLst>
              <a:gd name="connsiteX0" fmla="*/ 0 w 5607367"/>
              <a:gd name="connsiteY0" fmla="*/ 0 h 624365"/>
              <a:gd name="connsiteX1" fmla="*/ 5607367 w 5607367"/>
              <a:gd name="connsiteY1" fmla="*/ 0 h 624365"/>
              <a:gd name="connsiteX2" fmla="*/ 5607367 w 5607367"/>
              <a:gd name="connsiteY2" fmla="*/ 624365 h 624365"/>
              <a:gd name="connsiteX3" fmla="*/ 0 w 5607367"/>
              <a:gd name="connsiteY3" fmla="*/ 624365 h 624365"/>
              <a:gd name="connsiteX4" fmla="*/ 0 w 5607367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7367" h="624365">
                <a:moveTo>
                  <a:pt x="0" y="0"/>
                </a:moveTo>
                <a:lnTo>
                  <a:pt x="5607367" y="0"/>
                </a:lnTo>
                <a:lnTo>
                  <a:pt x="5607367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lvl="0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>
                <a:solidFill>
                  <a:schemeClr val="tx1"/>
                </a:solidFill>
              </a:rPr>
              <a:t>Solutia Propusa</a:t>
            </a:r>
            <a:endParaRPr lang="en-US" sz="3400" kern="12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12825" y="4120262"/>
            <a:ext cx="780457" cy="78045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Oval 23">
            <a:hlinkClick r:id="rId2" action="ppaction://hlinksldjump"/>
          </p:cNvPr>
          <p:cNvSpPr/>
          <p:nvPr/>
        </p:nvSpPr>
        <p:spPr>
          <a:xfrm>
            <a:off x="1512826" y="4113143"/>
            <a:ext cx="780457" cy="78045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36113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844" y="220962"/>
            <a:ext cx="6628066" cy="624858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Recunoasterea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emotiei</a:t>
            </a:r>
            <a:r>
              <a:rPr lang="en-US" sz="3600" b="1" dirty="0" smtClean="0"/>
              <a:t> </a:t>
            </a:r>
            <a:r>
              <a:rPr lang="en-US" sz="3600" b="1" dirty="0" smtClean="0"/>
              <a:t>in </a:t>
            </a:r>
            <a:r>
              <a:rPr lang="en-US" sz="3600" b="1" dirty="0" err="1" smtClean="0"/>
              <a:t>vorbire</a:t>
            </a:r>
            <a:endParaRPr lang="en-US" sz="3600" b="1" dirty="0"/>
          </a:p>
        </p:txBody>
      </p:sp>
      <p:pic>
        <p:nvPicPr>
          <p:cNvPr id="1026" name="Picture 2" descr="4 ways to navigate different communication styles at work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53" y="1779427"/>
            <a:ext cx="5212561" cy="25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tbot Concept. Man Chatting With Chat Bot. Customer Support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65"/>
          <a:stretch/>
        </p:blipFill>
        <p:spPr bwMode="auto">
          <a:xfrm>
            <a:off x="6174014" y="1769260"/>
            <a:ext cx="5212080" cy="254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76007" y="5148626"/>
            <a:ext cx="2583451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err="1"/>
              <a:t>Informație</a:t>
            </a:r>
            <a:r>
              <a:rPr lang="en-US" sz="2000" dirty="0"/>
              <a:t> </a:t>
            </a:r>
            <a:r>
              <a:rPr lang="en-US" sz="2000" dirty="0" err="1" smtClean="0"/>
              <a:t>lingvistică</a:t>
            </a:r>
            <a:endParaRPr lang="en-US" sz="2000" dirty="0" smtClean="0"/>
          </a:p>
          <a:p>
            <a:pPr algn="ctr"/>
            <a:r>
              <a:rPr lang="en-US" sz="2000" dirty="0"/>
              <a:t>  Vs</a:t>
            </a:r>
          </a:p>
          <a:p>
            <a:pPr algn="ctr"/>
            <a:r>
              <a:rPr lang="en-US" sz="2000" dirty="0" err="1"/>
              <a:t>Informație</a:t>
            </a:r>
            <a:r>
              <a:rPr lang="en-US" sz="2000" dirty="0"/>
              <a:t> </a:t>
            </a:r>
            <a:r>
              <a:rPr lang="en-US" sz="2000" dirty="0" err="1"/>
              <a:t>emoțională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319587" y="5456403"/>
            <a:ext cx="307049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Noua</a:t>
            </a:r>
            <a:r>
              <a:rPr lang="en-US" sz="2000" dirty="0"/>
              <a:t> </a:t>
            </a:r>
            <a:r>
              <a:rPr lang="en-US" sz="2000" dirty="0" err="1"/>
              <a:t>generație</a:t>
            </a:r>
            <a:r>
              <a:rPr lang="en-US" sz="2000" dirty="0"/>
              <a:t> de </a:t>
            </a:r>
            <a:r>
              <a:rPr lang="en-US" sz="2000" dirty="0" err="1"/>
              <a:t>vorbitori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288473" y="4414818"/>
            <a:ext cx="4544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4730" y="4414818"/>
            <a:ext cx="108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Om - Om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483927" y="4414818"/>
            <a:ext cx="4585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70584" y="4414818"/>
            <a:ext cx="136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 - </a:t>
            </a:r>
            <a:r>
              <a:rPr lang="en-US" dirty="0" err="1"/>
              <a:t>Mașină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74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10029" y="2266943"/>
            <a:ext cx="4384429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Daellert</a:t>
            </a:r>
            <a:r>
              <a:rPr lang="en-US" sz="2000" dirty="0"/>
              <a:t> et al., </a:t>
            </a:r>
            <a:r>
              <a:rPr lang="en-US" sz="2000" dirty="0" smtClean="0"/>
              <a:t>1996 [1]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Maximum </a:t>
            </a:r>
            <a:r>
              <a:rPr lang="en-US" dirty="0"/>
              <a:t>Likelihood Bayes </a:t>
            </a:r>
            <a:r>
              <a:rPr lang="en-US" dirty="0" smtClean="0"/>
              <a:t>classifier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Kernel Regression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K-nearest neighbors</a:t>
            </a:r>
          </a:p>
        </p:txBody>
      </p:sp>
      <p:pic>
        <p:nvPicPr>
          <p:cNvPr id="1036" name="Picture 12" descr="Artificial neural network architecture (ANN i-h 1-h 2-h n-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023">
            <a:off x="6501384" y="3203626"/>
            <a:ext cx="5160969" cy="30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ractical Cryptograp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1475">
            <a:off x="942909" y="3294169"/>
            <a:ext cx="4056220" cy="304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ard parameter sharing for Multi-Task Learning integrated i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11">
            <a:off x="1040604" y="1267981"/>
            <a:ext cx="4583862" cy="213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ep AutoEncoders Using Tensorflow - the ML blog -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9">
            <a:off x="3698361" y="4324021"/>
            <a:ext cx="4491681" cy="174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9542">
            <a:off x="6311950" y="1323102"/>
            <a:ext cx="2924364" cy="214390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415354" y="3878339"/>
            <a:ext cx="3437056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Încă</a:t>
            </a:r>
            <a:r>
              <a:rPr lang="en-US" sz="2000" dirty="0">
                <a:solidFill>
                  <a:schemeClr val="tx1"/>
                </a:solidFill>
              </a:rPr>
              <a:t> nu </a:t>
            </a:r>
            <a:r>
              <a:rPr lang="en-US" sz="2000" dirty="0" err="1">
                <a:solidFill>
                  <a:schemeClr val="tx1"/>
                </a:solidFill>
              </a:rPr>
              <a:t>sunt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err="1">
                <a:solidFill>
                  <a:schemeClr val="tx1"/>
                </a:solidFill>
              </a:rPr>
              <a:t>viabili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err="1">
                <a:solidFill>
                  <a:schemeClr val="tx1"/>
                </a:solidFill>
              </a:rPr>
              <a:t>pentru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err="1" smtClean="0">
                <a:solidFill>
                  <a:schemeClr val="tx1"/>
                </a:solidFill>
              </a:rPr>
              <a:t>piață</a:t>
            </a:r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5" name="Action Button: Home 14">
            <a:hlinkClick r:id="rId8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8844" y="220962"/>
            <a:ext cx="7976566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Domeniul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recunoasterii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emotiei</a:t>
            </a:r>
            <a:r>
              <a:rPr lang="en-US" sz="3600" b="1" dirty="0" smtClean="0"/>
              <a:t> in </a:t>
            </a:r>
            <a:r>
              <a:rPr lang="en-US" sz="3600" b="1" dirty="0" err="1" smtClean="0"/>
              <a:t>vorbire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144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Get Quick Feedback on Your Articles in WordPres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59" y="1597340"/>
            <a:ext cx="2798481" cy="19352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ill Intelligent Personal Assistants Replace Websites? - Mo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" r="2733"/>
          <a:stretch/>
        </p:blipFill>
        <p:spPr bwMode="auto">
          <a:xfrm>
            <a:off x="4577067" y="1606858"/>
            <a:ext cx="3107372" cy="19352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nvisioning the future of robotics | Robo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65" y="1597340"/>
            <a:ext cx="2821598" cy="19352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iversity Lecturer Livestreams Class And Catches Student In X ..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r="5816"/>
          <a:stretch/>
        </p:blipFill>
        <p:spPr bwMode="auto">
          <a:xfrm>
            <a:off x="1025459" y="4211392"/>
            <a:ext cx="2803043" cy="17595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e inseamna sa lucrezi in call-center: avantaje si compromisur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066" y="4220910"/>
            <a:ext cx="3083345" cy="17595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lay on - The rise and rise of video games | Prospero | The Economis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/>
          <a:stretch/>
        </p:blipFill>
        <p:spPr bwMode="auto">
          <a:xfrm>
            <a:off x="8645085" y="4211392"/>
            <a:ext cx="2827068" cy="17595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1157965" y="3586945"/>
            <a:ext cx="2530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57964" y="3584642"/>
            <a:ext cx="26659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Mecanism</a:t>
            </a:r>
            <a:r>
              <a:rPr lang="en-US" dirty="0" smtClean="0"/>
              <a:t> </a:t>
            </a:r>
            <a:r>
              <a:rPr lang="en-US" dirty="0" smtClean="0"/>
              <a:t>de Feed-back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4730365" y="3591858"/>
            <a:ext cx="2799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69075" y="3591858"/>
            <a:ext cx="19775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Asistenți</a:t>
            </a:r>
            <a:r>
              <a:rPr lang="en-US" dirty="0"/>
              <a:t> </a:t>
            </a:r>
            <a:r>
              <a:rPr lang="en-US" dirty="0" err="1"/>
              <a:t>inteligenți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8806414" y="3582340"/>
            <a:ext cx="25086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806414" y="3582340"/>
            <a:ext cx="25841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Noua</a:t>
            </a:r>
            <a:r>
              <a:rPr lang="en-US" dirty="0"/>
              <a:t> </a:t>
            </a:r>
            <a:r>
              <a:rPr lang="en-US" dirty="0" err="1"/>
              <a:t>generație</a:t>
            </a:r>
            <a:r>
              <a:rPr lang="en-US" dirty="0"/>
              <a:t> de </a:t>
            </a:r>
            <a:r>
              <a:rPr lang="en-US" dirty="0" err="1"/>
              <a:t>roboți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143746" y="6025281"/>
            <a:ext cx="25353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61588" y="6025281"/>
            <a:ext cx="980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Educație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30365" y="6034799"/>
            <a:ext cx="2799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62376" y="6034799"/>
            <a:ext cx="20333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Stații</a:t>
            </a:r>
            <a:r>
              <a:rPr lang="en-US" dirty="0"/>
              <a:t> de call-center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8806414" y="6034799"/>
            <a:ext cx="2508694" cy="2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345224" y="6034799"/>
            <a:ext cx="1431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Jocuri</a:t>
            </a:r>
            <a:r>
              <a:rPr lang="en-US" dirty="0" smtClean="0"/>
              <a:t> </a:t>
            </a:r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4118" name="TextBox 4117"/>
          <p:cNvSpPr txBox="1"/>
          <p:nvPr/>
        </p:nvSpPr>
        <p:spPr>
          <a:xfrm>
            <a:off x="1025458" y="1025673"/>
            <a:ext cx="102896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Aplicații</a:t>
            </a:r>
            <a:r>
              <a:rPr lang="en-US" sz="2000" dirty="0"/>
              <a:t> care </a:t>
            </a:r>
            <a:r>
              <a:rPr lang="en-US" sz="2000" dirty="0" err="1"/>
              <a:t>ar</a:t>
            </a:r>
            <a:r>
              <a:rPr lang="en-US" sz="2000" dirty="0"/>
              <a:t> </a:t>
            </a:r>
            <a:r>
              <a:rPr lang="en-US" sz="2000" dirty="0" err="1"/>
              <a:t>beneficia</a:t>
            </a:r>
            <a:r>
              <a:rPr lang="en-US" sz="2000" dirty="0"/>
              <a:t> </a:t>
            </a:r>
            <a:r>
              <a:rPr lang="en-US" sz="2000" dirty="0" err="1"/>
              <a:t>prin</a:t>
            </a:r>
            <a:r>
              <a:rPr lang="en-US" sz="2000" dirty="0"/>
              <a:t> </a:t>
            </a:r>
            <a:r>
              <a:rPr lang="en-US" sz="2000" dirty="0" err="1"/>
              <a:t>introducerea</a:t>
            </a:r>
            <a:r>
              <a:rPr lang="en-US" sz="2000" dirty="0"/>
              <a:t> </a:t>
            </a:r>
            <a:r>
              <a:rPr lang="en-US" sz="2000" dirty="0" err="1"/>
              <a:t>unui</a:t>
            </a:r>
            <a:r>
              <a:rPr lang="en-US" sz="2000" dirty="0"/>
              <a:t> </a:t>
            </a:r>
            <a:r>
              <a:rPr lang="en-US" sz="2000" dirty="0" err="1"/>
              <a:t>mecanism</a:t>
            </a:r>
            <a:r>
              <a:rPr lang="en-US" sz="2000" dirty="0"/>
              <a:t> de </a:t>
            </a:r>
            <a:r>
              <a:rPr lang="en-US" sz="2000" dirty="0" err="1"/>
              <a:t>recunoaștere</a:t>
            </a:r>
            <a:r>
              <a:rPr lang="en-US" sz="2000" dirty="0"/>
              <a:t> a </a:t>
            </a:r>
            <a:r>
              <a:rPr lang="en-US" sz="2000" dirty="0" err="1"/>
              <a:t>emoției</a:t>
            </a:r>
            <a:r>
              <a:rPr lang="en-US" sz="2000" dirty="0"/>
              <a:t> </a:t>
            </a:r>
            <a:r>
              <a:rPr lang="en-US" sz="2000" dirty="0" err="1"/>
              <a:t>în</a:t>
            </a:r>
            <a:r>
              <a:rPr lang="en-US" sz="2000" dirty="0"/>
              <a:t> </a:t>
            </a:r>
            <a:r>
              <a:rPr lang="en-US" sz="2000" dirty="0" err="1"/>
              <a:t>vorbire</a:t>
            </a:r>
            <a:r>
              <a:rPr lang="en-US" sz="2000" dirty="0"/>
              <a:t>:</a:t>
            </a:r>
            <a:endParaRPr lang="en-US" sz="2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  <a:ln>
            <a:noFill/>
          </a:ln>
        </p:spPr>
      </p:pic>
      <p:sp>
        <p:nvSpPr>
          <p:cNvPr id="24" name="Action Button: Home 23">
            <a:hlinkClick r:id="rId9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018844" y="220962"/>
            <a:ext cx="7976566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Motivații</a:t>
            </a:r>
            <a:r>
              <a:rPr lang="en-US" sz="3600" b="1" dirty="0"/>
              <a:t> </a:t>
            </a:r>
            <a:r>
              <a:rPr lang="en-US" sz="3600" b="1" dirty="0" err="1"/>
              <a:t>aplicative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6452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40" grpId="0"/>
      <p:bldP spid="42" grpId="0"/>
      <p:bldP spid="4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1360871" y="2504815"/>
            <a:ext cx="4023360" cy="2186078"/>
          </a:xfrm>
          <a:custGeom>
            <a:avLst/>
            <a:gdLst>
              <a:gd name="connsiteX0" fmla="*/ 0 w 4411550"/>
              <a:gd name="connsiteY0" fmla="*/ 0 h 2564099"/>
              <a:gd name="connsiteX1" fmla="*/ 4411550 w 4411550"/>
              <a:gd name="connsiteY1" fmla="*/ 0 h 2564099"/>
              <a:gd name="connsiteX2" fmla="*/ 4411550 w 4411550"/>
              <a:gd name="connsiteY2" fmla="*/ 2564099 h 2564099"/>
              <a:gd name="connsiteX3" fmla="*/ 0 w 4411550"/>
              <a:gd name="connsiteY3" fmla="*/ 2564099 h 2564099"/>
              <a:gd name="connsiteX4" fmla="*/ 0 w 4411550"/>
              <a:gd name="connsiteY4" fmla="*/ 0 h 256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1550" h="2564099">
                <a:moveTo>
                  <a:pt x="0" y="0"/>
                </a:moveTo>
                <a:lnTo>
                  <a:pt x="4411550" y="0"/>
                </a:lnTo>
                <a:lnTo>
                  <a:pt x="4411550" y="2564099"/>
                </a:lnTo>
                <a:lnTo>
                  <a:pt x="0" y="2564099"/>
                </a:lnTo>
                <a:lnTo>
                  <a:pt x="0" y="0"/>
                </a:lnTo>
                <a:close/>
              </a:path>
            </a:pathLst>
          </a:cu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42385" tIns="229108" rIns="342385" bIns="113792" numCol="1" spcCol="1270" anchor="t" anchorCtr="0">
            <a:no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dirty="0" err="1" smtClean="0"/>
              <a:t>Numărul</a:t>
            </a:r>
            <a:r>
              <a:rPr lang="en-US" dirty="0"/>
              <a:t> </a:t>
            </a:r>
            <a:r>
              <a:rPr lang="en-US" dirty="0" err="1"/>
              <a:t>redus</a:t>
            </a:r>
            <a:r>
              <a:rPr lang="en-US" dirty="0"/>
              <a:t> de </a:t>
            </a:r>
            <a:r>
              <a:rPr lang="en-US" dirty="0" err="1"/>
              <a:t>exemple</a:t>
            </a:r>
            <a:r>
              <a:rPr lang="en-US" dirty="0"/>
              <a:t> de </a:t>
            </a:r>
            <a:r>
              <a:rPr lang="en-US" dirty="0" err="1"/>
              <a:t>antrenare</a:t>
            </a:r>
            <a:r>
              <a:rPr lang="en-US" dirty="0"/>
              <a:t> din </a:t>
            </a:r>
            <a:r>
              <a:rPr lang="en-US" dirty="0" err="1"/>
              <a:t>bazele</a:t>
            </a:r>
            <a:r>
              <a:rPr lang="en-US" dirty="0"/>
              <a:t> de date</a:t>
            </a:r>
            <a:r>
              <a:rPr lang="en-US" dirty="0" smtClean="0"/>
              <a:t>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600" dirty="0"/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t-IT" dirty="0"/>
              <a:t>Incertitudinea din etichietarea </a:t>
            </a:r>
            <a:endParaRPr lang="it-IT" dirty="0" smtClean="0"/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it-IT" dirty="0" smtClean="0"/>
              <a:t>   emoțiilor</a:t>
            </a:r>
            <a:r>
              <a:rPr lang="it-IT" dirty="0"/>
              <a:t> bazelor de date</a:t>
            </a:r>
            <a:r>
              <a:rPr lang="it-IT" dirty="0" smtClean="0"/>
              <a:t>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600" dirty="0"/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dirty="0" err="1"/>
              <a:t>Înregistrări</a:t>
            </a:r>
            <a:r>
              <a:rPr lang="en-US" dirty="0"/>
              <a:t> </a:t>
            </a:r>
            <a:r>
              <a:rPr lang="en-US" dirty="0" err="1"/>
              <a:t>jucate</a:t>
            </a:r>
            <a:r>
              <a:rPr lang="en-US" dirty="0"/>
              <a:t>.</a:t>
            </a:r>
            <a:endParaRPr lang="en-US" sz="1600" dirty="0"/>
          </a:p>
        </p:txBody>
      </p:sp>
      <p:sp>
        <p:nvSpPr>
          <p:cNvPr id="15" name="Freeform 14"/>
          <p:cNvSpPr/>
          <p:nvPr/>
        </p:nvSpPr>
        <p:spPr>
          <a:xfrm>
            <a:off x="1480409" y="2164863"/>
            <a:ext cx="3000151" cy="530552"/>
          </a:xfrm>
          <a:custGeom>
            <a:avLst/>
            <a:gdLst>
              <a:gd name="connsiteX0" fmla="*/ 0 w 2710663"/>
              <a:gd name="connsiteY0" fmla="*/ 72065 h 432379"/>
              <a:gd name="connsiteX1" fmla="*/ 72065 w 2710663"/>
              <a:gd name="connsiteY1" fmla="*/ 0 h 432379"/>
              <a:gd name="connsiteX2" fmla="*/ 2638598 w 2710663"/>
              <a:gd name="connsiteY2" fmla="*/ 0 h 432379"/>
              <a:gd name="connsiteX3" fmla="*/ 2710663 w 2710663"/>
              <a:gd name="connsiteY3" fmla="*/ 72065 h 432379"/>
              <a:gd name="connsiteX4" fmla="*/ 2710663 w 2710663"/>
              <a:gd name="connsiteY4" fmla="*/ 360314 h 432379"/>
              <a:gd name="connsiteX5" fmla="*/ 2638598 w 2710663"/>
              <a:gd name="connsiteY5" fmla="*/ 432379 h 432379"/>
              <a:gd name="connsiteX6" fmla="*/ 72065 w 2710663"/>
              <a:gd name="connsiteY6" fmla="*/ 432379 h 432379"/>
              <a:gd name="connsiteX7" fmla="*/ 0 w 2710663"/>
              <a:gd name="connsiteY7" fmla="*/ 360314 h 432379"/>
              <a:gd name="connsiteX8" fmla="*/ 0 w 2710663"/>
              <a:gd name="connsiteY8" fmla="*/ 72065 h 43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0663" h="432379">
                <a:moveTo>
                  <a:pt x="0" y="72065"/>
                </a:moveTo>
                <a:cubicBezTo>
                  <a:pt x="0" y="32265"/>
                  <a:pt x="32265" y="0"/>
                  <a:pt x="72065" y="0"/>
                </a:cubicBezTo>
                <a:lnTo>
                  <a:pt x="2638598" y="0"/>
                </a:lnTo>
                <a:cubicBezTo>
                  <a:pt x="2678398" y="0"/>
                  <a:pt x="2710663" y="32265"/>
                  <a:pt x="2710663" y="72065"/>
                </a:cubicBezTo>
                <a:lnTo>
                  <a:pt x="2710663" y="360314"/>
                </a:lnTo>
                <a:cubicBezTo>
                  <a:pt x="2710663" y="400114"/>
                  <a:pt x="2678398" y="432379"/>
                  <a:pt x="2638598" y="432379"/>
                </a:cubicBezTo>
                <a:lnTo>
                  <a:pt x="72065" y="432379"/>
                </a:lnTo>
                <a:cubicBezTo>
                  <a:pt x="32265" y="432379"/>
                  <a:pt x="0" y="400114"/>
                  <a:pt x="0" y="360314"/>
                </a:cubicBezTo>
                <a:lnTo>
                  <a:pt x="0" y="7206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049" tIns="21107" rIns="138049" bIns="2110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/>
              <a:t>Inconsistența</a:t>
            </a:r>
            <a:r>
              <a:rPr lang="en-US" dirty="0"/>
              <a:t> </a:t>
            </a:r>
            <a:r>
              <a:rPr lang="en-US" dirty="0" err="1"/>
              <a:t>bazelor</a:t>
            </a:r>
            <a:r>
              <a:rPr lang="en-US" dirty="0"/>
              <a:t> de date</a:t>
            </a:r>
            <a:endParaRPr lang="en-US" sz="1800" kern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24731" y="2062905"/>
            <a:ext cx="4753759" cy="2970888"/>
            <a:chOff x="6480892" y="1270239"/>
            <a:chExt cx="4969839" cy="2670405"/>
          </a:xfrm>
        </p:grpSpPr>
        <p:sp>
          <p:nvSpPr>
            <p:cNvPr id="17" name="Freeform 16"/>
            <p:cNvSpPr/>
            <p:nvPr/>
          </p:nvSpPr>
          <p:spPr>
            <a:xfrm>
              <a:off x="6480892" y="1652925"/>
              <a:ext cx="4969839" cy="2287719"/>
            </a:xfrm>
            <a:custGeom>
              <a:avLst/>
              <a:gdLst>
                <a:gd name="connsiteX0" fmla="*/ 0 w 4411550"/>
                <a:gd name="connsiteY0" fmla="*/ 0 h 2564099"/>
                <a:gd name="connsiteX1" fmla="*/ 4411550 w 4411550"/>
                <a:gd name="connsiteY1" fmla="*/ 0 h 2564099"/>
                <a:gd name="connsiteX2" fmla="*/ 4411550 w 4411550"/>
                <a:gd name="connsiteY2" fmla="*/ 2564099 h 2564099"/>
                <a:gd name="connsiteX3" fmla="*/ 0 w 4411550"/>
                <a:gd name="connsiteY3" fmla="*/ 2564099 h 2564099"/>
                <a:gd name="connsiteX4" fmla="*/ 0 w 4411550"/>
                <a:gd name="connsiteY4" fmla="*/ 0 h 256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1550" h="2564099">
                  <a:moveTo>
                    <a:pt x="0" y="0"/>
                  </a:moveTo>
                  <a:lnTo>
                    <a:pt x="4411550" y="0"/>
                  </a:lnTo>
                  <a:lnTo>
                    <a:pt x="4411550" y="2564099"/>
                  </a:lnTo>
                  <a:lnTo>
                    <a:pt x="0" y="2564099"/>
                  </a:lnTo>
                  <a:lnTo>
                    <a:pt x="0" y="0"/>
                  </a:lnTo>
                  <a:close/>
                </a:path>
              </a:pathLst>
            </a:cu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385" tIns="229108" rIns="342385" bIns="113792" numCol="1" spcCol="1270" anchor="t" anchorCtr="0">
              <a:noAutofit/>
            </a:bodyPr>
            <a:lstStyle/>
            <a:p>
              <a:r>
                <a:rPr lang="en-US" dirty="0" smtClean="0"/>
                <a:t>•</a:t>
              </a:r>
              <a:r>
                <a:rPr lang="en-US" dirty="0" err="1"/>
                <a:t>Lipsa</a:t>
              </a:r>
              <a:r>
                <a:rPr lang="en-US" dirty="0"/>
                <a:t> </a:t>
              </a:r>
              <a:r>
                <a:rPr lang="en-US" dirty="0" err="1"/>
                <a:t>unui</a:t>
              </a:r>
              <a:r>
                <a:rPr lang="en-US" dirty="0"/>
                <a:t> set de </a:t>
              </a:r>
              <a:r>
                <a:rPr lang="en-US" dirty="0" err="1"/>
                <a:t>caracteristici</a:t>
              </a:r>
              <a:r>
                <a:rPr lang="en-US" dirty="0"/>
                <a:t> de </a:t>
              </a:r>
              <a:r>
                <a:rPr lang="en-US" dirty="0" err="1"/>
                <a:t>intrare</a:t>
              </a:r>
              <a:r>
                <a:rPr lang="en-US" dirty="0"/>
                <a:t> </a:t>
              </a:r>
              <a:r>
                <a:rPr lang="en-US" dirty="0" err="1"/>
                <a:t>reprezintative</a:t>
              </a:r>
              <a:r>
                <a:rPr lang="en-US" dirty="0" smtClean="0"/>
                <a:t>.</a:t>
              </a:r>
            </a:p>
            <a:p>
              <a:endParaRPr lang="en-US" dirty="0"/>
            </a:p>
            <a:p>
              <a:r>
                <a:rPr lang="en-US" dirty="0" smtClean="0"/>
                <a:t>•“Hand-crafted</a:t>
              </a:r>
              <a:r>
                <a:rPr lang="en-US" dirty="0"/>
                <a:t>”, </a:t>
              </a:r>
              <a:r>
                <a:rPr lang="en-US" dirty="0" err="1"/>
                <a:t>necesitatea</a:t>
              </a:r>
              <a:r>
                <a:rPr lang="en-US" dirty="0"/>
                <a:t> </a:t>
              </a:r>
              <a:r>
                <a:rPr lang="en-US" dirty="0" err="1"/>
                <a:t>unor</a:t>
              </a:r>
              <a:r>
                <a:rPr lang="en-US" dirty="0"/>
                <a:t> </a:t>
              </a:r>
              <a:r>
                <a:rPr lang="en-US" dirty="0" err="1"/>
                <a:t>experți</a:t>
              </a:r>
              <a:r>
                <a:rPr lang="en-US" dirty="0"/>
                <a:t> </a:t>
              </a:r>
              <a:endParaRPr lang="en-US" dirty="0" smtClean="0"/>
            </a:p>
            <a:p>
              <a:r>
                <a:rPr lang="en-US" dirty="0" smtClean="0"/>
                <a:t>din</a:t>
              </a:r>
              <a:r>
                <a:rPr lang="en-US" dirty="0"/>
                <a:t> </a:t>
              </a:r>
              <a:r>
                <a:rPr lang="en-US" dirty="0" err="1"/>
                <a:t>domeniul</a:t>
              </a:r>
              <a:r>
                <a:rPr lang="en-US" dirty="0"/>
                <a:t> audio</a:t>
              </a:r>
              <a:r>
                <a:rPr lang="en-US" dirty="0" smtClean="0"/>
                <a:t>.</a:t>
              </a:r>
            </a:p>
            <a:p>
              <a:endParaRPr lang="en-US" dirty="0"/>
            </a:p>
            <a:p>
              <a:r>
                <a:rPr lang="en-US" dirty="0" smtClean="0"/>
                <a:t>•“End-to-end</a:t>
              </a:r>
              <a:r>
                <a:rPr lang="en-US" dirty="0"/>
                <a:t>”, </a:t>
              </a:r>
              <a:r>
                <a:rPr lang="en-US" dirty="0" err="1"/>
                <a:t>imposibilitatea</a:t>
              </a:r>
              <a:r>
                <a:rPr lang="en-US" dirty="0"/>
                <a:t> </a:t>
              </a:r>
              <a:r>
                <a:rPr lang="en-US" dirty="0" err="1"/>
                <a:t>determinării</a:t>
              </a:r>
              <a:r>
                <a:rPr lang="en-US" dirty="0"/>
                <a:t> </a:t>
              </a:r>
              <a:endParaRPr lang="en-US" dirty="0" smtClean="0"/>
            </a:p>
            <a:p>
              <a:r>
                <a:rPr lang="en-US" dirty="0" err="1" smtClean="0"/>
                <a:t>caracteristiclor</a:t>
              </a:r>
              <a:r>
                <a:rPr lang="en-US" dirty="0"/>
                <a:t> </a:t>
              </a:r>
              <a:r>
                <a:rPr lang="en-US" dirty="0" err="1" smtClean="0"/>
                <a:t>obinu</a:t>
              </a:r>
              <a:r>
                <a:rPr lang="en-US" dirty="0" err="1" smtClean="0"/>
                <a:t>ț</a:t>
              </a:r>
              <a:r>
                <a:rPr lang="en-US" dirty="0" err="1" smtClean="0"/>
                <a:t>e</a:t>
              </a:r>
              <a:r>
                <a:rPr lang="en-US" dirty="0"/>
                <a:t>, “black-box”.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692943" y="1270239"/>
              <a:ext cx="3013653" cy="556785"/>
            </a:xfrm>
            <a:custGeom>
              <a:avLst/>
              <a:gdLst>
                <a:gd name="connsiteX0" fmla="*/ 0 w 2830273"/>
                <a:gd name="connsiteY0" fmla="*/ 85560 h 513349"/>
                <a:gd name="connsiteX1" fmla="*/ 85560 w 2830273"/>
                <a:gd name="connsiteY1" fmla="*/ 0 h 513349"/>
                <a:gd name="connsiteX2" fmla="*/ 2744713 w 2830273"/>
                <a:gd name="connsiteY2" fmla="*/ 0 h 513349"/>
                <a:gd name="connsiteX3" fmla="*/ 2830273 w 2830273"/>
                <a:gd name="connsiteY3" fmla="*/ 85560 h 513349"/>
                <a:gd name="connsiteX4" fmla="*/ 2830273 w 2830273"/>
                <a:gd name="connsiteY4" fmla="*/ 427789 h 513349"/>
                <a:gd name="connsiteX5" fmla="*/ 2744713 w 2830273"/>
                <a:gd name="connsiteY5" fmla="*/ 513349 h 513349"/>
                <a:gd name="connsiteX6" fmla="*/ 85560 w 2830273"/>
                <a:gd name="connsiteY6" fmla="*/ 513349 h 513349"/>
                <a:gd name="connsiteX7" fmla="*/ 0 w 2830273"/>
                <a:gd name="connsiteY7" fmla="*/ 427789 h 513349"/>
                <a:gd name="connsiteX8" fmla="*/ 0 w 2830273"/>
                <a:gd name="connsiteY8" fmla="*/ 85560 h 51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73" h="513349">
                  <a:moveTo>
                    <a:pt x="0" y="85560"/>
                  </a:moveTo>
                  <a:cubicBezTo>
                    <a:pt x="0" y="38307"/>
                    <a:pt x="38307" y="0"/>
                    <a:pt x="85560" y="0"/>
                  </a:cubicBezTo>
                  <a:lnTo>
                    <a:pt x="2744713" y="0"/>
                  </a:lnTo>
                  <a:cubicBezTo>
                    <a:pt x="2791966" y="0"/>
                    <a:pt x="2830273" y="38307"/>
                    <a:pt x="2830273" y="85560"/>
                  </a:cubicBezTo>
                  <a:lnTo>
                    <a:pt x="2830273" y="427789"/>
                  </a:lnTo>
                  <a:cubicBezTo>
                    <a:pt x="2830273" y="475042"/>
                    <a:pt x="2791966" y="513349"/>
                    <a:pt x="2744713" y="513349"/>
                  </a:cubicBezTo>
                  <a:lnTo>
                    <a:pt x="85560" y="513349"/>
                  </a:lnTo>
                  <a:cubicBezTo>
                    <a:pt x="38307" y="513349"/>
                    <a:pt x="0" y="475042"/>
                    <a:pt x="0" y="427789"/>
                  </a:cubicBezTo>
                  <a:lnTo>
                    <a:pt x="0" y="8556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905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782" tIns="25060" rIns="141782" bIns="2506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Caracteristici</a:t>
              </a:r>
              <a:r>
                <a:rPr lang="en-US" sz="1800" kern="1200" dirty="0" smtClean="0"/>
                <a:t> de </a:t>
              </a:r>
              <a:r>
                <a:rPr lang="en-US" sz="1800" kern="1200" dirty="0" err="1" smtClean="0"/>
                <a:t>intrare</a:t>
              </a:r>
              <a:r>
                <a:rPr lang="en-US" sz="1800" kern="1200" dirty="0" smtClean="0"/>
                <a:t> </a:t>
              </a:r>
              <a:r>
                <a:rPr lang="en-US" sz="1800" kern="1200" dirty="0" err="1" smtClean="0"/>
                <a:t>nereprezentative</a:t>
              </a:r>
              <a:endParaRPr lang="en-US" sz="1800" kern="120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018844" y="220962"/>
            <a:ext cx="4433266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Obstacolele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domeniului</a:t>
            </a:r>
            <a:endParaRPr lang="en-US" sz="3600" b="1" dirty="0"/>
          </a:p>
        </p:txBody>
      </p:sp>
      <p:sp>
        <p:nvSpPr>
          <p:cNvPr id="12" name="Action Button: Home 11">
            <a:hlinkClick r:id="rId3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26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18844" y="220962"/>
            <a:ext cx="4433266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Tehnologii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folosite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6" name="Action Button: Home 5">
            <a:hlinkClick r:id="rId3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ensorFlo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3736" r="16827" b="15934"/>
          <a:stretch/>
        </p:blipFill>
        <p:spPr bwMode="auto">
          <a:xfrm>
            <a:off x="2172787" y="3877422"/>
            <a:ext cx="3456412" cy="21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Hub - librosa/librosa: Python library for audio and music analys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54" y="1619250"/>
            <a:ext cx="3717868" cy="15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Qt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210" y="3900241"/>
            <a:ext cx="2659556" cy="195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ython-logo | Hackada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02" y="1410355"/>
            <a:ext cx="1921582" cy="192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1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57"/>
          <a:stretch/>
        </p:blipFill>
        <p:spPr>
          <a:xfrm>
            <a:off x="465653" y="1510836"/>
            <a:ext cx="6392347" cy="27517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6040" y="3155797"/>
            <a:ext cx="5547423" cy="251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18844" y="220962"/>
            <a:ext cx="4433266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Soluția</a:t>
            </a:r>
            <a:r>
              <a:rPr lang="en-US" sz="3600" b="1" dirty="0"/>
              <a:t> </a:t>
            </a:r>
            <a:r>
              <a:rPr lang="en-US" sz="3600" b="1" dirty="0" err="1"/>
              <a:t>propusă</a:t>
            </a:r>
            <a:endParaRPr lang="en-US" sz="3600" b="1" dirty="0"/>
          </a:p>
        </p:txBody>
      </p:sp>
      <p:sp>
        <p:nvSpPr>
          <p:cNvPr id="13" name="Action Button: Home 12">
            <a:hlinkClick r:id="rId4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2"/>
          <a:stretch/>
        </p:blipFill>
        <p:spPr>
          <a:xfrm>
            <a:off x="6846570" y="1510836"/>
            <a:ext cx="4864622" cy="27517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1821" y="4927626"/>
            <a:ext cx="9486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Emo-DB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74889" y="4927626"/>
            <a:ext cx="1102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RAVDESS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3904" y="4927626"/>
            <a:ext cx="963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EMOVO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86849" y="5697849"/>
            <a:ext cx="6537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0018" y="5692853"/>
            <a:ext cx="17411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eNTERFACE</a:t>
            </a:r>
            <a:r>
              <a:rPr lang="en-US" dirty="0" smtClean="0"/>
              <a:t> 0’5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00544" y="5692853"/>
            <a:ext cx="3669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JL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2362411" y="4688227"/>
            <a:ext cx="274320" cy="172443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Bent-Up Arrow 46"/>
          <p:cNvSpPr/>
          <p:nvPr/>
        </p:nvSpPr>
        <p:spPr>
          <a:xfrm flipH="1">
            <a:off x="625639" y="3143421"/>
            <a:ext cx="1736772" cy="2409654"/>
          </a:xfrm>
          <a:prstGeom prst="bentUpArrow">
            <a:avLst>
              <a:gd name="adj1" fmla="val 807"/>
              <a:gd name="adj2" fmla="val 3973"/>
              <a:gd name="adj3" fmla="val 63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26865" y="5227279"/>
            <a:ext cx="16469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Înregistrări</a:t>
            </a:r>
            <a:r>
              <a:rPr lang="en-US" dirty="0"/>
              <a:t> </a:t>
            </a:r>
            <a:endParaRPr lang="en-US" dirty="0" smtClean="0"/>
          </a:p>
          <a:p>
            <a:pPr algn="ctr"/>
            <a:r>
              <a:rPr lang="en-US" dirty="0" err="1" smtClean="0"/>
              <a:t>Proprii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6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89571"/>
            <a:ext cx="8306637" cy="714771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Extragerea</a:t>
            </a:r>
            <a:r>
              <a:rPr lang="en-US" sz="3600" b="1" dirty="0"/>
              <a:t> </a:t>
            </a:r>
            <a:r>
              <a:rPr lang="en-US" sz="3600" b="1" dirty="0" err="1"/>
              <a:t>caracteristicilor</a:t>
            </a:r>
            <a:r>
              <a:rPr lang="en-US" sz="3600" b="1" dirty="0"/>
              <a:t> de </a:t>
            </a:r>
            <a:r>
              <a:rPr lang="en-US" sz="3600" b="1" dirty="0" err="1"/>
              <a:t>intrare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 r="6131" b="4106"/>
          <a:stretch/>
        </p:blipFill>
        <p:spPr>
          <a:xfrm>
            <a:off x="147878" y="4248805"/>
            <a:ext cx="4552318" cy="1892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" t="5472" r="28927" b="3257"/>
          <a:stretch/>
        </p:blipFill>
        <p:spPr>
          <a:xfrm>
            <a:off x="4827414" y="4080767"/>
            <a:ext cx="4016092" cy="2228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8" name="Action Button: Home 7">
            <a:hlinkClick r:id="rId5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57"/>
          <a:stretch/>
        </p:blipFill>
        <p:spPr>
          <a:xfrm>
            <a:off x="3494603" y="1272843"/>
            <a:ext cx="5154097" cy="2218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24" y="4536493"/>
            <a:ext cx="3065231" cy="143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2" t="73637"/>
          <a:stretch/>
        </p:blipFill>
        <p:spPr>
          <a:xfrm>
            <a:off x="8734425" y="5820685"/>
            <a:ext cx="109081" cy="3778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2" t="73637"/>
          <a:stretch/>
        </p:blipFill>
        <p:spPr>
          <a:xfrm>
            <a:off x="8734425" y="4705193"/>
            <a:ext cx="109081" cy="3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35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200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Recunoasterea emotiei in vorbire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Extragerea caracteristicilor de intrare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Steleac Raul</dc:creator>
  <cp:lastModifiedBy>Steleac Raul</cp:lastModifiedBy>
  <cp:revision>120</cp:revision>
  <dcterms:created xsi:type="dcterms:W3CDTF">2020-06-04T17:20:59Z</dcterms:created>
  <dcterms:modified xsi:type="dcterms:W3CDTF">2020-06-12T19:35:54Z</dcterms:modified>
</cp:coreProperties>
</file>