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8" r:id="rId5"/>
    <p:sldId id="259" r:id="rId6"/>
    <p:sldId id="262" r:id="rId7"/>
    <p:sldId id="269" r:id="rId8"/>
    <p:sldId id="261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2" autoAdjust="0"/>
    <p:restoredTop sz="96395" autoAdjust="0"/>
  </p:normalViewPr>
  <p:slideViewPr>
    <p:cSldViewPr snapToGrid="0">
      <p:cViewPr>
        <p:scale>
          <a:sx n="33" d="100"/>
          <a:sy n="33" d="100"/>
        </p:scale>
        <p:origin x="5460" y="18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42C7-BB64-47E9-9B52-F97D48C0C88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35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42C7-BB64-47E9-9B52-F97D48C0C88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8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42C7-BB64-47E9-9B52-F97D48C0C88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8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42C7-BB64-47E9-9B52-F97D48C0C88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42C7-BB64-47E9-9B52-F97D48C0C88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19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42C7-BB64-47E9-9B52-F97D48C0C88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5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42C7-BB64-47E9-9B52-F97D48C0C88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42C7-BB64-47E9-9B52-F97D48C0C88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3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42C7-BB64-47E9-9B52-F97D48C0C88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2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42C7-BB64-47E9-9B52-F97D48C0C88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0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91142C7-BB64-47E9-9B52-F97D48C0C88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7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91142C7-BB64-47E9-9B52-F97D48C0C88D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A9712B7-9538-46A5-A0BE-FC334EBF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7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Solutie</a:t>
            </a:r>
            <a:r>
              <a:rPr lang="en-US" sz="3200" dirty="0" smtClean="0"/>
              <a:t> machine learning </a:t>
            </a:r>
            <a:r>
              <a:rPr lang="en-US" sz="3200" dirty="0" err="1" smtClean="0"/>
              <a:t>pentru</a:t>
            </a:r>
            <a:r>
              <a:rPr lang="en-US" sz="3200" dirty="0" smtClean="0"/>
              <a:t> </a:t>
            </a:r>
            <a:r>
              <a:rPr lang="en-US" sz="3200" dirty="0" err="1" smtClean="0"/>
              <a:t>Recunoasterea</a:t>
            </a:r>
            <a:r>
              <a:rPr lang="en-US" sz="3200" dirty="0" smtClean="0"/>
              <a:t> </a:t>
            </a:r>
            <a:r>
              <a:rPr lang="en-US" sz="3200" dirty="0" err="1" smtClean="0"/>
              <a:t>emotiei</a:t>
            </a:r>
            <a:r>
              <a:rPr lang="en-US" sz="3200" dirty="0" smtClean="0"/>
              <a:t> in </a:t>
            </a:r>
            <a:r>
              <a:rPr lang="en-US" sz="3200" dirty="0" err="1" smtClean="0"/>
              <a:t>vorbire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0500" y="4289044"/>
            <a:ext cx="2781300" cy="473456"/>
          </a:xfrm>
        </p:spPr>
        <p:txBody>
          <a:bodyPr>
            <a:noAutofit/>
          </a:bodyPr>
          <a:lstStyle/>
          <a:p>
            <a:r>
              <a:rPr lang="en-US" sz="2400" dirty="0" smtClean="0"/>
              <a:t>Steleac Raul-Dacian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5945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760" y="457200"/>
            <a:ext cx="3840480" cy="548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Interfata </a:t>
            </a:r>
            <a:r>
              <a:rPr lang="en-US" dirty="0" err="1" smtClean="0"/>
              <a:t>grafica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04" y="1616927"/>
            <a:ext cx="5581689" cy="3916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956" y="1616927"/>
            <a:ext cx="5576221" cy="391407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46771" y="5620215"/>
            <a:ext cx="4672361" cy="111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4760" y="5631366"/>
            <a:ext cx="393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Intergata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grafica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modul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antrenare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709318" y="5620215"/>
            <a:ext cx="4672361" cy="111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77307" y="5631366"/>
            <a:ext cx="393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Intergata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grafica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modul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inferenta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Action Button: Home 14">
            <a:hlinkClick r:id="rId4" action="ppaction://hlinksldjump" highlightClick="1"/>
          </p:cNvPr>
          <p:cNvSpPr/>
          <p:nvPr/>
        </p:nvSpPr>
        <p:spPr>
          <a:xfrm>
            <a:off x="11472153" y="6250879"/>
            <a:ext cx="478078" cy="388189"/>
          </a:xfrm>
          <a:prstGeom prst="actionButtonHome">
            <a:avLst/>
          </a:prstGeom>
          <a:ln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72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68" y="532892"/>
            <a:ext cx="5058664" cy="64820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Rezultate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experimente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64433" y="4997831"/>
            <a:ext cx="2331291" cy="84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75533" y="4997831"/>
            <a:ext cx="254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6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emotii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– 1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baza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de date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18328"/>
              </p:ext>
            </p:extLst>
          </p:nvPr>
        </p:nvGraphicFramePr>
        <p:xfrm>
          <a:off x="1382278" y="1803402"/>
          <a:ext cx="2895600" cy="309879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5669527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00239583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545760655"/>
                    </a:ext>
                  </a:extLst>
                </a:gridCol>
              </a:tblGrid>
              <a:tr h="528637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Maxim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Medie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257052"/>
                  </a:ext>
                </a:extLst>
              </a:tr>
              <a:tr h="5286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EMO-DB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77%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75%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648659"/>
                  </a:ext>
                </a:extLst>
              </a:tr>
              <a:tr h="5286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RAVDESS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71.08%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68%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396710"/>
                  </a:ext>
                </a:extLst>
              </a:tr>
              <a:tr h="5286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EMOVO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70%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983656"/>
                  </a:ext>
                </a:extLst>
              </a:tr>
              <a:tr h="6499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ENTERFACE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83.26%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470006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5310495" y="4979120"/>
            <a:ext cx="1681296" cy="12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88295" y="4979120"/>
            <a:ext cx="1832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emotii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– 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baza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de date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981425"/>
              </p:ext>
            </p:extLst>
          </p:nvPr>
        </p:nvGraphicFramePr>
        <p:xfrm>
          <a:off x="5221595" y="1803402"/>
          <a:ext cx="1930400" cy="309879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5669527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002395831"/>
                    </a:ext>
                  </a:extLst>
                </a:gridCol>
              </a:tblGrid>
              <a:tr h="528637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Maxim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257052"/>
                  </a:ext>
                </a:extLst>
              </a:tr>
              <a:tr h="5286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EMO-DB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91.04%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648659"/>
                  </a:ext>
                </a:extLst>
              </a:tr>
              <a:tr h="5286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RAVDESS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76.11%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396710"/>
                  </a:ext>
                </a:extLst>
              </a:tr>
              <a:tr h="5286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EMOVO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80.59%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983656"/>
                  </a:ext>
                </a:extLst>
              </a:tr>
              <a:tr h="6499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ENTERFACE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90.05%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470006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8425912" y="5003482"/>
            <a:ext cx="2425700" cy="127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45444" y="5089711"/>
            <a:ext cx="1832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emotii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– 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6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baze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de date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047534"/>
              </p:ext>
            </p:extLst>
          </p:nvPr>
        </p:nvGraphicFramePr>
        <p:xfrm>
          <a:off x="8148544" y="2564766"/>
          <a:ext cx="2908300" cy="233743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42466">
                  <a:extLst>
                    <a:ext uri="{9D8B030D-6E8A-4147-A177-3AD203B41FA5}">
                      <a16:colId xmlns:a16="http://schemas.microsoft.com/office/drawing/2014/main" val="256695279"/>
                    </a:ext>
                  </a:extLst>
                </a:gridCol>
                <a:gridCol w="1465834">
                  <a:extLst>
                    <a:ext uri="{9D8B030D-6E8A-4147-A177-3AD203B41FA5}">
                      <a16:colId xmlns:a16="http://schemas.microsoft.com/office/drawing/2014/main" val="3002395831"/>
                    </a:ext>
                  </a:extLst>
                </a:gridCol>
              </a:tblGrid>
              <a:tr h="528637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Maxim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257052"/>
                  </a:ext>
                </a:extLst>
              </a:tr>
              <a:tr h="5286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84.1%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648659"/>
                  </a:ext>
                </a:extLst>
              </a:tr>
              <a:tr h="5286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OODA-ERROR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70%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396710"/>
                  </a:ext>
                </a:extLst>
              </a:tr>
              <a:tr h="5286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OODA-RANDOM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80%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983656"/>
                  </a:ext>
                </a:extLst>
              </a:tr>
            </a:tbl>
          </a:graphicData>
        </a:graphic>
      </p:graphicFrame>
      <p:sp>
        <p:nvSpPr>
          <p:cNvPr id="24" name="Action Button: Home 23">
            <a:hlinkClick r:id="rId2" action="ppaction://hlinksldjump" highlightClick="1"/>
          </p:cNvPr>
          <p:cNvSpPr/>
          <p:nvPr/>
        </p:nvSpPr>
        <p:spPr>
          <a:xfrm>
            <a:off x="11472153" y="6250879"/>
            <a:ext cx="478078" cy="388189"/>
          </a:xfrm>
          <a:prstGeom prst="actionButtonHome">
            <a:avLst/>
          </a:prstGeom>
          <a:ln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615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7280" y="457200"/>
            <a:ext cx="2377440" cy="54864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91903" y="4326603"/>
            <a:ext cx="10408194" cy="2029940"/>
            <a:chOff x="6480893" y="1287193"/>
            <a:chExt cx="4206240" cy="2249915"/>
          </a:xfrm>
        </p:grpSpPr>
        <p:sp>
          <p:nvSpPr>
            <p:cNvPr id="10" name="Freeform 9"/>
            <p:cNvSpPr/>
            <p:nvPr/>
          </p:nvSpPr>
          <p:spPr>
            <a:xfrm>
              <a:off x="6480893" y="1638216"/>
              <a:ext cx="4206240" cy="1898892"/>
            </a:xfrm>
            <a:custGeom>
              <a:avLst/>
              <a:gdLst>
                <a:gd name="connsiteX0" fmla="*/ 0 w 4411550"/>
                <a:gd name="connsiteY0" fmla="*/ 0 h 2564099"/>
                <a:gd name="connsiteX1" fmla="*/ 4411550 w 4411550"/>
                <a:gd name="connsiteY1" fmla="*/ 0 h 2564099"/>
                <a:gd name="connsiteX2" fmla="*/ 4411550 w 4411550"/>
                <a:gd name="connsiteY2" fmla="*/ 2564099 h 2564099"/>
                <a:gd name="connsiteX3" fmla="*/ 0 w 4411550"/>
                <a:gd name="connsiteY3" fmla="*/ 2564099 h 2564099"/>
                <a:gd name="connsiteX4" fmla="*/ 0 w 4411550"/>
                <a:gd name="connsiteY4" fmla="*/ 0 h 256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1550" h="2564099">
                  <a:moveTo>
                    <a:pt x="0" y="0"/>
                  </a:moveTo>
                  <a:lnTo>
                    <a:pt x="4411550" y="0"/>
                  </a:lnTo>
                  <a:lnTo>
                    <a:pt x="4411550" y="2564099"/>
                  </a:lnTo>
                  <a:lnTo>
                    <a:pt x="0" y="25640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42385" tIns="229108" rIns="342385" bIns="113792" numCol="1" spcCol="1270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Marirea</a:t>
              </a:r>
              <a:r>
                <a:rPr lang="en-US" dirty="0" smtClean="0"/>
                <a:t> </a:t>
              </a:r>
              <a:r>
                <a:rPr lang="en-US" dirty="0" err="1" smtClean="0"/>
                <a:t>numarului</a:t>
              </a:r>
              <a:r>
                <a:rPr lang="en-US" dirty="0" smtClean="0"/>
                <a:t> </a:t>
              </a:r>
              <a:r>
                <a:rPr lang="en-US" dirty="0"/>
                <a:t>de </a:t>
              </a:r>
              <a:r>
                <a:rPr lang="en-US" dirty="0" err="1"/>
                <a:t>baze</a:t>
              </a:r>
              <a:r>
                <a:rPr lang="en-US" dirty="0"/>
                <a:t> de date </a:t>
              </a:r>
              <a:r>
                <a:rPr lang="en-US" dirty="0" err="1" smtClean="0"/>
                <a:t>folosite</a:t>
              </a:r>
              <a:r>
                <a:rPr lang="en-US" dirty="0" smtClean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/>
                <a:t>Introducerea</a:t>
              </a:r>
              <a:r>
                <a:rPr lang="en-US" dirty="0" smtClean="0"/>
                <a:t> </a:t>
              </a:r>
              <a:r>
                <a:rPr lang="en-US" dirty="0" err="1" smtClean="0"/>
                <a:t>unui</a:t>
              </a:r>
              <a:r>
                <a:rPr lang="en-US" dirty="0" smtClean="0"/>
                <a:t> </a:t>
              </a:r>
              <a:r>
                <a:rPr lang="en-US" dirty="0" err="1" smtClean="0"/>
                <a:t>modul</a:t>
              </a:r>
              <a:r>
                <a:rPr lang="en-US" dirty="0" smtClean="0"/>
                <a:t> </a:t>
              </a:r>
              <a:r>
                <a:rPr lang="en-US" dirty="0"/>
                <a:t>care </a:t>
              </a:r>
              <a:r>
                <a:rPr lang="en-US" dirty="0" err="1"/>
                <a:t>sa</a:t>
              </a:r>
              <a:r>
                <a:rPr lang="en-US" dirty="0"/>
                <a:t> </a:t>
              </a:r>
              <a:r>
                <a:rPr lang="en-US" dirty="0" err="1" smtClean="0"/>
                <a:t>diminueze</a:t>
              </a:r>
              <a:r>
                <a:rPr lang="en-US" dirty="0" smtClean="0"/>
                <a:t> </a:t>
              </a:r>
              <a:r>
                <a:rPr lang="it-IT" dirty="0" smtClean="0"/>
                <a:t>diferentele </a:t>
              </a:r>
              <a:r>
                <a:rPr lang="it-IT" dirty="0"/>
                <a:t>dintre inregistrarile provenite din baze de date </a:t>
              </a:r>
              <a:r>
                <a:rPr lang="it-IT" dirty="0" smtClean="0"/>
                <a:t>diferite.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 smtClean="0"/>
                <a:t>Antrenarea modelului folosind tehnica </a:t>
              </a:r>
              <a:r>
                <a:rPr lang="en-US" dirty="0"/>
                <a:t>"</a:t>
              </a:r>
              <a:r>
                <a:rPr lang="en-US" dirty="0" smtClean="0"/>
                <a:t>multi-task“.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C</a:t>
              </a:r>
              <a:r>
                <a:rPr lang="it-IT" dirty="0" smtClean="0"/>
                <a:t>ombinarea </a:t>
              </a:r>
              <a:r>
                <a:rPr lang="it-IT" dirty="0"/>
                <a:t>solutiei propuse cu un algoritm </a:t>
              </a:r>
              <a:r>
                <a:rPr lang="it-IT" dirty="0" smtClean="0"/>
                <a:t>de </a:t>
              </a:r>
              <a:r>
                <a:rPr lang="en-US" dirty="0" err="1" smtClean="0"/>
                <a:t>detectie</a:t>
              </a:r>
              <a:r>
                <a:rPr lang="en-US" dirty="0" smtClean="0"/>
                <a:t> </a:t>
              </a:r>
              <a:r>
                <a:rPr lang="en-US" dirty="0"/>
                <a:t>a </a:t>
              </a:r>
              <a:r>
                <a:rPr lang="en-US" dirty="0" err="1"/>
                <a:t>emotiei</a:t>
              </a:r>
              <a:r>
                <a:rPr lang="en-US" dirty="0"/>
                <a:t> </a:t>
              </a:r>
              <a:r>
                <a:rPr lang="en-US" dirty="0" err="1"/>
                <a:t>vizuale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0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692942" y="1287193"/>
              <a:ext cx="878356" cy="539834"/>
            </a:xfrm>
            <a:custGeom>
              <a:avLst/>
              <a:gdLst>
                <a:gd name="connsiteX0" fmla="*/ 0 w 2830273"/>
                <a:gd name="connsiteY0" fmla="*/ 85560 h 513349"/>
                <a:gd name="connsiteX1" fmla="*/ 85560 w 2830273"/>
                <a:gd name="connsiteY1" fmla="*/ 0 h 513349"/>
                <a:gd name="connsiteX2" fmla="*/ 2744713 w 2830273"/>
                <a:gd name="connsiteY2" fmla="*/ 0 h 513349"/>
                <a:gd name="connsiteX3" fmla="*/ 2830273 w 2830273"/>
                <a:gd name="connsiteY3" fmla="*/ 85560 h 513349"/>
                <a:gd name="connsiteX4" fmla="*/ 2830273 w 2830273"/>
                <a:gd name="connsiteY4" fmla="*/ 427789 h 513349"/>
                <a:gd name="connsiteX5" fmla="*/ 2744713 w 2830273"/>
                <a:gd name="connsiteY5" fmla="*/ 513349 h 513349"/>
                <a:gd name="connsiteX6" fmla="*/ 85560 w 2830273"/>
                <a:gd name="connsiteY6" fmla="*/ 513349 h 513349"/>
                <a:gd name="connsiteX7" fmla="*/ 0 w 2830273"/>
                <a:gd name="connsiteY7" fmla="*/ 427789 h 513349"/>
                <a:gd name="connsiteX8" fmla="*/ 0 w 2830273"/>
                <a:gd name="connsiteY8" fmla="*/ 85560 h 51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0273" h="513349">
                  <a:moveTo>
                    <a:pt x="0" y="85560"/>
                  </a:moveTo>
                  <a:cubicBezTo>
                    <a:pt x="0" y="38307"/>
                    <a:pt x="38307" y="0"/>
                    <a:pt x="85560" y="0"/>
                  </a:cubicBezTo>
                  <a:lnTo>
                    <a:pt x="2744713" y="0"/>
                  </a:lnTo>
                  <a:cubicBezTo>
                    <a:pt x="2791966" y="0"/>
                    <a:pt x="2830273" y="38307"/>
                    <a:pt x="2830273" y="85560"/>
                  </a:cubicBezTo>
                  <a:lnTo>
                    <a:pt x="2830273" y="427789"/>
                  </a:lnTo>
                  <a:cubicBezTo>
                    <a:pt x="2830273" y="475042"/>
                    <a:pt x="2791966" y="513349"/>
                    <a:pt x="2744713" y="513349"/>
                  </a:cubicBezTo>
                  <a:lnTo>
                    <a:pt x="85560" y="513349"/>
                  </a:lnTo>
                  <a:cubicBezTo>
                    <a:pt x="38307" y="513349"/>
                    <a:pt x="0" y="475042"/>
                    <a:pt x="0" y="427789"/>
                  </a:cubicBezTo>
                  <a:lnTo>
                    <a:pt x="0" y="8556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782" tIns="25060" rIns="141782" bIns="25060" numCol="1" spcCol="1270" anchor="ctr" anchorCtr="0">
              <a:noAutofit/>
            </a:bodyPr>
            <a:lstStyle/>
            <a:p>
              <a:pPr lvl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Posibile</a:t>
              </a:r>
              <a:r>
                <a:rPr lang="en-US" sz="1800" kern="1200" dirty="0" smtClean="0"/>
                <a:t> </a:t>
              </a:r>
              <a:r>
                <a:rPr lang="en-US" sz="1800" kern="1200" dirty="0" err="1" smtClean="0"/>
                <a:t>imbunatatiri</a:t>
              </a:r>
              <a:endParaRPr lang="en-US" sz="18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1903" y="1437640"/>
            <a:ext cx="10408194" cy="2371686"/>
            <a:chOff x="6419304" y="-1635137"/>
            <a:chExt cx="4206240" cy="2745884"/>
          </a:xfrm>
        </p:grpSpPr>
        <p:sp>
          <p:nvSpPr>
            <p:cNvPr id="13" name="Freeform 12"/>
            <p:cNvSpPr/>
            <p:nvPr/>
          </p:nvSpPr>
          <p:spPr>
            <a:xfrm>
              <a:off x="6419304" y="-1197987"/>
              <a:ext cx="4206240" cy="2308734"/>
            </a:xfrm>
            <a:custGeom>
              <a:avLst/>
              <a:gdLst>
                <a:gd name="connsiteX0" fmla="*/ 0 w 4411550"/>
                <a:gd name="connsiteY0" fmla="*/ 0 h 2564099"/>
                <a:gd name="connsiteX1" fmla="*/ 4411550 w 4411550"/>
                <a:gd name="connsiteY1" fmla="*/ 0 h 2564099"/>
                <a:gd name="connsiteX2" fmla="*/ 4411550 w 4411550"/>
                <a:gd name="connsiteY2" fmla="*/ 2564099 h 2564099"/>
                <a:gd name="connsiteX3" fmla="*/ 0 w 4411550"/>
                <a:gd name="connsiteY3" fmla="*/ 2564099 h 2564099"/>
                <a:gd name="connsiteX4" fmla="*/ 0 w 4411550"/>
                <a:gd name="connsiteY4" fmla="*/ 0 h 256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1550" h="2564099">
                  <a:moveTo>
                    <a:pt x="0" y="0"/>
                  </a:moveTo>
                  <a:lnTo>
                    <a:pt x="4411550" y="0"/>
                  </a:lnTo>
                  <a:lnTo>
                    <a:pt x="4411550" y="2564099"/>
                  </a:lnTo>
                  <a:lnTo>
                    <a:pt x="0" y="25640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42385" tIns="229108" rIns="342385" bIns="113792" numCol="1" spcCol="1270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Lucrarea de diploma contine atat o solutie pentru recunoasterea emotiei in vorbire cat si o interfata grafica care permite antrenarea, testarea si inferenta eficienta a sistemului SER.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Solutia </a:t>
              </a:r>
              <a:r>
                <a:rPr lang="en-US" dirty="0" err="1"/>
                <a:t>implementata</a:t>
              </a:r>
              <a:r>
                <a:rPr lang="en-US" dirty="0"/>
                <a:t> de mine </a:t>
              </a:r>
              <a:r>
                <a:rPr lang="en-US" dirty="0" err="1"/>
                <a:t>reuseste</a:t>
              </a:r>
              <a:r>
                <a:rPr lang="en-US" dirty="0"/>
                <a:t> </a:t>
              </a:r>
              <a:r>
                <a:rPr lang="en-US" dirty="0" err="1"/>
                <a:t>sa</a:t>
              </a:r>
              <a:r>
                <a:rPr lang="en-US" dirty="0"/>
                <a:t> </a:t>
              </a:r>
              <a:r>
                <a:rPr lang="en-US" dirty="0" err="1"/>
                <a:t>atinga</a:t>
              </a:r>
              <a:r>
                <a:rPr lang="en-US" dirty="0"/>
                <a:t> </a:t>
              </a:r>
              <a:r>
                <a:rPr lang="it-IT" dirty="0"/>
                <a:t>o acuratete comparabila cu a unor arhitecturi de success din domeniu si chiar sa le depaseasca </a:t>
              </a:r>
              <a:r>
                <a:rPr lang="en-US" dirty="0"/>
                <a:t>in </a:t>
              </a:r>
              <a:r>
                <a:rPr lang="en-US" dirty="0" err="1"/>
                <a:t>anumite</a:t>
              </a:r>
              <a:r>
                <a:rPr lang="en-US" dirty="0"/>
                <a:t> </a:t>
              </a:r>
              <a:r>
                <a:rPr lang="en-US" dirty="0" err="1"/>
                <a:t>configuratii</a:t>
              </a:r>
              <a:r>
                <a:rPr lang="en-US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Aceasta</a:t>
              </a:r>
              <a:r>
                <a:rPr lang="en-US" dirty="0"/>
                <a:t> </a:t>
              </a:r>
              <a:r>
                <a:rPr lang="en-US" dirty="0" err="1"/>
                <a:t>acuratete</a:t>
              </a:r>
              <a:r>
                <a:rPr lang="en-US" dirty="0"/>
                <a:t> </a:t>
              </a:r>
              <a:r>
                <a:rPr lang="en-US" dirty="0" err="1"/>
                <a:t>este</a:t>
              </a:r>
              <a:r>
                <a:rPr lang="en-US" dirty="0"/>
                <a:t> </a:t>
              </a:r>
              <a:r>
                <a:rPr lang="en-US" dirty="0" err="1"/>
                <a:t>pusa</a:t>
              </a:r>
              <a:r>
                <a:rPr lang="en-US" dirty="0"/>
                <a:t> </a:t>
              </a:r>
              <a:r>
                <a:rPr lang="en-US" dirty="0" err="1"/>
                <a:t>apoi</a:t>
              </a:r>
              <a:r>
                <a:rPr lang="en-US" dirty="0"/>
                <a:t> in </a:t>
              </a:r>
              <a:r>
                <a:rPr lang="en-US" dirty="0" err="1"/>
                <a:t>practica</a:t>
              </a:r>
              <a:r>
                <a:rPr lang="en-US" dirty="0"/>
                <a:t> </a:t>
              </a:r>
              <a:r>
                <a:rPr lang="en-US" dirty="0" err="1"/>
                <a:t>prin</a:t>
              </a:r>
              <a:r>
                <a:rPr lang="en-US" dirty="0"/>
                <a:t> </a:t>
              </a:r>
              <a:r>
                <a:rPr lang="en-US" dirty="0" err="1"/>
                <a:t>interfata</a:t>
              </a:r>
              <a:r>
                <a:rPr lang="en-US" dirty="0"/>
                <a:t> </a:t>
              </a:r>
              <a:r>
                <a:rPr lang="en-US" dirty="0" err="1"/>
                <a:t>grafica</a:t>
              </a:r>
              <a:r>
                <a:rPr lang="en-US" dirty="0"/>
                <a:t> care </a:t>
              </a:r>
              <a:r>
                <a:rPr lang="it-IT" dirty="0"/>
                <a:t>permite utilizatorului sa clasifice emotiile din interiorul discursurilor provenite din mai multe </a:t>
              </a:r>
              <a:r>
                <a:rPr lang="en-US" dirty="0" err="1"/>
                <a:t>surse</a:t>
              </a:r>
              <a:r>
                <a:rPr lang="en-US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0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600559" y="-1635137"/>
              <a:ext cx="628495" cy="539833"/>
            </a:xfrm>
            <a:custGeom>
              <a:avLst/>
              <a:gdLst>
                <a:gd name="connsiteX0" fmla="*/ 0 w 2830273"/>
                <a:gd name="connsiteY0" fmla="*/ 85560 h 513349"/>
                <a:gd name="connsiteX1" fmla="*/ 85560 w 2830273"/>
                <a:gd name="connsiteY1" fmla="*/ 0 h 513349"/>
                <a:gd name="connsiteX2" fmla="*/ 2744713 w 2830273"/>
                <a:gd name="connsiteY2" fmla="*/ 0 h 513349"/>
                <a:gd name="connsiteX3" fmla="*/ 2830273 w 2830273"/>
                <a:gd name="connsiteY3" fmla="*/ 85560 h 513349"/>
                <a:gd name="connsiteX4" fmla="*/ 2830273 w 2830273"/>
                <a:gd name="connsiteY4" fmla="*/ 427789 h 513349"/>
                <a:gd name="connsiteX5" fmla="*/ 2744713 w 2830273"/>
                <a:gd name="connsiteY5" fmla="*/ 513349 h 513349"/>
                <a:gd name="connsiteX6" fmla="*/ 85560 w 2830273"/>
                <a:gd name="connsiteY6" fmla="*/ 513349 h 513349"/>
                <a:gd name="connsiteX7" fmla="*/ 0 w 2830273"/>
                <a:gd name="connsiteY7" fmla="*/ 427789 h 513349"/>
                <a:gd name="connsiteX8" fmla="*/ 0 w 2830273"/>
                <a:gd name="connsiteY8" fmla="*/ 85560 h 51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0273" h="513349">
                  <a:moveTo>
                    <a:pt x="0" y="85560"/>
                  </a:moveTo>
                  <a:cubicBezTo>
                    <a:pt x="0" y="38307"/>
                    <a:pt x="38307" y="0"/>
                    <a:pt x="85560" y="0"/>
                  </a:cubicBezTo>
                  <a:lnTo>
                    <a:pt x="2744713" y="0"/>
                  </a:lnTo>
                  <a:cubicBezTo>
                    <a:pt x="2791966" y="0"/>
                    <a:pt x="2830273" y="38307"/>
                    <a:pt x="2830273" y="85560"/>
                  </a:cubicBezTo>
                  <a:lnTo>
                    <a:pt x="2830273" y="427789"/>
                  </a:lnTo>
                  <a:cubicBezTo>
                    <a:pt x="2830273" y="475042"/>
                    <a:pt x="2791966" y="513349"/>
                    <a:pt x="2744713" y="513349"/>
                  </a:cubicBezTo>
                  <a:lnTo>
                    <a:pt x="85560" y="513349"/>
                  </a:lnTo>
                  <a:cubicBezTo>
                    <a:pt x="38307" y="513349"/>
                    <a:pt x="0" y="475042"/>
                    <a:pt x="0" y="427789"/>
                  </a:cubicBezTo>
                  <a:lnTo>
                    <a:pt x="0" y="8556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782" tIns="25060" rIns="141782" bIns="25060" numCol="1" spcCol="1270" anchor="ctr" anchorCtr="0">
              <a:noAutofit/>
            </a:bodyPr>
            <a:lstStyle/>
            <a:p>
              <a:pPr lvl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Considerente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4315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lock Arc 39"/>
          <p:cNvSpPr/>
          <p:nvPr/>
        </p:nvSpPr>
        <p:spPr>
          <a:xfrm>
            <a:off x="-6807534" y="-453950"/>
            <a:ext cx="7981428" cy="7981428"/>
          </a:xfrm>
          <a:prstGeom prst="blockArc">
            <a:avLst>
              <a:gd name="adj1" fmla="val 18900000"/>
              <a:gd name="adj2" fmla="val 2700000"/>
              <a:gd name="adj3" fmla="val 271"/>
            </a:avLst>
          </a:prstGeom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Freeform 40">
            <a:hlinkClick r:id="rId2" action="ppaction://hlinksldjump"/>
          </p:cNvPr>
          <p:cNvSpPr/>
          <p:nvPr/>
        </p:nvSpPr>
        <p:spPr>
          <a:xfrm>
            <a:off x="373139" y="883801"/>
            <a:ext cx="5609528" cy="624365"/>
          </a:xfrm>
          <a:custGeom>
            <a:avLst/>
            <a:gdLst>
              <a:gd name="connsiteX0" fmla="*/ 0 w 6120951"/>
              <a:gd name="connsiteY0" fmla="*/ 0 h 624365"/>
              <a:gd name="connsiteX1" fmla="*/ 6120951 w 6120951"/>
              <a:gd name="connsiteY1" fmla="*/ 0 h 624365"/>
              <a:gd name="connsiteX2" fmla="*/ 6120951 w 6120951"/>
              <a:gd name="connsiteY2" fmla="*/ 624365 h 624365"/>
              <a:gd name="connsiteX3" fmla="*/ 0 w 6120951"/>
              <a:gd name="connsiteY3" fmla="*/ 624365 h 624365"/>
              <a:gd name="connsiteX4" fmla="*/ 0 w 6120951"/>
              <a:gd name="connsiteY4" fmla="*/ 0 h 62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0951" h="624365">
                <a:moveTo>
                  <a:pt x="0" y="0"/>
                </a:moveTo>
                <a:lnTo>
                  <a:pt x="6120951" y="0"/>
                </a:lnTo>
                <a:lnTo>
                  <a:pt x="6120951" y="624365"/>
                </a:lnTo>
                <a:lnTo>
                  <a:pt x="0" y="6243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590" tIns="86360" rIns="86360" bIns="86360" numCol="1" spcCol="1270" anchor="ctr" anchorCtr="0">
            <a:noAutofit/>
          </a:bodyPr>
          <a:lstStyle/>
          <a:p>
            <a:pPr lvl="0" algn="l" defTabSz="1511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400" kern="1200" dirty="0" err="1" smtClean="0">
                <a:solidFill>
                  <a:schemeClr val="tx1"/>
                </a:solidFill>
              </a:rPr>
              <a:t>Prezentarea</a:t>
            </a:r>
            <a:r>
              <a:rPr lang="en-US" sz="3400" kern="1200" dirty="0" smtClean="0">
                <a:solidFill>
                  <a:schemeClr val="tx1"/>
                </a:solidFill>
              </a:rPr>
              <a:t> </a:t>
            </a:r>
            <a:r>
              <a:rPr lang="en-US" sz="3400" kern="1200" dirty="0" err="1" smtClean="0">
                <a:solidFill>
                  <a:schemeClr val="tx1"/>
                </a:solidFill>
              </a:rPr>
              <a:t>problemei</a:t>
            </a:r>
            <a:endParaRPr lang="en-US" sz="3400" kern="12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" y="843857"/>
            <a:ext cx="780457" cy="780457"/>
          </a:xfrm>
          <a:prstGeom prst="ellipse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reeform 42">
            <a:hlinkClick r:id="rId3" action="ppaction://hlinksldjump"/>
          </p:cNvPr>
          <p:cNvSpPr/>
          <p:nvPr/>
        </p:nvSpPr>
        <p:spPr>
          <a:xfrm>
            <a:off x="886723" y="1820231"/>
            <a:ext cx="5138856" cy="624365"/>
          </a:xfrm>
          <a:custGeom>
            <a:avLst/>
            <a:gdLst>
              <a:gd name="connsiteX0" fmla="*/ 0 w 5607367"/>
              <a:gd name="connsiteY0" fmla="*/ 0 h 624365"/>
              <a:gd name="connsiteX1" fmla="*/ 5607367 w 5607367"/>
              <a:gd name="connsiteY1" fmla="*/ 0 h 624365"/>
              <a:gd name="connsiteX2" fmla="*/ 5607367 w 5607367"/>
              <a:gd name="connsiteY2" fmla="*/ 624365 h 624365"/>
              <a:gd name="connsiteX3" fmla="*/ 0 w 5607367"/>
              <a:gd name="connsiteY3" fmla="*/ 624365 h 624365"/>
              <a:gd name="connsiteX4" fmla="*/ 0 w 5607367"/>
              <a:gd name="connsiteY4" fmla="*/ 0 h 62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7367" h="624365">
                <a:moveTo>
                  <a:pt x="0" y="0"/>
                </a:moveTo>
                <a:lnTo>
                  <a:pt x="5607367" y="0"/>
                </a:lnTo>
                <a:lnTo>
                  <a:pt x="5607367" y="624365"/>
                </a:lnTo>
                <a:lnTo>
                  <a:pt x="0" y="6243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590" tIns="86360" rIns="86360" bIns="86360" numCol="1" spcCol="1270" anchor="ctr" anchorCtr="0">
            <a:noAutofit/>
          </a:bodyPr>
          <a:lstStyle/>
          <a:p>
            <a:pPr lvl="0" algn="l" defTabSz="1511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400" kern="1200" smtClean="0">
                <a:solidFill>
                  <a:schemeClr val="tx1"/>
                </a:solidFill>
              </a:rPr>
              <a:t>Motivatia Problemei</a:t>
            </a:r>
            <a:endParaRPr lang="en-US" sz="3400" kern="120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513585" y="1780287"/>
            <a:ext cx="780457" cy="780457"/>
          </a:xfrm>
          <a:prstGeom prst="ellipse">
            <a:avLst/>
          </a:prstGeom>
          <a:ln w="12700">
            <a:prstDash val="lgDash"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 44">
            <a:hlinkClick r:id="rId4" action="ppaction://hlinksldjump"/>
          </p:cNvPr>
          <p:cNvSpPr/>
          <p:nvPr/>
        </p:nvSpPr>
        <p:spPr>
          <a:xfrm>
            <a:off x="1121570" y="2756661"/>
            <a:ext cx="4923629" cy="624365"/>
          </a:xfrm>
          <a:custGeom>
            <a:avLst/>
            <a:gdLst>
              <a:gd name="connsiteX0" fmla="*/ 0 w 5372518"/>
              <a:gd name="connsiteY0" fmla="*/ 0 h 624365"/>
              <a:gd name="connsiteX1" fmla="*/ 5372518 w 5372518"/>
              <a:gd name="connsiteY1" fmla="*/ 0 h 624365"/>
              <a:gd name="connsiteX2" fmla="*/ 5372518 w 5372518"/>
              <a:gd name="connsiteY2" fmla="*/ 624365 h 624365"/>
              <a:gd name="connsiteX3" fmla="*/ 0 w 5372518"/>
              <a:gd name="connsiteY3" fmla="*/ 624365 h 624365"/>
              <a:gd name="connsiteX4" fmla="*/ 0 w 5372518"/>
              <a:gd name="connsiteY4" fmla="*/ 0 h 62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518" h="624365">
                <a:moveTo>
                  <a:pt x="0" y="0"/>
                </a:moveTo>
                <a:lnTo>
                  <a:pt x="5372518" y="0"/>
                </a:lnTo>
                <a:lnTo>
                  <a:pt x="5372518" y="624365"/>
                </a:lnTo>
                <a:lnTo>
                  <a:pt x="0" y="6243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590" tIns="86360" rIns="86360" bIns="86360" numCol="1" spcCol="1270" anchor="ctr" anchorCtr="0">
            <a:noAutofit/>
          </a:bodyPr>
          <a:lstStyle/>
          <a:p>
            <a:pPr lvl="0" algn="l" defTabSz="1511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400" kern="1200" dirty="0" err="1" smtClean="0">
                <a:solidFill>
                  <a:schemeClr val="tx1"/>
                </a:solidFill>
              </a:rPr>
              <a:t>Obstacolele</a:t>
            </a:r>
            <a:r>
              <a:rPr lang="en-US" sz="3400" kern="1200" dirty="0" smtClean="0">
                <a:solidFill>
                  <a:schemeClr val="tx1"/>
                </a:solidFill>
              </a:rPr>
              <a:t> </a:t>
            </a:r>
            <a:r>
              <a:rPr lang="en-US" sz="3400" kern="1200" dirty="0" err="1" smtClean="0">
                <a:solidFill>
                  <a:schemeClr val="tx1"/>
                </a:solidFill>
              </a:rPr>
              <a:t>domeniului</a:t>
            </a:r>
            <a:endParaRPr lang="en-US" sz="3400" kern="12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48434" y="2716718"/>
            <a:ext cx="780457" cy="780457"/>
          </a:xfrm>
          <a:prstGeom prst="ellipse">
            <a:avLst/>
          </a:prstGeom>
          <a:ln w="12700">
            <a:prstDash val="lgDash"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 46">
            <a:hlinkClick r:id="rId5" action="ppaction://hlinksldjump"/>
          </p:cNvPr>
          <p:cNvSpPr/>
          <p:nvPr/>
        </p:nvSpPr>
        <p:spPr>
          <a:xfrm>
            <a:off x="1121570" y="3692499"/>
            <a:ext cx="4923629" cy="624365"/>
          </a:xfrm>
          <a:custGeom>
            <a:avLst/>
            <a:gdLst>
              <a:gd name="connsiteX0" fmla="*/ 0 w 5372518"/>
              <a:gd name="connsiteY0" fmla="*/ 0 h 624365"/>
              <a:gd name="connsiteX1" fmla="*/ 5372518 w 5372518"/>
              <a:gd name="connsiteY1" fmla="*/ 0 h 624365"/>
              <a:gd name="connsiteX2" fmla="*/ 5372518 w 5372518"/>
              <a:gd name="connsiteY2" fmla="*/ 624365 h 624365"/>
              <a:gd name="connsiteX3" fmla="*/ 0 w 5372518"/>
              <a:gd name="connsiteY3" fmla="*/ 624365 h 624365"/>
              <a:gd name="connsiteX4" fmla="*/ 0 w 5372518"/>
              <a:gd name="connsiteY4" fmla="*/ 0 h 62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518" h="624365">
                <a:moveTo>
                  <a:pt x="0" y="0"/>
                </a:moveTo>
                <a:lnTo>
                  <a:pt x="5372518" y="0"/>
                </a:lnTo>
                <a:lnTo>
                  <a:pt x="5372518" y="624365"/>
                </a:lnTo>
                <a:lnTo>
                  <a:pt x="0" y="6243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590" tIns="86360" rIns="86360" bIns="86360" numCol="1" spcCol="1270" anchor="ctr" anchorCtr="0">
            <a:noAutofit/>
          </a:bodyPr>
          <a:lstStyle/>
          <a:p>
            <a:pPr lvl="0" algn="l" defTabSz="1511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400" kern="1200" dirty="0" smtClean="0">
                <a:solidFill>
                  <a:schemeClr val="tx1"/>
                </a:solidFill>
              </a:rPr>
              <a:t>Solutia </a:t>
            </a:r>
            <a:r>
              <a:rPr lang="en-US" sz="3400" kern="1200" dirty="0" err="1" smtClean="0">
                <a:solidFill>
                  <a:schemeClr val="tx1"/>
                </a:solidFill>
              </a:rPr>
              <a:t>Propusa</a:t>
            </a:r>
            <a:endParaRPr lang="en-US" sz="3400" kern="1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748434" y="3652555"/>
            <a:ext cx="780457" cy="780457"/>
          </a:xfrm>
          <a:prstGeom prst="ellipse">
            <a:avLst/>
          </a:prstGeom>
          <a:ln w="12700">
            <a:prstDash val="lgDash"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>
            <a:hlinkClick r:id="rId6" action="ppaction://hlinksldjump"/>
          </p:cNvPr>
          <p:cNvSpPr/>
          <p:nvPr/>
        </p:nvSpPr>
        <p:spPr>
          <a:xfrm>
            <a:off x="886723" y="4628929"/>
            <a:ext cx="5138856" cy="624365"/>
          </a:xfrm>
          <a:custGeom>
            <a:avLst/>
            <a:gdLst>
              <a:gd name="connsiteX0" fmla="*/ 0 w 5607367"/>
              <a:gd name="connsiteY0" fmla="*/ 0 h 624365"/>
              <a:gd name="connsiteX1" fmla="*/ 5607367 w 5607367"/>
              <a:gd name="connsiteY1" fmla="*/ 0 h 624365"/>
              <a:gd name="connsiteX2" fmla="*/ 5607367 w 5607367"/>
              <a:gd name="connsiteY2" fmla="*/ 624365 h 624365"/>
              <a:gd name="connsiteX3" fmla="*/ 0 w 5607367"/>
              <a:gd name="connsiteY3" fmla="*/ 624365 h 624365"/>
              <a:gd name="connsiteX4" fmla="*/ 0 w 5607367"/>
              <a:gd name="connsiteY4" fmla="*/ 0 h 62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7367" h="624365">
                <a:moveTo>
                  <a:pt x="0" y="0"/>
                </a:moveTo>
                <a:lnTo>
                  <a:pt x="5607367" y="0"/>
                </a:lnTo>
                <a:lnTo>
                  <a:pt x="5607367" y="624365"/>
                </a:lnTo>
                <a:lnTo>
                  <a:pt x="0" y="6243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590" tIns="86360" rIns="86360" bIns="86360" numCol="1" spcCol="1270" anchor="ctr" anchorCtr="0">
            <a:noAutofit/>
          </a:bodyPr>
          <a:lstStyle/>
          <a:p>
            <a:pPr lvl="0" algn="l" defTabSz="1511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400" kern="1200" smtClean="0">
                <a:solidFill>
                  <a:schemeClr val="tx1"/>
                </a:solidFill>
              </a:rPr>
              <a:t>Rezultate si experimente</a:t>
            </a:r>
            <a:endParaRPr lang="en-US" sz="3400" kern="120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13585" y="4588985"/>
            <a:ext cx="780457" cy="780457"/>
          </a:xfrm>
          <a:prstGeom prst="ellipse">
            <a:avLst/>
          </a:prstGeom>
          <a:ln w="12700">
            <a:prstDash val="lgDash"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Freeform 50">
            <a:hlinkClick r:id="rId7" action="ppaction://hlinksldjump"/>
          </p:cNvPr>
          <p:cNvSpPr/>
          <p:nvPr/>
        </p:nvSpPr>
        <p:spPr>
          <a:xfrm>
            <a:off x="373139" y="5565359"/>
            <a:ext cx="5609528" cy="624365"/>
          </a:xfrm>
          <a:custGeom>
            <a:avLst/>
            <a:gdLst>
              <a:gd name="connsiteX0" fmla="*/ 0 w 6120951"/>
              <a:gd name="connsiteY0" fmla="*/ 0 h 624365"/>
              <a:gd name="connsiteX1" fmla="*/ 6120951 w 6120951"/>
              <a:gd name="connsiteY1" fmla="*/ 0 h 624365"/>
              <a:gd name="connsiteX2" fmla="*/ 6120951 w 6120951"/>
              <a:gd name="connsiteY2" fmla="*/ 624365 h 624365"/>
              <a:gd name="connsiteX3" fmla="*/ 0 w 6120951"/>
              <a:gd name="connsiteY3" fmla="*/ 624365 h 624365"/>
              <a:gd name="connsiteX4" fmla="*/ 0 w 6120951"/>
              <a:gd name="connsiteY4" fmla="*/ 0 h 62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0951" h="624365">
                <a:moveTo>
                  <a:pt x="0" y="0"/>
                </a:moveTo>
                <a:lnTo>
                  <a:pt x="6120951" y="0"/>
                </a:lnTo>
                <a:lnTo>
                  <a:pt x="6120951" y="624365"/>
                </a:lnTo>
                <a:lnTo>
                  <a:pt x="0" y="6243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590" tIns="86360" rIns="86360" bIns="86360" numCol="1" spcCol="1270" anchor="ctr" anchorCtr="0">
            <a:noAutofit/>
          </a:bodyPr>
          <a:lstStyle/>
          <a:p>
            <a:pPr lvl="0" algn="l" defTabSz="1511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400" kern="1200" smtClean="0">
                <a:solidFill>
                  <a:schemeClr val="tx1"/>
                </a:solidFill>
              </a:rPr>
              <a:t>Concluzii</a:t>
            </a:r>
            <a:endParaRPr lang="en-US" sz="3400" kern="120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" y="5525415"/>
            <a:ext cx="780457" cy="780457"/>
          </a:xfrm>
          <a:prstGeom prst="ellipse">
            <a:avLst/>
          </a:prstGeom>
          <a:ln w="12700">
            <a:prstDash val="lgDash"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Oval 33">
            <a:hlinkClick r:id="rId2" action="ppaction://hlinksldjump"/>
          </p:cNvPr>
          <p:cNvSpPr/>
          <p:nvPr/>
        </p:nvSpPr>
        <p:spPr>
          <a:xfrm>
            <a:off x="0" y="843797"/>
            <a:ext cx="780457" cy="780457"/>
          </a:xfrm>
          <a:prstGeom prst="ellipse">
            <a:avLst/>
          </a:prstGeom>
          <a:solidFill>
            <a:schemeClr val="tx2"/>
          </a:solidFill>
          <a:ln w="12700">
            <a:prstDash val="lg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Oval 34">
            <a:hlinkClick r:id="rId2" action="ppaction://hlinksldjump"/>
          </p:cNvPr>
          <p:cNvSpPr/>
          <p:nvPr/>
        </p:nvSpPr>
        <p:spPr>
          <a:xfrm>
            <a:off x="513585" y="1780310"/>
            <a:ext cx="780457" cy="780457"/>
          </a:xfrm>
          <a:prstGeom prst="ellipse">
            <a:avLst/>
          </a:prstGeom>
          <a:solidFill>
            <a:schemeClr val="tx2"/>
          </a:solidFill>
          <a:ln w="12700">
            <a:prstDash val="lg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3" name="Oval 52">
            <a:hlinkClick r:id="rId2" action="ppaction://hlinksldjump"/>
          </p:cNvPr>
          <p:cNvSpPr/>
          <p:nvPr/>
        </p:nvSpPr>
        <p:spPr>
          <a:xfrm>
            <a:off x="748433" y="2723244"/>
            <a:ext cx="780457" cy="780457"/>
          </a:xfrm>
          <a:prstGeom prst="ellipse">
            <a:avLst/>
          </a:prstGeom>
          <a:solidFill>
            <a:schemeClr val="tx2"/>
          </a:solidFill>
          <a:ln w="12700">
            <a:prstDash val="lg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4" name="Oval 53">
            <a:hlinkClick r:id="rId2" action="ppaction://hlinksldjump"/>
          </p:cNvPr>
          <p:cNvSpPr/>
          <p:nvPr/>
        </p:nvSpPr>
        <p:spPr>
          <a:xfrm>
            <a:off x="748433" y="3652555"/>
            <a:ext cx="780457" cy="780457"/>
          </a:xfrm>
          <a:prstGeom prst="ellipse">
            <a:avLst/>
          </a:prstGeom>
          <a:solidFill>
            <a:schemeClr val="tx2"/>
          </a:solidFill>
          <a:ln w="12700">
            <a:prstDash val="lg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Oval 54">
            <a:hlinkClick r:id="rId2" action="ppaction://hlinksldjump"/>
          </p:cNvPr>
          <p:cNvSpPr/>
          <p:nvPr/>
        </p:nvSpPr>
        <p:spPr>
          <a:xfrm>
            <a:off x="513585" y="4581866"/>
            <a:ext cx="780457" cy="780457"/>
          </a:xfrm>
          <a:prstGeom prst="ellipse">
            <a:avLst/>
          </a:prstGeom>
          <a:solidFill>
            <a:schemeClr val="tx2"/>
          </a:solidFill>
          <a:ln w="12700">
            <a:prstDash val="lg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6" name="Oval 55">
            <a:hlinkClick r:id="rId2" action="ppaction://hlinksldjump"/>
          </p:cNvPr>
          <p:cNvSpPr/>
          <p:nvPr/>
        </p:nvSpPr>
        <p:spPr>
          <a:xfrm>
            <a:off x="0" y="5532534"/>
            <a:ext cx="780457" cy="780457"/>
          </a:xfrm>
          <a:prstGeom prst="ellipse">
            <a:avLst/>
          </a:prstGeom>
          <a:solidFill>
            <a:schemeClr val="tx2"/>
          </a:solidFill>
          <a:ln w="12700">
            <a:prstDash val="lgDash"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9361130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0687" y="380262"/>
            <a:ext cx="5221045" cy="88395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Recunoasterea</a:t>
            </a:r>
            <a:r>
              <a:rPr lang="en-US" dirty="0" smtClean="0"/>
              <a:t> </a:t>
            </a:r>
            <a:r>
              <a:rPr lang="en-US" dirty="0" err="1" smtClean="0"/>
              <a:t>emotioei</a:t>
            </a:r>
            <a:r>
              <a:rPr lang="en-US" dirty="0" smtClean="0"/>
              <a:t> in </a:t>
            </a:r>
            <a:r>
              <a:rPr lang="en-US" dirty="0" err="1" smtClean="0"/>
              <a:t>vorbire</a:t>
            </a:r>
            <a:endParaRPr lang="en-US" dirty="0"/>
          </a:p>
        </p:txBody>
      </p:sp>
      <p:pic>
        <p:nvPicPr>
          <p:cNvPr id="1026" name="Picture 2" descr="4 ways to navigate different communication styles at work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64" y="1790857"/>
            <a:ext cx="5212561" cy="253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atbot Concept. Man Chatting With Chat Bot. Customer Support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65"/>
          <a:stretch/>
        </p:blipFill>
        <p:spPr bwMode="auto">
          <a:xfrm>
            <a:off x="6139724" y="1780690"/>
            <a:ext cx="5212080" cy="254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18844" y="4433745"/>
            <a:ext cx="50292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Informatia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lingvistica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este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alcatuita</a:t>
            </a:r>
            <a:r>
              <a:rPr lang="en-US" sz="1600" dirty="0" smtClean="0">
                <a:solidFill>
                  <a:schemeClr val="tx1"/>
                </a:solidFill>
              </a:rPr>
              <a:t> din </a:t>
            </a:r>
            <a:r>
              <a:rPr lang="en-US" sz="1600" dirty="0" err="1" smtClean="0">
                <a:solidFill>
                  <a:schemeClr val="tx1"/>
                </a:solidFill>
              </a:rPr>
              <a:t>cuvintele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rostite</a:t>
            </a:r>
            <a:r>
              <a:rPr lang="en-US" sz="1600" dirty="0" smtClean="0">
                <a:solidFill>
                  <a:schemeClr val="tx1"/>
                </a:solidFill>
              </a:rPr>
              <a:t> de un participant la </a:t>
            </a:r>
            <a:r>
              <a:rPr lang="en-US" sz="1600" dirty="0" err="1" smtClean="0">
                <a:solidFill>
                  <a:schemeClr val="tx1"/>
                </a:solidFill>
              </a:rPr>
              <a:t>conversatie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8844" y="5121953"/>
            <a:ext cx="5029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Informatia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emotionala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reprezinta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modul</a:t>
            </a:r>
            <a:r>
              <a:rPr lang="en-US" sz="1600" dirty="0" smtClean="0">
                <a:solidFill>
                  <a:schemeClr val="tx1"/>
                </a:solidFill>
              </a:rPr>
              <a:t> in care </a:t>
            </a:r>
            <a:r>
              <a:rPr lang="en-US" sz="1600" dirty="0" err="1" smtClean="0">
                <a:solidFill>
                  <a:schemeClr val="tx1"/>
                </a:solidFill>
              </a:rPr>
              <a:t>aceste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cuvinte</a:t>
            </a:r>
            <a:r>
              <a:rPr lang="en-US" sz="1600" dirty="0" smtClean="0">
                <a:solidFill>
                  <a:schemeClr val="tx1"/>
                </a:solidFill>
              </a:rPr>
              <a:t> au </a:t>
            </a:r>
            <a:r>
              <a:rPr lang="en-US" sz="1600" dirty="0" err="1" smtClean="0">
                <a:solidFill>
                  <a:schemeClr val="tx1"/>
                </a:solidFill>
              </a:rPr>
              <a:t>fost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rostite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si</a:t>
            </a:r>
            <a:r>
              <a:rPr lang="en-US" sz="1600" dirty="0" smtClean="0">
                <a:solidFill>
                  <a:schemeClr val="tx1"/>
                </a:solidFill>
              </a:rPr>
              <a:t> ne </a:t>
            </a:r>
            <a:r>
              <a:rPr lang="en-US" sz="1600" dirty="0" err="1" smtClean="0">
                <a:solidFill>
                  <a:schemeClr val="tx1"/>
                </a:solidFill>
              </a:rPr>
              <a:t>ofera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posibilitatea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intelegem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sensul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lor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adevarat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3521" y="4424845"/>
            <a:ext cx="502448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Algoritmii</a:t>
            </a:r>
            <a:r>
              <a:rPr lang="en-US" sz="1600" dirty="0" smtClean="0">
                <a:solidFill>
                  <a:schemeClr val="tx1"/>
                </a:solidFill>
              </a:rPr>
              <a:t> care </a:t>
            </a:r>
            <a:r>
              <a:rPr lang="en-US" sz="1600" dirty="0" err="1" smtClean="0">
                <a:solidFill>
                  <a:schemeClr val="tx1"/>
                </a:solidFill>
              </a:rPr>
              <a:t>vor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lua</a:t>
            </a:r>
            <a:r>
              <a:rPr lang="en-US" sz="1600" dirty="0" smtClean="0">
                <a:solidFill>
                  <a:schemeClr val="tx1"/>
                </a:solidFill>
              </a:rPr>
              <a:t> parte de </a:t>
            </a:r>
            <a:r>
              <a:rPr lang="en-US" sz="1600" dirty="0" err="1" smtClean="0">
                <a:solidFill>
                  <a:schemeClr val="tx1"/>
                </a:solidFill>
              </a:rPr>
              <a:t>acum</a:t>
            </a:r>
            <a:r>
              <a:rPr lang="en-US" sz="1600" dirty="0" smtClean="0">
                <a:solidFill>
                  <a:schemeClr val="tx1"/>
                </a:solidFill>
              </a:rPr>
              <a:t> la </a:t>
            </a:r>
            <a:r>
              <a:rPr lang="en-US" sz="1600" dirty="0" err="1" smtClean="0">
                <a:solidFill>
                  <a:schemeClr val="tx1"/>
                </a:solidFill>
              </a:rPr>
              <a:t>aceste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conversatii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trebuie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sa</a:t>
            </a:r>
            <a:r>
              <a:rPr lang="en-US" sz="1600" dirty="0" smtClean="0">
                <a:solidFill>
                  <a:schemeClr val="tx1"/>
                </a:solidFill>
              </a:rPr>
              <a:t> fie la </a:t>
            </a:r>
            <a:r>
              <a:rPr lang="en-US" sz="1600" dirty="0" err="1" smtClean="0">
                <a:solidFill>
                  <a:schemeClr val="tx1"/>
                </a:solidFill>
              </a:rPr>
              <a:t>fel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capabili</a:t>
            </a:r>
            <a:r>
              <a:rPr lang="en-US" sz="1600" dirty="0" smtClean="0">
                <a:solidFill>
                  <a:schemeClr val="tx1"/>
                </a:solidFill>
              </a:rPr>
              <a:t> ca </a:t>
            </a:r>
            <a:r>
              <a:rPr lang="en-US" sz="1600" dirty="0" err="1" smtClean="0">
                <a:solidFill>
                  <a:schemeClr val="tx1"/>
                </a:solidFill>
              </a:rPr>
              <a:t>si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noi</a:t>
            </a:r>
            <a:r>
              <a:rPr lang="en-US" sz="1600" dirty="0" smtClean="0">
                <a:solidFill>
                  <a:schemeClr val="tx1"/>
                </a:solidFill>
              </a:rPr>
              <a:t> din </a:t>
            </a:r>
            <a:r>
              <a:rPr lang="en-US" sz="1600" dirty="0" err="1" smtClean="0">
                <a:solidFill>
                  <a:schemeClr val="tx1"/>
                </a:solidFill>
              </a:rPr>
              <a:t>aceasta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privinta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74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714" y="285963"/>
            <a:ext cx="6950571" cy="92066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Domeniul</a:t>
            </a:r>
            <a:r>
              <a:rPr lang="en-US" dirty="0" smtClean="0"/>
              <a:t> </a:t>
            </a:r>
            <a:r>
              <a:rPr lang="en-US" dirty="0" err="1" smtClean="0"/>
              <a:t>recunoasterii</a:t>
            </a:r>
            <a:r>
              <a:rPr lang="en-US" dirty="0" smtClean="0"/>
              <a:t> </a:t>
            </a:r>
            <a:r>
              <a:rPr lang="en-US" dirty="0" err="1" smtClean="0"/>
              <a:t>emotiei</a:t>
            </a:r>
            <a:r>
              <a:rPr lang="en-US" dirty="0" smtClean="0"/>
              <a:t> in </a:t>
            </a:r>
            <a:r>
              <a:rPr lang="en-US" dirty="0" err="1" smtClean="0"/>
              <a:t>vorbire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3306" y="1900352"/>
            <a:ext cx="539582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Problema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recunoasterii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emotiei</a:t>
            </a:r>
            <a:r>
              <a:rPr lang="en-US" sz="1600" dirty="0">
                <a:solidFill>
                  <a:schemeClr val="tx1"/>
                </a:solidFill>
              </a:rPr>
              <a:t> in </a:t>
            </a:r>
            <a:r>
              <a:rPr lang="en-US" sz="1600" dirty="0" err="1">
                <a:solidFill>
                  <a:schemeClr val="tx1"/>
                </a:solidFill>
              </a:rPr>
              <a:t>vorbire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sau</a:t>
            </a:r>
            <a:r>
              <a:rPr lang="en-US" sz="1600" dirty="0">
                <a:solidFill>
                  <a:schemeClr val="tx1"/>
                </a:solidFill>
              </a:rPr>
              <a:t> “Speech </a:t>
            </a:r>
            <a:r>
              <a:rPr lang="en-US" sz="1600" dirty="0" err="1">
                <a:solidFill>
                  <a:schemeClr val="tx1"/>
                </a:solidFill>
              </a:rPr>
              <a:t>Emotio</a:t>
            </a:r>
            <a:r>
              <a:rPr lang="en-US" sz="1600" dirty="0">
                <a:solidFill>
                  <a:schemeClr val="tx1"/>
                </a:solidFill>
              </a:rPr>
              <a:t> Recognition”,  a </a:t>
            </a:r>
            <a:r>
              <a:rPr lang="en-US" sz="1600" dirty="0" err="1">
                <a:solidFill>
                  <a:schemeClr val="tx1"/>
                </a:solidFill>
              </a:rPr>
              <a:t>fost</a:t>
            </a:r>
            <a:r>
              <a:rPr lang="en-US" sz="1600" dirty="0">
                <a:solidFill>
                  <a:schemeClr val="tx1"/>
                </a:solidFill>
              </a:rPr>
              <a:t> prima data </a:t>
            </a:r>
            <a:r>
              <a:rPr lang="en-US" sz="1600" dirty="0" err="1">
                <a:solidFill>
                  <a:schemeClr val="tx1"/>
                </a:solidFill>
              </a:rPr>
              <a:t>introdusa</a:t>
            </a:r>
            <a:r>
              <a:rPr lang="en-US" sz="1600" dirty="0">
                <a:solidFill>
                  <a:schemeClr val="tx1"/>
                </a:solidFill>
              </a:rPr>
              <a:t> in </a:t>
            </a:r>
            <a:r>
              <a:rPr lang="en-US" sz="1600" dirty="0" err="1">
                <a:solidFill>
                  <a:schemeClr val="tx1"/>
                </a:solidFill>
              </a:rPr>
              <a:t>anul</a:t>
            </a:r>
            <a:r>
              <a:rPr lang="en-US" sz="1600" dirty="0">
                <a:solidFill>
                  <a:schemeClr val="tx1"/>
                </a:solidFill>
              </a:rPr>
              <a:t> 1996, </a:t>
            </a:r>
            <a:r>
              <a:rPr lang="en-US" sz="1600" dirty="0" err="1">
                <a:solidFill>
                  <a:schemeClr val="tx1"/>
                </a:solidFill>
              </a:rPr>
              <a:t>si</a:t>
            </a:r>
            <a:r>
              <a:rPr lang="en-US" sz="1600" dirty="0">
                <a:solidFill>
                  <a:schemeClr val="tx1"/>
                </a:solidFill>
              </a:rPr>
              <a:t> a </a:t>
            </a:r>
            <a:r>
              <a:rPr lang="en-US" sz="1600" dirty="0" err="1">
                <a:solidFill>
                  <a:schemeClr val="tx1"/>
                </a:solidFill>
              </a:rPr>
              <a:t>starnit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curiozitatea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adeptilor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it-IT" sz="1600" dirty="0">
                <a:solidFill>
                  <a:schemeClr val="tx1"/>
                </a:solidFill>
              </a:rPr>
              <a:t>domeniului inteligentei artificiale de alungul a doua decenii. </a:t>
            </a:r>
            <a:endParaRPr lang="it-IT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Domeniul</a:t>
            </a:r>
            <a:r>
              <a:rPr lang="en-US" sz="1600" dirty="0" smtClean="0"/>
              <a:t> "Speech Emotion Recognition“ are ca </a:t>
            </a:r>
            <a:r>
              <a:rPr lang="en-US" sz="1600" dirty="0" err="1" smtClean="0"/>
              <a:t>scop</a:t>
            </a:r>
            <a:r>
              <a:rPr lang="en-US" sz="1600" dirty="0" smtClean="0"/>
              <a:t> final </a:t>
            </a:r>
            <a:r>
              <a:rPr lang="en-US" sz="1600" dirty="0" err="1" smtClean="0"/>
              <a:t>construirea</a:t>
            </a:r>
            <a:r>
              <a:rPr lang="en-US" sz="1600" dirty="0" smtClean="0"/>
              <a:t> </a:t>
            </a:r>
            <a:r>
              <a:rPr lang="en-US" sz="1600" dirty="0" err="1" smtClean="0"/>
              <a:t>unui</a:t>
            </a:r>
            <a:r>
              <a:rPr lang="en-US" sz="1600" dirty="0" smtClean="0"/>
              <a:t> model de tip "Machine Learning" care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primeasca</a:t>
            </a:r>
            <a:r>
              <a:rPr lang="en-US" sz="1600" dirty="0" smtClean="0"/>
              <a:t> de la </a:t>
            </a:r>
            <a:r>
              <a:rPr lang="en-US" sz="1600" dirty="0" err="1" smtClean="0"/>
              <a:t>intrare</a:t>
            </a:r>
            <a:r>
              <a:rPr lang="en-US" sz="1600" dirty="0" smtClean="0"/>
              <a:t> o </a:t>
            </a:r>
            <a:r>
              <a:rPr lang="en-US" sz="1600" dirty="0" err="1" smtClean="0"/>
              <a:t>inregistrare</a:t>
            </a:r>
            <a:r>
              <a:rPr lang="en-US" sz="1600" dirty="0" smtClean="0"/>
              <a:t> audio, o parte </a:t>
            </a:r>
            <a:r>
              <a:rPr lang="en-US" sz="1600" dirty="0" err="1" smtClean="0"/>
              <a:t>dintr</a:t>
            </a:r>
            <a:r>
              <a:rPr lang="en-US" sz="1600" dirty="0" smtClean="0"/>
              <a:t>-o </a:t>
            </a:r>
            <a:r>
              <a:rPr lang="it-IT" sz="1600" dirty="0" smtClean="0"/>
              <a:t>conversatie, si sa genereze la iesire o emotie, care sa fie reprezentativa pentru acea inregistrare.</a:t>
            </a:r>
            <a:endParaRPr lang="it-IT" sz="1600" dirty="0">
              <a:solidFill>
                <a:schemeClr val="tx1"/>
              </a:solidFill>
            </a:endParaRPr>
          </a:p>
        </p:txBody>
      </p:sp>
      <p:pic>
        <p:nvPicPr>
          <p:cNvPr id="5122" name="Picture 2" descr="Explainable AI: The Next Frontier in Human-Machine Harmo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807" y="1900352"/>
            <a:ext cx="5060112" cy="230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43306" y="4787895"/>
            <a:ext cx="1058461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Spre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deosebire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problema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inrudita</a:t>
            </a:r>
            <a:r>
              <a:rPr lang="en-US" sz="1600" dirty="0" smtClean="0">
                <a:solidFill>
                  <a:schemeClr val="tx1"/>
                </a:solidFill>
              </a:rPr>
              <a:t> a </a:t>
            </a:r>
            <a:r>
              <a:rPr lang="en-US" sz="1600" dirty="0" err="1" smtClean="0">
                <a:solidFill>
                  <a:schemeClr val="tx1"/>
                </a:solidFill>
              </a:rPr>
              <a:t>detecterii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informatiei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lingivstice</a:t>
            </a:r>
            <a:r>
              <a:rPr lang="en-US" sz="1600" dirty="0" smtClean="0">
                <a:solidFill>
                  <a:schemeClr val="tx1"/>
                </a:solidFill>
              </a:rPr>
              <a:t>, “Speech Recognition”, </a:t>
            </a:r>
            <a:r>
              <a:rPr lang="en-US" sz="1600" dirty="0" err="1" smtClean="0">
                <a:solidFill>
                  <a:schemeClr val="tx1"/>
                </a:solidFill>
              </a:rPr>
              <a:t>pentru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recunoasterea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emotiei</a:t>
            </a:r>
            <a:r>
              <a:rPr lang="en-US" sz="1600" dirty="0" smtClean="0">
                <a:solidFill>
                  <a:schemeClr val="tx1"/>
                </a:solidFill>
              </a:rPr>
              <a:t> in </a:t>
            </a:r>
            <a:r>
              <a:rPr lang="en-US" sz="1600" dirty="0" err="1" smtClean="0">
                <a:solidFill>
                  <a:schemeClr val="tx1"/>
                </a:solidFill>
              </a:rPr>
              <a:t>vorbire</a:t>
            </a:r>
            <a:r>
              <a:rPr lang="en-US" sz="1600" dirty="0" smtClean="0">
                <a:solidFill>
                  <a:schemeClr val="tx1"/>
                </a:solidFill>
              </a:rPr>
              <a:t> nu s-a </a:t>
            </a:r>
            <a:r>
              <a:rPr lang="en-US" sz="1600" dirty="0" err="1" smtClean="0">
                <a:solidFill>
                  <a:schemeClr val="tx1"/>
                </a:solidFill>
              </a:rPr>
              <a:t>obtinut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inca</a:t>
            </a:r>
            <a:r>
              <a:rPr lang="en-US" sz="1600" dirty="0" smtClean="0">
                <a:solidFill>
                  <a:schemeClr val="tx1"/>
                </a:solidFill>
              </a:rPr>
              <a:t> o </a:t>
            </a:r>
            <a:r>
              <a:rPr lang="en-US" sz="1600" dirty="0" err="1" smtClean="0">
                <a:solidFill>
                  <a:schemeClr val="tx1"/>
                </a:solidFill>
              </a:rPr>
              <a:t>acuratete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destul</a:t>
            </a:r>
            <a:r>
              <a:rPr lang="en-US" sz="1600" dirty="0" smtClean="0">
                <a:solidFill>
                  <a:schemeClr val="tx1"/>
                </a:solidFill>
              </a:rPr>
              <a:t> de </a:t>
            </a:r>
            <a:r>
              <a:rPr lang="en-US" sz="1600" dirty="0" err="1" smtClean="0">
                <a:solidFill>
                  <a:schemeClr val="tx1"/>
                </a:solidFill>
              </a:rPr>
              <a:t>satisfacatoare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pentru</a:t>
            </a:r>
            <a:r>
              <a:rPr lang="en-US" sz="1600" dirty="0" smtClean="0">
                <a:solidFill>
                  <a:schemeClr val="tx1"/>
                </a:solidFill>
              </a:rPr>
              <a:t> a </a:t>
            </a:r>
            <a:r>
              <a:rPr lang="en-US" sz="1600" dirty="0" err="1" smtClean="0">
                <a:solidFill>
                  <a:schemeClr val="tx1"/>
                </a:solidFill>
              </a:rPr>
              <a:t>permite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acestor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algoritmi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sa</a:t>
            </a:r>
            <a:r>
              <a:rPr lang="en-US" sz="1600" dirty="0" smtClean="0">
                <a:solidFill>
                  <a:schemeClr val="tx1"/>
                </a:solidFill>
              </a:rPr>
              <a:t> fie </a:t>
            </a:r>
            <a:r>
              <a:rPr lang="en-US" sz="1600" dirty="0" err="1" smtClean="0">
                <a:solidFill>
                  <a:schemeClr val="tx1"/>
                </a:solidFill>
              </a:rPr>
              <a:t>introdusi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piata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15" name="Action Button: Home 14">
            <a:hlinkClick r:id="rId3" action="ppaction://hlinksldjump" highlightClick="1"/>
          </p:cNvPr>
          <p:cNvSpPr/>
          <p:nvPr/>
        </p:nvSpPr>
        <p:spPr>
          <a:xfrm>
            <a:off x="11472153" y="6250879"/>
            <a:ext cx="478078" cy="388189"/>
          </a:xfrm>
          <a:prstGeom prst="actionButtonHome">
            <a:avLst/>
          </a:prstGeom>
          <a:ln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468" y="240073"/>
            <a:ext cx="2332238" cy="54493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MotivatiE</a:t>
            </a:r>
            <a:endParaRPr lang="en-US" dirty="0"/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11472153" y="6250879"/>
            <a:ext cx="478078" cy="388189"/>
          </a:xfrm>
          <a:prstGeom prst="actionButtonHome">
            <a:avLst/>
          </a:prstGeom>
          <a:ln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ow to Get Quick Feedback on Your Articles in WordPress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59" y="1597340"/>
            <a:ext cx="2798481" cy="193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ill Intelligent Personal Assistants Replace Websites? - Moz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" r="2733"/>
          <a:stretch/>
        </p:blipFill>
        <p:spPr bwMode="auto">
          <a:xfrm>
            <a:off x="4577067" y="1606858"/>
            <a:ext cx="3107372" cy="193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nvisioning the future of robotics | Robohu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365" y="1597340"/>
            <a:ext cx="2821598" cy="193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University Lecturer Livestreams Class And Catches Student In X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r="5816"/>
          <a:stretch/>
        </p:blipFill>
        <p:spPr bwMode="auto">
          <a:xfrm>
            <a:off x="1025459" y="4211392"/>
            <a:ext cx="2803043" cy="175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e inseamna sa lucrezi in call-center: avantaje si compromisur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066" y="4220910"/>
            <a:ext cx="3083345" cy="175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lay on - The rise and rise of video games | Prospero | The Economist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2"/>
          <a:stretch/>
        </p:blipFill>
        <p:spPr bwMode="auto">
          <a:xfrm>
            <a:off x="8645085" y="4211392"/>
            <a:ext cx="2827068" cy="175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/>
          <p:cNvCxnSpPr/>
          <p:nvPr/>
        </p:nvCxnSpPr>
        <p:spPr>
          <a:xfrm>
            <a:off x="1157965" y="3586945"/>
            <a:ext cx="2530746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57965" y="3584642"/>
            <a:ext cx="25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Mecannism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de Feed-back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730365" y="3591858"/>
            <a:ext cx="2799487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69074" y="3591858"/>
            <a:ext cx="246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Asistenti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inteligenti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8806414" y="3582340"/>
            <a:ext cx="2508694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806414" y="3582340"/>
            <a:ext cx="258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Noua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generatie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roboti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143746" y="6025281"/>
            <a:ext cx="2535307" cy="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61588" y="6025281"/>
            <a:ext cx="98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Educatie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4730365" y="6034799"/>
            <a:ext cx="2799487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62376" y="6034799"/>
            <a:ext cx="203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Statii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de call-center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8806414" y="6034799"/>
            <a:ext cx="2508694" cy="2292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345224" y="6034799"/>
            <a:ext cx="143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Jocuri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Video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18" name="TextBox 4117"/>
          <p:cNvSpPr txBox="1"/>
          <p:nvPr/>
        </p:nvSpPr>
        <p:spPr>
          <a:xfrm>
            <a:off x="1025459" y="1025673"/>
            <a:ext cx="927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Aplicatii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care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ar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beneficia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prin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introducerea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unui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mecanism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recunoastere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emotiei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vorbire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452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8" grpId="0"/>
      <p:bldP spid="40" grpId="0"/>
      <p:bldP spid="42" grpId="0"/>
      <p:bldP spid="44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1840931" y="1917292"/>
            <a:ext cx="4023360" cy="2286000"/>
          </a:xfrm>
          <a:custGeom>
            <a:avLst/>
            <a:gdLst>
              <a:gd name="connsiteX0" fmla="*/ 0 w 4411550"/>
              <a:gd name="connsiteY0" fmla="*/ 0 h 2564099"/>
              <a:gd name="connsiteX1" fmla="*/ 4411550 w 4411550"/>
              <a:gd name="connsiteY1" fmla="*/ 0 h 2564099"/>
              <a:gd name="connsiteX2" fmla="*/ 4411550 w 4411550"/>
              <a:gd name="connsiteY2" fmla="*/ 2564099 h 2564099"/>
              <a:gd name="connsiteX3" fmla="*/ 0 w 4411550"/>
              <a:gd name="connsiteY3" fmla="*/ 2564099 h 2564099"/>
              <a:gd name="connsiteX4" fmla="*/ 0 w 4411550"/>
              <a:gd name="connsiteY4" fmla="*/ 0 h 256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1550" h="2564099">
                <a:moveTo>
                  <a:pt x="0" y="0"/>
                </a:moveTo>
                <a:lnTo>
                  <a:pt x="4411550" y="0"/>
                </a:lnTo>
                <a:lnTo>
                  <a:pt x="4411550" y="2564099"/>
                </a:lnTo>
                <a:lnTo>
                  <a:pt x="0" y="25640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342385" tIns="229108" rIns="342385" bIns="113792" numCol="1" spcCol="1270" anchor="t" anchorCtr="0">
            <a:noAutofit/>
          </a:bodyPr>
          <a:lstStyle/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dirty="0" err="1"/>
              <a:t>Numarul</a:t>
            </a:r>
            <a:r>
              <a:rPr lang="en-US" sz="1600" dirty="0"/>
              <a:t> </a:t>
            </a:r>
            <a:r>
              <a:rPr lang="en-US" sz="1600" dirty="0" err="1"/>
              <a:t>redus</a:t>
            </a:r>
            <a:r>
              <a:rPr lang="en-US" sz="1600" dirty="0"/>
              <a:t> de </a:t>
            </a:r>
            <a:r>
              <a:rPr lang="en-US" sz="1600" dirty="0" err="1"/>
              <a:t>exemple</a:t>
            </a:r>
            <a:r>
              <a:rPr lang="en-US" sz="1600" dirty="0"/>
              <a:t> de </a:t>
            </a:r>
            <a:r>
              <a:rPr lang="en-US" sz="1600" dirty="0" err="1"/>
              <a:t>antrenare</a:t>
            </a:r>
            <a:r>
              <a:rPr lang="en-US" sz="1600" dirty="0"/>
              <a:t> din </a:t>
            </a:r>
            <a:r>
              <a:rPr lang="en-US" sz="1600" dirty="0" err="1"/>
              <a:t>bazele</a:t>
            </a:r>
            <a:r>
              <a:rPr lang="en-US" sz="1600" dirty="0"/>
              <a:t> de date din </a:t>
            </a:r>
            <a:r>
              <a:rPr lang="en-US" sz="1600" dirty="0" err="1"/>
              <a:t>domeniu</a:t>
            </a:r>
            <a:r>
              <a:rPr lang="en-US" sz="1600" dirty="0"/>
              <a:t>.</a:t>
            </a:r>
          </a:p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dirty="0" err="1"/>
              <a:t>Incertitudinea</a:t>
            </a:r>
            <a:r>
              <a:rPr lang="en-US" sz="1600" dirty="0"/>
              <a:t> </a:t>
            </a:r>
            <a:r>
              <a:rPr lang="en-US" sz="1600" dirty="0" err="1"/>
              <a:t>etichietarii</a:t>
            </a:r>
            <a:r>
              <a:rPr lang="en-US" sz="1600" dirty="0"/>
              <a:t> </a:t>
            </a:r>
            <a:r>
              <a:rPr lang="en-US" sz="1600" dirty="0" err="1"/>
              <a:t>emotiilor</a:t>
            </a:r>
            <a:r>
              <a:rPr lang="en-US" sz="1600" dirty="0"/>
              <a:t> </a:t>
            </a:r>
            <a:r>
              <a:rPr lang="en-US" sz="1600" dirty="0" err="1"/>
              <a:t>bazelo</a:t>
            </a:r>
            <a:r>
              <a:rPr lang="en-US" sz="1600" dirty="0"/>
              <a:t> de date </a:t>
            </a:r>
            <a:r>
              <a:rPr lang="en-US" sz="1600" dirty="0" err="1"/>
              <a:t>indusa</a:t>
            </a:r>
            <a:r>
              <a:rPr lang="en-US" sz="1600" dirty="0"/>
              <a:t> de </a:t>
            </a:r>
            <a:r>
              <a:rPr lang="en-US" sz="1600" dirty="0" err="1"/>
              <a:t>influenta</a:t>
            </a:r>
            <a:r>
              <a:rPr lang="en-US" sz="1600" dirty="0"/>
              <a:t> </a:t>
            </a:r>
            <a:r>
              <a:rPr lang="en-US" sz="1600" dirty="0" err="1"/>
              <a:t>umana</a:t>
            </a:r>
            <a:r>
              <a:rPr lang="en-US" sz="1600" dirty="0"/>
              <a:t>.</a:t>
            </a:r>
          </a:p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dirty="0" err="1"/>
              <a:t>Inregistrarile</a:t>
            </a:r>
            <a:r>
              <a:rPr lang="en-US" sz="1600" dirty="0"/>
              <a:t> </a:t>
            </a:r>
            <a:r>
              <a:rPr lang="en-US" sz="1600" dirty="0" err="1"/>
              <a:t>jucate</a:t>
            </a:r>
            <a:r>
              <a:rPr lang="en-US" sz="1600" dirty="0"/>
              <a:t> </a:t>
            </a:r>
            <a:r>
              <a:rPr lang="en-US" sz="1600" dirty="0" err="1"/>
              <a:t>sufera</a:t>
            </a:r>
            <a:r>
              <a:rPr lang="en-US" sz="1600" dirty="0"/>
              <a:t> de </a:t>
            </a:r>
            <a:r>
              <a:rPr lang="en-US" sz="1600" dirty="0" err="1"/>
              <a:t>lipsa</a:t>
            </a:r>
            <a:r>
              <a:rPr lang="en-US" sz="1600" dirty="0"/>
              <a:t> </a:t>
            </a:r>
            <a:r>
              <a:rPr lang="en-US" sz="1600" dirty="0" err="1"/>
              <a:t>emotiilor</a:t>
            </a:r>
            <a:r>
              <a:rPr lang="en-US" sz="1600" dirty="0"/>
              <a:t> </a:t>
            </a:r>
            <a:r>
              <a:rPr lang="en-US" sz="1600" dirty="0" err="1"/>
              <a:t>naturale</a:t>
            </a:r>
            <a:r>
              <a:rPr lang="en-US" sz="1600" dirty="0"/>
              <a:t>, sincere.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030" y="338826"/>
            <a:ext cx="2567940" cy="54969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Obstacole</a:t>
            </a:r>
            <a:endParaRPr lang="en-US" dirty="0"/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11472153" y="6250879"/>
            <a:ext cx="478078" cy="388189"/>
          </a:xfrm>
          <a:prstGeom prst="actionButtonHome">
            <a:avLst/>
          </a:prstGeom>
          <a:ln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015861" y="1467812"/>
            <a:ext cx="2735818" cy="640080"/>
          </a:xfrm>
          <a:custGeom>
            <a:avLst/>
            <a:gdLst>
              <a:gd name="connsiteX0" fmla="*/ 0 w 2710663"/>
              <a:gd name="connsiteY0" fmla="*/ 72065 h 432379"/>
              <a:gd name="connsiteX1" fmla="*/ 72065 w 2710663"/>
              <a:gd name="connsiteY1" fmla="*/ 0 h 432379"/>
              <a:gd name="connsiteX2" fmla="*/ 2638598 w 2710663"/>
              <a:gd name="connsiteY2" fmla="*/ 0 h 432379"/>
              <a:gd name="connsiteX3" fmla="*/ 2710663 w 2710663"/>
              <a:gd name="connsiteY3" fmla="*/ 72065 h 432379"/>
              <a:gd name="connsiteX4" fmla="*/ 2710663 w 2710663"/>
              <a:gd name="connsiteY4" fmla="*/ 360314 h 432379"/>
              <a:gd name="connsiteX5" fmla="*/ 2638598 w 2710663"/>
              <a:gd name="connsiteY5" fmla="*/ 432379 h 432379"/>
              <a:gd name="connsiteX6" fmla="*/ 72065 w 2710663"/>
              <a:gd name="connsiteY6" fmla="*/ 432379 h 432379"/>
              <a:gd name="connsiteX7" fmla="*/ 0 w 2710663"/>
              <a:gd name="connsiteY7" fmla="*/ 360314 h 432379"/>
              <a:gd name="connsiteX8" fmla="*/ 0 w 2710663"/>
              <a:gd name="connsiteY8" fmla="*/ 72065 h 43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0663" h="432379">
                <a:moveTo>
                  <a:pt x="0" y="72065"/>
                </a:moveTo>
                <a:cubicBezTo>
                  <a:pt x="0" y="32265"/>
                  <a:pt x="32265" y="0"/>
                  <a:pt x="72065" y="0"/>
                </a:cubicBezTo>
                <a:lnTo>
                  <a:pt x="2638598" y="0"/>
                </a:lnTo>
                <a:cubicBezTo>
                  <a:pt x="2678398" y="0"/>
                  <a:pt x="2710663" y="32265"/>
                  <a:pt x="2710663" y="72065"/>
                </a:cubicBezTo>
                <a:lnTo>
                  <a:pt x="2710663" y="360314"/>
                </a:lnTo>
                <a:cubicBezTo>
                  <a:pt x="2710663" y="400114"/>
                  <a:pt x="2678398" y="432379"/>
                  <a:pt x="2638598" y="432379"/>
                </a:cubicBezTo>
                <a:lnTo>
                  <a:pt x="72065" y="432379"/>
                </a:lnTo>
                <a:cubicBezTo>
                  <a:pt x="32265" y="432379"/>
                  <a:pt x="0" y="400114"/>
                  <a:pt x="0" y="360314"/>
                </a:cubicBezTo>
                <a:lnTo>
                  <a:pt x="0" y="7206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8049" tIns="21107" rIns="138049" bIns="21107" numCol="1" spcCol="1270" anchor="ctr" anchorCtr="0">
            <a:noAutofit/>
          </a:bodyPr>
          <a:lstStyle/>
          <a:p>
            <a:pPr lvl="0" algn="l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err="1" smtClean="0"/>
              <a:t>Inconsistenta</a:t>
            </a:r>
            <a:r>
              <a:rPr lang="en-US" sz="1800" kern="1200" dirty="0" smtClean="0"/>
              <a:t> </a:t>
            </a:r>
            <a:r>
              <a:rPr lang="en-US" sz="1800" kern="1200" dirty="0" err="1" smtClean="0"/>
              <a:t>bazelor</a:t>
            </a:r>
            <a:r>
              <a:rPr lang="en-US" sz="1800" kern="1200" dirty="0" smtClean="0"/>
              <a:t> de date</a:t>
            </a:r>
            <a:endParaRPr lang="en-US" sz="1800" kern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516222" y="1467812"/>
            <a:ext cx="4023360" cy="3383280"/>
            <a:chOff x="6480893" y="1270239"/>
            <a:chExt cx="4206240" cy="2943006"/>
          </a:xfrm>
        </p:grpSpPr>
        <p:sp>
          <p:nvSpPr>
            <p:cNvPr id="17" name="Freeform 16"/>
            <p:cNvSpPr/>
            <p:nvPr/>
          </p:nvSpPr>
          <p:spPr>
            <a:xfrm>
              <a:off x="6480893" y="1652925"/>
              <a:ext cx="4206240" cy="2560320"/>
            </a:xfrm>
            <a:custGeom>
              <a:avLst/>
              <a:gdLst>
                <a:gd name="connsiteX0" fmla="*/ 0 w 4411550"/>
                <a:gd name="connsiteY0" fmla="*/ 0 h 2564099"/>
                <a:gd name="connsiteX1" fmla="*/ 4411550 w 4411550"/>
                <a:gd name="connsiteY1" fmla="*/ 0 h 2564099"/>
                <a:gd name="connsiteX2" fmla="*/ 4411550 w 4411550"/>
                <a:gd name="connsiteY2" fmla="*/ 2564099 h 2564099"/>
                <a:gd name="connsiteX3" fmla="*/ 0 w 4411550"/>
                <a:gd name="connsiteY3" fmla="*/ 2564099 h 2564099"/>
                <a:gd name="connsiteX4" fmla="*/ 0 w 4411550"/>
                <a:gd name="connsiteY4" fmla="*/ 0 h 256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1550" h="2564099">
                  <a:moveTo>
                    <a:pt x="0" y="0"/>
                  </a:moveTo>
                  <a:lnTo>
                    <a:pt x="4411550" y="0"/>
                  </a:lnTo>
                  <a:lnTo>
                    <a:pt x="4411550" y="2564099"/>
                  </a:lnTo>
                  <a:lnTo>
                    <a:pt x="0" y="25640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342385" tIns="229108" rIns="342385" bIns="113792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err="1" smtClean="0"/>
                <a:t>Lipsa</a:t>
              </a:r>
              <a:r>
                <a:rPr lang="en-US" sz="1600" kern="1200" dirty="0" smtClean="0"/>
                <a:t> </a:t>
              </a:r>
              <a:r>
                <a:rPr lang="en-US" sz="1600" kern="1200" dirty="0" err="1" smtClean="0"/>
                <a:t>unui</a:t>
              </a:r>
              <a:r>
                <a:rPr lang="en-US" sz="1600" kern="1200" dirty="0" smtClean="0"/>
                <a:t> set de </a:t>
              </a:r>
              <a:r>
                <a:rPr lang="en-US" sz="1600" kern="1200" dirty="0" err="1" smtClean="0"/>
                <a:t>caracteristici</a:t>
              </a:r>
              <a:r>
                <a:rPr lang="en-US" sz="1600" kern="1200" dirty="0" smtClean="0"/>
                <a:t> de </a:t>
              </a:r>
              <a:r>
                <a:rPr lang="en-US" sz="1600" kern="1200" dirty="0" err="1" smtClean="0"/>
                <a:t>intrare</a:t>
              </a:r>
              <a:r>
                <a:rPr lang="en-US" sz="1600" kern="1200" dirty="0" smtClean="0"/>
                <a:t> care </a:t>
              </a:r>
              <a:r>
                <a:rPr lang="en-US" sz="1600" kern="1200" dirty="0" err="1" smtClean="0"/>
                <a:t>sa</a:t>
              </a:r>
              <a:r>
                <a:rPr lang="en-US" sz="1600" kern="1200" dirty="0" smtClean="0"/>
                <a:t> </a:t>
              </a:r>
              <a:r>
                <a:rPr lang="en-US" sz="1600" kern="1200" dirty="0" err="1" smtClean="0"/>
                <a:t>reprezinte</a:t>
              </a:r>
              <a:r>
                <a:rPr lang="en-US" sz="1600" kern="1200" dirty="0" smtClean="0"/>
                <a:t> in mod </a:t>
              </a:r>
              <a:r>
                <a:rPr lang="en-US" sz="1600" kern="1200" dirty="0" err="1" smtClean="0"/>
                <a:t>complet</a:t>
              </a:r>
              <a:r>
                <a:rPr lang="en-US" sz="1600" kern="1200" dirty="0" smtClean="0"/>
                <a:t> </a:t>
              </a:r>
              <a:r>
                <a:rPr lang="en-US" sz="1600" kern="1200" dirty="0" err="1" smtClean="0"/>
                <a:t>informatia</a:t>
              </a:r>
              <a:r>
                <a:rPr lang="en-US" sz="1600" kern="1200" dirty="0" smtClean="0"/>
                <a:t> </a:t>
              </a:r>
              <a:r>
                <a:rPr lang="en-US" sz="1600" kern="1200" dirty="0" err="1" smtClean="0"/>
                <a:t>emotionala</a:t>
              </a:r>
              <a:r>
                <a:rPr lang="en-US" sz="1600" kern="1200" dirty="0" smtClean="0"/>
                <a:t> din </a:t>
              </a:r>
              <a:r>
                <a:rPr lang="en-US" sz="1600" kern="1200" dirty="0" err="1" smtClean="0"/>
                <a:t>inregistrarile</a:t>
              </a:r>
              <a:r>
                <a:rPr lang="en-US" sz="1600" kern="1200" dirty="0" smtClean="0"/>
                <a:t> audio.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/>
                <a:t>“Hand-crafted”, </a:t>
              </a:r>
              <a:r>
                <a:rPr lang="en-US" sz="1600" kern="1200" dirty="0" err="1" smtClean="0"/>
                <a:t>necesitatea</a:t>
              </a:r>
              <a:r>
                <a:rPr lang="en-US" sz="1600" kern="1200" dirty="0" smtClean="0"/>
                <a:t> </a:t>
              </a:r>
              <a:r>
                <a:rPr lang="en-US" sz="1600" kern="1200" dirty="0" err="1" smtClean="0"/>
                <a:t>unor</a:t>
              </a:r>
              <a:r>
                <a:rPr lang="en-US" sz="1600" kern="1200" dirty="0" smtClean="0"/>
                <a:t> </a:t>
              </a:r>
              <a:r>
                <a:rPr lang="en-US" sz="1600" kern="1200" dirty="0" err="1" smtClean="0"/>
                <a:t>experti</a:t>
              </a:r>
              <a:r>
                <a:rPr lang="en-US" sz="1600" kern="1200" dirty="0" smtClean="0"/>
                <a:t> din </a:t>
              </a:r>
              <a:r>
                <a:rPr lang="en-US" sz="1600" kern="1200" dirty="0" err="1" smtClean="0"/>
                <a:t>domeniul</a:t>
              </a:r>
              <a:r>
                <a:rPr lang="en-US" sz="1600" kern="1200" dirty="0" smtClean="0"/>
                <a:t> audio in </a:t>
              </a:r>
              <a:r>
                <a:rPr lang="en-US" sz="1600" kern="1200" dirty="0" err="1" smtClean="0"/>
                <a:t>alcatuirea</a:t>
              </a:r>
              <a:r>
                <a:rPr lang="en-US" sz="1600" kern="1200" dirty="0" smtClean="0"/>
                <a:t> </a:t>
              </a:r>
              <a:r>
                <a:rPr lang="en-US" sz="1600" kern="1200" dirty="0" err="1" smtClean="0"/>
                <a:t>seturilor</a:t>
              </a:r>
              <a:r>
                <a:rPr lang="en-US" sz="1600" kern="1200" dirty="0" smtClean="0"/>
                <a:t> de </a:t>
              </a:r>
              <a:r>
                <a:rPr lang="en-US" sz="1600" kern="1200" dirty="0" err="1" smtClean="0"/>
                <a:t>caracteristici</a:t>
              </a:r>
              <a:r>
                <a:rPr lang="en-US" sz="1600" kern="1200" dirty="0" smtClean="0"/>
                <a:t> </a:t>
              </a:r>
              <a:r>
                <a:rPr lang="en-US" sz="1600" kern="1200" dirty="0" err="1" smtClean="0"/>
                <a:t>extrase</a:t>
              </a:r>
              <a:r>
                <a:rPr lang="en-US" sz="1600" kern="1200" dirty="0" smtClean="0"/>
                <a:t>.  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/>
                <a:t>“End-to-end”, </a:t>
              </a:r>
              <a:r>
                <a:rPr lang="en-US" sz="1600" kern="1200" dirty="0" err="1" smtClean="0"/>
                <a:t>imposibilitatea</a:t>
              </a:r>
              <a:r>
                <a:rPr lang="en-US" sz="1600" kern="1200" dirty="0" smtClean="0"/>
                <a:t> </a:t>
              </a:r>
              <a:r>
                <a:rPr lang="en-US" sz="1600" kern="1200" dirty="0" err="1" smtClean="0"/>
                <a:t>determinarii</a:t>
              </a:r>
              <a:r>
                <a:rPr lang="en-US" sz="1600" kern="1200" dirty="0" smtClean="0"/>
                <a:t> </a:t>
              </a:r>
              <a:r>
                <a:rPr lang="en-US" sz="1600" kern="1200" dirty="0" err="1" smtClean="0"/>
                <a:t>sensului</a:t>
              </a:r>
              <a:r>
                <a:rPr lang="en-US" sz="1600" kern="1200" dirty="0" smtClean="0"/>
                <a:t> din </a:t>
              </a:r>
              <a:r>
                <a:rPr lang="en-US" sz="1600" kern="1200" dirty="0" err="1" smtClean="0"/>
                <a:t>spatele</a:t>
              </a:r>
              <a:r>
                <a:rPr lang="en-US" sz="1600" kern="1200" dirty="0" smtClean="0"/>
                <a:t> </a:t>
              </a:r>
              <a:r>
                <a:rPr lang="en-US" sz="1600" kern="1200" dirty="0" err="1" smtClean="0"/>
                <a:t>caracteristicilor</a:t>
              </a:r>
              <a:r>
                <a:rPr lang="en-US" sz="1600" kern="1200" dirty="0" smtClean="0"/>
                <a:t> </a:t>
              </a:r>
              <a:r>
                <a:rPr lang="en-US" sz="1600" kern="1200" dirty="0" err="1" smtClean="0"/>
                <a:t>extrase</a:t>
              </a:r>
              <a:r>
                <a:rPr lang="en-US" sz="1600" kern="1200" dirty="0" smtClean="0"/>
                <a:t>.</a:t>
              </a:r>
              <a:endParaRPr lang="en-US" sz="16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692943" y="1270239"/>
              <a:ext cx="2830273" cy="556785"/>
            </a:xfrm>
            <a:custGeom>
              <a:avLst/>
              <a:gdLst>
                <a:gd name="connsiteX0" fmla="*/ 0 w 2830273"/>
                <a:gd name="connsiteY0" fmla="*/ 85560 h 513349"/>
                <a:gd name="connsiteX1" fmla="*/ 85560 w 2830273"/>
                <a:gd name="connsiteY1" fmla="*/ 0 h 513349"/>
                <a:gd name="connsiteX2" fmla="*/ 2744713 w 2830273"/>
                <a:gd name="connsiteY2" fmla="*/ 0 h 513349"/>
                <a:gd name="connsiteX3" fmla="*/ 2830273 w 2830273"/>
                <a:gd name="connsiteY3" fmla="*/ 85560 h 513349"/>
                <a:gd name="connsiteX4" fmla="*/ 2830273 w 2830273"/>
                <a:gd name="connsiteY4" fmla="*/ 427789 h 513349"/>
                <a:gd name="connsiteX5" fmla="*/ 2744713 w 2830273"/>
                <a:gd name="connsiteY5" fmla="*/ 513349 h 513349"/>
                <a:gd name="connsiteX6" fmla="*/ 85560 w 2830273"/>
                <a:gd name="connsiteY6" fmla="*/ 513349 h 513349"/>
                <a:gd name="connsiteX7" fmla="*/ 0 w 2830273"/>
                <a:gd name="connsiteY7" fmla="*/ 427789 h 513349"/>
                <a:gd name="connsiteX8" fmla="*/ 0 w 2830273"/>
                <a:gd name="connsiteY8" fmla="*/ 85560 h 51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0273" h="513349">
                  <a:moveTo>
                    <a:pt x="0" y="85560"/>
                  </a:moveTo>
                  <a:cubicBezTo>
                    <a:pt x="0" y="38307"/>
                    <a:pt x="38307" y="0"/>
                    <a:pt x="85560" y="0"/>
                  </a:cubicBezTo>
                  <a:lnTo>
                    <a:pt x="2744713" y="0"/>
                  </a:lnTo>
                  <a:cubicBezTo>
                    <a:pt x="2791966" y="0"/>
                    <a:pt x="2830273" y="38307"/>
                    <a:pt x="2830273" y="85560"/>
                  </a:cubicBezTo>
                  <a:lnTo>
                    <a:pt x="2830273" y="427789"/>
                  </a:lnTo>
                  <a:cubicBezTo>
                    <a:pt x="2830273" y="475042"/>
                    <a:pt x="2791966" y="513349"/>
                    <a:pt x="2744713" y="513349"/>
                  </a:cubicBezTo>
                  <a:lnTo>
                    <a:pt x="85560" y="513349"/>
                  </a:lnTo>
                  <a:cubicBezTo>
                    <a:pt x="38307" y="513349"/>
                    <a:pt x="0" y="475042"/>
                    <a:pt x="0" y="427789"/>
                  </a:cubicBezTo>
                  <a:lnTo>
                    <a:pt x="0" y="8556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782" tIns="25060" rIns="141782" bIns="25060" numCol="1" spcCol="1270" anchor="ctr" anchorCtr="0">
              <a:noAutofit/>
            </a:bodyPr>
            <a:lstStyle/>
            <a:p>
              <a:pPr lvl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 smtClean="0"/>
                <a:t>Caracteristici</a:t>
              </a:r>
              <a:r>
                <a:rPr lang="en-US" sz="1800" kern="1200" dirty="0" smtClean="0"/>
                <a:t> de </a:t>
              </a:r>
              <a:r>
                <a:rPr lang="en-US" sz="1800" kern="1200" dirty="0" err="1" smtClean="0"/>
                <a:t>intrare</a:t>
              </a:r>
              <a:r>
                <a:rPr lang="en-US" sz="1800" kern="1200" dirty="0" smtClean="0"/>
                <a:t> </a:t>
              </a:r>
              <a:r>
                <a:rPr lang="en-US" sz="1800" kern="1200" dirty="0" err="1" smtClean="0"/>
                <a:t>nereprezentative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27269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30" y="3316776"/>
            <a:ext cx="11245539" cy="27517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178" y="351375"/>
            <a:ext cx="2619644" cy="48496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Sistemul</a:t>
            </a:r>
            <a:r>
              <a:rPr lang="en-US" dirty="0" smtClean="0"/>
              <a:t> 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6040" y="3155797"/>
            <a:ext cx="5547423" cy="251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976040" y="3384937"/>
            <a:ext cx="5792750" cy="2615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6922497" y="3316776"/>
            <a:ext cx="3788317" cy="2615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7602" y="1460810"/>
            <a:ext cx="1142521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Sistemul</a:t>
            </a:r>
            <a:r>
              <a:rPr lang="en-US" dirty="0" smtClean="0"/>
              <a:t> SER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alcatuit</a:t>
            </a:r>
            <a:r>
              <a:rPr lang="en-US" dirty="0" smtClean="0"/>
              <a:t> din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r>
              <a:rPr lang="en-US" dirty="0"/>
              <a:t> </a:t>
            </a:r>
            <a:r>
              <a:rPr lang="en-US" dirty="0" err="1" smtClean="0"/>
              <a:t>aferente</a:t>
            </a:r>
            <a:r>
              <a:rPr lang="en-US" dirty="0" smtClean="0"/>
              <a:t> </a:t>
            </a:r>
            <a:r>
              <a:rPr lang="en-US" dirty="0" err="1" smtClean="0"/>
              <a:t>extragerii</a:t>
            </a:r>
            <a:r>
              <a:rPr lang="en-US" dirty="0" smtClean="0"/>
              <a:t> </a:t>
            </a:r>
            <a:r>
              <a:rPr lang="en-US" dirty="0" err="1" smtClean="0"/>
              <a:t>caracteristicilor</a:t>
            </a:r>
            <a:r>
              <a:rPr lang="en-US" dirty="0" smtClean="0"/>
              <a:t> de </a:t>
            </a:r>
            <a:r>
              <a:rPr lang="en-US" dirty="0" err="1" smtClean="0"/>
              <a:t>intrare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consturirii</a:t>
            </a:r>
            <a:r>
              <a:rPr lang="en-US" dirty="0" smtClean="0"/>
              <a:t> </a:t>
            </a:r>
            <a:r>
              <a:rPr lang="en-US" dirty="0" err="1" smtClean="0"/>
              <a:t>modelului</a:t>
            </a:r>
            <a:r>
              <a:rPr lang="en-US" dirty="0" smtClean="0"/>
              <a:t> </a:t>
            </a:r>
            <a:r>
              <a:rPr lang="en-US" dirty="0" err="1" smtClean="0"/>
              <a:t>clasificator</a:t>
            </a:r>
            <a:r>
              <a:rPr lang="en-US" dirty="0" smtClean="0"/>
              <a:t>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 err="1" smtClean="0"/>
              <a:t>alcatuirea</a:t>
            </a:r>
            <a:r>
              <a:rPr lang="en-US" dirty="0" smtClean="0"/>
              <a:t> </a:t>
            </a:r>
            <a:r>
              <a:rPr lang="en-US" dirty="0" err="1" smtClean="0"/>
              <a:t>setului</a:t>
            </a:r>
            <a:r>
              <a:rPr lang="en-US" dirty="0" smtClean="0"/>
              <a:t> de </a:t>
            </a:r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antrenare</a:t>
            </a:r>
            <a:r>
              <a:rPr lang="en-US" dirty="0" smtClean="0"/>
              <a:t> s-a ales </a:t>
            </a:r>
            <a:r>
              <a:rPr lang="en-US" dirty="0" err="1" smtClean="0"/>
              <a:t>folosirea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multor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de date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combate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</a:t>
            </a:r>
            <a:r>
              <a:rPr lang="en-US" dirty="0" err="1" smtClean="0"/>
              <a:t>scazut</a:t>
            </a:r>
            <a:r>
              <a:rPr lang="en-US" dirty="0" smtClean="0"/>
              <a:t> de </a:t>
            </a:r>
            <a:r>
              <a:rPr lang="en-US" dirty="0" err="1" smtClean="0"/>
              <a:t>inregistrari</a:t>
            </a:r>
            <a:r>
              <a:rPr lang="en-US" dirty="0" smtClean="0"/>
              <a:t> per </a:t>
            </a:r>
            <a:r>
              <a:rPr lang="en-US" dirty="0" err="1" smtClean="0"/>
              <a:t>baza</a:t>
            </a:r>
            <a:r>
              <a:rPr lang="en-US" dirty="0" smtClean="0"/>
              <a:t> de date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generalitatea</a:t>
            </a:r>
            <a:r>
              <a:rPr lang="en-US" dirty="0" smtClean="0"/>
              <a:t> </a:t>
            </a:r>
            <a:r>
              <a:rPr lang="en-US" dirty="0" err="1" smtClean="0"/>
              <a:t>modelului</a:t>
            </a:r>
            <a:r>
              <a:rPr lang="en-US" dirty="0" smtClean="0"/>
              <a:t> “Machine Learning”.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Multimea</a:t>
            </a:r>
            <a:r>
              <a:rPr lang="en-US" dirty="0" smtClean="0"/>
              <a:t> de </a:t>
            </a:r>
            <a:r>
              <a:rPr lang="en-US" dirty="0" err="1" smtClean="0"/>
              <a:t>emotii</a:t>
            </a:r>
            <a:r>
              <a:rPr lang="en-US" dirty="0" smtClean="0"/>
              <a:t> </a:t>
            </a:r>
            <a:r>
              <a:rPr lang="en-US" dirty="0" err="1" smtClean="0"/>
              <a:t>clasificate</a:t>
            </a:r>
            <a:r>
              <a:rPr lang="en-US" dirty="0" smtClean="0"/>
              <a:t> de model </a:t>
            </a:r>
            <a:r>
              <a:rPr lang="en-US" dirty="0" err="1" smtClean="0"/>
              <a:t>sunt</a:t>
            </a:r>
            <a:r>
              <a:rPr lang="en-US" dirty="0" smtClean="0"/>
              <a:t> : </a:t>
            </a:r>
            <a:r>
              <a:rPr lang="en-US" dirty="0" err="1" smtClean="0"/>
              <a:t>fericire</a:t>
            </a:r>
            <a:r>
              <a:rPr lang="en-US" dirty="0" smtClean="0"/>
              <a:t>, </a:t>
            </a:r>
            <a:r>
              <a:rPr lang="en-US" dirty="0" err="1" smtClean="0"/>
              <a:t>tristete</a:t>
            </a:r>
            <a:r>
              <a:rPr lang="en-US" dirty="0" smtClean="0"/>
              <a:t>, </a:t>
            </a:r>
            <a:r>
              <a:rPr lang="en-US" dirty="0" err="1" smtClean="0"/>
              <a:t>enervare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neutru</a:t>
            </a:r>
            <a:r>
              <a:rPr lang="en-US" dirty="0" smtClean="0"/>
              <a:t>.</a:t>
            </a:r>
          </a:p>
        </p:txBody>
      </p:sp>
      <p:sp>
        <p:nvSpPr>
          <p:cNvPr id="10" name="Action Button: Home 9">
            <a:hlinkClick r:id="rId5" action="ppaction://hlinksldjump" highlightClick="1"/>
          </p:cNvPr>
          <p:cNvSpPr/>
          <p:nvPr/>
        </p:nvSpPr>
        <p:spPr>
          <a:xfrm>
            <a:off x="11472153" y="6250879"/>
            <a:ext cx="478078" cy="388189"/>
          </a:xfrm>
          <a:prstGeom prst="actionButtonHome">
            <a:avLst/>
          </a:prstGeom>
          <a:ln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6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113" y="189571"/>
            <a:ext cx="6135774" cy="71477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Extragerea</a:t>
            </a:r>
            <a:r>
              <a:rPr lang="en-US" dirty="0" smtClean="0"/>
              <a:t> </a:t>
            </a:r>
            <a:r>
              <a:rPr lang="en-US" dirty="0" err="1" smtClean="0"/>
              <a:t>caracteristicilor</a:t>
            </a:r>
            <a:r>
              <a:rPr lang="en-US" dirty="0" smtClean="0"/>
              <a:t> de </a:t>
            </a:r>
            <a:r>
              <a:rPr lang="en-US" dirty="0" err="1" smtClean="0"/>
              <a:t>intrare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0756" y="1349298"/>
            <a:ext cx="5474356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Extragerea</a:t>
            </a:r>
            <a:r>
              <a:rPr lang="en-US" sz="1600" dirty="0" smtClean="0"/>
              <a:t> </a:t>
            </a:r>
            <a:r>
              <a:rPr lang="en-US" sz="1600" dirty="0" err="1"/>
              <a:t>caracteristicilor</a:t>
            </a:r>
            <a:r>
              <a:rPr lang="en-US" sz="1600" dirty="0"/>
              <a:t> de </a:t>
            </a:r>
            <a:r>
              <a:rPr lang="en-US" sz="1600" dirty="0" err="1"/>
              <a:t>intrare</a:t>
            </a:r>
            <a:r>
              <a:rPr lang="en-US" sz="1600" dirty="0"/>
              <a:t> din </a:t>
            </a:r>
            <a:r>
              <a:rPr lang="en-US" sz="1600" dirty="0" err="1"/>
              <a:t>semnalul</a:t>
            </a:r>
            <a:r>
              <a:rPr lang="en-US" sz="1600" dirty="0"/>
              <a:t> audio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realizata</a:t>
            </a:r>
            <a:r>
              <a:rPr lang="en-US" sz="1600" dirty="0"/>
              <a:t> </a:t>
            </a:r>
            <a:r>
              <a:rPr lang="en-US" sz="1600" dirty="0" err="1"/>
              <a:t>atat</a:t>
            </a:r>
            <a:r>
              <a:rPr lang="en-US" sz="1600" dirty="0"/>
              <a:t> in </a:t>
            </a:r>
            <a:r>
              <a:rPr lang="en-US" sz="1600" dirty="0" err="1"/>
              <a:t>maniera</a:t>
            </a:r>
            <a:r>
              <a:rPr lang="en-US" sz="1600" dirty="0"/>
              <a:t> "</a:t>
            </a:r>
            <a:r>
              <a:rPr lang="en-US" sz="1600" dirty="0" err="1" smtClean="0"/>
              <a:t>endto</a:t>
            </a:r>
            <a:r>
              <a:rPr lang="en-US" sz="1600" dirty="0" smtClean="0"/>
              <a:t>-</a:t>
            </a:r>
            <a:r>
              <a:rPr lang="it-IT" sz="1600" dirty="0"/>
              <a:t>end" folosind o retea neuronala convolutionala cat si in maniera "hand-crafted" folosind </a:t>
            </a:r>
            <a:r>
              <a:rPr lang="en-US" sz="1600" dirty="0" err="1"/>
              <a:t>operatii</a:t>
            </a:r>
            <a:r>
              <a:rPr lang="en-US" sz="1600" dirty="0"/>
              <a:t> </a:t>
            </a:r>
            <a:r>
              <a:rPr lang="en-US" sz="1600" dirty="0" err="1"/>
              <a:t>matematice</a:t>
            </a:r>
            <a:r>
              <a:rPr lang="en-US" sz="1600" dirty="0"/>
              <a:t> </a:t>
            </a:r>
            <a:r>
              <a:rPr lang="en-US" sz="1600" dirty="0" err="1" smtClean="0"/>
              <a:t>predefinite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Arhitectura</a:t>
            </a:r>
            <a:r>
              <a:rPr lang="en-US" sz="1600" dirty="0"/>
              <a:t> </a:t>
            </a:r>
            <a:r>
              <a:rPr lang="en-US" sz="1600" dirty="0" err="1" smtClean="0"/>
              <a:t>propusa</a:t>
            </a:r>
            <a:r>
              <a:rPr lang="en-US" sz="1600" dirty="0" smtClean="0"/>
              <a:t> </a:t>
            </a:r>
            <a:r>
              <a:rPr lang="en-US" sz="1600" dirty="0" err="1"/>
              <a:t>foloseste</a:t>
            </a:r>
            <a:r>
              <a:rPr lang="en-US" sz="1600" dirty="0"/>
              <a:t> </a:t>
            </a:r>
            <a:r>
              <a:rPr lang="en-US" sz="1600" dirty="0" err="1"/>
              <a:t>extragerea</a:t>
            </a:r>
            <a:r>
              <a:rPr lang="en-US" sz="1600" dirty="0"/>
              <a:t> "</a:t>
            </a:r>
            <a:r>
              <a:rPr lang="en-US" sz="1600" dirty="0" smtClean="0"/>
              <a:t>end-to-end</a:t>
            </a:r>
            <a:r>
              <a:rPr lang="en-US" sz="1600" dirty="0"/>
              <a:t>“ </a:t>
            </a:r>
            <a:r>
              <a:rPr lang="en-US" sz="1600" dirty="0" err="1" smtClean="0"/>
              <a:t>iar</a:t>
            </a:r>
            <a:r>
              <a:rPr lang="en-US" sz="1600" dirty="0" smtClean="0"/>
              <a:t> </a:t>
            </a:r>
            <a:r>
              <a:rPr lang="en-US" sz="1600" dirty="0" err="1"/>
              <a:t>metoda</a:t>
            </a:r>
            <a:r>
              <a:rPr lang="en-US" sz="1600" dirty="0"/>
              <a:t> "hand-crafted"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folosita</a:t>
            </a:r>
            <a:r>
              <a:rPr lang="en-US" sz="1600" dirty="0"/>
              <a:t> </a:t>
            </a:r>
            <a:r>
              <a:rPr lang="en-US" sz="1600" dirty="0" err="1"/>
              <a:t>doar</a:t>
            </a:r>
            <a:r>
              <a:rPr lang="en-US" sz="1600" dirty="0"/>
              <a:t> ca un </a:t>
            </a:r>
            <a:r>
              <a:rPr lang="en-US" sz="1600" dirty="0" err="1"/>
              <a:t>termen</a:t>
            </a:r>
            <a:r>
              <a:rPr lang="en-US" sz="1600" dirty="0"/>
              <a:t> de </a:t>
            </a:r>
            <a:r>
              <a:rPr lang="en-US" sz="1600" dirty="0" err="1"/>
              <a:t>comparatie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prezenta</a:t>
            </a:r>
            <a:r>
              <a:rPr lang="en-US" sz="1600" dirty="0"/>
              <a:t> </a:t>
            </a:r>
            <a:r>
              <a:rPr lang="en-US" sz="1600" dirty="0" err="1"/>
              <a:t>doar</a:t>
            </a:r>
            <a:r>
              <a:rPr lang="en-US" sz="1600" dirty="0"/>
              <a:t> </a:t>
            </a:r>
            <a:r>
              <a:rPr lang="it-IT" sz="1600" dirty="0"/>
              <a:t>in modul de utilizare pentru </a:t>
            </a:r>
            <a:r>
              <a:rPr lang="it-IT" sz="1600" dirty="0" smtClean="0"/>
              <a:t>antrenare.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835" y="1355633"/>
            <a:ext cx="5139420" cy="20557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010" y="3531270"/>
            <a:ext cx="7593980" cy="3156045"/>
          </a:xfrm>
          <a:prstGeom prst="rect">
            <a:avLst/>
          </a:prstGeom>
        </p:spPr>
      </p:pic>
      <p:sp>
        <p:nvSpPr>
          <p:cNvPr id="13" name="Action Button: Home 12">
            <a:hlinkClick r:id="rId4" action="ppaction://hlinksldjump" highlightClick="1"/>
          </p:cNvPr>
          <p:cNvSpPr/>
          <p:nvPr/>
        </p:nvSpPr>
        <p:spPr>
          <a:xfrm>
            <a:off x="11472153" y="6250879"/>
            <a:ext cx="478078" cy="388189"/>
          </a:xfrm>
          <a:prstGeom prst="actionButtonHome">
            <a:avLst/>
          </a:prstGeom>
          <a:ln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354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457200"/>
            <a:ext cx="4572000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Modelul </a:t>
            </a:r>
            <a:r>
              <a:rPr lang="en-US" dirty="0" err="1"/>
              <a:t>calsificator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1075" y="1289970"/>
            <a:ext cx="991553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Modelul</a:t>
            </a:r>
            <a:r>
              <a:rPr lang="en-US" sz="1600" dirty="0" smtClean="0"/>
              <a:t> </a:t>
            </a:r>
            <a:r>
              <a:rPr lang="en-US" sz="1600" dirty="0" err="1" smtClean="0"/>
              <a:t>clasificator</a:t>
            </a:r>
            <a:r>
              <a:rPr lang="en-US" sz="1600" dirty="0" smtClean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unul</a:t>
            </a:r>
            <a:r>
              <a:rPr lang="en-US" sz="1600" dirty="0"/>
              <a:t> complex </a:t>
            </a:r>
            <a:r>
              <a:rPr lang="en-US" sz="1600" dirty="0" err="1"/>
              <a:t>altcatuit</a:t>
            </a:r>
            <a:r>
              <a:rPr lang="en-US" sz="1600" dirty="0"/>
              <a:t> din </a:t>
            </a:r>
            <a:r>
              <a:rPr lang="en-US" sz="1600" dirty="0" smtClean="0"/>
              <a:t>3 </a:t>
            </a:r>
            <a:r>
              <a:rPr lang="en-US" sz="1600" dirty="0" err="1" smtClean="0"/>
              <a:t>componente</a:t>
            </a:r>
            <a:r>
              <a:rPr lang="en-US" sz="1600" dirty="0"/>
              <a:t>: </a:t>
            </a:r>
            <a:r>
              <a:rPr lang="en-US" sz="1600" dirty="0" err="1"/>
              <a:t>reteaua</a:t>
            </a:r>
            <a:r>
              <a:rPr lang="en-US" sz="1600" dirty="0"/>
              <a:t> </a:t>
            </a:r>
            <a:r>
              <a:rPr lang="en-US" sz="1600" dirty="0" err="1"/>
              <a:t>recurenta</a:t>
            </a:r>
            <a:r>
              <a:rPr lang="en-US" sz="1600" dirty="0"/>
              <a:t>, </a:t>
            </a:r>
            <a:r>
              <a:rPr lang="en-US" sz="1600" dirty="0" err="1"/>
              <a:t>mecanismul</a:t>
            </a:r>
            <a:r>
              <a:rPr lang="en-US" sz="1600" dirty="0"/>
              <a:t> de </a:t>
            </a:r>
            <a:r>
              <a:rPr lang="en-US" sz="1600" dirty="0" err="1"/>
              <a:t>atentie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reteaua</a:t>
            </a:r>
            <a:r>
              <a:rPr lang="en-US" sz="1600" dirty="0"/>
              <a:t> </a:t>
            </a:r>
            <a:r>
              <a:rPr lang="en-US" sz="1600" dirty="0" err="1"/>
              <a:t>neuronala</a:t>
            </a:r>
            <a:r>
              <a:rPr lang="en-US" sz="1600" dirty="0"/>
              <a:t> </a:t>
            </a:r>
            <a:r>
              <a:rPr lang="en-US" sz="1600" dirty="0" err="1" smtClean="0"/>
              <a:t>densa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Reteaua</a:t>
            </a:r>
            <a:r>
              <a:rPr lang="en-US" sz="1600" dirty="0"/>
              <a:t> </a:t>
            </a:r>
            <a:r>
              <a:rPr lang="en-US" sz="1600" dirty="0" err="1"/>
              <a:t>neuronala</a:t>
            </a:r>
            <a:r>
              <a:rPr lang="en-US" sz="1600" dirty="0"/>
              <a:t> </a:t>
            </a:r>
            <a:r>
              <a:rPr lang="en-US" sz="1600" dirty="0" err="1"/>
              <a:t>recurenta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consituita</a:t>
            </a:r>
            <a:r>
              <a:rPr lang="en-US" sz="1600" dirty="0"/>
              <a:t> din </a:t>
            </a:r>
            <a:r>
              <a:rPr lang="en-US" sz="1600" dirty="0" err="1"/>
              <a:t>doua</a:t>
            </a:r>
            <a:r>
              <a:rPr lang="en-US" sz="1600" dirty="0"/>
              <a:t> </a:t>
            </a:r>
            <a:r>
              <a:rPr lang="en-US" sz="1600" dirty="0" err="1" smtClean="0"/>
              <a:t>celule</a:t>
            </a:r>
            <a:r>
              <a:rPr lang="en-US" sz="1600" dirty="0" smtClean="0"/>
              <a:t> </a:t>
            </a:r>
            <a:r>
              <a:rPr lang="en-US" sz="1600" dirty="0" err="1" smtClean="0"/>
              <a:t>recurente</a:t>
            </a:r>
            <a:r>
              <a:rPr lang="en-US" sz="1600" dirty="0" smtClean="0"/>
              <a:t> </a:t>
            </a:r>
            <a:r>
              <a:rPr lang="en-US" sz="1600" dirty="0"/>
              <a:t>BLSTM ("Bidirectional Long Short-Term Memory") </a:t>
            </a:r>
            <a:r>
              <a:rPr lang="en-US" sz="1600" dirty="0" err="1"/>
              <a:t>pe</a:t>
            </a:r>
            <a:r>
              <a:rPr lang="en-US" sz="1600" dirty="0"/>
              <a:t> </a:t>
            </a:r>
            <a:r>
              <a:rPr lang="en-US" sz="1600" dirty="0" err="1"/>
              <a:t>doua</a:t>
            </a:r>
            <a:r>
              <a:rPr lang="en-US" sz="1600" dirty="0"/>
              <a:t> </a:t>
            </a:r>
            <a:r>
              <a:rPr lang="en-US" sz="1600" dirty="0" err="1"/>
              <a:t>nivele</a:t>
            </a:r>
            <a:r>
              <a:rPr lang="en-US" sz="16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75" y="2629017"/>
            <a:ext cx="4307912" cy="3019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29016"/>
            <a:ext cx="5055651" cy="3019099"/>
          </a:xfrm>
          <a:prstGeom prst="rect">
            <a:avLst/>
          </a:prstGeom>
        </p:spPr>
      </p:pic>
      <p:sp>
        <p:nvSpPr>
          <p:cNvPr id="10" name="Action Button: Home 9">
            <a:hlinkClick r:id="rId4" action="ppaction://hlinksldjump" highlightClick="1"/>
          </p:cNvPr>
          <p:cNvSpPr/>
          <p:nvPr/>
        </p:nvSpPr>
        <p:spPr>
          <a:xfrm>
            <a:off x="11472153" y="6250879"/>
            <a:ext cx="478078" cy="388189"/>
          </a:xfrm>
          <a:prstGeom prst="actionButtonHome">
            <a:avLst/>
          </a:prstGeom>
          <a:ln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81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Parcel">
  <a:themeElements>
    <a:clrScheme name="Custom 3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0000"/>
      </a:hlink>
      <a:folHlink>
        <a:srgbClr val="00000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944</TotalTime>
  <Words>724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Solutie machine learning pentru Recunoasterea emotiei in vorbire </vt:lpstr>
      <vt:lpstr>PowerPoint Presentation</vt:lpstr>
      <vt:lpstr>Recunoasterea emotioei in vorbire</vt:lpstr>
      <vt:lpstr>Domeniul recunoasterii emotiei in vorbire</vt:lpstr>
      <vt:lpstr>MotivatiE</vt:lpstr>
      <vt:lpstr>Obstacole</vt:lpstr>
      <vt:lpstr>Sistemul SER</vt:lpstr>
      <vt:lpstr>Extragerea caracteristicilor de intrare</vt:lpstr>
      <vt:lpstr>Modelul calsificator</vt:lpstr>
      <vt:lpstr>Interfata grafica</vt:lpstr>
      <vt:lpstr>Rezultate si experimente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Steleac Raul</dc:creator>
  <cp:lastModifiedBy>Steleac Raul</cp:lastModifiedBy>
  <cp:revision>87</cp:revision>
  <dcterms:created xsi:type="dcterms:W3CDTF">2020-06-04T17:20:59Z</dcterms:created>
  <dcterms:modified xsi:type="dcterms:W3CDTF">2020-06-08T20:55:07Z</dcterms:modified>
</cp:coreProperties>
</file>