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68" r:id="rId4"/>
    <p:sldId id="262" r:id="rId5"/>
    <p:sldId id="269" r:id="rId6"/>
    <p:sldId id="261" r:id="rId7"/>
    <p:sldId id="263" r:id="rId8"/>
    <p:sldId id="264" r:id="rId9"/>
    <p:sldId id="271" r:id="rId10"/>
    <p:sldId id="270" r:id="rId11"/>
    <p:sldId id="265" r:id="rId12"/>
    <p:sldId id="273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42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229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574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err="1" smtClean="0">
                <a:effectLst/>
              </a:rPr>
              <a:t>Rezultatele</a:t>
            </a:r>
            <a:r>
              <a:rPr lang="en-US" sz="1800" b="0" i="0" baseline="0" dirty="0" smtClean="0">
                <a:effectLst/>
              </a:rPr>
              <a:t> </a:t>
            </a:r>
            <a:r>
              <a:rPr lang="en-US" sz="1800" b="0" i="0" baseline="0" dirty="0" err="1" smtClean="0">
                <a:effectLst/>
              </a:rPr>
              <a:t>ob</a:t>
            </a:r>
            <a:r>
              <a:rPr lang="it-IT" sz="1862" b="0" i="0" u="none" strike="noStrike" baseline="0" dirty="0" smtClean="0">
                <a:effectLst/>
              </a:rPr>
              <a:t>ț</a:t>
            </a:r>
            <a:r>
              <a:rPr lang="en-US" sz="1800" b="0" i="0" baseline="0" dirty="0" err="1" smtClean="0">
                <a:effectLst/>
              </a:rPr>
              <a:t>inute</a:t>
            </a:r>
            <a:r>
              <a:rPr lang="en-US" sz="1800" b="0" i="0" baseline="0" dirty="0" smtClean="0">
                <a:effectLst/>
              </a:rPr>
              <a:t> </a:t>
            </a:r>
            <a:r>
              <a:rPr lang="en-US" sz="1800" b="0" i="0" baseline="0" dirty="0" err="1" smtClean="0">
                <a:effectLst/>
              </a:rPr>
              <a:t>pe</a:t>
            </a:r>
            <a:r>
              <a:rPr lang="en-US" sz="1800" b="0" i="0" baseline="0" dirty="0" smtClean="0">
                <a:effectLst/>
              </a:rPr>
              <a:t> </a:t>
            </a:r>
            <a:r>
              <a:rPr lang="en-US" sz="1800" b="0" i="0" baseline="0" dirty="0" err="1" smtClean="0">
                <a:effectLst/>
              </a:rPr>
              <a:t>intregul</a:t>
            </a:r>
            <a:r>
              <a:rPr lang="en-US" sz="1800" b="0" i="0" baseline="0" dirty="0" smtClean="0">
                <a:effectLst/>
              </a:rPr>
              <a:t> set de </a:t>
            </a:r>
            <a:r>
              <a:rPr lang="en-US" sz="1800" b="0" i="0" baseline="0" dirty="0" err="1" smtClean="0">
                <a:effectLst/>
              </a:rPr>
              <a:t>baze</a:t>
            </a:r>
            <a:r>
              <a:rPr lang="en-US" sz="1800" b="0" i="0" baseline="0" dirty="0" smtClean="0">
                <a:effectLst/>
              </a:rPr>
              <a:t> de ate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4 emotii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1346857433116906E-17"/>
                  <c:y val="2.693602693602693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5B4D-48EB-844C-94D6B96C0D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Soluție propusă vs Soluție existentă </c:v>
                </c:pt>
                <c:pt idx="1">
                  <c:v>OODA-RANDOM vs OODA ERROR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0.84099999999999997</c:v>
                </c:pt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A5-434C-802E-25E1C47A54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 emotii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9863249565280056E-3"/>
                  <c:y val="8.080808080808080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5B4D-48EB-844C-94D6B96C0D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Soluție propusă vs Soluție existentă </c:v>
                </c:pt>
                <c:pt idx="1">
                  <c:v>OODA-RANDOM vs OODA ERROR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 formatCode="0.00%">
                  <c:v>0.8226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4D-48EB-844C-94D6B96C0DA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09076640"/>
        <c:axId val="1709075808"/>
      </c:barChart>
      <c:catAx>
        <c:axId val="1709076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9075808"/>
        <c:crosses val="autoZero"/>
        <c:auto val="1"/>
        <c:lblAlgn val="ctr"/>
        <c:lblOffset val="100"/>
        <c:noMultiLvlLbl val="0"/>
      </c:catAx>
      <c:valAx>
        <c:axId val="1709075808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907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Rezultatele</a:t>
            </a:r>
            <a:r>
              <a:rPr lang="en-US" dirty="0"/>
              <a:t> </a:t>
            </a:r>
            <a:r>
              <a:rPr lang="en-US" dirty="0" err="1"/>
              <a:t>indivituale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bazele</a:t>
            </a:r>
            <a:r>
              <a:rPr lang="en-US" dirty="0"/>
              <a:t> de </a:t>
            </a:r>
            <a:r>
              <a:rPr lang="en-US" dirty="0" smtClean="0"/>
              <a:t>date 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Solutia Propusa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Emo-DB</c:v>
                </c:pt>
                <c:pt idx="1">
                  <c:v>RAVDESS</c:v>
                </c:pt>
                <c:pt idx="2">
                  <c:v>EMOVO</c:v>
                </c:pt>
                <c:pt idx="3">
                  <c:v>eNTERFACE'05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 formatCode="0%">
                  <c:v>0.77</c:v>
                </c:pt>
                <c:pt idx="1">
                  <c:v>0.71079999999999999</c:v>
                </c:pt>
                <c:pt idx="2">
                  <c:v>0.7</c:v>
                </c:pt>
                <c:pt idx="3">
                  <c:v>0.83260000000000001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A3-4E73-83BD-02CFD4EED0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Maxima din domeniu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Emo-DB</c:v>
                </c:pt>
                <c:pt idx="1">
                  <c:v>RAVDESS</c:v>
                </c:pt>
                <c:pt idx="2">
                  <c:v>EMOVO</c:v>
                </c:pt>
                <c:pt idx="3">
                  <c:v>eNTERFACE'05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 formatCode="0.00%">
                  <c:v>0.8286</c:v>
                </c:pt>
                <c:pt idx="1">
                  <c:v>0.71609999999999996</c:v>
                </c:pt>
                <c:pt idx="2">
                  <c:v>0.8</c:v>
                </c:pt>
                <c:pt idx="3" formatCode="0.00%">
                  <c:v>0.75890000000000002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A3-4E73-83BD-02CFD4EED07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Media din domeniu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Emo-DB</c:v>
                </c:pt>
                <c:pt idx="1">
                  <c:v>RAVDESS</c:v>
                </c:pt>
                <c:pt idx="2">
                  <c:v>EMOVO</c:v>
                </c:pt>
                <c:pt idx="3">
                  <c:v>eNTERFACE'05</c:v>
                </c:pt>
              </c:strCache>
            </c:strRef>
          </c:cat>
          <c:val>
            <c:numRef>
              <c:f>Sheet1!$D$2:$D$5</c:f>
              <c:numCache>
                <c:formatCode>0.00%</c:formatCode>
                <c:ptCount val="4"/>
                <c:pt idx="0">
                  <c:v>0.77500000000000002</c:v>
                </c:pt>
                <c:pt idx="1">
                  <c:v>0.69520000000000004</c:v>
                </c:pt>
                <c:pt idx="2">
                  <c:v>0.78110000000000002</c:v>
                </c:pt>
                <c:pt idx="3">
                  <c:v>0.69340000000000002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A3-4E73-83BD-02CFD4EED07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09076640"/>
        <c:axId val="1709075808"/>
      </c:barChart>
      <c:catAx>
        <c:axId val="1709076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9075808"/>
        <c:crosses val="autoZero"/>
        <c:auto val="1"/>
        <c:lblAlgn val="ctr"/>
        <c:lblOffset val="100"/>
        <c:noMultiLvlLbl val="0"/>
      </c:catAx>
      <c:valAx>
        <c:axId val="170907580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9076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Acuratetea modelului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624-49C4-8BF5-60972CF756C8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624-49C4-8BF5-60972CF756C8}"/>
              </c:ext>
            </c:extLst>
          </c:dPt>
          <c:dLbls>
            <c:dLbl>
              <c:idx val="0"/>
              <c:layout>
                <c:manualLayout>
                  <c:x val="-0.10787932188154824"/>
                  <c:y val="5.1993074686209513E-3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423981951642731"/>
                      <c:h val="0.2403119911996603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B624-49C4-8BF5-60972CF756C8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624-49C4-8BF5-60972CF756C8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0.84099999999999997</c:v>
                </c:pt>
                <c:pt idx="1">
                  <c:v>0.159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624-49C4-8BF5-60972CF756C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A60E5-8942-4374-8170-439D20B0B843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6F10E-D607-4C4B-B5F4-2FBFE835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85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2D043-2B17-4ADF-AC8D-8E270849E0F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CB06A-624F-4080-949B-9812CDD47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87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Raul-Dacian Steleac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Recunoașterea emoției în vorbire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2B7-9538-46A5-A0BE-FC334EBF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0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Raul-Dacian Steleac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Recunoașterea emoției în vorbire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2B7-9538-46A5-A0BE-FC334EBF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8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Raul-Dacian Steleac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Recunoașterea emoției în vorbire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2B7-9538-46A5-A0BE-FC334EBF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7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Raul-Dacian Steleac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9000" y="6371281"/>
            <a:ext cx="41148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err="1" smtClean="0"/>
              <a:t>Recunoașterea</a:t>
            </a:r>
            <a:r>
              <a:rPr lang="en-US" dirty="0" smtClean="0"/>
              <a:t> </a:t>
            </a:r>
            <a:r>
              <a:rPr lang="en-US" dirty="0" err="1" smtClean="0"/>
              <a:t>emoției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vorbire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09619" y="6356349"/>
            <a:ext cx="372762" cy="365125"/>
          </a:xfrm>
        </p:spPr>
        <p:txBody>
          <a:bodyPr/>
          <a:lstStyle/>
          <a:p>
            <a:fld id="{1A9712B7-9538-46A5-A0BE-FC334EBF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0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Raul-Dacian Steleac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Recunoașterea emoției în vorbire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2B7-9538-46A5-A0BE-FC334EBF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Raul-Dacian Steleac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Recunoașterea emoției în vorbire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2B7-9538-46A5-A0BE-FC334EBF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1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Raul-Dacian Steleac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Recunoașterea emoției în vorbire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2B7-9538-46A5-A0BE-FC334EBF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Raul-Dacian Steleac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Recunoașterea emoției în vorbire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2B7-9538-46A5-A0BE-FC334EBF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5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Raul-Dacian Steleac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Recunoașterea emoției în vorbire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2B7-9538-46A5-A0BE-FC334EBF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0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Raul-Dacian Steleac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Recunoașterea emoției în vorbire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2B7-9538-46A5-A0BE-FC334EBF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2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Raul-Dacian Steleac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Recunoașterea emoției în vorbire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2B7-9538-46A5-A0BE-FC334EBF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Raul-Dacian Steleac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Recunoașterea emoției în vorbire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712B7-9538-46A5-A0BE-FC334EBF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9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ainbits.net/media/f904c10e0790ffd73cd6d64578852310/in-their-own-words-pt-1_featured@3x-1560x760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slide" Target="slide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slide" Target="slide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2504130" y="1901849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SOLUȚIE MACHINE LEARNING PENTRU RECUNOAȘTEREA EMOȚIEI ÎN VORBIRE</a:t>
            </a:r>
            <a:endParaRPr lang="en-US" sz="6600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3046" y="4968032"/>
            <a:ext cx="437074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Coordonator</a:t>
            </a:r>
            <a:endParaRPr lang="en-US" sz="2400" dirty="0" smtClean="0"/>
          </a:p>
          <a:p>
            <a:r>
              <a:rPr lang="en-US" sz="2800" b="1" dirty="0" smtClean="0"/>
              <a:t>Prof. dr. </a:t>
            </a:r>
            <a:r>
              <a:rPr lang="en-US" sz="2800" b="1" dirty="0" err="1" smtClean="0"/>
              <a:t>Ing</a:t>
            </a:r>
            <a:r>
              <a:rPr lang="ro-RO" sz="2800" b="1" dirty="0" smtClean="0"/>
              <a:t>.</a:t>
            </a:r>
            <a:r>
              <a:rPr lang="en-US" sz="2800" b="1" dirty="0" smtClean="0"/>
              <a:t> </a:t>
            </a:r>
            <a:r>
              <a:rPr lang="ro-RO" sz="2800" b="1" dirty="0" smtClean="0"/>
              <a:t>Ștefan HOLBAN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750713" y="4964014"/>
            <a:ext cx="312021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 smtClean="0"/>
              <a:t>Candidat</a:t>
            </a:r>
            <a:endParaRPr lang="ro-RO" sz="2000" dirty="0" smtClean="0"/>
          </a:p>
          <a:p>
            <a:r>
              <a:rPr lang="en-US" sz="2800" b="1" dirty="0" smtClean="0"/>
              <a:t>Steleac Raul-Dacian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52000" y="6225778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 smtClean="0"/>
              <a:t>IUNIE </a:t>
            </a:r>
            <a:r>
              <a:rPr lang="en-US" sz="2000" dirty="0" smtClean="0"/>
              <a:t>2020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80392" y="130909"/>
            <a:ext cx="4443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Facultatea de Automatică și Calculatoare</a:t>
            </a:r>
          </a:p>
          <a:p>
            <a:r>
              <a:rPr lang="ro-RO" dirty="0" smtClean="0"/>
              <a:t>Calculatoare și Tehnologia Informației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677" y="0"/>
            <a:ext cx="2590323" cy="84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459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677" y="0"/>
            <a:ext cx="2590323" cy="845820"/>
          </a:xfrm>
          <a:prstGeom prst="rect">
            <a:avLst/>
          </a:prstGeo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1018843" y="220962"/>
            <a:ext cx="5086681" cy="6248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/>
              <a:t>Rezultate</a:t>
            </a:r>
            <a:r>
              <a:rPr lang="en-US" sz="3600" b="1" dirty="0" smtClean="0"/>
              <a:t> </a:t>
            </a:r>
            <a:r>
              <a:rPr lang="en-US" sz="3600" b="1" dirty="0" err="1"/>
              <a:t>si</a:t>
            </a:r>
            <a:r>
              <a:rPr lang="en-US" sz="3600" b="1" dirty="0"/>
              <a:t> </a:t>
            </a:r>
            <a:r>
              <a:rPr lang="en-US" sz="3600" b="1" dirty="0" err="1"/>
              <a:t>experimente</a:t>
            </a:r>
            <a:endParaRPr lang="en-US" sz="3600" b="1" dirty="0"/>
          </a:p>
        </p:txBody>
      </p:sp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37678550"/>
              </p:ext>
            </p:extLst>
          </p:nvPr>
        </p:nvGraphicFramePr>
        <p:xfrm>
          <a:off x="1218867" y="1152684"/>
          <a:ext cx="10153983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Raul-Dacian Steleac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Recunoașterea emoției în vorbire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2B7-9538-46A5-A0BE-FC334EBFC9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1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908705" y="1395989"/>
            <a:ext cx="7848592" cy="1912476"/>
            <a:chOff x="6480893" y="1287193"/>
            <a:chExt cx="4206240" cy="2035682"/>
          </a:xfrm>
        </p:grpSpPr>
        <p:sp>
          <p:nvSpPr>
            <p:cNvPr id="10" name="Freeform 9"/>
            <p:cNvSpPr/>
            <p:nvPr/>
          </p:nvSpPr>
          <p:spPr>
            <a:xfrm>
              <a:off x="6480893" y="1638216"/>
              <a:ext cx="4206240" cy="1684659"/>
            </a:xfrm>
            <a:custGeom>
              <a:avLst/>
              <a:gdLst>
                <a:gd name="connsiteX0" fmla="*/ 0 w 4411550"/>
                <a:gd name="connsiteY0" fmla="*/ 0 h 2564099"/>
                <a:gd name="connsiteX1" fmla="*/ 4411550 w 4411550"/>
                <a:gd name="connsiteY1" fmla="*/ 0 h 2564099"/>
                <a:gd name="connsiteX2" fmla="*/ 4411550 w 4411550"/>
                <a:gd name="connsiteY2" fmla="*/ 2564099 h 2564099"/>
                <a:gd name="connsiteX3" fmla="*/ 0 w 4411550"/>
                <a:gd name="connsiteY3" fmla="*/ 2564099 h 2564099"/>
                <a:gd name="connsiteX4" fmla="*/ 0 w 4411550"/>
                <a:gd name="connsiteY4" fmla="*/ 0 h 256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1550" h="2564099">
                  <a:moveTo>
                    <a:pt x="0" y="0"/>
                  </a:moveTo>
                  <a:lnTo>
                    <a:pt x="4411550" y="0"/>
                  </a:lnTo>
                  <a:lnTo>
                    <a:pt x="4411550" y="2564099"/>
                  </a:lnTo>
                  <a:lnTo>
                    <a:pt x="0" y="256409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342385" tIns="229108" rIns="342385" bIns="113792" numCol="1" spcCol="1270" anchor="t" anchorCtr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kern="1200" dirty="0" err="1" smtClean="0"/>
                <a:t>Rezultate</a:t>
              </a:r>
              <a:r>
                <a:rPr lang="en-US" kern="1200" dirty="0" smtClean="0"/>
                <a:t> comparative cu </a:t>
              </a:r>
              <a:r>
                <a:rPr lang="en-US" kern="1200" dirty="0" err="1" smtClean="0"/>
                <a:t>cele</a:t>
              </a:r>
              <a:r>
                <a:rPr lang="en-US" kern="1200" dirty="0" smtClean="0"/>
                <a:t> de top din </a:t>
              </a:r>
              <a:r>
                <a:rPr lang="en-US" kern="1200" dirty="0" err="1" smtClean="0"/>
                <a:t>domeniu</a:t>
              </a:r>
              <a:r>
                <a:rPr lang="en-US" dirty="0" smtClean="0"/>
                <a:t>.</a:t>
              </a:r>
            </a:p>
            <a:p>
              <a:endParaRPr lang="en-US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Generalitatea</a:t>
              </a:r>
              <a:r>
                <a:rPr lang="en-US" dirty="0"/>
                <a:t> </a:t>
              </a:r>
              <a:r>
                <a:rPr lang="en-US" dirty="0" err="1"/>
                <a:t>și</a:t>
              </a:r>
              <a:r>
                <a:rPr lang="en-US" dirty="0"/>
                <a:t> </a:t>
              </a:r>
              <a:r>
                <a:rPr lang="en-US" dirty="0" err="1"/>
                <a:t>acuratețea</a:t>
              </a:r>
              <a:r>
                <a:rPr lang="en-US" dirty="0"/>
                <a:t> </a:t>
              </a:r>
              <a:r>
                <a:rPr lang="en-US" dirty="0" err="1" smtClean="0"/>
                <a:t>obtinută</a:t>
              </a:r>
              <a:r>
                <a:rPr lang="en-US" dirty="0" smtClean="0"/>
                <a:t> </a:t>
              </a:r>
              <a:r>
                <a:rPr lang="en-US" dirty="0" err="1"/>
                <a:t>fac</a:t>
              </a:r>
              <a:r>
                <a:rPr lang="en-US" dirty="0"/>
                <a:t> </a:t>
              </a:r>
              <a:r>
                <a:rPr lang="en-US" dirty="0" err="1"/>
                <a:t>că</a:t>
              </a:r>
              <a:r>
                <a:rPr lang="en-US" dirty="0"/>
                <a:t> </a:t>
              </a:r>
              <a:r>
                <a:rPr lang="en-US" dirty="0" err="1"/>
                <a:t>soluția</a:t>
              </a:r>
              <a:r>
                <a:rPr lang="en-US" dirty="0"/>
                <a:t> </a:t>
              </a:r>
              <a:r>
                <a:rPr lang="en-US" dirty="0" err="1"/>
                <a:t>propusă</a:t>
              </a:r>
              <a:r>
                <a:rPr lang="en-US" dirty="0"/>
                <a:t> </a:t>
              </a:r>
              <a:r>
                <a:rPr lang="en-US" dirty="0" err="1"/>
                <a:t>să</a:t>
              </a:r>
              <a:r>
                <a:rPr lang="en-US" dirty="0"/>
                <a:t> fie o </a:t>
              </a:r>
              <a:r>
                <a:rPr lang="en-US" dirty="0" err="1"/>
                <a:t>fundație</a:t>
              </a:r>
              <a:r>
                <a:rPr lang="en-US" dirty="0"/>
                <a:t> cu un </a:t>
              </a:r>
              <a:r>
                <a:rPr lang="en-US" dirty="0" err="1" smtClean="0"/>
                <a:t>potențial</a:t>
              </a:r>
              <a:r>
                <a:rPr lang="en-US" dirty="0" smtClean="0"/>
                <a:t> </a:t>
              </a:r>
              <a:r>
                <a:rPr lang="en-US" dirty="0" err="1" smtClean="0"/>
                <a:t>ridicat</a:t>
              </a:r>
              <a:r>
                <a:rPr lang="en-US" dirty="0" smtClean="0"/>
                <a:t> </a:t>
              </a:r>
              <a:r>
                <a:rPr lang="en-US" dirty="0" err="1"/>
                <a:t>în</a:t>
              </a:r>
              <a:r>
                <a:rPr lang="en-US" dirty="0"/>
                <a:t> </a:t>
              </a:r>
              <a:r>
                <a:rPr lang="en-US" dirty="0" err="1"/>
                <a:t>combinație</a:t>
              </a:r>
              <a:r>
                <a:rPr lang="en-US" dirty="0"/>
                <a:t> cu </a:t>
              </a:r>
              <a:r>
                <a:rPr lang="en-US" dirty="0" err="1"/>
                <a:t>îmbunătățiri</a:t>
              </a:r>
              <a:r>
                <a:rPr lang="en-US" dirty="0"/>
                <a:t> </a:t>
              </a:r>
              <a:r>
                <a:rPr lang="en-US" dirty="0" err="1"/>
                <a:t>viitoare</a:t>
              </a:r>
              <a:r>
                <a:rPr lang="en-US" dirty="0"/>
                <a:t>. 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6692942" y="1287193"/>
              <a:ext cx="673346" cy="539834"/>
            </a:xfrm>
            <a:custGeom>
              <a:avLst/>
              <a:gdLst>
                <a:gd name="connsiteX0" fmla="*/ 0 w 2830273"/>
                <a:gd name="connsiteY0" fmla="*/ 85560 h 513349"/>
                <a:gd name="connsiteX1" fmla="*/ 85560 w 2830273"/>
                <a:gd name="connsiteY1" fmla="*/ 0 h 513349"/>
                <a:gd name="connsiteX2" fmla="*/ 2744713 w 2830273"/>
                <a:gd name="connsiteY2" fmla="*/ 0 h 513349"/>
                <a:gd name="connsiteX3" fmla="*/ 2830273 w 2830273"/>
                <a:gd name="connsiteY3" fmla="*/ 85560 h 513349"/>
                <a:gd name="connsiteX4" fmla="*/ 2830273 w 2830273"/>
                <a:gd name="connsiteY4" fmla="*/ 427789 h 513349"/>
                <a:gd name="connsiteX5" fmla="*/ 2744713 w 2830273"/>
                <a:gd name="connsiteY5" fmla="*/ 513349 h 513349"/>
                <a:gd name="connsiteX6" fmla="*/ 85560 w 2830273"/>
                <a:gd name="connsiteY6" fmla="*/ 513349 h 513349"/>
                <a:gd name="connsiteX7" fmla="*/ 0 w 2830273"/>
                <a:gd name="connsiteY7" fmla="*/ 427789 h 513349"/>
                <a:gd name="connsiteX8" fmla="*/ 0 w 2830273"/>
                <a:gd name="connsiteY8" fmla="*/ 85560 h 51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0273" h="513349">
                  <a:moveTo>
                    <a:pt x="0" y="85560"/>
                  </a:moveTo>
                  <a:cubicBezTo>
                    <a:pt x="0" y="38307"/>
                    <a:pt x="38307" y="0"/>
                    <a:pt x="85560" y="0"/>
                  </a:cubicBezTo>
                  <a:lnTo>
                    <a:pt x="2744713" y="0"/>
                  </a:lnTo>
                  <a:cubicBezTo>
                    <a:pt x="2791966" y="0"/>
                    <a:pt x="2830273" y="38307"/>
                    <a:pt x="2830273" y="85560"/>
                  </a:cubicBezTo>
                  <a:lnTo>
                    <a:pt x="2830273" y="427789"/>
                  </a:lnTo>
                  <a:cubicBezTo>
                    <a:pt x="2830273" y="475042"/>
                    <a:pt x="2791966" y="513349"/>
                    <a:pt x="2744713" y="513349"/>
                  </a:cubicBezTo>
                  <a:lnTo>
                    <a:pt x="85560" y="513349"/>
                  </a:lnTo>
                  <a:cubicBezTo>
                    <a:pt x="38307" y="513349"/>
                    <a:pt x="0" y="475042"/>
                    <a:pt x="0" y="427789"/>
                  </a:cubicBezTo>
                  <a:lnTo>
                    <a:pt x="0" y="8556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1782" tIns="25060" rIns="141782" bIns="2506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err="1" smtClean="0"/>
                <a:t>Concluzii</a:t>
              </a:r>
              <a:endParaRPr lang="en-US" sz="1800" kern="1200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677" y="0"/>
            <a:ext cx="2590323" cy="845820"/>
          </a:xfrm>
          <a:prstGeom prst="rect">
            <a:avLst/>
          </a:prstGeom>
        </p:spPr>
      </p:pic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712574988"/>
              </p:ext>
            </p:extLst>
          </p:nvPr>
        </p:nvGraphicFramePr>
        <p:xfrm>
          <a:off x="1218868" y="1215315"/>
          <a:ext cx="2589931" cy="2442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itle 1"/>
          <p:cNvSpPr txBox="1">
            <a:spLocks/>
          </p:cNvSpPr>
          <p:nvPr/>
        </p:nvSpPr>
        <p:spPr>
          <a:xfrm>
            <a:off x="1018843" y="220962"/>
            <a:ext cx="5086681" cy="6248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/>
              <a:t>Concluzii</a:t>
            </a:r>
            <a:endParaRPr lang="en-US" sz="36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18843" y="4158205"/>
            <a:ext cx="8012067" cy="1836592"/>
            <a:chOff x="6480893" y="1287193"/>
            <a:chExt cx="4206240" cy="2035615"/>
          </a:xfrm>
        </p:grpSpPr>
        <p:sp>
          <p:nvSpPr>
            <p:cNvPr id="19" name="Freeform 18"/>
            <p:cNvSpPr/>
            <p:nvPr/>
          </p:nvSpPr>
          <p:spPr>
            <a:xfrm>
              <a:off x="6480893" y="1638216"/>
              <a:ext cx="4206240" cy="1684592"/>
            </a:xfrm>
            <a:custGeom>
              <a:avLst/>
              <a:gdLst>
                <a:gd name="connsiteX0" fmla="*/ 0 w 4411550"/>
                <a:gd name="connsiteY0" fmla="*/ 0 h 2564099"/>
                <a:gd name="connsiteX1" fmla="*/ 4411550 w 4411550"/>
                <a:gd name="connsiteY1" fmla="*/ 0 h 2564099"/>
                <a:gd name="connsiteX2" fmla="*/ 4411550 w 4411550"/>
                <a:gd name="connsiteY2" fmla="*/ 2564099 h 2564099"/>
                <a:gd name="connsiteX3" fmla="*/ 0 w 4411550"/>
                <a:gd name="connsiteY3" fmla="*/ 2564099 h 2564099"/>
                <a:gd name="connsiteX4" fmla="*/ 0 w 4411550"/>
                <a:gd name="connsiteY4" fmla="*/ 0 h 256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1550" h="2564099">
                  <a:moveTo>
                    <a:pt x="0" y="0"/>
                  </a:moveTo>
                  <a:lnTo>
                    <a:pt x="4411550" y="0"/>
                  </a:lnTo>
                  <a:lnTo>
                    <a:pt x="4411550" y="2564099"/>
                  </a:lnTo>
                  <a:lnTo>
                    <a:pt x="0" y="256409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342385" tIns="229108" rIns="342385" bIns="113792" numCol="1" spcCol="1270" anchor="t" anchorCtr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Mărirea</a:t>
              </a:r>
              <a:r>
                <a:rPr lang="en-US" dirty="0" smtClean="0"/>
                <a:t> </a:t>
              </a:r>
              <a:r>
                <a:rPr lang="en-US" dirty="0" err="1" smtClean="0"/>
                <a:t>numărului</a:t>
              </a:r>
              <a:r>
                <a:rPr lang="en-US" dirty="0" smtClean="0"/>
                <a:t> de </a:t>
              </a:r>
              <a:r>
                <a:rPr lang="en-US" dirty="0" err="1" smtClean="0"/>
                <a:t>baze</a:t>
              </a:r>
              <a:r>
                <a:rPr lang="en-US" dirty="0" smtClean="0"/>
                <a:t> de date.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Diminuarea</a:t>
              </a:r>
              <a:r>
                <a:rPr lang="en-US" dirty="0" smtClean="0"/>
                <a:t> </a:t>
              </a:r>
              <a:r>
                <a:rPr lang="en-US" dirty="0" err="1" smtClean="0"/>
                <a:t>diferențeleor</a:t>
              </a:r>
              <a:r>
                <a:rPr lang="en-US" dirty="0" smtClean="0"/>
                <a:t> </a:t>
              </a:r>
              <a:r>
                <a:rPr lang="en-US" dirty="0" err="1" smtClean="0"/>
                <a:t>dintre</a:t>
              </a:r>
              <a:r>
                <a:rPr lang="en-US" dirty="0" smtClean="0"/>
                <a:t> </a:t>
              </a:r>
              <a:r>
                <a:rPr lang="en-US" dirty="0" err="1" smtClean="0"/>
                <a:t>bazele</a:t>
              </a:r>
              <a:r>
                <a:rPr lang="en-US" dirty="0" smtClean="0"/>
                <a:t> de date</a:t>
              </a:r>
              <a:r>
                <a:rPr lang="it-IT" dirty="0" smtClean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 smtClean="0"/>
                <a:t>Antrenarea </a:t>
              </a:r>
              <a:r>
                <a:rPr lang="en-US" dirty="0" smtClean="0"/>
                <a:t>"multi-task“.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Combinarea</a:t>
              </a:r>
              <a:r>
                <a:rPr lang="en-US" dirty="0"/>
                <a:t> </a:t>
              </a:r>
              <a:r>
                <a:rPr lang="en-US" dirty="0" err="1"/>
                <a:t>soluției</a:t>
              </a:r>
              <a:r>
                <a:rPr lang="en-US" dirty="0"/>
                <a:t> </a:t>
              </a:r>
              <a:r>
                <a:rPr lang="en-US" dirty="0" err="1"/>
                <a:t>propuse</a:t>
              </a:r>
              <a:r>
                <a:rPr lang="en-US" dirty="0"/>
                <a:t> cu un </a:t>
              </a:r>
              <a:r>
                <a:rPr lang="en-US" dirty="0" err="1"/>
                <a:t>algoritm</a:t>
              </a:r>
              <a:r>
                <a:rPr lang="en-US" dirty="0"/>
                <a:t> de </a:t>
              </a:r>
              <a:r>
                <a:rPr lang="en-US" dirty="0" err="1"/>
                <a:t>detecție</a:t>
              </a:r>
              <a:r>
                <a:rPr lang="en-US" dirty="0"/>
                <a:t> a </a:t>
              </a:r>
              <a:r>
                <a:rPr lang="en-US" dirty="0" err="1"/>
                <a:t>emoției</a:t>
              </a:r>
              <a:r>
                <a:rPr lang="en-US" dirty="0"/>
                <a:t> </a:t>
              </a:r>
              <a:r>
                <a:rPr lang="en-US" dirty="0" err="1"/>
                <a:t>vizuale</a:t>
              </a:r>
              <a:r>
                <a:rPr lang="en-US" dirty="0" smtClean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0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692942" y="1287193"/>
              <a:ext cx="1209906" cy="539834"/>
            </a:xfrm>
            <a:custGeom>
              <a:avLst/>
              <a:gdLst>
                <a:gd name="connsiteX0" fmla="*/ 0 w 2830273"/>
                <a:gd name="connsiteY0" fmla="*/ 85560 h 513349"/>
                <a:gd name="connsiteX1" fmla="*/ 85560 w 2830273"/>
                <a:gd name="connsiteY1" fmla="*/ 0 h 513349"/>
                <a:gd name="connsiteX2" fmla="*/ 2744713 w 2830273"/>
                <a:gd name="connsiteY2" fmla="*/ 0 h 513349"/>
                <a:gd name="connsiteX3" fmla="*/ 2830273 w 2830273"/>
                <a:gd name="connsiteY3" fmla="*/ 85560 h 513349"/>
                <a:gd name="connsiteX4" fmla="*/ 2830273 w 2830273"/>
                <a:gd name="connsiteY4" fmla="*/ 427789 h 513349"/>
                <a:gd name="connsiteX5" fmla="*/ 2744713 w 2830273"/>
                <a:gd name="connsiteY5" fmla="*/ 513349 h 513349"/>
                <a:gd name="connsiteX6" fmla="*/ 85560 w 2830273"/>
                <a:gd name="connsiteY6" fmla="*/ 513349 h 513349"/>
                <a:gd name="connsiteX7" fmla="*/ 0 w 2830273"/>
                <a:gd name="connsiteY7" fmla="*/ 427789 h 513349"/>
                <a:gd name="connsiteX8" fmla="*/ 0 w 2830273"/>
                <a:gd name="connsiteY8" fmla="*/ 85560 h 51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0273" h="513349">
                  <a:moveTo>
                    <a:pt x="0" y="85560"/>
                  </a:moveTo>
                  <a:cubicBezTo>
                    <a:pt x="0" y="38307"/>
                    <a:pt x="38307" y="0"/>
                    <a:pt x="85560" y="0"/>
                  </a:cubicBezTo>
                  <a:lnTo>
                    <a:pt x="2744713" y="0"/>
                  </a:lnTo>
                  <a:cubicBezTo>
                    <a:pt x="2791966" y="0"/>
                    <a:pt x="2830273" y="38307"/>
                    <a:pt x="2830273" y="85560"/>
                  </a:cubicBezTo>
                  <a:lnTo>
                    <a:pt x="2830273" y="427789"/>
                  </a:lnTo>
                  <a:cubicBezTo>
                    <a:pt x="2830273" y="475042"/>
                    <a:pt x="2791966" y="513349"/>
                    <a:pt x="2744713" y="513349"/>
                  </a:cubicBezTo>
                  <a:lnTo>
                    <a:pt x="85560" y="513349"/>
                  </a:lnTo>
                  <a:cubicBezTo>
                    <a:pt x="38307" y="513349"/>
                    <a:pt x="0" y="475042"/>
                    <a:pt x="0" y="427789"/>
                  </a:cubicBezTo>
                  <a:lnTo>
                    <a:pt x="0" y="8556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1782" tIns="25060" rIns="141782" bIns="2506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err="1"/>
                <a:t>Posibile</a:t>
              </a:r>
              <a:r>
                <a:rPr lang="en-US" dirty="0"/>
                <a:t> </a:t>
              </a:r>
              <a:r>
                <a:rPr lang="en-US" dirty="0" err="1"/>
                <a:t>îmbunătățiri</a:t>
              </a:r>
              <a:endParaRPr lang="en-US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43152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Raul-Dacian Steleac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Recunoașterea emoției în vorbire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2B7-9538-46A5-A0BE-FC334EBFC978}" type="slidenum">
              <a:rPr lang="en-US" smtClean="0"/>
              <a:t>12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86990" y="3101340"/>
            <a:ext cx="8229600" cy="857250"/>
          </a:xfrm>
        </p:spPr>
        <p:txBody>
          <a:bodyPr>
            <a:normAutofit/>
          </a:bodyPr>
          <a:lstStyle/>
          <a:p>
            <a:r>
              <a:rPr lang="ro-RO" sz="3600" b="1" dirty="0"/>
              <a:t>Vă mulțumesc pentru atenția acordată</a:t>
            </a:r>
            <a:endParaRPr lang="en-US" sz="36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677" y="0"/>
            <a:ext cx="2590323" cy="84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7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18843" y="220962"/>
            <a:ext cx="5086681" cy="6248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/>
              <a:t>Surse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677" y="0"/>
            <a:ext cx="2590323" cy="84582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Raul-Dacian Steleac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Recunoașterea emoției în vorbire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2B7-9538-46A5-A0BE-FC334EBFC978}" type="slidenum">
              <a:rPr lang="en-US" smtClean="0"/>
              <a:t>13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92071" y="1260764"/>
            <a:ext cx="1118061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[1] </a:t>
            </a:r>
            <a:r>
              <a:rPr lang="en-US" sz="1600" dirty="0" smtClean="0">
                <a:hlinkClick r:id="rId3"/>
              </a:rPr>
              <a:t> </a:t>
            </a:r>
            <a:r>
              <a:rPr lang="en-US" sz="1600" dirty="0"/>
              <a:t>https://</a:t>
            </a:r>
            <a:r>
              <a:rPr lang="en-US" sz="1600" dirty="0" smtClean="0"/>
              <a:t>www.brainbits.net/media/f904c10e0790ffd73cd6d64578852310/in-their-own-words-pt-1_featured%403x-1560x760.png</a:t>
            </a:r>
          </a:p>
          <a:p>
            <a:r>
              <a:rPr lang="en-US" sz="1600" dirty="0" smtClean="0"/>
              <a:t>[2]  https</a:t>
            </a:r>
            <a:r>
              <a:rPr lang="en-US" sz="1600" dirty="0"/>
              <a:t>://</a:t>
            </a:r>
            <a:r>
              <a:rPr lang="en-US" sz="1600" dirty="0" smtClean="0"/>
              <a:t>images.assetsdelivery.com/compings_v2/microone/microone1808/microone180800775.jpg</a:t>
            </a:r>
          </a:p>
          <a:p>
            <a:r>
              <a:rPr lang="en-US" sz="1600" dirty="0" smtClean="0"/>
              <a:t>[3]  Frank </a:t>
            </a:r>
            <a:r>
              <a:rPr lang="en-US" sz="1600" dirty="0" err="1"/>
              <a:t>Dellaert</a:t>
            </a:r>
            <a:r>
              <a:rPr lang="en-US" sz="1600" dirty="0"/>
              <a:t> et al. “Recognizing Emotion In Speech”. In: </a:t>
            </a:r>
            <a:r>
              <a:rPr lang="en-US" sz="1600" i="1" dirty="0"/>
              <a:t>International Conference on</a:t>
            </a:r>
          </a:p>
          <a:p>
            <a:r>
              <a:rPr lang="en-US" sz="1600" i="1" dirty="0"/>
              <a:t>Spoken Language Processing, ICSLP, Proceedings </a:t>
            </a:r>
            <a:r>
              <a:rPr lang="en-US" sz="1600" dirty="0"/>
              <a:t>3 (Dec. 1996</a:t>
            </a:r>
            <a:r>
              <a:rPr lang="en-US" sz="1600" dirty="0" smtClean="0"/>
              <a:t>).</a:t>
            </a:r>
          </a:p>
          <a:p>
            <a:r>
              <a:rPr lang="en-US" sz="1600" dirty="0" smtClean="0"/>
              <a:t>[4]  Slide 3: 1. </a:t>
            </a:r>
            <a:r>
              <a:rPr lang="en-US" sz="1600" dirty="0"/>
              <a:t>https://</a:t>
            </a:r>
            <a:r>
              <a:rPr lang="en-US" sz="1600" dirty="0" smtClean="0"/>
              <a:t>www.researchgate.net/publication/336935196/figure/fig2/AS:820240816537601@1572572058375/Hard-parameter-sharing-for-Multi-Task-Learning-integrated-in-neural-networks.ppm</a:t>
            </a:r>
          </a:p>
          <a:p>
            <a:r>
              <a:rPr lang="en-US" sz="1600" dirty="0" smtClean="0"/>
              <a:t>	 2. </a:t>
            </a:r>
            <a:r>
              <a:rPr lang="en-US" sz="1600" dirty="0"/>
              <a:t>S. </a:t>
            </a:r>
            <a:r>
              <a:rPr lang="en-US" sz="1600" dirty="0" err="1"/>
              <a:t>Mirsamadi</a:t>
            </a:r>
            <a:r>
              <a:rPr lang="en-US" sz="1600" dirty="0"/>
              <a:t> et al. “Automatic speech emotion recognition using recurrent neural </a:t>
            </a:r>
            <a:r>
              <a:rPr lang="en-US" sz="1600" dirty="0" smtClean="0"/>
              <a:t>networks with </a:t>
            </a:r>
            <a:r>
              <a:rPr lang="en-US" sz="1600" dirty="0"/>
              <a:t>local attention”. In: </a:t>
            </a:r>
            <a:r>
              <a:rPr lang="en-US" sz="1600" dirty="0" smtClean="0"/>
              <a:t>			</a:t>
            </a:r>
            <a:r>
              <a:rPr lang="en-US" sz="1600" i="1" dirty="0" smtClean="0"/>
              <a:t>2017 </a:t>
            </a:r>
            <a:r>
              <a:rPr lang="en-US" sz="1600" i="1" dirty="0"/>
              <a:t>IEEE International Conference on Acoustics, Speech </a:t>
            </a:r>
            <a:r>
              <a:rPr lang="en-US" sz="1600" i="1" dirty="0" smtClean="0"/>
              <a:t>and </a:t>
            </a:r>
            <a:r>
              <a:rPr lang="sv-SE" sz="1600" i="1" dirty="0" smtClean="0"/>
              <a:t>Signal </a:t>
            </a:r>
            <a:r>
              <a:rPr lang="sv-SE" sz="1600" i="1" dirty="0"/>
              <a:t>Processing (ICASSP)</a:t>
            </a:r>
            <a:r>
              <a:rPr lang="sv-SE" sz="1600" dirty="0"/>
              <a:t>. 2017, pp. 2227–2231</a:t>
            </a:r>
            <a:r>
              <a:rPr lang="sv-SE" sz="1600" dirty="0" smtClean="0"/>
              <a:t>.</a:t>
            </a:r>
          </a:p>
          <a:p>
            <a:r>
              <a:rPr lang="sv-SE" sz="1600" dirty="0"/>
              <a:t>	</a:t>
            </a:r>
            <a:r>
              <a:rPr lang="sv-SE" sz="1600" dirty="0" smtClean="0"/>
              <a:t> 3. </a:t>
            </a:r>
            <a:r>
              <a:rPr lang="en-US" sz="1600" dirty="0" smtClean="0"/>
              <a:t>http</a:t>
            </a:r>
            <a:r>
              <a:rPr lang="en-US" sz="1600" dirty="0"/>
              <a:t>://practicalcryptography.com/media/miscellaneous/files/vadimg_1.png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 4. </a:t>
            </a:r>
            <a:r>
              <a:rPr lang="en-US" sz="1600" dirty="0"/>
              <a:t>https://</a:t>
            </a:r>
            <a:r>
              <a:rPr lang="en-US" sz="1600" dirty="0" smtClean="0"/>
              <a:t>www.pyimagesearch.com/wp-content/uploads/2020/02/keras_autoencoders_applications.png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 5. </a:t>
            </a:r>
            <a:r>
              <a:rPr lang="en-US" sz="1600" dirty="0"/>
              <a:t>https://</a:t>
            </a:r>
            <a:r>
              <a:rPr lang="en-US" sz="1600" dirty="0" smtClean="0"/>
              <a:t>www.researchgate.net/figure/Artificial-neural-network-architecture-ANN-i-h-1-h-2-h-n-o_fig1_321259051</a:t>
            </a:r>
          </a:p>
          <a:p>
            <a:r>
              <a:rPr lang="en-US" sz="1600" dirty="0" smtClean="0"/>
              <a:t>[5]  </a:t>
            </a:r>
            <a:r>
              <a:rPr lang="en-US" sz="1600" dirty="0"/>
              <a:t>https://librosa.github.io/librosa/_</a:t>
            </a:r>
            <a:r>
              <a:rPr lang="en-US" sz="1600" dirty="0" smtClean="0"/>
              <a:t>images/librosa-feature-melspectrogram-1.png</a:t>
            </a:r>
          </a:p>
          <a:p>
            <a:r>
              <a:rPr lang="en-US" sz="1600" dirty="0" smtClean="0"/>
              <a:t>[6]  </a:t>
            </a:r>
            <a:r>
              <a:rPr lang="en-US" sz="1600" dirty="0"/>
              <a:t>https://</a:t>
            </a:r>
            <a:r>
              <a:rPr lang="en-US" sz="1600" dirty="0" smtClean="0"/>
              <a:t>miro.medium.com/max/3744/1*SGPGG7oeSvVlV5sOSQ2iZw.png</a:t>
            </a:r>
          </a:p>
          <a:p>
            <a:r>
              <a:rPr lang="en-US" sz="1600" dirty="0" smtClean="0"/>
              <a:t>[7]  https</a:t>
            </a:r>
            <a:r>
              <a:rPr lang="en-US" sz="1600" dirty="0"/>
              <a:t>://</a:t>
            </a:r>
            <a:r>
              <a:rPr lang="en-US" sz="1600" dirty="0" smtClean="0"/>
              <a:t>cs231n.github.io/assets/cnn/maxpool.jpeg</a:t>
            </a:r>
          </a:p>
          <a:p>
            <a:r>
              <a:rPr lang="en-US" sz="1600" dirty="0" smtClean="0"/>
              <a:t>[8]  </a:t>
            </a:r>
            <a:r>
              <a:rPr lang="en-US" sz="1600" dirty="0"/>
              <a:t>Ian </a:t>
            </a:r>
            <a:r>
              <a:rPr lang="en-US" sz="1600" dirty="0" err="1"/>
              <a:t>Goodfellowet</a:t>
            </a:r>
            <a:r>
              <a:rPr lang="en-US" sz="1600" dirty="0"/>
              <a:t> al. </a:t>
            </a:r>
            <a:r>
              <a:rPr lang="en-US" sz="1600" i="1" dirty="0"/>
              <a:t>Deep Learning</a:t>
            </a:r>
            <a:r>
              <a:rPr lang="en-US" sz="1600" dirty="0"/>
              <a:t>. http://www.deeplearningbook.org. MIT </a:t>
            </a:r>
            <a:r>
              <a:rPr lang="en-US" sz="1600" dirty="0" smtClean="0"/>
              <a:t>Press, 2016.</a:t>
            </a:r>
          </a:p>
          <a:p>
            <a:r>
              <a:rPr lang="en-US" sz="1600" dirty="0" smtClean="0"/>
              <a:t>[9] </a:t>
            </a:r>
            <a:r>
              <a:rPr lang="en-US" sz="1600" dirty="0" err="1"/>
              <a:t>Aurlien</a:t>
            </a:r>
            <a:r>
              <a:rPr lang="en-US" sz="1600" dirty="0"/>
              <a:t> </a:t>
            </a:r>
            <a:r>
              <a:rPr lang="en-US" sz="1600" dirty="0" err="1"/>
              <a:t>Gron</a:t>
            </a:r>
            <a:r>
              <a:rPr lang="en-US" sz="1600" dirty="0"/>
              <a:t>. </a:t>
            </a:r>
            <a:r>
              <a:rPr lang="en-US" sz="1600" i="1" dirty="0"/>
              <a:t>Hands-On Machine Learning with </a:t>
            </a:r>
            <a:r>
              <a:rPr lang="en-US" sz="1600" i="1" dirty="0" err="1"/>
              <a:t>Scikit</a:t>
            </a:r>
            <a:r>
              <a:rPr lang="en-US" sz="1600" i="1" dirty="0"/>
              <a:t>-Learn and </a:t>
            </a:r>
            <a:r>
              <a:rPr lang="en-US" sz="1600" i="1" dirty="0" err="1"/>
              <a:t>TensorFlow</a:t>
            </a:r>
            <a:r>
              <a:rPr lang="en-US" sz="1600" i="1" dirty="0"/>
              <a:t>: </a:t>
            </a:r>
            <a:r>
              <a:rPr lang="en-US" sz="1600" i="1" dirty="0" smtClean="0"/>
              <a:t>Concepts, Tools</a:t>
            </a:r>
            <a:r>
              <a:rPr lang="en-US" sz="1600" i="1" dirty="0"/>
              <a:t>, and Techniques to Build Intelligent Systems</a:t>
            </a:r>
            <a:r>
              <a:rPr lang="en-US" sz="1600" dirty="0"/>
              <a:t>. 1st. </a:t>
            </a:r>
            <a:r>
              <a:rPr lang="en-US" sz="1600" dirty="0" err="1"/>
              <a:t>OReilly</a:t>
            </a:r>
            <a:r>
              <a:rPr lang="en-US" sz="1600" dirty="0"/>
              <a:t> Media, Inc., 2017. </a:t>
            </a:r>
            <a:r>
              <a:rPr lang="en-US" sz="1600" dirty="0" err="1" smtClean="0"/>
              <a:t>isbn</a:t>
            </a:r>
            <a:r>
              <a:rPr lang="en-US" sz="1600" dirty="0" smtClean="0"/>
              <a:t>: 1491962291</a:t>
            </a:r>
            <a:r>
              <a:rPr lang="en-US" dirty="0" smtClean="0"/>
              <a:t>.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/>
              <a:t>	</a:t>
            </a:r>
            <a:endParaRPr lang="sv-SE" sz="1600" dirty="0" smtClean="0"/>
          </a:p>
        </p:txBody>
      </p:sp>
    </p:spTree>
    <p:extLst>
      <p:ext uri="{BB962C8B-B14F-4D97-AF65-F5344CB8AC3E}">
        <p14:creationId xmlns:p14="http://schemas.microsoft.com/office/powerpoint/2010/main" val="265582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844" y="220962"/>
            <a:ext cx="6628066" cy="624858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Recunoașterea</a:t>
            </a:r>
            <a:r>
              <a:rPr lang="en-US" sz="3600" b="1" dirty="0"/>
              <a:t> </a:t>
            </a:r>
            <a:r>
              <a:rPr lang="en-US" sz="3600" b="1" dirty="0" err="1"/>
              <a:t>emoției</a:t>
            </a:r>
            <a:r>
              <a:rPr lang="en-US" sz="3600" b="1" dirty="0"/>
              <a:t> </a:t>
            </a:r>
            <a:r>
              <a:rPr lang="en-US" sz="3600" b="1" dirty="0" err="1"/>
              <a:t>în</a:t>
            </a:r>
            <a:r>
              <a:rPr lang="en-US" sz="3600" b="1" dirty="0"/>
              <a:t> </a:t>
            </a:r>
            <a:r>
              <a:rPr lang="en-US" sz="3600" b="1" dirty="0" err="1"/>
              <a:t>vorbire</a:t>
            </a:r>
            <a:endParaRPr lang="en-US" sz="3600" b="1" dirty="0"/>
          </a:p>
        </p:txBody>
      </p:sp>
      <p:pic>
        <p:nvPicPr>
          <p:cNvPr id="1026" name="Picture 2" descr="4 ways to navigate different communication styles at work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53" y="1779427"/>
            <a:ext cx="5212561" cy="253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76007" y="5148626"/>
            <a:ext cx="2583451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 err="1"/>
              <a:t>Informație</a:t>
            </a:r>
            <a:r>
              <a:rPr lang="en-US" sz="2000" dirty="0"/>
              <a:t> </a:t>
            </a:r>
            <a:r>
              <a:rPr lang="en-US" sz="2000" dirty="0" err="1" smtClean="0"/>
              <a:t>lingvistică</a:t>
            </a:r>
            <a:endParaRPr lang="en-US" sz="2000" dirty="0" smtClean="0"/>
          </a:p>
          <a:p>
            <a:pPr algn="ctr"/>
            <a:r>
              <a:rPr lang="en-US" sz="2000" dirty="0"/>
              <a:t>  Vs</a:t>
            </a:r>
          </a:p>
          <a:p>
            <a:pPr algn="ctr"/>
            <a:r>
              <a:rPr lang="en-US" sz="2000" dirty="0" err="1"/>
              <a:t>Informație</a:t>
            </a:r>
            <a:r>
              <a:rPr lang="en-US" sz="2000" dirty="0"/>
              <a:t> </a:t>
            </a:r>
            <a:r>
              <a:rPr lang="en-US" sz="2000" dirty="0" err="1"/>
              <a:t>emoțională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7319587" y="5456403"/>
            <a:ext cx="307049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 err="1" smtClean="0"/>
              <a:t>Noua</a:t>
            </a:r>
            <a:r>
              <a:rPr lang="en-US" sz="2000" dirty="0"/>
              <a:t> </a:t>
            </a:r>
            <a:r>
              <a:rPr lang="en-US" sz="2000" dirty="0" err="1"/>
              <a:t>generație</a:t>
            </a:r>
            <a:r>
              <a:rPr lang="en-US" sz="2000" dirty="0"/>
              <a:t> de </a:t>
            </a:r>
            <a:r>
              <a:rPr lang="en-US" sz="2000" dirty="0" err="1"/>
              <a:t>vorbitori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677" y="0"/>
            <a:ext cx="2590323" cy="84582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309254" y="4654848"/>
            <a:ext cx="45442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45511" y="4654848"/>
            <a:ext cx="108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Om - Om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472497" y="4654848"/>
            <a:ext cx="45858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59154" y="4654848"/>
            <a:ext cx="136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Om - </a:t>
            </a:r>
            <a:r>
              <a:rPr lang="en-US" dirty="0" err="1"/>
              <a:t>Mașină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Raul-Dacian Steleac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Recunoașterea</a:t>
            </a:r>
            <a:r>
              <a:rPr lang="en-US" dirty="0" smtClean="0"/>
              <a:t> </a:t>
            </a:r>
            <a:r>
              <a:rPr lang="en-US" dirty="0" err="1" smtClean="0"/>
              <a:t>emoției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vorbire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2B7-9538-46A5-A0BE-FC334EBFC978}" type="slidenum">
              <a:rPr lang="en-US" smtClean="0"/>
              <a:t>2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076986" y="4318882"/>
            <a:ext cx="7765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300" dirty="0" smtClean="0"/>
              <a:t>Sursa [</a:t>
            </a:r>
            <a:r>
              <a:rPr lang="en-US" sz="1300" dirty="0" smtClean="0"/>
              <a:t>1</a:t>
            </a:r>
            <a:r>
              <a:rPr lang="ro-RO" sz="1300" dirty="0" smtClean="0"/>
              <a:t>]</a:t>
            </a:r>
            <a:endParaRPr lang="en-US" sz="1300" dirty="0"/>
          </a:p>
        </p:txBody>
      </p:sp>
      <p:sp>
        <p:nvSpPr>
          <p:cNvPr id="20" name="TextBox 19"/>
          <p:cNvSpPr txBox="1"/>
          <p:nvPr/>
        </p:nvSpPr>
        <p:spPr>
          <a:xfrm>
            <a:off x="10281793" y="4359731"/>
            <a:ext cx="7765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300" dirty="0" smtClean="0"/>
              <a:t>Sursa [</a:t>
            </a:r>
            <a:r>
              <a:rPr lang="en-US" sz="1300" dirty="0" smtClean="0"/>
              <a:t>2</a:t>
            </a:r>
            <a:r>
              <a:rPr lang="ro-RO" sz="1300" dirty="0" smtClean="0"/>
              <a:t>]</a:t>
            </a:r>
            <a:endParaRPr lang="en-US" sz="1300" dirty="0"/>
          </a:p>
        </p:txBody>
      </p:sp>
      <p:pic>
        <p:nvPicPr>
          <p:cNvPr id="1028" name="Picture 4" descr="https://images.assetsdelivery.com/compings_v2/microone/microone1808/microone180800775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114" b="29425"/>
          <a:stretch/>
        </p:blipFill>
        <p:spPr bwMode="auto">
          <a:xfrm>
            <a:off x="6183323" y="1163783"/>
            <a:ext cx="5170477" cy="315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7744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/>
      <p:bldP spid="15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28466" y="2841165"/>
            <a:ext cx="4384429" cy="1231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Dellaert</a:t>
            </a:r>
            <a:r>
              <a:rPr lang="en-US" sz="2000" dirty="0" smtClean="0"/>
              <a:t> </a:t>
            </a:r>
            <a:r>
              <a:rPr lang="en-US" sz="2000" dirty="0"/>
              <a:t>et al., </a:t>
            </a:r>
            <a:r>
              <a:rPr lang="en-US" sz="2000" dirty="0" smtClean="0"/>
              <a:t>1996 [3]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Maximum </a:t>
            </a:r>
            <a:r>
              <a:rPr lang="en-US" dirty="0"/>
              <a:t>Likelihood Bayes </a:t>
            </a:r>
            <a:r>
              <a:rPr lang="en-US" dirty="0" smtClean="0"/>
              <a:t>classifier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Kernel Regression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K-nearest neighbors</a:t>
            </a:r>
          </a:p>
        </p:txBody>
      </p:sp>
      <p:pic>
        <p:nvPicPr>
          <p:cNvPr id="1036" name="Picture 12" descr="Artificial neural network architecture (ANN i-h 1-h 2-h n-o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5023">
            <a:off x="6501384" y="3203626"/>
            <a:ext cx="5160969" cy="302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ractical Cryptograph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1475">
            <a:off x="942909" y="3294169"/>
            <a:ext cx="4056220" cy="304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ard parameter sharing for Multi-Task Learning integrated in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7111">
            <a:off x="1040604" y="1267981"/>
            <a:ext cx="4583862" cy="213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eep AutoEncoders Using Tensorflow - the ML blog - Medi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729">
            <a:off x="3698361" y="4324021"/>
            <a:ext cx="4491681" cy="174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9542">
            <a:off x="6286789" y="1300994"/>
            <a:ext cx="2924364" cy="214390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415354" y="3878339"/>
            <a:ext cx="3437056" cy="4001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Încă</a:t>
            </a:r>
            <a:r>
              <a:rPr lang="en-US" sz="2000" dirty="0">
                <a:solidFill>
                  <a:schemeClr val="tx1"/>
                </a:solidFill>
              </a:rPr>
              <a:t> nu </a:t>
            </a:r>
            <a:r>
              <a:rPr lang="en-US" sz="2000" dirty="0" err="1">
                <a:solidFill>
                  <a:schemeClr val="tx1"/>
                </a:solidFill>
              </a:rPr>
              <a:t>sunt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 err="1">
                <a:solidFill>
                  <a:schemeClr val="tx1"/>
                </a:solidFill>
              </a:rPr>
              <a:t>viabili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 err="1">
                <a:solidFill>
                  <a:schemeClr val="tx1"/>
                </a:solidFill>
              </a:rPr>
              <a:t>pentru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 err="1" smtClean="0">
                <a:solidFill>
                  <a:schemeClr val="tx1"/>
                </a:solidFill>
              </a:rPr>
              <a:t>piață</a:t>
            </a:r>
            <a:endParaRPr lang="it-IT" sz="20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677" y="0"/>
            <a:ext cx="2590323" cy="845820"/>
          </a:xfrm>
          <a:prstGeom prst="rect">
            <a:avLst/>
          </a:prstGeom>
        </p:spPr>
      </p:pic>
      <p:sp>
        <p:nvSpPr>
          <p:cNvPr id="15" name="Action Button: Home 14">
            <a:hlinkClick r:id="rId8" action="ppaction://hlinksldjump" highlightClick="1"/>
          </p:cNvPr>
          <p:cNvSpPr/>
          <p:nvPr/>
        </p:nvSpPr>
        <p:spPr>
          <a:xfrm>
            <a:off x="11472153" y="6250879"/>
            <a:ext cx="478078" cy="388189"/>
          </a:xfrm>
          <a:prstGeom prst="actionButtonHom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oli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18844" y="220962"/>
            <a:ext cx="7976566" cy="6248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/>
              <a:t>Domeniul</a:t>
            </a:r>
            <a:r>
              <a:rPr lang="en-US" sz="3600" b="1" dirty="0"/>
              <a:t> </a:t>
            </a:r>
            <a:r>
              <a:rPr lang="en-US" sz="3600" b="1" dirty="0" err="1"/>
              <a:t>recunoașterii</a:t>
            </a:r>
            <a:r>
              <a:rPr lang="en-US" sz="3600" b="1" dirty="0"/>
              <a:t> </a:t>
            </a:r>
            <a:r>
              <a:rPr lang="en-US" sz="3600" b="1" dirty="0" err="1"/>
              <a:t>emoției</a:t>
            </a:r>
            <a:r>
              <a:rPr lang="en-US" sz="3600" b="1" dirty="0"/>
              <a:t> </a:t>
            </a:r>
            <a:r>
              <a:rPr lang="en-US" sz="3600" b="1" dirty="0" err="1"/>
              <a:t>în</a:t>
            </a:r>
            <a:r>
              <a:rPr lang="en-US" sz="3600" b="1" dirty="0"/>
              <a:t> </a:t>
            </a:r>
            <a:r>
              <a:rPr lang="en-US" sz="3600" b="1" dirty="0" err="1"/>
              <a:t>vorbire</a:t>
            </a:r>
            <a:endParaRPr lang="en-US" sz="36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Raul-Dacian Steleac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Recunoașterea emoției în vorbire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2B7-9538-46A5-A0BE-FC334EBFC9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9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>
          <a:xfrm>
            <a:off x="1360871" y="2504815"/>
            <a:ext cx="4023360" cy="2324880"/>
          </a:xfrm>
          <a:custGeom>
            <a:avLst/>
            <a:gdLst>
              <a:gd name="connsiteX0" fmla="*/ 0 w 4411550"/>
              <a:gd name="connsiteY0" fmla="*/ 0 h 2564099"/>
              <a:gd name="connsiteX1" fmla="*/ 4411550 w 4411550"/>
              <a:gd name="connsiteY1" fmla="*/ 0 h 2564099"/>
              <a:gd name="connsiteX2" fmla="*/ 4411550 w 4411550"/>
              <a:gd name="connsiteY2" fmla="*/ 2564099 h 2564099"/>
              <a:gd name="connsiteX3" fmla="*/ 0 w 4411550"/>
              <a:gd name="connsiteY3" fmla="*/ 2564099 h 2564099"/>
              <a:gd name="connsiteX4" fmla="*/ 0 w 4411550"/>
              <a:gd name="connsiteY4" fmla="*/ 0 h 2564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1550" h="2564099">
                <a:moveTo>
                  <a:pt x="0" y="0"/>
                </a:moveTo>
                <a:lnTo>
                  <a:pt x="4411550" y="0"/>
                </a:lnTo>
                <a:lnTo>
                  <a:pt x="4411550" y="2564099"/>
                </a:lnTo>
                <a:lnTo>
                  <a:pt x="0" y="2564099"/>
                </a:lnTo>
                <a:lnTo>
                  <a:pt x="0" y="0"/>
                </a:lnTo>
                <a:close/>
              </a:path>
            </a:pathLst>
          </a:cu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342385" tIns="229108" rIns="342385" bIns="113792" numCol="1" spcCol="1270" anchor="t" anchorCtr="0">
            <a:noAutofit/>
          </a:bodyPr>
          <a:lstStyle/>
          <a:p>
            <a: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dirty="0" err="1" smtClean="0"/>
              <a:t>Numărul</a:t>
            </a:r>
            <a:r>
              <a:rPr lang="en-US" dirty="0"/>
              <a:t> </a:t>
            </a:r>
            <a:r>
              <a:rPr lang="en-US" dirty="0" err="1"/>
              <a:t>redus</a:t>
            </a:r>
            <a:r>
              <a:rPr lang="en-US" dirty="0"/>
              <a:t> de </a:t>
            </a:r>
            <a:r>
              <a:rPr lang="en-US" dirty="0" err="1"/>
              <a:t>exemple</a:t>
            </a:r>
            <a:r>
              <a:rPr lang="en-US" dirty="0"/>
              <a:t> de </a:t>
            </a:r>
            <a:endParaRPr lang="en-US" dirty="0" smtClean="0"/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dirty="0" err="1" smtClean="0"/>
              <a:t>antrenare</a:t>
            </a:r>
            <a:r>
              <a:rPr lang="en-US" dirty="0" smtClean="0"/>
              <a:t>.</a:t>
            </a:r>
          </a:p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1600" dirty="0"/>
          </a:p>
          <a:p>
            <a: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dirty="0" err="1"/>
              <a:t>Înregistrări</a:t>
            </a:r>
            <a:r>
              <a:rPr lang="en-US" dirty="0"/>
              <a:t> </a:t>
            </a:r>
            <a:r>
              <a:rPr lang="en-US" dirty="0" err="1"/>
              <a:t>jucate</a:t>
            </a:r>
            <a:r>
              <a:rPr lang="en-US" dirty="0" smtClean="0"/>
              <a:t>.</a:t>
            </a:r>
          </a:p>
          <a:p>
            <a: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600" dirty="0"/>
          </a:p>
          <a:p>
            <a: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t-IT" dirty="0" smtClean="0"/>
              <a:t>Validarea .</a:t>
            </a:r>
          </a:p>
        </p:txBody>
      </p:sp>
      <p:sp>
        <p:nvSpPr>
          <p:cNvPr id="15" name="Freeform 14"/>
          <p:cNvSpPr/>
          <p:nvPr/>
        </p:nvSpPr>
        <p:spPr>
          <a:xfrm>
            <a:off x="1480409" y="2164863"/>
            <a:ext cx="1670115" cy="530552"/>
          </a:xfrm>
          <a:custGeom>
            <a:avLst/>
            <a:gdLst>
              <a:gd name="connsiteX0" fmla="*/ 0 w 2710663"/>
              <a:gd name="connsiteY0" fmla="*/ 72065 h 432379"/>
              <a:gd name="connsiteX1" fmla="*/ 72065 w 2710663"/>
              <a:gd name="connsiteY1" fmla="*/ 0 h 432379"/>
              <a:gd name="connsiteX2" fmla="*/ 2638598 w 2710663"/>
              <a:gd name="connsiteY2" fmla="*/ 0 h 432379"/>
              <a:gd name="connsiteX3" fmla="*/ 2710663 w 2710663"/>
              <a:gd name="connsiteY3" fmla="*/ 72065 h 432379"/>
              <a:gd name="connsiteX4" fmla="*/ 2710663 w 2710663"/>
              <a:gd name="connsiteY4" fmla="*/ 360314 h 432379"/>
              <a:gd name="connsiteX5" fmla="*/ 2638598 w 2710663"/>
              <a:gd name="connsiteY5" fmla="*/ 432379 h 432379"/>
              <a:gd name="connsiteX6" fmla="*/ 72065 w 2710663"/>
              <a:gd name="connsiteY6" fmla="*/ 432379 h 432379"/>
              <a:gd name="connsiteX7" fmla="*/ 0 w 2710663"/>
              <a:gd name="connsiteY7" fmla="*/ 360314 h 432379"/>
              <a:gd name="connsiteX8" fmla="*/ 0 w 2710663"/>
              <a:gd name="connsiteY8" fmla="*/ 72065 h 432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0663" h="432379">
                <a:moveTo>
                  <a:pt x="0" y="72065"/>
                </a:moveTo>
                <a:cubicBezTo>
                  <a:pt x="0" y="32265"/>
                  <a:pt x="32265" y="0"/>
                  <a:pt x="72065" y="0"/>
                </a:cubicBezTo>
                <a:lnTo>
                  <a:pt x="2638598" y="0"/>
                </a:lnTo>
                <a:cubicBezTo>
                  <a:pt x="2678398" y="0"/>
                  <a:pt x="2710663" y="32265"/>
                  <a:pt x="2710663" y="72065"/>
                </a:cubicBezTo>
                <a:lnTo>
                  <a:pt x="2710663" y="360314"/>
                </a:lnTo>
                <a:cubicBezTo>
                  <a:pt x="2710663" y="400114"/>
                  <a:pt x="2678398" y="432379"/>
                  <a:pt x="2638598" y="432379"/>
                </a:cubicBezTo>
                <a:lnTo>
                  <a:pt x="72065" y="432379"/>
                </a:lnTo>
                <a:cubicBezTo>
                  <a:pt x="32265" y="432379"/>
                  <a:pt x="0" y="400114"/>
                  <a:pt x="0" y="360314"/>
                </a:cubicBezTo>
                <a:lnTo>
                  <a:pt x="0" y="72065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8049" tIns="21107" rIns="138049" bIns="21107" numCol="1" spcCol="1270" anchor="ctr" anchorCtr="0">
            <a:no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err="1" smtClean="0"/>
              <a:t>Bazele</a:t>
            </a:r>
            <a:r>
              <a:rPr lang="en-US" dirty="0"/>
              <a:t> de date</a:t>
            </a:r>
            <a:endParaRPr lang="en-US" sz="1800" kern="1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6024731" y="2062905"/>
            <a:ext cx="4753759" cy="2766790"/>
            <a:chOff x="6480892" y="1270239"/>
            <a:chExt cx="4969839" cy="2670405"/>
          </a:xfrm>
        </p:grpSpPr>
        <p:sp>
          <p:nvSpPr>
            <p:cNvPr id="17" name="Freeform 16"/>
            <p:cNvSpPr/>
            <p:nvPr/>
          </p:nvSpPr>
          <p:spPr>
            <a:xfrm>
              <a:off x="6480892" y="1652925"/>
              <a:ext cx="4969839" cy="2287719"/>
            </a:xfrm>
            <a:custGeom>
              <a:avLst/>
              <a:gdLst>
                <a:gd name="connsiteX0" fmla="*/ 0 w 4411550"/>
                <a:gd name="connsiteY0" fmla="*/ 0 h 2564099"/>
                <a:gd name="connsiteX1" fmla="*/ 4411550 w 4411550"/>
                <a:gd name="connsiteY1" fmla="*/ 0 h 2564099"/>
                <a:gd name="connsiteX2" fmla="*/ 4411550 w 4411550"/>
                <a:gd name="connsiteY2" fmla="*/ 2564099 h 2564099"/>
                <a:gd name="connsiteX3" fmla="*/ 0 w 4411550"/>
                <a:gd name="connsiteY3" fmla="*/ 2564099 h 2564099"/>
                <a:gd name="connsiteX4" fmla="*/ 0 w 4411550"/>
                <a:gd name="connsiteY4" fmla="*/ 0 h 256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1550" h="2564099">
                  <a:moveTo>
                    <a:pt x="0" y="0"/>
                  </a:moveTo>
                  <a:lnTo>
                    <a:pt x="4411550" y="0"/>
                  </a:lnTo>
                  <a:lnTo>
                    <a:pt x="4411550" y="2564099"/>
                  </a:lnTo>
                  <a:lnTo>
                    <a:pt x="0" y="2564099"/>
                  </a:lnTo>
                  <a:lnTo>
                    <a:pt x="0" y="0"/>
                  </a:lnTo>
                  <a:close/>
                </a:path>
              </a:pathLst>
            </a:cu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342385" tIns="229108" rIns="342385" bIns="113792" numCol="1" spcCol="1270" anchor="t" anchorCtr="0">
              <a:noAutofit/>
            </a:bodyPr>
            <a:lstStyle/>
            <a:p>
              <a:r>
                <a:rPr lang="en-US" dirty="0" smtClean="0"/>
                <a:t>•</a:t>
              </a:r>
              <a:r>
                <a:rPr lang="en-US" dirty="0" err="1"/>
                <a:t>Lipsa</a:t>
              </a:r>
              <a:r>
                <a:rPr lang="en-US" dirty="0"/>
                <a:t> </a:t>
              </a:r>
              <a:r>
                <a:rPr lang="en-US" dirty="0" err="1"/>
                <a:t>unui</a:t>
              </a:r>
              <a:r>
                <a:rPr lang="en-US" dirty="0"/>
                <a:t> set de </a:t>
              </a:r>
              <a:r>
                <a:rPr lang="en-US" dirty="0" err="1"/>
                <a:t>caracteristici</a:t>
              </a:r>
              <a:r>
                <a:rPr lang="en-US" dirty="0"/>
                <a:t> de </a:t>
              </a:r>
              <a:r>
                <a:rPr lang="en-US" dirty="0" err="1"/>
                <a:t>intrare</a:t>
              </a:r>
              <a:r>
                <a:rPr lang="en-US" dirty="0"/>
                <a:t> </a:t>
              </a:r>
              <a:r>
                <a:rPr lang="en-US" dirty="0" err="1"/>
                <a:t>reprezintative</a:t>
              </a:r>
              <a:r>
                <a:rPr lang="en-US" dirty="0" smtClean="0"/>
                <a:t>.</a:t>
              </a:r>
            </a:p>
            <a:p>
              <a:endParaRPr lang="en-US" dirty="0"/>
            </a:p>
            <a:p>
              <a:r>
                <a:rPr lang="en-US" dirty="0" smtClean="0"/>
                <a:t>•“Hand-crafted</a:t>
              </a:r>
              <a:r>
                <a:rPr lang="en-US" dirty="0"/>
                <a:t>”, </a:t>
              </a:r>
              <a:r>
                <a:rPr lang="en-US" dirty="0" err="1"/>
                <a:t>necesită</a:t>
              </a:r>
              <a:r>
                <a:rPr lang="en-US" dirty="0"/>
                <a:t> </a:t>
              </a:r>
              <a:r>
                <a:rPr lang="en-US" dirty="0" err="1" smtClean="0"/>
                <a:t>experți</a:t>
              </a:r>
              <a:r>
                <a:rPr lang="en-US" dirty="0"/>
                <a:t> </a:t>
              </a:r>
              <a:endParaRPr lang="en-US" dirty="0" smtClean="0"/>
            </a:p>
            <a:p>
              <a:r>
                <a:rPr lang="en-US" dirty="0" smtClean="0"/>
                <a:t>din </a:t>
              </a:r>
              <a:r>
                <a:rPr lang="en-US" dirty="0" err="1" smtClean="0"/>
                <a:t>domeniul</a:t>
              </a:r>
              <a:r>
                <a:rPr lang="en-US" dirty="0" smtClean="0"/>
                <a:t> audio.</a:t>
              </a:r>
            </a:p>
            <a:p>
              <a:endParaRPr lang="en-US" dirty="0"/>
            </a:p>
            <a:p>
              <a:r>
                <a:rPr lang="en-US" dirty="0" smtClean="0"/>
                <a:t>•“End-to-end”=“</a:t>
              </a:r>
              <a:r>
                <a:rPr lang="en-US" dirty="0"/>
                <a:t>black-box”.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6692944" y="1270239"/>
              <a:ext cx="2736143" cy="556785"/>
            </a:xfrm>
            <a:custGeom>
              <a:avLst/>
              <a:gdLst>
                <a:gd name="connsiteX0" fmla="*/ 0 w 2830273"/>
                <a:gd name="connsiteY0" fmla="*/ 85560 h 513349"/>
                <a:gd name="connsiteX1" fmla="*/ 85560 w 2830273"/>
                <a:gd name="connsiteY1" fmla="*/ 0 h 513349"/>
                <a:gd name="connsiteX2" fmla="*/ 2744713 w 2830273"/>
                <a:gd name="connsiteY2" fmla="*/ 0 h 513349"/>
                <a:gd name="connsiteX3" fmla="*/ 2830273 w 2830273"/>
                <a:gd name="connsiteY3" fmla="*/ 85560 h 513349"/>
                <a:gd name="connsiteX4" fmla="*/ 2830273 w 2830273"/>
                <a:gd name="connsiteY4" fmla="*/ 427789 h 513349"/>
                <a:gd name="connsiteX5" fmla="*/ 2744713 w 2830273"/>
                <a:gd name="connsiteY5" fmla="*/ 513349 h 513349"/>
                <a:gd name="connsiteX6" fmla="*/ 85560 w 2830273"/>
                <a:gd name="connsiteY6" fmla="*/ 513349 h 513349"/>
                <a:gd name="connsiteX7" fmla="*/ 0 w 2830273"/>
                <a:gd name="connsiteY7" fmla="*/ 427789 h 513349"/>
                <a:gd name="connsiteX8" fmla="*/ 0 w 2830273"/>
                <a:gd name="connsiteY8" fmla="*/ 85560 h 51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0273" h="513349">
                  <a:moveTo>
                    <a:pt x="0" y="85560"/>
                  </a:moveTo>
                  <a:cubicBezTo>
                    <a:pt x="0" y="38307"/>
                    <a:pt x="38307" y="0"/>
                    <a:pt x="85560" y="0"/>
                  </a:cubicBezTo>
                  <a:lnTo>
                    <a:pt x="2744713" y="0"/>
                  </a:lnTo>
                  <a:cubicBezTo>
                    <a:pt x="2791966" y="0"/>
                    <a:pt x="2830273" y="38307"/>
                    <a:pt x="2830273" y="85560"/>
                  </a:cubicBezTo>
                  <a:lnTo>
                    <a:pt x="2830273" y="427789"/>
                  </a:lnTo>
                  <a:cubicBezTo>
                    <a:pt x="2830273" y="475042"/>
                    <a:pt x="2791966" y="513349"/>
                    <a:pt x="2744713" y="513349"/>
                  </a:cubicBezTo>
                  <a:lnTo>
                    <a:pt x="85560" y="513349"/>
                  </a:lnTo>
                  <a:cubicBezTo>
                    <a:pt x="38307" y="513349"/>
                    <a:pt x="0" y="475042"/>
                    <a:pt x="0" y="427789"/>
                  </a:cubicBezTo>
                  <a:lnTo>
                    <a:pt x="0" y="8556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9050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1782" tIns="25060" rIns="141782" bIns="25060" numCol="1" spcCol="1270" anchor="ctr" anchorCtr="0">
              <a:noAutofit/>
            </a:bodyPr>
            <a:lstStyle/>
            <a:p>
              <a:pPr lvl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err="1" smtClean="0"/>
                <a:t>Caracteristici</a:t>
              </a:r>
              <a:r>
                <a:rPr lang="en-US" dirty="0" err="1" smtClean="0"/>
                <a:t>le</a:t>
              </a:r>
              <a:r>
                <a:rPr lang="en-US" dirty="0" smtClean="0"/>
                <a:t> </a:t>
              </a:r>
              <a:r>
                <a:rPr lang="en-US" sz="1800" kern="1200" dirty="0" smtClean="0"/>
                <a:t>de </a:t>
              </a:r>
              <a:r>
                <a:rPr lang="en-US" sz="1800" kern="1200" dirty="0" err="1" smtClean="0"/>
                <a:t>intrare</a:t>
              </a:r>
              <a:endParaRPr lang="en-US" sz="1800" kern="1200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677" y="0"/>
            <a:ext cx="2590323" cy="84582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018844" y="220962"/>
            <a:ext cx="4433266" cy="6248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/>
              <a:t>Obstacolele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domeniului</a:t>
            </a:r>
            <a:endParaRPr lang="en-US" sz="3600" b="1" dirty="0"/>
          </a:p>
        </p:txBody>
      </p:sp>
      <p:sp>
        <p:nvSpPr>
          <p:cNvPr id="12" name="Action Button: Home 11">
            <a:hlinkClick r:id="rId3" action="ppaction://hlinksldjump" highlightClick="1"/>
          </p:cNvPr>
          <p:cNvSpPr/>
          <p:nvPr/>
        </p:nvSpPr>
        <p:spPr>
          <a:xfrm>
            <a:off x="11472153" y="6250879"/>
            <a:ext cx="478078" cy="388189"/>
          </a:xfrm>
          <a:prstGeom prst="actionButtonHom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oli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Raul-Dacian Steleac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Recunoașterea emoției în vorbire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2B7-9538-46A5-A0BE-FC334EBFC9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269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57"/>
          <a:stretch/>
        </p:blipFill>
        <p:spPr>
          <a:xfrm>
            <a:off x="465653" y="1510836"/>
            <a:ext cx="6392347" cy="27517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6040" y="3155797"/>
            <a:ext cx="5547423" cy="2519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677" y="0"/>
            <a:ext cx="2590323" cy="84582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018844" y="220962"/>
            <a:ext cx="4433266" cy="6248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/>
              <a:t>Soluția</a:t>
            </a:r>
            <a:r>
              <a:rPr lang="en-US" sz="3600" b="1" dirty="0"/>
              <a:t> </a:t>
            </a:r>
            <a:r>
              <a:rPr lang="en-US" sz="3600" b="1" dirty="0" err="1"/>
              <a:t>propusă</a:t>
            </a:r>
            <a:endParaRPr lang="en-US" sz="3600" b="1" dirty="0"/>
          </a:p>
        </p:txBody>
      </p:sp>
      <p:sp>
        <p:nvSpPr>
          <p:cNvPr id="13" name="Action Button: Home 12">
            <a:hlinkClick r:id="rId4" action="ppaction://hlinksldjump" highlightClick="1"/>
          </p:cNvPr>
          <p:cNvSpPr/>
          <p:nvPr/>
        </p:nvSpPr>
        <p:spPr>
          <a:xfrm>
            <a:off x="11472153" y="6250879"/>
            <a:ext cx="478078" cy="388189"/>
          </a:xfrm>
          <a:prstGeom prst="actionButtonHom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oli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42"/>
          <a:stretch/>
        </p:blipFill>
        <p:spPr>
          <a:xfrm>
            <a:off x="6846570" y="1510836"/>
            <a:ext cx="4864622" cy="27517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91821" y="4927626"/>
            <a:ext cx="9486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Emo-DB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74889" y="4927626"/>
            <a:ext cx="11025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RAVDESS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03904" y="4927626"/>
            <a:ext cx="9635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EMOVO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86849" y="5697849"/>
            <a:ext cx="6537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MAV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00018" y="5692853"/>
            <a:ext cx="17411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eNTERFACE</a:t>
            </a:r>
            <a:r>
              <a:rPr lang="en-US" dirty="0" smtClean="0"/>
              <a:t> 0’5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00544" y="5692853"/>
            <a:ext cx="3669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JL</a:t>
            </a:r>
            <a:endParaRPr lang="en-US" dirty="0"/>
          </a:p>
        </p:txBody>
      </p:sp>
      <p:sp>
        <p:nvSpPr>
          <p:cNvPr id="21" name="Left Brace 20"/>
          <p:cNvSpPr/>
          <p:nvPr/>
        </p:nvSpPr>
        <p:spPr>
          <a:xfrm>
            <a:off x="2362411" y="4688227"/>
            <a:ext cx="274320" cy="1724434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Bent-Up Arrow 46"/>
          <p:cNvSpPr/>
          <p:nvPr/>
        </p:nvSpPr>
        <p:spPr>
          <a:xfrm flipH="1">
            <a:off x="625639" y="3143421"/>
            <a:ext cx="1736772" cy="2409654"/>
          </a:xfrm>
          <a:prstGeom prst="bentUpArrow">
            <a:avLst>
              <a:gd name="adj1" fmla="val 807"/>
              <a:gd name="adj2" fmla="val 3973"/>
              <a:gd name="adj3" fmla="val 631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326865" y="5227279"/>
            <a:ext cx="164698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Înregistrări</a:t>
            </a:r>
            <a:r>
              <a:rPr lang="en-US" dirty="0"/>
              <a:t> </a:t>
            </a:r>
            <a:endParaRPr lang="en-US" dirty="0" smtClean="0"/>
          </a:p>
          <a:p>
            <a:pPr algn="ctr"/>
            <a:r>
              <a:rPr lang="en-US" dirty="0" err="1" smtClean="0"/>
              <a:t>Proprii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Raul-Dacian Steleac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Recunoașterea emoției în vorbire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2B7-9538-46A5-A0BE-FC334EBFC9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6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47" grpId="0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89571"/>
            <a:ext cx="8306637" cy="714771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Extragerea</a:t>
            </a:r>
            <a:r>
              <a:rPr lang="en-US" sz="3600" b="1" dirty="0"/>
              <a:t> </a:t>
            </a:r>
            <a:r>
              <a:rPr lang="en-US" sz="3600" b="1" dirty="0" err="1"/>
              <a:t>caracteristicilor</a:t>
            </a:r>
            <a:r>
              <a:rPr lang="en-US" sz="3600" b="1" dirty="0"/>
              <a:t> de </a:t>
            </a:r>
            <a:r>
              <a:rPr lang="en-US" sz="3600" b="1" dirty="0" err="1"/>
              <a:t>intrare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" r="6131" b="4106"/>
          <a:stretch/>
        </p:blipFill>
        <p:spPr>
          <a:xfrm>
            <a:off x="156743" y="3843621"/>
            <a:ext cx="4552318" cy="1892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" t="5472" r="28927" b="3257"/>
          <a:stretch/>
        </p:blipFill>
        <p:spPr>
          <a:xfrm>
            <a:off x="4836279" y="3648940"/>
            <a:ext cx="4016092" cy="22286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677" y="0"/>
            <a:ext cx="2590323" cy="845820"/>
          </a:xfrm>
          <a:prstGeom prst="rect">
            <a:avLst/>
          </a:prstGeom>
        </p:spPr>
      </p:pic>
      <p:sp>
        <p:nvSpPr>
          <p:cNvPr id="8" name="Action Button: Home 7">
            <a:hlinkClick r:id="rId5" action="ppaction://hlinksldjump" highlightClick="1"/>
          </p:cNvPr>
          <p:cNvSpPr/>
          <p:nvPr/>
        </p:nvSpPr>
        <p:spPr>
          <a:xfrm>
            <a:off x="11472153" y="6250879"/>
            <a:ext cx="478078" cy="388189"/>
          </a:xfrm>
          <a:prstGeom prst="actionButtonHom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oli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57"/>
          <a:stretch/>
        </p:blipFill>
        <p:spPr>
          <a:xfrm>
            <a:off x="3494603" y="1272843"/>
            <a:ext cx="5154097" cy="22187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589" y="4131309"/>
            <a:ext cx="3065231" cy="1433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Raul-Dacian Steleac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Recunoașterea emoției în vorbire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2B7-9538-46A5-A0BE-FC334EBFC978}" type="slidenum">
              <a:rPr lang="en-US" smtClean="0"/>
              <a:t>6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932502" y="5753876"/>
            <a:ext cx="7765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300" dirty="0" smtClean="0"/>
              <a:t>Sursa [</a:t>
            </a:r>
            <a:r>
              <a:rPr lang="en-US" sz="1300" dirty="0" smtClean="0"/>
              <a:t>5</a:t>
            </a:r>
            <a:r>
              <a:rPr lang="ro-RO" sz="1300" dirty="0" smtClean="0"/>
              <a:t>]</a:t>
            </a:r>
            <a:endParaRPr lang="en-US" sz="1300" dirty="0"/>
          </a:p>
        </p:txBody>
      </p:sp>
      <p:sp>
        <p:nvSpPr>
          <p:cNvPr id="18" name="TextBox 17"/>
          <p:cNvSpPr txBox="1"/>
          <p:nvPr/>
        </p:nvSpPr>
        <p:spPr>
          <a:xfrm>
            <a:off x="7967638" y="5888744"/>
            <a:ext cx="7765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300" dirty="0" smtClean="0"/>
              <a:t>Sursa [</a:t>
            </a:r>
            <a:r>
              <a:rPr lang="en-US" sz="1300" dirty="0"/>
              <a:t>6</a:t>
            </a:r>
            <a:r>
              <a:rPr lang="ro-RO" sz="1300" dirty="0" smtClean="0"/>
              <a:t>]</a:t>
            </a:r>
            <a:endParaRPr lang="en-US" sz="1300" dirty="0"/>
          </a:p>
        </p:txBody>
      </p:sp>
      <p:sp>
        <p:nvSpPr>
          <p:cNvPr id="19" name="TextBox 18"/>
          <p:cNvSpPr txBox="1"/>
          <p:nvPr/>
        </p:nvSpPr>
        <p:spPr>
          <a:xfrm>
            <a:off x="11268261" y="5568691"/>
            <a:ext cx="7765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300" dirty="0" smtClean="0"/>
              <a:t>Sursa [</a:t>
            </a:r>
            <a:r>
              <a:rPr lang="en-US" sz="1300" dirty="0" smtClean="0"/>
              <a:t>7</a:t>
            </a:r>
            <a:r>
              <a:rPr lang="ro-RO" sz="1300" dirty="0" smtClean="0"/>
              <a:t>]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9460354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8" y="3650272"/>
            <a:ext cx="3482858" cy="2440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393" y="3597029"/>
            <a:ext cx="4265702" cy="25473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677" y="0"/>
            <a:ext cx="2590323" cy="845820"/>
          </a:xfrm>
          <a:prstGeom prst="rect">
            <a:avLst/>
          </a:prstGeom>
        </p:spPr>
      </p:pic>
      <p:sp>
        <p:nvSpPr>
          <p:cNvPr id="12" name="Action Button: Home 11">
            <a:hlinkClick r:id="rId5" action="ppaction://hlinksldjump" highlightClick="1"/>
          </p:cNvPr>
          <p:cNvSpPr/>
          <p:nvPr/>
        </p:nvSpPr>
        <p:spPr>
          <a:xfrm>
            <a:off x="11472153" y="6250879"/>
            <a:ext cx="478078" cy="388189"/>
          </a:xfrm>
          <a:prstGeom prst="actionButtonHom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oli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42"/>
          <a:stretch/>
        </p:blipFill>
        <p:spPr>
          <a:xfrm>
            <a:off x="4245551" y="985713"/>
            <a:ext cx="4369020" cy="2471426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1018844" y="220962"/>
            <a:ext cx="4433266" cy="6248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/>
              <a:t>Modelul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calsificator</a:t>
            </a:r>
            <a:endParaRPr lang="en-US" sz="3600" b="1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2512" y="3737236"/>
            <a:ext cx="3190875" cy="2266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Raul-Dacian Steleac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Recunoașterea</a:t>
            </a:r>
            <a:r>
              <a:rPr lang="en-US" dirty="0" smtClean="0"/>
              <a:t> </a:t>
            </a:r>
            <a:r>
              <a:rPr lang="en-US" dirty="0" err="1" smtClean="0"/>
              <a:t>emoției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vorbire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2B7-9538-46A5-A0BE-FC334EBFC978}" type="slidenum">
              <a:rPr lang="en-US" smtClean="0"/>
              <a:t>7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231774" y="6091151"/>
            <a:ext cx="7765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300" dirty="0" smtClean="0"/>
              <a:t>Sursa [</a:t>
            </a:r>
            <a:r>
              <a:rPr lang="en-US" sz="1300" dirty="0" smtClean="0"/>
              <a:t>8</a:t>
            </a:r>
            <a:r>
              <a:rPr lang="ro-RO" sz="1300" dirty="0" smtClean="0"/>
              <a:t>]</a:t>
            </a:r>
            <a:endParaRPr lang="en-US" sz="1300" dirty="0"/>
          </a:p>
        </p:txBody>
      </p:sp>
      <p:sp>
        <p:nvSpPr>
          <p:cNvPr id="17" name="TextBox 16"/>
          <p:cNvSpPr txBox="1"/>
          <p:nvPr/>
        </p:nvSpPr>
        <p:spPr>
          <a:xfrm>
            <a:off x="7677536" y="6152585"/>
            <a:ext cx="7765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300" dirty="0" smtClean="0"/>
              <a:t>Sursa [</a:t>
            </a:r>
            <a:r>
              <a:rPr lang="en-US" sz="1300" dirty="0" smtClean="0"/>
              <a:t>9</a:t>
            </a:r>
            <a:r>
              <a:rPr lang="ro-RO" sz="1300" dirty="0" smtClean="0"/>
              <a:t>]</a:t>
            </a:r>
            <a:endParaRPr lang="en-US" sz="1300" dirty="0"/>
          </a:p>
        </p:txBody>
      </p:sp>
      <p:sp>
        <p:nvSpPr>
          <p:cNvPr id="18" name="TextBox 17"/>
          <p:cNvSpPr txBox="1"/>
          <p:nvPr/>
        </p:nvSpPr>
        <p:spPr>
          <a:xfrm>
            <a:off x="8672512" y="6006391"/>
            <a:ext cx="90319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300" dirty="0" smtClean="0"/>
              <a:t>Sursa [</a:t>
            </a:r>
            <a:r>
              <a:rPr lang="en-US" sz="1300" dirty="0" smtClean="0"/>
              <a:t>4.1</a:t>
            </a:r>
            <a:r>
              <a:rPr lang="ro-RO" sz="1300" dirty="0" smtClean="0"/>
              <a:t>]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08648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32" y="1616927"/>
            <a:ext cx="5581689" cy="39167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556" y="1619605"/>
            <a:ext cx="5576221" cy="391407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774099" y="5620215"/>
            <a:ext cx="4672361" cy="111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42088" y="5631366"/>
            <a:ext cx="39363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dirty="0"/>
              <a:t>Interfața grafică în modul de antrenare</a:t>
            </a:r>
            <a:endParaRPr lang="en-US" dirty="0">
              <a:ln w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556918" y="5622893"/>
            <a:ext cx="4672361" cy="111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24908" y="5634044"/>
            <a:ext cx="37335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Interfața grafică în modul de inferentă</a:t>
            </a:r>
            <a:endParaRPr lang="en-US" dirty="0">
              <a:ln w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677" y="0"/>
            <a:ext cx="2590323" cy="845820"/>
          </a:xfrm>
          <a:prstGeom prst="rect">
            <a:avLst/>
          </a:prstGeom>
        </p:spPr>
      </p:pic>
      <p:sp>
        <p:nvSpPr>
          <p:cNvPr id="12" name="Action Button: Home 11">
            <a:hlinkClick r:id="rId5" action="ppaction://hlinksldjump" highlightClick="1"/>
          </p:cNvPr>
          <p:cNvSpPr/>
          <p:nvPr/>
        </p:nvSpPr>
        <p:spPr>
          <a:xfrm>
            <a:off x="11472153" y="6250879"/>
            <a:ext cx="478078" cy="388189"/>
          </a:xfrm>
          <a:prstGeom prst="actionButtonHom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oli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018844" y="220962"/>
            <a:ext cx="4433266" cy="6248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/>
              <a:t>Interfața</a:t>
            </a:r>
            <a:r>
              <a:rPr lang="en-US" sz="3600" b="1" dirty="0"/>
              <a:t> </a:t>
            </a:r>
            <a:r>
              <a:rPr lang="en-US" sz="3600" b="1" dirty="0" err="1"/>
              <a:t>grafică</a:t>
            </a:r>
            <a:endParaRPr lang="en-US" sz="36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Raul-Dacian Steleac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Recunoașterea emoției în vorbire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2B7-9538-46A5-A0BE-FC334EBFC9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7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677" y="0"/>
            <a:ext cx="2590323" cy="845820"/>
          </a:xfrm>
          <a:prstGeom prst="rect">
            <a:avLst/>
          </a:prstGeom>
        </p:spPr>
      </p:pic>
      <p:sp>
        <p:nvSpPr>
          <p:cNvPr id="18" name="Action Button: Home 17">
            <a:hlinkClick r:id="rId3" action="ppaction://hlinksldjump" highlightClick="1"/>
          </p:cNvPr>
          <p:cNvSpPr/>
          <p:nvPr/>
        </p:nvSpPr>
        <p:spPr>
          <a:xfrm>
            <a:off x="11472153" y="6250879"/>
            <a:ext cx="478078" cy="388189"/>
          </a:xfrm>
          <a:prstGeom prst="actionButtonHom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oli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018843" y="220962"/>
            <a:ext cx="5086681" cy="6248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/>
              <a:t>Rezultate</a:t>
            </a:r>
            <a:r>
              <a:rPr lang="en-US" sz="3600" b="1" dirty="0" smtClean="0"/>
              <a:t> </a:t>
            </a:r>
            <a:r>
              <a:rPr lang="en-US" sz="3600" b="1" dirty="0" err="1"/>
              <a:t>si</a:t>
            </a:r>
            <a:r>
              <a:rPr lang="en-US" sz="3600" b="1" dirty="0"/>
              <a:t> </a:t>
            </a:r>
            <a:r>
              <a:rPr lang="en-US" sz="3600" b="1" dirty="0" err="1"/>
              <a:t>experimente</a:t>
            </a:r>
            <a:endParaRPr lang="en-US" sz="3600" b="1" dirty="0"/>
          </a:p>
        </p:txBody>
      </p:sp>
      <p:graphicFrame>
        <p:nvGraphicFramePr>
          <p:cNvPr id="26" name="Chart 25"/>
          <p:cNvGraphicFramePr/>
          <p:nvPr>
            <p:extLst>
              <p:ext uri="{D42A27DB-BD31-4B8C-83A1-F6EECF244321}">
                <p14:modId xmlns:p14="http://schemas.microsoft.com/office/powerpoint/2010/main" val="4116478989"/>
              </p:ext>
            </p:extLst>
          </p:nvPr>
        </p:nvGraphicFramePr>
        <p:xfrm>
          <a:off x="3562183" y="1347338"/>
          <a:ext cx="5453511" cy="4714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Raul-Dacian Steleac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Recunoașterea emoției în vorbire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2B7-9538-46A5-A0BE-FC334EBFC9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7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1312</TotalTime>
  <Words>325</Words>
  <Application>Microsoft Office PowerPoint</Application>
  <PresentationFormat>Widescreen</PresentationFormat>
  <Paragraphs>127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Recunoașterea emoției în vorbire</vt:lpstr>
      <vt:lpstr>PowerPoint Presentation</vt:lpstr>
      <vt:lpstr>PowerPoint Presentation</vt:lpstr>
      <vt:lpstr>PowerPoint Presentation</vt:lpstr>
      <vt:lpstr>Extragerea caracteristicilor de intrare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Vă mulțumesc pentru atenția acordată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Steleac Raul</dc:creator>
  <cp:lastModifiedBy>Steleac Raul</cp:lastModifiedBy>
  <cp:revision>148</cp:revision>
  <dcterms:created xsi:type="dcterms:W3CDTF">2020-06-04T17:20:59Z</dcterms:created>
  <dcterms:modified xsi:type="dcterms:W3CDTF">2020-06-15T11:03:57Z</dcterms:modified>
</cp:coreProperties>
</file>