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797"/>
    <p:restoredTop sz="94683"/>
  </p:normalViewPr>
  <p:slideViewPr>
    <p:cSldViewPr snapToGrid="0">
      <p:cViewPr varScale="1">
        <p:scale>
          <a:sx n="102" d="100"/>
          <a:sy n="102" d="100"/>
        </p:scale>
        <p:origin x="1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914C7-C9D2-264B-AC66-C2F29A4BCD29}" type="datetimeFigureOut">
              <a:rPr lang="en-NP" smtClean="0"/>
              <a:t>10/10/2025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84A9E-78E1-1141-8539-8484F136173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9337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84A9E-78E1-1141-8539-8484F136173F}" type="slidenum">
              <a:rPr lang="en-NP" smtClean="0"/>
              <a:t>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8299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9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7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9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9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CD03D81F-25E0-1527-FCCC-171CB3294C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15" b="1728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389F3-59BE-80C6-F59F-FD28BE8A6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Applying Conjoint Analysis to Quantify Customer Preferences for Enhanced Pricing and Product Strategy </a:t>
            </a:r>
            <a:endParaRPr lang="en-NP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3CF11-3DA2-E1F6-9BF6-32EB4BA68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NP" dirty="0">
                <a:solidFill>
                  <a:srgbClr val="FFFFFF"/>
                </a:solidFill>
              </a:rPr>
              <a:t>Aashish Paudel</a:t>
            </a:r>
          </a:p>
          <a:p>
            <a:r>
              <a:rPr lang="en-NP" dirty="0">
                <a:solidFill>
                  <a:srgbClr val="FFFFFF"/>
                </a:solidFill>
              </a:rPr>
              <a:t>PROC 5830 Pricing</a:t>
            </a:r>
          </a:p>
          <a:p>
            <a:r>
              <a:rPr lang="en-NP" dirty="0">
                <a:solidFill>
                  <a:srgbClr val="FFFFFF"/>
                </a:solidFill>
              </a:rPr>
              <a:t>Webster University</a:t>
            </a:r>
          </a:p>
          <a:p>
            <a:r>
              <a:rPr lang="en-NP" dirty="0">
                <a:solidFill>
                  <a:srgbClr val="FFFFFF"/>
                </a:solidFill>
              </a:rPr>
              <a:t>October 10, 2025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74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9F3E-455E-320F-9C17-0241EBBE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488515"/>
          </a:xfrm>
        </p:spPr>
        <p:txBody>
          <a:bodyPr>
            <a:normAutofit/>
          </a:bodyPr>
          <a:lstStyle/>
          <a:p>
            <a:r>
              <a:rPr lang="en-N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14A4-0B4D-DB07-B71E-7596CC38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402915"/>
            <a:ext cx="10691265" cy="4558973"/>
          </a:xfrm>
        </p:spPr>
        <p:txBody>
          <a:bodyPr/>
          <a:lstStyle/>
          <a:p>
            <a:r>
              <a:rPr lang="en-NP" dirty="0"/>
              <a:t>Modern Businesses face challenges in pricing and product strategy.</a:t>
            </a:r>
          </a:p>
          <a:p>
            <a:r>
              <a:rPr lang="en-NP" dirty="0"/>
              <a:t>Conjoint analysis quantifies how consumers value product attributes.</a:t>
            </a:r>
          </a:p>
          <a:p>
            <a:r>
              <a:rPr lang="en-NP" dirty="0"/>
              <a:t>The autotime industry was selected for this research where specifically mid-size sedan cars were evaluated.</a:t>
            </a:r>
          </a:p>
          <a:p>
            <a:r>
              <a:rPr lang="en-NP" dirty="0"/>
              <a:t>Objectives of the study:</a:t>
            </a:r>
          </a:p>
          <a:p>
            <a:pPr lvl="1"/>
            <a:r>
              <a:rPr lang="en-NP" dirty="0"/>
              <a:t>Identify top-value car attributes.</a:t>
            </a:r>
          </a:p>
          <a:p>
            <a:pPr lvl="1"/>
            <a:r>
              <a:rPr lang="en-NP" dirty="0"/>
              <a:t>Examine preference differences across segments</a:t>
            </a:r>
          </a:p>
          <a:p>
            <a:pPr lvl="1"/>
            <a:r>
              <a:rPr lang="en-NP" dirty="0"/>
              <a:t>Use insights to enhance pricing and product strategy.</a:t>
            </a:r>
          </a:p>
        </p:txBody>
      </p:sp>
    </p:spTree>
    <p:extLst>
      <p:ext uri="{BB962C8B-B14F-4D97-AF65-F5344CB8AC3E}">
        <p14:creationId xmlns:p14="http://schemas.microsoft.com/office/powerpoint/2010/main" val="9889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AAAA-F8CB-6447-838A-F7D2CB90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6295"/>
            <a:ext cx="10691265" cy="4325593"/>
          </a:xfrm>
        </p:spPr>
        <p:txBody>
          <a:bodyPr/>
          <a:lstStyle/>
          <a:p>
            <a:r>
              <a:rPr lang="en-NP" dirty="0"/>
              <a:t>Approach: Choise-Based Conjoint Analysis (CBC)</a:t>
            </a:r>
          </a:p>
          <a:p>
            <a:r>
              <a:rPr lang="en-NP" dirty="0"/>
              <a:t>Sample: 800 responses from which 756 valid responses were used (10,584 observations).</a:t>
            </a:r>
          </a:p>
          <a:p>
            <a:r>
              <a:rPr lang="en-NP" dirty="0"/>
              <a:t>Attributes: Price, Fuel Efficiency, Safety score, Technology, Brand, Warranty</a:t>
            </a:r>
          </a:p>
          <a:p>
            <a:r>
              <a:rPr lang="en-NP" dirty="0"/>
              <a:t>Analysis: Hierarchical Bayes Estimation for individual-level utilities.</a:t>
            </a:r>
          </a:p>
          <a:p>
            <a:r>
              <a:rPr lang="en-NP" dirty="0"/>
              <a:t>Case Study: Mid-size sedan Market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696025-6A5F-77A8-4FEC-5CDC0A1E91C3}"/>
              </a:ext>
            </a:extLst>
          </p:cNvPr>
          <p:cNvSpPr txBox="1">
            <a:spLocks/>
          </p:cNvSpPr>
          <p:nvPr/>
        </p:nvSpPr>
        <p:spPr>
          <a:xfrm>
            <a:off x="700635" y="1147780"/>
            <a:ext cx="10691265" cy="488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0624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B1482-FADD-FA94-254A-A2362003961D}"/>
              </a:ext>
            </a:extLst>
          </p:cNvPr>
          <p:cNvSpPr txBox="1">
            <a:spLocks/>
          </p:cNvSpPr>
          <p:nvPr/>
        </p:nvSpPr>
        <p:spPr>
          <a:xfrm>
            <a:off x="704088" y="914400"/>
            <a:ext cx="5195889" cy="13167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/>
              <a:t>findings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1208CC-19E4-F1EB-B296-675E1DD7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Most important attributes:</a:t>
            </a:r>
          </a:p>
          <a:p>
            <a:pPr lvl="1"/>
            <a:r>
              <a:rPr lang="en-US" dirty="0"/>
              <a:t>Price = 28.3%</a:t>
            </a:r>
          </a:p>
          <a:p>
            <a:pPr lvl="1"/>
            <a:r>
              <a:rPr lang="en-US" dirty="0"/>
              <a:t>Fuel Efficiency = 19.7%</a:t>
            </a:r>
          </a:p>
          <a:p>
            <a:pPr lvl="1"/>
            <a:r>
              <a:rPr lang="en-US" dirty="0"/>
              <a:t>Brand Reputation = 17.2%</a:t>
            </a:r>
          </a:p>
          <a:p>
            <a:r>
              <a:rPr lang="en-US" dirty="0"/>
              <a:t>Other insights:</a:t>
            </a:r>
          </a:p>
          <a:p>
            <a:pPr lvl="1"/>
            <a:r>
              <a:rPr lang="en-US" dirty="0"/>
              <a:t>Customers value fuel efficiency more</a:t>
            </a:r>
          </a:p>
          <a:p>
            <a:pPr lvl="1"/>
            <a:r>
              <a:rPr lang="en-US" dirty="0"/>
              <a:t>Premium brands and advanced safety features increases the utility</a:t>
            </a:r>
          </a:p>
          <a:p>
            <a:pPr lvl="1"/>
            <a:r>
              <a:rPr lang="en-US" dirty="0"/>
              <a:t>Warranty = lowest importance at 6.6%</a:t>
            </a:r>
          </a:p>
        </p:txBody>
      </p:sp>
      <p:pic>
        <p:nvPicPr>
          <p:cNvPr id="11" name="Picture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AE8436C-5A10-226E-B94C-0DC4F401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"/>
          <a:stretch>
            <a:fillRect/>
          </a:stretch>
        </p:blipFill>
        <p:spPr>
          <a:xfrm>
            <a:off x="6420752" y="731520"/>
            <a:ext cx="5055865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6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E9143-683D-A845-0F01-136B76AFC283}"/>
              </a:ext>
            </a:extLst>
          </p:cNvPr>
          <p:cNvSpPr txBox="1">
            <a:spLocks/>
          </p:cNvSpPr>
          <p:nvPr/>
        </p:nvSpPr>
        <p:spPr>
          <a:xfrm>
            <a:off x="704088" y="914400"/>
            <a:ext cx="5195889" cy="13167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/>
              <a:t>Strategic insights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E98F9-B3FF-055F-BBDA-C865A13793AE}"/>
              </a:ext>
            </a:extLst>
          </p:cNvPr>
          <p:cNvSpPr txBox="1">
            <a:spLocks/>
          </p:cNvSpPr>
          <p:nvPr/>
        </p:nvSpPr>
        <p:spPr>
          <a:xfrm>
            <a:off x="704088" y="2231136"/>
            <a:ext cx="519588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Willingness-to-pay (WTP):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+$2,369 for 40 MPG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+$1,892 for premium brand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$1831 for advanced safety</a:t>
            </a:r>
          </a:p>
          <a:p>
            <a:pPr>
              <a:lnSpc>
                <a:spcPct val="100000"/>
              </a:lnSpc>
            </a:pPr>
            <a:r>
              <a:rPr lang="en-US" dirty="0"/>
              <a:t>Implications: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Introduce fuel efficient car models at premium pricing.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Highlight safety, brand reputation and fuel </a:t>
            </a:r>
            <a:r>
              <a:rPr lang="en-US" dirty="0" err="1"/>
              <a:t>efficienncy</a:t>
            </a:r>
            <a:r>
              <a:rPr lang="en-US" dirty="0"/>
              <a:t> if nice in marketing.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conjoint analysis for market simulation and revenue optimization.</a:t>
            </a:r>
          </a:p>
        </p:txBody>
      </p:sp>
      <p:pic>
        <p:nvPicPr>
          <p:cNvPr id="10" name="Picture 9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C64B6FD-CDF8-0FDB-42F8-A69D42E9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"/>
          <a:stretch>
            <a:fillRect/>
          </a:stretch>
        </p:blipFill>
        <p:spPr>
          <a:xfrm>
            <a:off x="6420752" y="731520"/>
            <a:ext cx="5055865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8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E17FFF-0587-AE29-21DE-30EFD987F18F}"/>
              </a:ext>
            </a:extLst>
          </p:cNvPr>
          <p:cNvSpPr txBox="1">
            <a:spLocks/>
          </p:cNvSpPr>
          <p:nvPr/>
        </p:nvSpPr>
        <p:spPr>
          <a:xfrm>
            <a:off x="700635" y="1147780"/>
            <a:ext cx="10691265" cy="488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6100C3-D32A-590D-E9AB-F298099B4C8E}"/>
              </a:ext>
            </a:extLst>
          </p:cNvPr>
          <p:cNvSpPr txBox="1">
            <a:spLocks/>
          </p:cNvSpPr>
          <p:nvPr/>
        </p:nvSpPr>
        <p:spPr>
          <a:xfrm>
            <a:off x="700634" y="1636295"/>
            <a:ext cx="10691265" cy="432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P" dirty="0"/>
              <a:t>Conjoint analaysis can help businesses with data driven decision making in pricing, marketing and product strategies.</a:t>
            </a:r>
          </a:p>
          <a:p>
            <a:r>
              <a:rPr lang="en-NP" dirty="0"/>
              <a:t>Reveals customer trade-offs across multiple features.</a:t>
            </a:r>
          </a:p>
          <a:p>
            <a:r>
              <a:rPr lang="en-NP" dirty="0"/>
              <a:t>Acts as a bridge between the consumer insights for strategic decisions</a:t>
            </a:r>
          </a:p>
          <a:p>
            <a:r>
              <a:rPr lang="en-NP" dirty="0"/>
              <a:t>Future research will include integration of E</a:t>
            </a:r>
            <a:r>
              <a:rPr lang="en-US" dirty="0"/>
              <a:t>V</a:t>
            </a:r>
            <a:r>
              <a:rPr lang="en-NP" dirty="0"/>
              <a:t>s, autonomous cars and real world data.</a:t>
            </a:r>
          </a:p>
        </p:txBody>
      </p:sp>
    </p:spTree>
    <p:extLst>
      <p:ext uri="{BB962C8B-B14F-4D97-AF65-F5344CB8AC3E}">
        <p14:creationId xmlns:p14="http://schemas.microsoft.com/office/powerpoint/2010/main" val="395949834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293</Words>
  <Application>Microsoft Macintosh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Calisto MT</vt:lpstr>
      <vt:lpstr>Times New Roman</vt:lpstr>
      <vt:lpstr>Univers Condensed</vt:lpstr>
      <vt:lpstr>ChronicleVTI</vt:lpstr>
      <vt:lpstr>Applying Conjoint Analysis to Quantify Customer Preferences for Enhanced Pricing and Product Strategy </vt:lpstr>
      <vt:lpstr>INTRODUCTIOn &amp; purpose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Conjoint Analysis to Quantify Customer Preferences for Enhanced Pricing and Product Strategy </dc:title>
  <dc:creator>Aashish Paudel</dc:creator>
  <cp:lastModifiedBy>Aashish Paudel</cp:lastModifiedBy>
  <cp:revision>1</cp:revision>
  <dcterms:created xsi:type="dcterms:W3CDTF">2025-10-11T01:15:36Z</dcterms:created>
  <dcterms:modified xsi:type="dcterms:W3CDTF">2025-10-11T01:54:21Z</dcterms:modified>
</cp:coreProperties>
</file>