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5" r:id="rId4"/>
    <p:sldId id="288" r:id="rId5"/>
    <p:sldId id="276" r:id="rId6"/>
    <p:sldId id="278" r:id="rId7"/>
    <p:sldId id="286" r:id="rId8"/>
    <p:sldId id="287" r:id="rId9"/>
    <p:sldId id="279" r:id="rId10"/>
    <p:sldId id="280" r:id="rId11"/>
    <p:sldId id="281" r:id="rId12"/>
    <p:sldId id="282" r:id="rId13"/>
    <p:sldId id="283" r:id="rId14"/>
    <p:sldId id="284" r:id="rId15"/>
    <p:sldId id="290" r:id="rId16"/>
    <p:sldId id="285" r:id="rId17"/>
    <p:sldId id="28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2L3HCm6k7GaCrDAdhWt8wQ==" hashData="RY1gA6FpuVVq16IWnSLr31o7rv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31-08-2023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31-08-2023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.asp" TargetMode="External"/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lists.asp" TargetMode="External"/><Relationship Id="rId5" Type="http://schemas.openxmlformats.org/officeDocument/2006/relationships/hyperlink" Target="https://www.w3schools.com/html/html_formatting.asp" TargetMode="External"/><Relationship Id="rId4" Type="http://schemas.openxmlformats.org/officeDocument/2006/relationships/hyperlink" Target="https://www.w3schools.com/tags/tag_section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wZIoh6fl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 smtClean="0"/>
              <a:t>CSE326 </a:t>
            </a:r>
            <a:br>
              <a:rPr lang="en-US" dirty="0" smtClean="0"/>
            </a:br>
            <a:r>
              <a:rPr lang="en-US" sz="3600" dirty="0"/>
              <a:t>Internet Programming </a:t>
            </a:r>
            <a:r>
              <a:rPr lang="en-US" sz="3600" dirty="0" smtClean="0"/>
              <a:t>Laboratory </a:t>
            </a:r>
            <a:br>
              <a:rPr lang="en-US" sz="3600" dirty="0" smtClean="0"/>
            </a:br>
            <a:r>
              <a:rPr lang="en-US" sz="3600" dirty="0" smtClean="0"/>
              <a:t>Lecture #3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dirty="0"/>
              <a:t>HTML lists are used to display related information in an easy-to-read and concise </a:t>
            </a:r>
            <a:r>
              <a:rPr lang="en-US" dirty="0" smtClean="0"/>
              <a:t>way.</a:t>
            </a:r>
          </a:p>
          <a:p>
            <a:pPr lvl="1" algn="just" fontAlgn="t"/>
            <a:r>
              <a:rPr lang="en-IN" sz="2000" dirty="0"/>
              <a:t>Unordered List </a:t>
            </a:r>
            <a:r>
              <a:rPr lang="en-IN" sz="2000" b="1" i="1" dirty="0">
                <a:solidFill>
                  <a:srgbClr val="FFFF00"/>
                </a:solidFill>
              </a:rPr>
              <a:t>&lt;</a:t>
            </a:r>
            <a:r>
              <a:rPr lang="en-IN" sz="2000" b="1" i="1" dirty="0" err="1">
                <a:solidFill>
                  <a:srgbClr val="FFFF00"/>
                </a:solidFill>
              </a:rPr>
              <a:t>ul</a:t>
            </a:r>
            <a:r>
              <a:rPr lang="en-IN" sz="2000" b="1" i="1" dirty="0" smtClean="0">
                <a:solidFill>
                  <a:srgbClr val="FFFF00"/>
                </a:solidFill>
              </a:rPr>
              <a:t>&gt;</a:t>
            </a:r>
          </a:p>
          <a:p>
            <a:pPr lvl="1" algn="just" fontAlgn="t"/>
            <a:r>
              <a:rPr lang="en-IN" sz="2000" dirty="0"/>
              <a:t>Ordered List </a:t>
            </a:r>
            <a:r>
              <a:rPr lang="en-IN" sz="2000" b="1" i="1" dirty="0">
                <a:solidFill>
                  <a:srgbClr val="FFFF00"/>
                </a:solidFill>
              </a:rPr>
              <a:t>&lt;</a:t>
            </a:r>
            <a:r>
              <a:rPr lang="en-IN" sz="2000" b="1" i="1" dirty="0" err="1">
                <a:solidFill>
                  <a:srgbClr val="FFFF00"/>
                </a:solidFill>
              </a:rPr>
              <a:t>ol</a:t>
            </a:r>
            <a:r>
              <a:rPr lang="en-IN" sz="2000" b="1" i="1" dirty="0" smtClean="0">
                <a:solidFill>
                  <a:srgbClr val="FFFF00"/>
                </a:solidFill>
              </a:rPr>
              <a:t>&gt;</a:t>
            </a:r>
          </a:p>
          <a:p>
            <a:pPr lvl="1" algn="just" fontAlgn="t"/>
            <a:r>
              <a:rPr lang="en-IN" sz="2000" dirty="0"/>
              <a:t>Description List </a:t>
            </a:r>
            <a:r>
              <a:rPr lang="en-IN" sz="2000" b="1" i="1" dirty="0">
                <a:solidFill>
                  <a:srgbClr val="FFFF00"/>
                </a:solidFill>
              </a:rPr>
              <a:t>&lt;dl&gt;</a:t>
            </a:r>
          </a:p>
        </p:txBody>
      </p:sp>
    </p:spTree>
    <p:extLst>
      <p:ext uri="{BB962C8B-B14F-4D97-AF65-F5344CB8AC3E}">
        <p14:creationId xmlns:p14="http://schemas.microsoft.com/office/powerpoint/2010/main" val="24115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Unordered list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just" fontAlgn="t"/>
            <a:r>
              <a:rPr lang="en-US" dirty="0"/>
              <a:t>The unordered list is used to represent data in a list for which the order of items does not matter</a:t>
            </a:r>
            <a:r>
              <a:rPr lang="en-US" dirty="0" smtClean="0"/>
              <a:t>.</a:t>
            </a:r>
          </a:p>
          <a:p>
            <a:pPr algn="just" fontAlgn="t"/>
            <a:endParaRPr lang="en-US" dirty="0"/>
          </a:p>
          <a:p>
            <a:pPr marL="45720" indent="0" algn="just" fontAlgn="t">
              <a:buNone/>
            </a:pPr>
            <a:r>
              <a:rPr lang="en-US" dirty="0" smtClean="0"/>
              <a:t>	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98" y="3861048"/>
            <a:ext cx="203842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Cooper Black" pitchFamily="18" charset="0"/>
              </a:rPr>
              <a:t>Basmati rice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Cooper Black" pitchFamily="18" charset="0"/>
              </a:rPr>
              <a:t>Mixed vegetables (such as carrots, peas, beans, potatoes,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Cooper Black" pitchFamily="18" charset="0"/>
              </a:rPr>
              <a:t>Onions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Cooper Black" pitchFamily="18" charset="0"/>
              </a:rPr>
              <a:t>Tomatoes</a:t>
            </a:r>
            <a:endParaRPr lang="en-IN" sz="1600" dirty="0">
              <a:latin typeface="Cooper Black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4562" y="3717032"/>
            <a:ext cx="2038422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oper Black" pitchFamily="18" charset="0"/>
              </a:rPr>
              <a:t>Portable and compact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oper Black" pitchFamily="18" charset="0"/>
              </a:rPr>
              <a:t>Built-in keyboard and touchpad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ooper Black" pitchFamily="18" charset="0"/>
              </a:rPr>
              <a:t>High-resolution display (LED, LCD, or OLED</a:t>
            </a:r>
            <a:r>
              <a:rPr lang="en-US" sz="1600" dirty="0" smtClean="0">
                <a:latin typeface="Cooper Black" pitchFamily="18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ooper Black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2984" y="3737826"/>
            <a:ext cx="1775160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Cooper Black" pitchFamily="18" charset="0"/>
              </a:rPr>
              <a:t>Frozen vegetables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Cooper Black" pitchFamily="18" charset="0"/>
              </a:rPr>
              <a:t>Coffee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Cooper Black" pitchFamily="18" charset="0"/>
              </a:rPr>
              <a:t>Tea bags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Cooper Black" pitchFamily="18" charset="0"/>
              </a:rPr>
              <a:t>Peanut butter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Cooper Black" pitchFamily="18" charset="0"/>
              </a:rPr>
              <a:t>Jam or </a:t>
            </a:r>
            <a:r>
              <a:rPr lang="en-IN" sz="1600" dirty="0" smtClean="0">
                <a:latin typeface="Cooper Black" pitchFamily="18" charset="0"/>
              </a:rPr>
              <a:t>jelly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 smtClean="0">
              <a:latin typeface="Cooper Black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Cooper Black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Cooper Black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6216" y="3429000"/>
            <a:ext cx="2448272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fontAlgn="t">
              <a:buNone/>
            </a:pPr>
            <a:endParaRPr lang="en-US" dirty="0"/>
          </a:p>
          <a:p>
            <a:pPr marL="45720" indent="0" fontAlgn="t">
              <a:buNone/>
            </a:pP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ul type=‘ ’&gt;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li&gt;Apple&lt;/li&gt;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li&gt;Samsung&lt;/li&gt;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li&gt;Microsoft&lt;/li&gt;</a:t>
            </a:r>
          </a:p>
          <a:p>
            <a:pPr marL="45720" indent="0" fontAlgn="t">
              <a:buNone/>
            </a:pPr>
            <a:r>
              <a:rPr lang="it-IT" b="1" i="1" dirty="0" smtClean="0">
                <a:solidFill>
                  <a:srgbClr val="FFFF00"/>
                </a:solidFill>
              </a:rPr>
              <a:t>&lt;/</a:t>
            </a:r>
            <a:r>
              <a:rPr lang="it-IT" b="1" i="1" dirty="0">
                <a:solidFill>
                  <a:srgbClr val="FFFF00"/>
                </a:solidFill>
              </a:rPr>
              <a:t>ul&gt;</a:t>
            </a:r>
            <a:endParaRPr lang="en-IN" b="1" i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236296" y="4077072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740352" y="3933056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740353" y="4077072"/>
            <a:ext cx="43204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88224" y="3832961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disc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88696" y="3650813"/>
            <a:ext cx="783704" cy="18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square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33017" y="3877349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circle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rdered list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dirty="0"/>
              <a:t>The ordered list is used to represent data in a list for which the order of items has significance</a:t>
            </a:r>
            <a:r>
              <a:rPr lang="en-US" dirty="0" smtClean="0"/>
              <a:t>.</a:t>
            </a:r>
          </a:p>
          <a:p>
            <a:pPr algn="just" fontAlgn="t"/>
            <a:r>
              <a:rPr lang="en-US" dirty="0"/>
              <a:t>An ordered list can be numerical or alphabetical.</a:t>
            </a:r>
            <a:endParaRPr lang="en-US" dirty="0" smtClean="0"/>
          </a:p>
          <a:p>
            <a:pPr marL="45720" indent="0" algn="just" fontAlgn="t">
              <a:buNone/>
            </a:pPr>
            <a:endParaRPr lang="en-US" dirty="0"/>
          </a:p>
          <a:p>
            <a:pPr marL="45720" indent="0" algn="just" fontAlgn="t">
              <a:buNone/>
            </a:pPr>
            <a:r>
              <a:rPr lang="it-IT" dirty="0" smtClean="0"/>
              <a:t>	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7773" y="3429000"/>
            <a:ext cx="2448272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fontAlgn="t">
              <a:buNone/>
            </a:pPr>
            <a:endParaRPr lang="en-US" dirty="0"/>
          </a:p>
          <a:p>
            <a:pPr marL="45720" indent="0" fontAlgn="t">
              <a:buNone/>
            </a:pP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o</a:t>
            </a:r>
            <a:r>
              <a:rPr lang="it-IT" b="1" i="1" dirty="0" smtClean="0">
                <a:solidFill>
                  <a:srgbClr val="FFFF00"/>
                </a:solidFill>
              </a:rPr>
              <a:t>l </a:t>
            </a:r>
            <a:r>
              <a:rPr lang="it-IT" b="1" i="1" dirty="0">
                <a:solidFill>
                  <a:srgbClr val="FFFF00"/>
                </a:solidFill>
              </a:rPr>
              <a:t>type=‘ ’&gt;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li&gt;Apple&lt;/li&gt;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li&gt;Samsung&lt;/li&gt;</a:t>
            </a:r>
          </a:p>
          <a:p>
            <a:pPr marL="45720" indent="0" fontAlgn="t">
              <a:buNone/>
            </a:pPr>
            <a:r>
              <a:rPr lang="it-IT" b="1" i="1" dirty="0">
                <a:solidFill>
                  <a:srgbClr val="FFFF00"/>
                </a:solidFill>
              </a:rPr>
              <a:t>  </a:t>
            </a:r>
            <a:r>
              <a:rPr lang="it-IT" b="1" i="1" dirty="0" smtClean="0">
                <a:solidFill>
                  <a:srgbClr val="FFFF00"/>
                </a:solidFill>
              </a:rPr>
              <a:t>&lt;</a:t>
            </a:r>
            <a:r>
              <a:rPr lang="it-IT" b="1" i="1" dirty="0">
                <a:solidFill>
                  <a:srgbClr val="FFFF00"/>
                </a:solidFill>
              </a:rPr>
              <a:t>li&gt;Microsoft&lt;/li&gt;</a:t>
            </a:r>
          </a:p>
          <a:p>
            <a:pPr marL="45720" indent="0" fontAlgn="t">
              <a:buNone/>
            </a:pPr>
            <a:r>
              <a:rPr lang="it-IT" b="1" i="1" dirty="0" smtClean="0">
                <a:solidFill>
                  <a:srgbClr val="FFFF00"/>
                </a:solidFill>
              </a:rPr>
              <a:t>&lt;/</a:t>
            </a:r>
            <a:r>
              <a:rPr lang="it-IT" b="1" i="1" dirty="0">
                <a:solidFill>
                  <a:srgbClr val="FFFF00"/>
                </a:solidFill>
              </a:rPr>
              <a:t>o</a:t>
            </a:r>
            <a:r>
              <a:rPr lang="it-IT" b="1" i="1" dirty="0" smtClean="0">
                <a:solidFill>
                  <a:srgbClr val="FFFF00"/>
                </a:solidFill>
              </a:rPr>
              <a:t>l</a:t>
            </a:r>
            <a:r>
              <a:rPr lang="it-IT" b="1" i="1" dirty="0">
                <a:solidFill>
                  <a:srgbClr val="FFFF00"/>
                </a:solidFill>
              </a:rPr>
              <a:t>&gt;</a:t>
            </a:r>
            <a:endParaRPr lang="en-IN" b="1" i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596336" y="4077072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53630" y="3818917"/>
            <a:ext cx="508248" cy="244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6512" y="3695201"/>
            <a:ext cx="783704" cy="182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00"/>
                </a:solidFill>
              </a:rPr>
              <a:t>A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74379" y="3678263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a</a:t>
            </a:r>
            <a:endParaRPr lang="en-IN" sz="1400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848364" y="3933056"/>
            <a:ext cx="25203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100393" y="3933056"/>
            <a:ext cx="139823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75657" y="4040557"/>
            <a:ext cx="1368152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UcPeriod"/>
            </a:pPr>
            <a:r>
              <a:rPr lang="en-IN" sz="1400" dirty="0">
                <a:latin typeface="Cooper Black" pitchFamily="18" charset="0"/>
              </a:rPr>
              <a:t>Frozen vegetables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400" dirty="0">
                <a:latin typeface="Cooper Black" pitchFamily="18" charset="0"/>
              </a:rPr>
              <a:t>Coffee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400" dirty="0">
                <a:latin typeface="Cooper Black" pitchFamily="18" charset="0"/>
              </a:rPr>
              <a:t>Tea bags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400" dirty="0">
                <a:latin typeface="Cooper Black" pitchFamily="18" charset="0"/>
              </a:rPr>
              <a:t>Peanut butter</a:t>
            </a:r>
          </a:p>
          <a:p>
            <a:pPr marL="342900" indent="-342900">
              <a:buFont typeface="+mj-lt"/>
              <a:buAutoNum type="alphaUcPeriod"/>
            </a:pPr>
            <a:r>
              <a:rPr lang="en-IN" sz="1400" dirty="0">
                <a:latin typeface="Cooper Black" pitchFamily="18" charset="0"/>
              </a:rPr>
              <a:t>Jam or </a:t>
            </a:r>
            <a:r>
              <a:rPr lang="en-IN" sz="1400" dirty="0" smtClean="0">
                <a:latin typeface="Cooper Black" pitchFamily="18" charset="0"/>
              </a:rPr>
              <a:t>jelly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>
              <a:latin typeface="Cooper Black" pitchFamily="18" charset="0"/>
            </a:endParaRPr>
          </a:p>
          <a:p>
            <a:pPr marL="342900" indent="-342900">
              <a:buFont typeface="+mj-lt"/>
              <a:buAutoNum type="alphaUcPeriod"/>
            </a:pPr>
            <a:endParaRPr lang="en-IN" sz="1400" dirty="0">
              <a:latin typeface="Cooper Black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653" y="4048417"/>
            <a:ext cx="1317003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Cooper Black" pitchFamily="18" charset="0"/>
              </a:rPr>
              <a:t>Frozen vegetables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Cooper Black" pitchFamily="18" charset="0"/>
              </a:rPr>
              <a:t>Coffee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Cooper Black" pitchFamily="18" charset="0"/>
              </a:rPr>
              <a:t>Tea bags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Cooper Black" pitchFamily="18" charset="0"/>
              </a:rPr>
              <a:t>Peanut butter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Cooper Black" pitchFamily="18" charset="0"/>
              </a:rPr>
              <a:t>Jam or </a:t>
            </a:r>
            <a:r>
              <a:rPr lang="en-IN" sz="1400" dirty="0" smtClean="0">
                <a:latin typeface="Cooper Black" pitchFamily="18" charset="0"/>
              </a:rPr>
              <a:t>jelly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Cooper Black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Cooper Black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71273" y="4035026"/>
            <a:ext cx="1340688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Cooper Black" pitchFamily="18" charset="0"/>
              </a:rPr>
              <a:t>Frozen vegetables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Cooper Black" pitchFamily="18" charset="0"/>
              </a:rPr>
              <a:t>Coffee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Cooper Black" pitchFamily="18" charset="0"/>
              </a:rPr>
              <a:t>Tea bags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Cooper Black" pitchFamily="18" charset="0"/>
              </a:rPr>
              <a:t>Peanut butter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400" dirty="0">
                <a:latin typeface="Cooper Black" pitchFamily="18" charset="0"/>
              </a:rPr>
              <a:t>Jam or </a:t>
            </a:r>
            <a:r>
              <a:rPr lang="en-IN" sz="1400" dirty="0" smtClean="0">
                <a:latin typeface="Cooper Black" pitchFamily="18" charset="0"/>
              </a:rPr>
              <a:t>jelly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>
              <a:latin typeface="Cooper Black" pitchFamily="18" charset="0"/>
            </a:endParaRPr>
          </a:p>
          <a:p>
            <a:pPr marL="342900" indent="-342900">
              <a:buFont typeface="+mj-lt"/>
              <a:buAutoNum type="alphaLcPeriod"/>
            </a:pPr>
            <a:endParaRPr lang="en-IN" sz="1400" dirty="0">
              <a:latin typeface="Cooper Black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44731" y="3940973"/>
            <a:ext cx="1340688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LcPeriod"/>
            </a:pPr>
            <a:r>
              <a:rPr lang="en-IN" sz="1400" dirty="0">
                <a:latin typeface="Cooper Black" pitchFamily="18" charset="0"/>
              </a:rPr>
              <a:t>Frozen vegetables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dirty="0">
                <a:latin typeface="Cooper Black" pitchFamily="18" charset="0"/>
              </a:rPr>
              <a:t>Coffee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dirty="0">
                <a:latin typeface="Cooper Black" pitchFamily="18" charset="0"/>
              </a:rPr>
              <a:t>Tea bags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dirty="0">
                <a:latin typeface="Cooper Black" pitchFamily="18" charset="0"/>
              </a:rPr>
              <a:t>Peanut butter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dirty="0">
                <a:latin typeface="Cooper Black" pitchFamily="18" charset="0"/>
              </a:rPr>
              <a:t>Jam or </a:t>
            </a:r>
            <a:r>
              <a:rPr lang="en-IN" sz="1400" dirty="0" smtClean="0">
                <a:latin typeface="Cooper Black" pitchFamily="18" charset="0"/>
              </a:rPr>
              <a:t>jelly</a:t>
            </a:r>
          </a:p>
          <a:p>
            <a:pPr marL="400050" indent="-400050">
              <a:buFont typeface="+mj-lt"/>
              <a:buAutoNum type="romanLcPeriod"/>
            </a:pPr>
            <a:endParaRPr lang="en-US" sz="1400" dirty="0">
              <a:latin typeface="Cooper Black" pitchFamily="18" charset="0"/>
            </a:endParaRPr>
          </a:p>
          <a:p>
            <a:pPr marL="400050" indent="-400050">
              <a:buFont typeface="+mj-lt"/>
              <a:buAutoNum type="romanLcPeriod"/>
            </a:pPr>
            <a:endParaRPr lang="en-IN" sz="1400" dirty="0">
              <a:latin typeface="Cooper Black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100392" y="3996680"/>
            <a:ext cx="369658" cy="368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98415" y="3861326"/>
            <a:ext cx="558844" cy="20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I</a:t>
            </a:r>
            <a:endParaRPr lang="en-IN" sz="1400" dirty="0">
              <a:solidFill>
                <a:srgbClr val="FFFF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113586" y="4149080"/>
            <a:ext cx="508865" cy="212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77837" y="4089837"/>
            <a:ext cx="386651" cy="16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i</a:t>
            </a:r>
            <a:endParaRPr lang="en-IN" sz="1400" dirty="0">
              <a:solidFill>
                <a:srgbClr val="FFFF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83717" y="3929647"/>
            <a:ext cx="1340688" cy="2499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UcPeriod"/>
            </a:pPr>
            <a:r>
              <a:rPr lang="en-IN" sz="1400" dirty="0">
                <a:latin typeface="Cooper Black" pitchFamily="18" charset="0"/>
              </a:rPr>
              <a:t>Frozen vegetables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400" dirty="0">
                <a:latin typeface="Cooper Black" pitchFamily="18" charset="0"/>
              </a:rPr>
              <a:t>Coffee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400" dirty="0">
                <a:latin typeface="Cooper Black" pitchFamily="18" charset="0"/>
              </a:rPr>
              <a:t>Tea bags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400" dirty="0">
                <a:latin typeface="Cooper Black" pitchFamily="18" charset="0"/>
              </a:rPr>
              <a:t>Peanut butter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400" dirty="0">
                <a:latin typeface="Cooper Black" pitchFamily="18" charset="0"/>
              </a:rPr>
              <a:t>Jam or </a:t>
            </a:r>
            <a:r>
              <a:rPr lang="en-IN" sz="1400" dirty="0" smtClean="0">
                <a:latin typeface="Cooper Black" pitchFamily="18" charset="0"/>
              </a:rPr>
              <a:t>jelly</a:t>
            </a:r>
          </a:p>
          <a:p>
            <a:pPr marL="400050" indent="-400050">
              <a:buFont typeface="+mj-lt"/>
              <a:buAutoNum type="romanUcPeriod"/>
            </a:pPr>
            <a:endParaRPr lang="en-US" sz="1400" dirty="0">
              <a:latin typeface="Cooper Black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IN" sz="14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Description list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dirty="0"/>
              <a:t>The HTML description list is used to represent data in the name-value form. </a:t>
            </a:r>
            <a:endParaRPr lang="en-US" dirty="0" smtClean="0"/>
          </a:p>
          <a:p>
            <a:pPr algn="just" fontAlgn="t"/>
            <a:r>
              <a:rPr lang="en-US" dirty="0"/>
              <a:t>We use the </a:t>
            </a:r>
            <a:r>
              <a:rPr lang="en-US" b="1" i="1" dirty="0">
                <a:solidFill>
                  <a:srgbClr val="FFFF00"/>
                </a:solidFill>
              </a:rPr>
              <a:t>&lt;dl&gt;</a:t>
            </a:r>
            <a:r>
              <a:rPr lang="en-US" dirty="0"/>
              <a:t> tag to create a definition list and each item of the description list has two elements</a:t>
            </a:r>
            <a:r>
              <a:rPr lang="en-US" dirty="0" smtClean="0"/>
              <a:t>:</a:t>
            </a:r>
            <a:endParaRPr lang="en-IN" dirty="0" smtClean="0"/>
          </a:p>
          <a:p>
            <a:pPr lvl="1" algn="just" fontAlgn="t"/>
            <a:r>
              <a:rPr lang="en-US" sz="2000" dirty="0"/>
              <a:t>term/title - represented by the </a:t>
            </a:r>
            <a:r>
              <a:rPr lang="en-US" sz="2000" b="1" i="1" dirty="0">
                <a:solidFill>
                  <a:srgbClr val="FFFF00"/>
                </a:solidFill>
              </a:rPr>
              <a:t>&lt;</a:t>
            </a:r>
            <a:r>
              <a:rPr lang="en-US" sz="2000" b="1" i="1" dirty="0" err="1">
                <a:solidFill>
                  <a:srgbClr val="FFFF00"/>
                </a:solidFill>
              </a:rPr>
              <a:t>dt</a:t>
            </a:r>
            <a:r>
              <a:rPr lang="en-US" sz="2000" b="1" i="1" dirty="0">
                <a:solidFill>
                  <a:srgbClr val="FFFF00"/>
                </a:solidFill>
              </a:rPr>
              <a:t>&gt; </a:t>
            </a:r>
            <a:r>
              <a:rPr lang="en-US" sz="2000" dirty="0" smtClean="0"/>
              <a:t>tag</a:t>
            </a:r>
          </a:p>
          <a:p>
            <a:pPr lvl="1" algn="just" fontAlgn="t"/>
            <a:r>
              <a:rPr lang="en-US" sz="2000" dirty="0"/>
              <a:t>description of the term - represented by the </a:t>
            </a:r>
            <a:r>
              <a:rPr lang="en-US" sz="2000" b="1" i="1" dirty="0">
                <a:solidFill>
                  <a:srgbClr val="FFFF00"/>
                </a:solidFill>
              </a:rPr>
              <a:t>&lt;</a:t>
            </a:r>
            <a:r>
              <a:rPr lang="en-US" sz="2000" b="1" i="1" dirty="0" err="1">
                <a:solidFill>
                  <a:srgbClr val="FFFF00"/>
                </a:solidFill>
              </a:rPr>
              <a:t>dd</a:t>
            </a:r>
            <a:r>
              <a:rPr lang="en-US" sz="2000" b="1" i="1" dirty="0">
                <a:solidFill>
                  <a:srgbClr val="FFFF00"/>
                </a:solidFill>
              </a:rPr>
              <a:t>&gt; </a:t>
            </a:r>
            <a:r>
              <a:rPr lang="en-US" sz="20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90905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www.w3schools.com/tags/tag_img.asp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www.w3schools.com/tags/tag_a.asp</a:t>
            </a:r>
            <a:endParaRPr lang="en-US" dirty="0" smtClean="0"/>
          </a:p>
          <a:p>
            <a:pPr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www.w3schools.com/tags/tag_section.asp</a:t>
            </a:r>
            <a:endParaRPr lang="en-US" dirty="0" smtClean="0"/>
          </a:p>
          <a:p>
            <a:pPr algn="just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www.w3schools.com/html/html_formatting.asp</a:t>
            </a:r>
            <a:endParaRPr lang="en-US" dirty="0" smtClean="0"/>
          </a:p>
          <a:p>
            <a:pPr algn="just"/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www.w3schools.com/html/html_lists.asp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Program link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US" dirty="0">
                <a:hlinkClick r:id="rId2"/>
              </a:rPr>
              <a:t>https://www.onlinegdb.com/wZIoh6flk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3 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  <a:hlinkClick r:id="rId2"/>
              </a:rPr>
              <a:t>https://www.freecodecamp.org/learn/2022/responsive-web-design</a:t>
            </a:r>
            <a:r>
              <a:rPr lang="en-US" dirty="0" smtClean="0">
                <a:sym typeface="Wingdings" pitchFamily="2" charset="2"/>
                <a:hlinkClick r:id="rId2"/>
              </a:rPr>
              <a:t>/</a:t>
            </a: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smtClean="0">
                <a:sym typeface="Wingdings" pitchFamily="2" charset="2"/>
              </a:rPr>
              <a:t>Complete steps 6 to 34 of “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Learn HTML by building a Cat Photo App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5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Week 3 assignment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17</a:t>
            </a:fld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70188"/>
            <a:ext cx="7416824" cy="397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Thank you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Images</a:t>
            </a:r>
          </a:p>
          <a:p>
            <a:pPr algn="just"/>
            <a:r>
              <a:rPr lang="en-US" dirty="0" smtClean="0"/>
              <a:t>Hyperlinks</a:t>
            </a:r>
          </a:p>
          <a:p>
            <a:pPr algn="just"/>
            <a:r>
              <a:rPr lang="en-US" dirty="0"/>
              <a:t>Image links</a:t>
            </a:r>
          </a:p>
          <a:p>
            <a:pPr algn="just"/>
            <a:r>
              <a:rPr lang="en-US" dirty="0" smtClean="0"/>
              <a:t>Formatting text in HTML</a:t>
            </a:r>
          </a:p>
          <a:p>
            <a:pPr algn="just"/>
            <a:r>
              <a:rPr lang="en-US" dirty="0" smtClean="0"/>
              <a:t>Section tag</a:t>
            </a:r>
          </a:p>
          <a:p>
            <a:pPr algn="just"/>
            <a:r>
              <a:rPr lang="en-US" dirty="0" smtClean="0"/>
              <a:t>Lists</a:t>
            </a:r>
          </a:p>
          <a:p>
            <a:pPr lvl="1" algn="just"/>
            <a:r>
              <a:rPr lang="en-US" dirty="0" smtClean="0"/>
              <a:t>Unordered list</a:t>
            </a:r>
          </a:p>
          <a:p>
            <a:pPr lvl="1" algn="just"/>
            <a:r>
              <a:rPr lang="en-US" dirty="0" smtClean="0"/>
              <a:t>Ordered list</a:t>
            </a:r>
          </a:p>
          <a:p>
            <a:pPr lvl="1" algn="just"/>
            <a:r>
              <a:rPr lang="en-US" dirty="0" smtClean="0"/>
              <a:t>Description list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Images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&lt;</a:t>
            </a:r>
            <a:r>
              <a:rPr lang="en-US" b="1" i="1" dirty="0" err="1">
                <a:solidFill>
                  <a:srgbClr val="FFFF00"/>
                </a:solidFill>
              </a:rPr>
              <a:t>img</a:t>
            </a:r>
            <a:r>
              <a:rPr lang="en-US" b="1" i="1" dirty="0">
                <a:solidFill>
                  <a:srgbClr val="FFFF00"/>
                </a:solidFill>
              </a:rPr>
              <a:t>&gt; </a:t>
            </a:r>
            <a:r>
              <a:rPr lang="en-US" dirty="0"/>
              <a:t>HTML element embeds an image into the document</a:t>
            </a:r>
            <a:r>
              <a:rPr lang="en-US" dirty="0" smtClean="0"/>
              <a:t>.</a:t>
            </a:r>
          </a:p>
          <a:p>
            <a:pPr lvl="1" algn="just"/>
            <a:r>
              <a:rPr lang="en-US" sz="2000" i="1" dirty="0" err="1" smtClean="0"/>
              <a:t>src</a:t>
            </a:r>
            <a:endParaRPr lang="en-US" sz="2000" i="1" dirty="0" smtClean="0"/>
          </a:p>
          <a:p>
            <a:pPr lvl="1" algn="just"/>
            <a:r>
              <a:rPr lang="en-US" sz="2000" i="1" dirty="0"/>
              <a:t>a</a:t>
            </a:r>
            <a:r>
              <a:rPr lang="en-US" sz="2000" i="1" dirty="0" smtClean="0"/>
              <a:t>lt</a:t>
            </a:r>
          </a:p>
          <a:p>
            <a:pPr lvl="1" algn="just"/>
            <a:r>
              <a:rPr lang="en-US" sz="2000" i="1" dirty="0"/>
              <a:t>h</a:t>
            </a:r>
            <a:r>
              <a:rPr lang="en-US" sz="2000" i="1" dirty="0" smtClean="0"/>
              <a:t>eight</a:t>
            </a:r>
          </a:p>
          <a:p>
            <a:pPr lvl="1" algn="just"/>
            <a:r>
              <a:rPr lang="en-US" sz="2000" i="1" dirty="0" smtClean="0"/>
              <a:t>width</a:t>
            </a:r>
            <a:r>
              <a:rPr lang="en-US" dirty="0"/>
              <a:t>	</a:t>
            </a:r>
          </a:p>
          <a:p>
            <a:pPr marL="320040" lvl="1" indent="0" algn="just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320040" lvl="1" indent="0" algn="ctr">
              <a:buNone/>
            </a:pPr>
            <a:r>
              <a:rPr lang="en-US" sz="2000" b="1" i="1" dirty="0" smtClean="0">
                <a:solidFill>
                  <a:srgbClr val="FFFF00"/>
                </a:solidFill>
              </a:rPr>
              <a:t>&lt;</a:t>
            </a:r>
            <a:r>
              <a:rPr lang="en-US" sz="2000" b="1" i="1" dirty="0" err="1" smtClean="0">
                <a:solidFill>
                  <a:srgbClr val="FFFF00"/>
                </a:solidFill>
              </a:rPr>
              <a:t>img</a:t>
            </a:r>
            <a:r>
              <a:rPr lang="en-US" sz="2000" b="1" i="1" dirty="0" smtClean="0">
                <a:solidFill>
                  <a:srgbClr val="FFFF00"/>
                </a:solidFill>
              </a:rPr>
              <a:t> </a:t>
            </a:r>
            <a:r>
              <a:rPr lang="en-US" sz="2000" b="1" i="1" dirty="0" err="1" smtClean="0">
                <a:solidFill>
                  <a:srgbClr val="FFFF00"/>
                </a:solidFill>
              </a:rPr>
              <a:t>src</a:t>
            </a:r>
            <a:r>
              <a:rPr lang="en-US" sz="2000" b="1" i="1" dirty="0" smtClean="0">
                <a:solidFill>
                  <a:srgbClr val="FFFF00"/>
                </a:solidFill>
              </a:rPr>
              <a:t>="</a:t>
            </a:r>
            <a:r>
              <a:rPr lang="en-US" sz="2000" b="1" i="1" dirty="0" err="1" smtClean="0">
                <a:solidFill>
                  <a:srgbClr val="FFFF00"/>
                </a:solidFill>
              </a:rPr>
              <a:t>image_name.image_extension</a:t>
            </a:r>
            <a:r>
              <a:rPr lang="en-US" sz="2000" b="1" i="1" dirty="0">
                <a:solidFill>
                  <a:srgbClr val="FFFF00"/>
                </a:solidFill>
              </a:rPr>
              <a:t>"</a:t>
            </a:r>
            <a:r>
              <a:rPr lang="en-US" sz="2000" b="1" i="1" dirty="0" smtClean="0">
                <a:solidFill>
                  <a:srgbClr val="FFFF00"/>
                </a:solidFill>
              </a:rPr>
              <a:t> alt=" "&gt;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Images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&lt;figure&gt;</a:t>
            </a:r>
            <a:endParaRPr lang="en-US" b="1" i="1" dirty="0">
              <a:solidFill>
                <a:srgbClr val="FFFF00"/>
              </a:solidFill>
            </a:endParaRPr>
          </a:p>
          <a:p>
            <a:pPr marL="45720" indent="0" algn="ctr">
              <a:buNone/>
            </a:pPr>
            <a:r>
              <a:rPr lang="en-US" sz="2000" b="1" i="1" dirty="0" smtClean="0">
                <a:solidFill>
                  <a:srgbClr val="FFFF00"/>
                </a:solidFill>
              </a:rPr>
              <a:t>&lt;</a:t>
            </a:r>
            <a:r>
              <a:rPr lang="en-US" sz="2000" b="1" i="1" dirty="0" err="1" smtClean="0">
                <a:solidFill>
                  <a:srgbClr val="FFFF00"/>
                </a:solidFill>
              </a:rPr>
              <a:t>img</a:t>
            </a:r>
            <a:r>
              <a:rPr lang="en-US" sz="2000" b="1" i="1" dirty="0" smtClean="0">
                <a:solidFill>
                  <a:srgbClr val="FFFF00"/>
                </a:solidFill>
              </a:rPr>
              <a:t> </a:t>
            </a:r>
            <a:r>
              <a:rPr lang="en-US" sz="2000" b="1" i="1" dirty="0" err="1" smtClean="0">
                <a:solidFill>
                  <a:srgbClr val="FFFF00"/>
                </a:solidFill>
              </a:rPr>
              <a:t>src</a:t>
            </a:r>
            <a:r>
              <a:rPr lang="en-US" sz="2000" b="1" i="1" dirty="0" smtClean="0">
                <a:solidFill>
                  <a:srgbClr val="FFFF00"/>
                </a:solidFill>
              </a:rPr>
              <a:t>="</a:t>
            </a:r>
            <a:r>
              <a:rPr lang="en-US" sz="2000" b="1" i="1" dirty="0" err="1" smtClean="0">
                <a:solidFill>
                  <a:srgbClr val="FFFF00"/>
                </a:solidFill>
              </a:rPr>
              <a:t>image_name.image_extension</a:t>
            </a:r>
            <a:r>
              <a:rPr lang="en-US" sz="2000" b="1" i="1" dirty="0">
                <a:solidFill>
                  <a:srgbClr val="FFFF00"/>
                </a:solidFill>
              </a:rPr>
              <a:t>"</a:t>
            </a:r>
            <a:r>
              <a:rPr lang="en-US" sz="2000" b="1" i="1" dirty="0" smtClean="0">
                <a:solidFill>
                  <a:srgbClr val="FFFF00"/>
                </a:solidFill>
              </a:rPr>
              <a:t> alt=" "&gt;</a:t>
            </a:r>
          </a:p>
          <a:p>
            <a:pPr marL="45720" indent="0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&lt;</a:t>
            </a:r>
            <a:r>
              <a:rPr lang="en-US" b="1" i="1" dirty="0" err="1" smtClean="0">
                <a:solidFill>
                  <a:srgbClr val="FFFF00"/>
                </a:solidFill>
              </a:rPr>
              <a:t>figcaption</a:t>
            </a:r>
            <a:r>
              <a:rPr lang="en-US" b="1" i="1" dirty="0" smtClean="0">
                <a:solidFill>
                  <a:srgbClr val="FFFF00"/>
                </a:solidFill>
              </a:rPr>
              <a:t>&gt;Fig. 1 - Image caption&lt;/</a:t>
            </a:r>
            <a:r>
              <a:rPr lang="en-US" b="1" i="1" dirty="0" err="1" smtClean="0">
                <a:solidFill>
                  <a:srgbClr val="FFFF00"/>
                </a:solidFill>
              </a:rPr>
              <a:t>figcaption</a:t>
            </a:r>
            <a:r>
              <a:rPr lang="en-US" b="1" i="1" dirty="0" smtClean="0">
                <a:solidFill>
                  <a:srgbClr val="FFFF00"/>
                </a:solidFill>
              </a:rPr>
              <a:t>&gt;</a:t>
            </a:r>
            <a:endParaRPr lang="en-US" sz="2000" b="1" i="1" dirty="0" smtClean="0">
              <a:solidFill>
                <a:srgbClr val="FFFF00"/>
              </a:solidFill>
            </a:endParaRPr>
          </a:p>
          <a:p>
            <a:pPr marL="45720" indent="0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&lt;/figure&gt;</a:t>
            </a:r>
            <a:endParaRPr lang="en-US" sz="2000" b="1" i="1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Hyperlinks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hyperlink is a text or an icon that you can click on to get to another website.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basic link is created by wrapping the text or other content inside an </a:t>
            </a:r>
            <a:r>
              <a:rPr lang="en-US" b="1" i="1" dirty="0">
                <a:solidFill>
                  <a:srgbClr val="FFFF00"/>
                </a:solidFill>
              </a:rPr>
              <a:t>&lt;a&gt;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element and using the </a:t>
            </a:r>
            <a:r>
              <a:rPr lang="en-US" b="1" i="1" dirty="0" err="1">
                <a:solidFill>
                  <a:srgbClr val="FFFF00"/>
                </a:solidFill>
              </a:rPr>
              <a:t>href</a:t>
            </a:r>
            <a:r>
              <a:rPr lang="en-US" dirty="0"/>
              <a:t> attribute, also known as a Hypertext Reference, or target, that contains the web address</a:t>
            </a:r>
            <a:r>
              <a:rPr lang="en-US" dirty="0" smtClean="0"/>
              <a:t>.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IN" b="1" i="1" dirty="0" smtClean="0">
                <a:solidFill>
                  <a:srgbClr val="FFFF00"/>
                </a:solidFill>
              </a:rPr>
              <a:t>&lt;</a:t>
            </a:r>
            <a:r>
              <a:rPr lang="en-IN" b="1" i="1" dirty="0">
                <a:solidFill>
                  <a:srgbClr val="FFFF00"/>
                </a:solidFill>
              </a:rPr>
              <a:t>a </a:t>
            </a:r>
            <a:r>
              <a:rPr lang="en-IN" b="1" i="1" dirty="0" err="1">
                <a:solidFill>
                  <a:srgbClr val="FFFF00"/>
                </a:solidFill>
              </a:rPr>
              <a:t>href</a:t>
            </a:r>
            <a:r>
              <a:rPr lang="en-IN" b="1" i="1" dirty="0">
                <a:solidFill>
                  <a:srgbClr val="FFFF00"/>
                </a:solidFill>
              </a:rPr>
              <a:t>="https://</a:t>
            </a:r>
            <a:r>
              <a:rPr lang="en-IN" b="1" i="1" dirty="0" smtClean="0">
                <a:solidFill>
                  <a:srgbClr val="FFFF00"/>
                </a:solidFill>
              </a:rPr>
              <a:t>www.google.com"&gt;Click here&lt;/</a:t>
            </a:r>
            <a:r>
              <a:rPr lang="en-IN" b="1" i="1" dirty="0">
                <a:solidFill>
                  <a:srgbClr val="FFFF00"/>
                </a:solidFill>
              </a:rPr>
              <a:t>a</a:t>
            </a:r>
            <a:r>
              <a:rPr lang="en-IN" b="1" i="1" dirty="0" smtClean="0">
                <a:solidFill>
                  <a:srgbClr val="FFFF00"/>
                </a:solidFill>
              </a:rPr>
              <a:t>&gt;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Image links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you have an image you want to make into a link, use the </a:t>
            </a:r>
            <a:r>
              <a:rPr lang="en-US" b="1" i="1" dirty="0">
                <a:solidFill>
                  <a:srgbClr val="FFFF00"/>
                </a:solidFill>
              </a:rPr>
              <a:t>&lt;a&gt;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element to wrap the image file referenced with the </a:t>
            </a:r>
            <a:r>
              <a:rPr lang="en-US" b="1" i="1" dirty="0">
                <a:solidFill>
                  <a:srgbClr val="FFFF00"/>
                </a:solidFill>
              </a:rPr>
              <a:t>&lt;</a:t>
            </a:r>
            <a:r>
              <a:rPr lang="en-US" b="1" i="1" dirty="0" err="1">
                <a:solidFill>
                  <a:srgbClr val="FFFF00"/>
                </a:solidFill>
              </a:rPr>
              <a:t>img</a:t>
            </a:r>
            <a:r>
              <a:rPr lang="en-US" b="1" i="1" dirty="0">
                <a:solidFill>
                  <a:srgbClr val="FFFF00"/>
                </a:solidFill>
              </a:rPr>
              <a:t>&gt; </a:t>
            </a:r>
            <a:r>
              <a:rPr lang="en-US" dirty="0"/>
              <a:t>element. </a:t>
            </a:r>
            <a:endParaRPr lang="en-US" dirty="0" smtClean="0"/>
          </a:p>
          <a:p>
            <a:pPr algn="just"/>
            <a:endParaRPr lang="en-US" i="1" dirty="0"/>
          </a:p>
          <a:p>
            <a:pPr marL="45720" indent="0" algn="just">
              <a:buNone/>
            </a:pPr>
            <a:r>
              <a:rPr lang="en-US" i="1" dirty="0" smtClean="0"/>
              <a:t>	</a:t>
            </a:r>
            <a:r>
              <a:rPr lang="en-US" b="1" i="1" dirty="0" smtClean="0">
                <a:solidFill>
                  <a:srgbClr val="FFFF00"/>
                </a:solidFill>
              </a:rPr>
              <a:t>&lt;</a:t>
            </a:r>
            <a:r>
              <a:rPr lang="en-US" b="1" i="1" dirty="0">
                <a:solidFill>
                  <a:srgbClr val="FFFF00"/>
                </a:solidFill>
              </a:rPr>
              <a:t>a </a:t>
            </a:r>
            <a:r>
              <a:rPr lang="en-US" b="1" i="1" dirty="0" err="1">
                <a:solidFill>
                  <a:srgbClr val="FFFF00"/>
                </a:solidFill>
              </a:rPr>
              <a:t>href</a:t>
            </a:r>
            <a:r>
              <a:rPr lang="en-US" b="1" i="1" dirty="0" smtClean="0">
                <a:solidFill>
                  <a:srgbClr val="FFFF00"/>
                </a:solidFill>
              </a:rPr>
              <a:t>="#"&gt;</a:t>
            </a:r>
          </a:p>
          <a:p>
            <a:pPr marL="45720" indent="0" algn="just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  <a:r>
              <a:rPr lang="en-US" b="1" i="1" dirty="0" smtClean="0">
                <a:solidFill>
                  <a:srgbClr val="FFFF00"/>
                </a:solidFill>
              </a:rPr>
              <a:t>	&lt;</a:t>
            </a:r>
            <a:r>
              <a:rPr lang="en-US" b="1" i="1" dirty="0" err="1">
                <a:solidFill>
                  <a:srgbClr val="FFFF00"/>
                </a:solidFill>
              </a:rPr>
              <a:t>img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 smtClean="0">
                <a:solidFill>
                  <a:srgbClr val="FFFF00"/>
                </a:solidFill>
              </a:rPr>
              <a:t>src</a:t>
            </a:r>
            <a:r>
              <a:rPr lang="en-US" b="1" i="1" dirty="0" smtClean="0">
                <a:solidFill>
                  <a:srgbClr val="FFFF00"/>
                </a:solidFill>
              </a:rPr>
              <a:t>=" " </a:t>
            </a:r>
            <a:r>
              <a:rPr lang="en-US" b="1" i="1" dirty="0">
                <a:solidFill>
                  <a:srgbClr val="FFFF00"/>
                </a:solidFill>
              </a:rPr>
              <a:t>alt</a:t>
            </a:r>
            <a:r>
              <a:rPr lang="en-US" b="1" i="1" dirty="0" smtClean="0">
                <a:solidFill>
                  <a:srgbClr val="FFFF00"/>
                </a:solidFill>
              </a:rPr>
              <a:t>=" " &gt;</a:t>
            </a:r>
            <a:endParaRPr lang="en-US" b="1" i="1" dirty="0">
              <a:solidFill>
                <a:srgbClr val="FFFF00"/>
              </a:solidFill>
            </a:endParaRPr>
          </a:p>
          <a:p>
            <a:pPr marL="45720" indent="0" algn="just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	&lt;/</a:t>
            </a:r>
            <a:r>
              <a:rPr lang="en-US" b="1" i="1" dirty="0">
                <a:solidFill>
                  <a:srgbClr val="FFFF00"/>
                </a:solidFill>
              </a:rPr>
              <a:t>a&gt;</a:t>
            </a:r>
            <a:endParaRPr lang="en-US" b="1" i="1" dirty="0" smtClean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text in HTML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HTML Formatting involves structuring text to enhance its visual appearance and overall aesthetic </a:t>
            </a:r>
            <a:r>
              <a:rPr lang="en-US" dirty="0" smtClean="0"/>
              <a:t>appeal</a:t>
            </a:r>
            <a:r>
              <a:rPr lang="en-US" i="1" dirty="0" smtClean="0"/>
              <a:t>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</a:rPr>
              <a:t>&lt;b&gt;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used to bold the text written between it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</a:rPr>
              <a:t>&lt;strong&gt;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used to show if the text is important.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</a:rPr>
              <a:t>&lt;i&gt; </a:t>
            </a:r>
            <a:r>
              <a:rPr lang="en-US" sz="2000" dirty="0" smtClean="0">
                <a:sym typeface="Wingdings" pitchFamily="2" charset="2"/>
              </a:rPr>
              <a:t> used to make the text italic.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&lt;</a:t>
            </a:r>
            <a:r>
              <a:rPr lang="en-US" sz="2000" b="1" i="1" dirty="0" err="1" smtClean="0">
                <a:solidFill>
                  <a:srgbClr val="FFFF00"/>
                </a:solidFill>
                <a:sym typeface="Wingdings" pitchFamily="2" charset="2"/>
              </a:rPr>
              <a:t>em</a:t>
            </a:r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&gt;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>
                <a:sym typeface="Wingdings" pitchFamily="2" charset="2"/>
              </a:rPr>
              <a:t>used to make the text italic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&lt;sup&gt;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/>
              <a:t>used to indicate that the enclosed text should be displayed as </a:t>
            </a:r>
            <a:r>
              <a:rPr lang="en-US" sz="2000" dirty="0" smtClean="0"/>
              <a:t>superscript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&lt;sub&gt;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/>
              <a:t>used to indicate that the enclosed text should be displayed as </a:t>
            </a:r>
            <a:r>
              <a:rPr lang="en-US" sz="2000" dirty="0" smtClean="0"/>
              <a:t>subscript</a:t>
            </a:r>
          </a:p>
          <a:p>
            <a:pPr lvl="1" algn="just"/>
            <a:endParaRPr lang="en-US" dirty="0">
              <a:sym typeface="Wingdings" pitchFamily="2" charset="2"/>
            </a:endParaRPr>
          </a:p>
          <a:p>
            <a:pPr lvl="1"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2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Formatting text in HTML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&lt;big&gt;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/>
              <a:t>used to increase the size of the enclosed </a:t>
            </a:r>
            <a:r>
              <a:rPr lang="en-US" sz="2000" dirty="0" smtClean="0"/>
              <a:t>text.</a:t>
            </a:r>
          </a:p>
          <a:p>
            <a:pPr lvl="1" algn="just"/>
            <a:r>
              <a:rPr lang="en-US" sz="2000" b="1" i="1" dirty="0" smtClean="0">
                <a:solidFill>
                  <a:srgbClr val="FFFF00"/>
                </a:solidFill>
                <a:sym typeface="Wingdings" pitchFamily="2" charset="2"/>
              </a:rPr>
              <a:t>&lt;small&gt;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/>
              <a:t>used to </a:t>
            </a:r>
            <a:r>
              <a:rPr lang="en-US" sz="2000" dirty="0" smtClean="0"/>
              <a:t>reduce the </a:t>
            </a:r>
            <a:r>
              <a:rPr lang="en-US" sz="2000" dirty="0"/>
              <a:t>size of the enclosed text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Section tag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r>
              <a:rPr lang="en-IN" dirty="0" smtClean="0"/>
              <a:t>, Lovely Professional University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t"/>
            <a:r>
              <a:rPr lang="en-US" dirty="0"/>
              <a:t>This is also called as </a:t>
            </a:r>
            <a:r>
              <a:rPr lang="en-US" dirty="0" smtClean="0"/>
              <a:t>the generic section element.</a:t>
            </a:r>
          </a:p>
          <a:p>
            <a:pPr algn="just" fontAlgn="t"/>
            <a:r>
              <a:rPr lang="en-US" dirty="0"/>
              <a:t>The HTML tag defines a section in the document that generally includes a group of related content</a:t>
            </a:r>
            <a:r>
              <a:rPr lang="en-US" dirty="0" smtClean="0"/>
              <a:t>.</a:t>
            </a:r>
          </a:p>
          <a:p>
            <a:pPr marL="45720" indent="0" algn="just" fontAlgn="t">
              <a:buNone/>
            </a:pPr>
            <a:r>
              <a:rPr lang="en-US" dirty="0"/>
              <a:t>	</a:t>
            </a:r>
            <a:r>
              <a:rPr lang="en-US" b="1" i="1" dirty="0" smtClean="0">
                <a:solidFill>
                  <a:srgbClr val="FFFF00"/>
                </a:solidFill>
              </a:rPr>
              <a:t>&lt;section&gt;</a:t>
            </a:r>
          </a:p>
          <a:p>
            <a:pPr marL="45720" indent="0" algn="just" fontAlgn="t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marL="45720" indent="0" algn="just" fontAlgn="t">
              <a:buNone/>
            </a:pPr>
            <a:r>
              <a:rPr lang="en-US" b="1" i="1" dirty="0" smtClean="0">
                <a:solidFill>
                  <a:srgbClr val="FFFF00"/>
                </a:solidFill>
              </a:rPr>
              <a:t>	&lt;/section&gt;</a:t>
            </a:r>
            <a:endParaRPr lang="en-IN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694</TotalTime>
  <Words>810</Words>
  <Application>Microsoft Office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CSE326  Internet Programming Laboratory  Lecture #3</vt:lpstr>
      <vt:lpstr>Outline</vt:lpstr>
      <vt:lpstr>Images</vt:lpstr>
      <vt:lpstr>Images</vt:lpstr>
      <vt:lpstr>Hyperlinks</vt:lpstr>
      <vt:lpstr>Image links</vt:lpstr>
      <vt:lpstr>Formatting text in HTML</vt:lpstr>
      <vt:lpstr>Formatting text in HTML</vt:lpstr>
      <vt:lpstr>Section tag</vt:lpstr>
      <vt:lpstr>Lists</vt:lpstr>
      <vt:lpstr>Unordered list</vt:lpstr>
      <vt:lpstr>Ordered list</vt:lpstr>
      <vt:lpstr>Description list</vt:lpstr>
      <vt:lpstr>References</vt:lpstr>
      <vt:lpstr>Program link</vt:lpstr>
      <vt:lpstr>Week 3 assignment</vt:lpstr>
      <vt:lpstr>Week 3 assignment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336</cp:revision>
  <dcterms:created xsi:type="dcterms:W3CDTF">2023-08-17T03:51:20Z</dcterms:created>
  <dcterms:modified xsi:type="dcterms:W3CDTF">2023-08-31T16:41:09Z</dcterms:modified>
</cp:coreProperties>
</file>