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97" r:id="rId4"/>
    <p:sldId id="304" r:id="rId5"/>
    <p:sldId id="298" r:id="rId6"/>
    <p:sldId id="299" r:id="rId7"/>
    <p:sldId id="302" r:id="rId8"/>
    <p:sldId id="301" r:id="rId9"/>
    <p:sldId id="300" r:id="rId10"/>
    <p:sldId id="303" r:id="rId11"/>
    <p:sldId id="305" r:id="rId12"/>
    <p:sldId id="307" r:id="rId13"/>
    <p:sldId id="284" r:id="rId14"/>
    <p:sldId id="296" r:id="rId15"/>
    <p:sldId id="285" r:id="rId16"/>
    <p:sldId id="294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hhmNgPTbm2w1COWbj1ezUw==" hashData="5v3Y5xxMvDJKOfQGJi2tJKN+lHQ="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4B997-7476-4EC8-BD6D-F6D133459055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AF00-BDC2-4E22-9AB6-6FDA0E6DE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65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5A0-437F-4D4F-9F63-0DE12B4707BA}" type="datetime1">
              <a:rPr lang="en-IN" smtClean="0"/>
              <a:t>15-09-2023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0317-7514-470C-8859-FEAB78AFA84E}" type="datetime1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0D0C-0542-4575-9C53-121116BF1562}" type="datetime1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AB0C-8A4F-4A9E-B7F7-58515A6440E7}" type="datetime1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0D22-8420-4AF0-8722-2855801E82FB}" type="datetime1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2F9F-5CFA-4EBA-BA27-C5E2A62FDF1A}" type="datetime1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814D-220D-40D4-AB32-274CBB40604A}" type="datetime1">
              <a:rPr lang="en-IN" smtClean="0"/>
              <a:t>15-09-2023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ACF4-6E2D-427B-9257-A5B396BB2F5D}" type="datetime1">
              <a:rPr lang="en-IN" smtClean="0"/>
              <a:t>15-09-2023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0489-FB30-448B-B752-C7F233B89F76}" type="datetime1">
              <a:rPr lang="en-IN" smtClean="0"/>
              <a:t>15-09-2023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6C54-2EFD-437D-A71C-B4A779E37E51}" type="datetime1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2386-994B-4EFF-A8B5-30B85EDF6DD6}" type="datetime1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85CAE0E-7D63-43E1-ACB7-595E8AE1D856}" type="datetime1">
              <a:rPr lang="en-IN" smtClean="0"/>
              <a:t>15-09-2023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IN"/>
              <a:t>Dr. Navneet Kaur, Lovely Professional University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/css_padding.asp" TargetMode="External"/><Relationship Id="rId13" Type="http://schemas.openxmlformats.org/officeDocument/2006/relationships/hyperlink" Target="https://www.w3schools.com/css/css_border.asp" TargetMode="External"/><Relationship Id="rId3" Type="http://schemas.openxmlformats.org/officeDocument/2006/relationships/hyperlink" Target="https://www.w3schools.com/tags/tag_div.ASP" TargetMode="External"/><Relationship Id="rId7" Type="http://schemas.openxmlformats.org/officeDocument/2006/relationships/hyperlink" Target="https://www.w3schools.com/css/css_inline-block.asp" TargetMode="External"/><Relationship Id="rId12" Type="http://schemas.openxmlformats.org/officeDocument/2006/relationships/hyperlink" Target="https://www.w3schools.com/cssref/pr_border-width.php" TargetMode="External"/><Relationship Id="rId2" Type="http://schemas.openxmlformats.org/officeDocument/2006/relationships/hyperlink" Target="https://www.w3schools.com/css/css_selector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article.asp" TargetMode="External"/><Relationship Id="rId11" Type="http://schemas.openxmlformats.org/officeDocument/2006/relationships/hyperlink" Target="https://www.w3schools.com/css/css_border_color.asp" TargetMode="External"/><Relationship Id="rId5" Type="http://schemas.openxmlformats.org/officeDocument/2006/relationships/hyperlink" Target="https://www.w3schools.com/cssref/pr_background-image.php" TargetMode="External"/><Relationship Id="rId10" Type="http://schemas.openxmlformats.org/officeDocument/2006/relationships/hyperlink" Target="https://www.w3schools.com/cssref/pr_font_font-family.php" TargetMode="External"/><Relationship Id="rId4" Type="http://schemas.openxmlformats.org/officeDocument/2006/relationships/hyperlink" Target="https://www.w3schools.com/css/css_margin.asp" TargetMode="External"/><Relationship Id="rId9" Type="http://schemas.openxmlformats.org/officeDocument/2006/relationships/hyperlink" Target="https://www.w3schools.com/cssref/sel_hover.ph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3D9Md-2OL" TargetMode="External"/><Relationship Id="rId2" Type="http://schemas.openxmlformats.org/officeDocument/2006/relationships/hyperlink" Target="https://onlinegdb.com/8ndIgFvU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gdb.com/rM-kTikDy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codecamp.org/learn/2022/responsive-web-desig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/>
            <a:r>
              <a:rPr lang="en-US" dirty="0"/>
              <a:t>CSE326 </a:t>
            </a:r>
            <a:br>
              <a:rPr lang="en-US" dirty="0"/>
            </a:br>
            <a:r>
              <a:rPr lang="en-US" sz="3600" dirty="0"/>
              <a:t>Internet Programming Laboratory </a:t>
            </a:r>
            <a:br>
              <a:rPr lang="en-US" sz="3600" dirty="0"/>
            </a:br>
            <a:r>
              <a:rPr lang="en-US" sz="3600" dirty="0"/>
              <a:t>Lecture #5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Navneet</a:t>
            </a:r>
            <a:r>
              <a:rPr lang="en-US" dirty="0"/>
              <a:t> </a:t>
            </a:r>
            <a:r>
              <a:rPr lang="en-US" dirty="0" err="1"/>
              <a:t>Kaur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13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Universal selector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CSS universal selector (*) matches elements of any type.</a:t>
            </a:r>
          </a:p>
          <a:p>
            <a:pPr marL="45720" indent="0" algn="just">
              <a:buNone/>
            </a:pPr>
            <a:endParaRPr lang="en-US" dirty="0"/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* {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color: green;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06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Pseudo class selector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User-action pseudo classes</a:t>
            </a:r>
          </a:p>
          <a:p>
            <a:pPr lvl="1" algn="just"/>
            <a:r>
              <a:rPr lang="en-US" dirty="0"/>
              <a:t>These pseudo-classes only apply when the user interacts with the document in some way. </a:t>
            </a:r>
          </a:p>
          <a:p>
            <a:pPr lvl="1" algn="just"/>
            <a:r>
              <a:rPr lang="en-US" dirty="0"/>
              <a:t>These act as if a class had been added to the element when the user interacts with it.</a:t>
            </a:r>
          </a:p>
          <a:p>
            <a:pPr lvl="1" algn="just"/>
            <a:r>
              <a:rPr lang="en-US" b="1" dirty="0"/>
              <a:t>:hover</a:t>
            </a:r>
            <a:r>
              <a:rPr lang="en-US" dirty="0"/>
              <a:t> — this only applies if the user moves their pointer over an element, typically a link.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h1:hover {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  </a:t>
            </a:r>
            <a:r>
              <a:rPr lang="en-US" b="1" dirty="0" err="1">
                <a:solidFill>
                  <a:srgbClr val="FFFF00"/>
                </a:solidFill>
              </a:rPr>
              <a:t>color:red</a:t>
            </a:r>
            <a:r>
              <a:rPr lang="en-US" b="1" dirty="0">
                <a:solidFill>
                  <a:srgbClr val="FFFF00"/>
                </a:solidFill>
              </a:rPr>
              <a:t>;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} </a:t>
            </a:r>
          </a:p>
          <a:p>
            <a:pPr lvl="1"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73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Combinator</a:t>
            </a:r>
            <a:r>
              <a:rPr lang="en-US" b="1" dirty="0"/>
              <a:t> selector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7315200" cy="397153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They combine other selectors in a way that gives them a useful relationship to each other.</a:t>
            </a:r>
          </a:p>
          <a:p>
            <a:pPr lvl="1" algn="just"/>
            <a:r>
              <a:rPr lang="en-US" b="1" dirty="0"/>
              <a:t>Descendant combinator – </a:t>
            </a:r>
            <a:r>
              <a:rPr lang="en-US" dirty="0"/>
              <a:t>This combines two selectors such that elements matched by the second selector are selected if they have an ancestor (parent, parent's parent, parent's </a:t>
            </a:r>
            <a:r>
              <a:rPr lang="en-US" dirty="0" err="1"/>
              <a:t>parent's</a:t>
            </a:r>
            <a:r>
              <a:rPr lang="en-US" dirty="0"/>
              <a:t> parent, etc.) element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&lt;div class="box"&gt;&lt;p&gt;Text in .box&lt;/p&gt;&lt;/div&gt;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&lt;p&gt;Text not in .box&lt;/p&gt;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.box p {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  color: red;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}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36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hlinkClick r:id="rId2"/>
              </a:rPr>
              <a:t>https://www.w3schools.com/css/css_selectors.asp</a:t>
            </a:r>
            <a:endParaRPr lang="en-US" dirty="0"/>
          </a:p>
          <a:p>
            <a:pPr algn="just"/>
            <a:r>
              <a:rPr lang="en-US" dirty="0">
                <a:hlinkClick r:id="rId3"/>
              </a:rPr>
              <a:t>https://www.w3schools.com/tags/tag_div.ASP</a:t>
            </a:r>
            <a:endParaRPr lang="en-US" dirty="0"/>
          </a:p>
          <a:p>
            <a:pPr algn="just"/>
            <a:r>
              <a:rPr lang="en-US" dirty="0">
                <a:hlinkClick r:id="rId4"/>
              </a:rPr>
              <a:t>https://www.w3schools.com/css/css_margin.asp</a:t>
            </a:r>
            <a:endParaRPr lang="en-US" dirty="0"/>
          </a:p>
          <a:p>
            <a:pPr algn="just"/>
            <a:r>
              <a:rPr lang="en-US" dirty="0">
                <a:hlinkClick r:id="rId5"/>
              </a:rPr>
              <a:t>https://www.w3schools.com/cssref/pr_background-image.php</a:t>
            </a:r>
            <a:endParaRPr lang="en-US" dirty="0"/>
          </a:p>
          <a:p>
            <a:pPr algn="just"/>
            <a:r>
              <a:rPr lang="en-US" dirty="0">
                <a:hlinkClick r:id="rId6"/>
              </a:rPr>
              <a:t>https://www.w3schools.com/tags/tag_article.asp</a:t>
            </a:r>
            <a:endParaRPr lang="en-US" dirty="0"/>
          </a:p>
          <a:p>
            <a:pPr algn="just"/>
            <a:r>
              <a:rPr lang="en-US" dirty="0">
                <a:hlinkClick r:id="rId7"/>
              </a:rPr>
              <a:t>https://www.w3schools.com/css/css_inline-block.asp</a:t>
            </a:r>
            <a:endParaRPr lang="en-US" dirty="0"/>
          </a:p>
          <a:p>
            <a:pPr algn="just"/>
            <a:r>
              <a:rPr lang="en-US" dirty="0">
                <a:hlinkClick r:id="rId8"/>
              </a:rPr>
              <a:t>https://www.w3schools.com/css/css_padding.asp</a:t>
            </a:r>
            <a:endParaRPr lang="en-US" dirty="0"/>
          </a:p>
          <a:p>
            <a:pPr algn="just"/>
            <a:r>
              <a:rPr lang="en-US" dirty="0">
                <a:hlinkClick r:id="rId9"/>
              </a:rPr>
              <a:t>https://www.w3schools.com/cssref/sel_hover.php</a:t>
            </a:r>
            <a:endParaRPr lang="en-US" dirty="0"/>
          </a:p>
          <a:p>
            <a:pPr algn="just"/>
            <a:r>
              <a:rPr lang="en-US" dirty="0">
                <a:hlinkClick r:id="rId10"/>
              </a:rPr>
              <a:t>https://www.w3schools.com/cssref/pr_font_font-family.php</a:t>
            </a:r>
            <a:endParaRPr lang="en-US" dirty="0"/>
          </a:p>
          <a:p>
            <a:pPr algn="just"/>
            <a:r>
              <a:rPr lang="en-US" dirty="0">
                <a:hlinkClick r:id="rId11"/>
              </a:rPr>
              <a:t>https://www.w3schools.com/css/css_border_color.asp</a:t>
            </a:r>
            <a:endParaRPr lang="en-US" dirty="0"/>
          </a:p>
          <a:p>
            <a:pPr algn="just"/>
            <a:r>
              <a:rPr lang="en-US" dirty="0">
                <a:hlinkClick r:id="rId12"/>
              </a:rPr>
              <a:t>https://www.w3schools.com/cssref/pr_border-width.php</a:t>
            </a:r>
            <a:endParaRPr lang="en-US" dirty="0"/>
          </a:p>
          <a:p>
            <a:pPr algn="just"/>
            <a:r>
              <a:rPr lang="en-US" dirty="0">
                <a:hlinkClick r:id="rId13"/>
              </a:rPr>
              <a:t>https://www.w3schools.com/css/css_border.asp</a:t>
            </a:r>
            <a:endParaRPr lang="en-US" dirty="0"/>
          </a:p>
          <a:p>
            <a:pPr marL="4572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41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Program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hlinkClick r:id="rId2"/>
              </a:rPr>
              <a:t>https://onlinegdb.com/8ndIgFvUQ</a:t>
            </a:r>
            <a:endParaRPr lang="en-US" dirty="0"/>
          </a:p>
          <a:p>
            <a:pPr algn="just"/>
            <a:r>
              <a:rPr lang="en-US" dirty="0">
                <a:hlinkClick r:id="rId3"/>
              </a:rPr>
              <a:t>https://onlinegdb.com/3D9Md-2OL</a:t>
            </a:r>
            <a:endParaRPr lang="en-US" dirty="0"/>
          </a:p>
          <a:p>
            <a:pPr algn="just"/>
            <a:r>
              <a:rPr lang="en-US" dirty="0">
                <a:hlinkClick r:id="rId4"/>
              </a:rPr>
              <a:t>https://onlinegdb.com/rM-kTikDy</a:t>
            </a:r>
            <a:endParaRPr lang="en-US" dirty="0"/>
          </a:p>
          <a:p>
            <a:pPr marL="4572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74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Week 5 assignment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  <a:hlinkClick r:id="rId2"/>
              </a:rPr>
              <a:t>https://www.freecodecamp.org/learn/2022/responsive-web-design/</a:t>
            </a:r>
            <a:endParaRPr lang="en-US" dirty="0">
              <a:sym typeface="Wingdings" pitchFamily="2" charset="2"/>
            </a:endParaRPr>
          </a:p>
          <a:p>
            <a:pPr algn="just"/>
            <a:r>
              <a:rPr lang="en-US" dirty="0">
                <a:sym typeface="Wingdings" pitchFamily="2" charset="2"/>
              </a:rPr>
              <a:t>Complete steps 26 to 91 of “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Learn Basic CSS by building a Cafe Menu</a:t>
            </a:r>
            <a:r>
              <a:rPr lang="en-US" dirty="0">
                <a:sym typeface="Wingdings" pitchFamily="2" charset="2"/>
              </a:rPr>
              <a:t>”</a:t>
            </a:r>
          </a:p>
          <a:p>
            <a:pPr algn="just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85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Week 5 assignment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16</a:t>
            </a:fld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70188"/>
            <a:ext cx="6768752" cy="353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33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36912"/>
            <a:ext cx="7315200" cy="1154097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/>
              <a:t>Thank you</a:t>
            </a:r>
            <a:endParaRPr lang="en-IN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0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Outline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What is a selector?</a:t>
            </a:r>
          </a:p>
          <a:p>
            <a:pPr algn="just"/>
            <a:r>
              <a:rPr lang="en-US" dirty="0"/>
              <a:t>Types of CSS selectors</a:t>
            </a:r>
          </a:p>
          <a:p>
            <a:pPr lvl="1" algn="just"/>
            <a:r>
              <a:rPr lang="en-US" dirty="0"/>
              <a:t>Type</a:t>
            </a:r>
          </a:p>
          <a:p>
            <a:pPr lvl="1" algn="just"/>
            <a:r>
              <a:rPr lang="en-US" dirty="0"/>
              <a:t>Attribute</a:t>
            </a:r>
          </a:p>
          <a:p>
            <a:pPr lvl="1" algn="just"/>
            <a:r>
              <a:rPr lang="en-US" dirty="0"/>
              <a:t>Id</a:t>
            </a:r>
          </a:p>
          <a:p>
            <a:pPr lvl="1" algn="just"/>
            <a:r>
              <a:rPr lang="en-US" dirty="0"/>
              <a:t>Class</a:t>
            </a:r>
          </a:p>
          <a:p>
            <a:pPr lvl="1" algn="just"/>
            <a:r>
              <a:rPr lang="en-US" dirty="0"/>
              <a:t>Universal</a:t>
            </a:r>
          </a:p>
          <a:p>
            <a:pPr lvl="1" algn="just"/>
            <a:r>
              <a:rPr lang="en-US" dirty="0"/>
              <a:t>Pseudo classes</a:t>
            </a:r>
          </a:p>
          <a:p>
            <a:pPr lvl="1" algn="just"/>
            <a:r>
              <a:rPr lang="en-US" dirty="0" err="1"/>
              <a:t>Combinator</a:t>
            </a:r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91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4" descr="http://vd124.brighton.domains/wp-content/uploads/2023/01/cs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96952"/>
            <a:ext cx="6039693" cy="163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60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W</a:t>
            </a:r>
            <a:r>
              <a:rPr lang="en-IN" b="1" dirty="0"/>
              <a:t>h</a:t>
            </a:r>
            <a:r>
              <a:rPr lang="en" b="1" dirty="0"/>
              <a:t>at is a selector?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CSS selector is the first part of a CSS Rule. </a:t>
            </a:r>
          </a:p>
          <a:p>
            <a:pPr algn="just"/>
            <a:r>
              <a:rPr lang="en-US" dirty="0"/>
              <a:t>It is a pattern of elements and other terms that tell the browser which HTML elements should be selected to have the CSS property values inside the rule applied to them.</a:t>
            </a:r>
          </a:p>
          <a:p>
            <a:pPr algn="just"/>
            <a:r>
              <a:rPr lang="en-US" dirty="0"/>
              <a:t>The element or elements which are selected by the selector are referred to as the subject of the selector.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0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CSS selectors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Type selector</a:t>
            </a:r>
          </a:p>
          <a:p>
            <a:pPr algn="just"/>
            <a:r>
              <a:rPr lang="en-US" dirty="0"/>
              <a:t>Attribute selectors</a:t>
            </a:r>
          </a:p>
          <a:p>
            <a:pPr algn="just"/>
            <a:r>
              <a:rPr lang="en-US" dirty="0"/>
              <a:t>Id selector</a:t>
            </a:r>
          </a:p>
          <a:p>
            <a:pPr algn="just"/>
            <a:r>
              <a:rPr lang="en-US" dirty="0"/>
              <a:t>Class selector</a:t>
            </a:r>
          </a:p>
          <a:p>
            <a:pPr algn="just"/>
            <a:r>
              <a:rPr lang="en-US" dirty="0"/>
              <a:t>Universal selector</a:t>
            </a:r>
          </a:p>
          <a:p>
            <a:pPr algn="just"/>
            <a:r>
              <a:rPr lang="en-US" dirty="0"/>
              <a:t>Pseudo selector</a:t>
            </a:r>
          </a:p>
          <a:p>
            <a:pPr algn="just"/>
            <a:r>
              <a:rPr lang="en-US" dirty="0" err="1"/>
              <a:t>Combinator</a:t>
            </a:r>
            <a:r>
              <a:rPr lang="en-US" dirty="0"/>
              <a:t> selector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1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 selector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CSS type selector matches elements by node name. </a:t>
            </a:r>
          </a:p>
          <a:p>
            <a:pPr algn="just"/>
            <a:r>
              <a:rPr lang="en-US" dirty="0"/>
              <a:t>In other words, it selects all elements of the given type within a document.</a:t>
            </a:r>
          </a:p>
          <a:p>
            <a:pPr algn="just"/>
            <a:endParaRPr lang="en-US" dirty="0"/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h1 {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color: red;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43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Attribute selector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CSS attribute selector matches elements based on the element having a given attribute.</a:t>
            </a:r>
          </a:p>
          <a:p>
            <a:pPr algn="just"/>
            <a:endParaRPr lang="en-US" dirty="0"/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a[</a:t>
            </a:r>
            <a:r>
              <a:rPr lang="en-US" b="1" dirty="0" err="1">
                <a:solidFill>
                  <a:srgbClr val="FFFF00"/>
                </a:solidFill>
              </a:rPr>
              <a:t>href</a:t>
            </a:r>
            <a:r>
              <a:rPr lang="en-US" b="1" dirty="0">
                <a:solidFill>
                  <a:srgbClr val="FFFF00"/>
                </a:solidFill>
              </a:rPr>
              <a:t>="https://example.org"]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{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color: green;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38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 selector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CSS ID selector matches an element based on the value of the element's id attribute.</a:t>
            </a:r>
          </a:p>
          <a:p>
            <a:pPr algn="just"/>
            <a:r>
              <a:rPr lang="en-US" dirty="0"/>
              <a:t>In order for the element to be selected, its id attribute must match exactly the value given in the selector.</a:t>
            </a:r>
          </a:p>
          <a:p>
            <a:pPr algn="just"/>
            <a:endParaRPr lang="en-US" dirty="0"/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#demo {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color: red;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}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85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selector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CSS class selector matches elements based on the contents of their class attribute.</a:t>
            </a:r>
          </a:p>
          <a:p>
            <a:pPr algn="just"/>
            <a:endParaRPr lang="en-US" dirty="0"/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.demo {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color: red;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98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1434</TotalTime>
  <Words>661</Words>
  <Application>Microsoft Office PowerPoint</Application>
  <PresentationFormat>On-screen Show (4:3)</PresentationFormat>
  <Paragraphs>131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Perspective</vt:lpstr>
      <vt:lpstr>CSE326  Internet Programming Laboratory  Lecture #5</vt:lpstr>
      <vt:lpstr>Outline</vt:lpstr>
      <vt:lpstr>PowerPoint Presentation</vt:lpstr>
      <vt:lpstr>What is a selector?</vt:lpstr>
      <vt:lpstr>Types of CSS selectors</vt:lpstr>
      <vt:lpstr>Type selector</vt:lpstr>
      <vt:lpstr>Attribute selector</vt:lpstr>
      <vt:lpstr>Id selector</vt:lpstr>
      <vt:lpstr>Class selector</vt:lpstr>
      <vt:lpstr>Universal selector</vt:lpstr>
      <vt:lpstr>Pseudo class selector</vt:lpstr>
      <vt:lpstr>Combinator selector</vt:lpstr>
      <vt:lpstr>References</vt:lpstr>
      <vt:lpstr>Program link</vt:lpstr>
      <vt:lpstr>Week 5 assignment</vt:lpstr>
      <vt:lpstr>Week 5 assignment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494</cp:revision>
  <dcterms:created xsi:type="dcterms:W3CDTF">2023-08-17T03:51:20Z</dcterms:created>
  <dcterms:modified xsi:type="dcterms:W3CDTF">2023-09-15T09:26:16Z</dcterms:modified>
</cp:coreProperties>
</file>