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4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0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7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72661"/>
          </a:xfrm>
        </p:spPr>
        <p:txBody>
          <a:bodyPr/>
          <a:lstStyle/>
          <a:p>
            <a:r>
              <a:rPr lang="en-IN" dirty="0" smtClean="0"/>
              <a:t>JavaScript : 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408337"/>
          </a:xfrm>
        </p:spPr>
        <p:txBody>
          <a:bodyPr>
            <a:normAutofit/>
          </a:bodyPr>
          <a:lstStyle/>
          <a:p>
            <a:pPr algn="r"/>
            <a:endParaRPr lang="en-IN" dirty="0" smtClean="0"/>
          </a:p>
          <a:p>
            <a:pPr algn="r"/>
            <a:r>
              <a:rPr lang="en-IN" dirty="0" smtClean="0"/>
              <a:t>Sandeep Kaur</a:t>
            </a:r>
          </a:p>
          <a:p>
            <a:pPr algn="r"/>
            <a:r>
              <a:rPr lang="en-IN" dirty="0" smtClean="0"/>
              <a:t>Lovely Professional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4" y="4933681"/>
            <a:ext cx="7234477" cy="19243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array item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2141" y="283029"/>
            <a:ext cx="7315200" cy="45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the index of an item in an array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indexOf</a:t>
            </a:r>
            <a:r>
              <a:rPr lang="en-IN" dirty="0" smtClean="0"/>
              <a:t> ( 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1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680" y="757531"/>
            <a:ext cx="7735433" cy="2377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76" y="3424427"/>
            <a:ext cx="7715710" cy="2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Methods:</a:t>
            </a:r>
            <a:br>
              <a:rPr lang="en-IN" dirty="0" smtClean="0"/>
            </a:br>
            <a:r>
              <a:rPr lang="en-IN" dirty="0" smtClean="0"/>
              <a:t>Append </a:t>
            </a:r>
            <a:r>
              <a:rPr lang="en-IN" dirty="0" smtClean="0"/>
              <a:t>an item to 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push( </a:t>
            </a:r>
            <a:r>
              <a:rPr lang="en-IN" dirty="0" smtClean="0"/>
              <a:t>)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0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995" y="891307"/>
            <a:ext cx="7315200" cy="2533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995" y="3871432"/>
            <a:ext cx="731520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the last item from 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Pop ( </a:t>
            </a:r>
            <a:r>
              <a:rPr lang="en-IN" dirty="0" smtClean="0"/>
              <a:t>)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0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109" y="748941"/>
            <a:ext cx="7315200" cy="2563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109" y="3539763"/>
            <a:ext cx="7315200" cy="25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Removing multiple items from the end of 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splice( )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8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487" y="776620"/>
            <a:ext cx="7315200" cy="3466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87" y="4440324"/>
            <a:ext cx="73152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Truncate an array down to first N items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splice(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Learning</a:t>
            </a:r>
            <a:endParaRPr lang="en-IN" dirty="0"/>
          </a:p>
        </p:txBody>
      </p:sp>
      <p:pic>
        <p:nvPicPr>
          <p:cNvPr id="6" name="Content Placeholder 3" descr="What is the difference between a Vector and an &lt;strong&gt;Array&lt;/strong&gt;. Discuss th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54" y="2106960"/>
            <a:ext cx="1424397" cy="1015773"/>
          </a:xfrm>
          <a:prstGeom prst="rect">
            <a:avLst/>
          </a:prstGeom>
        </p:spPr>
      </p:pic>
      <p:pic>
        <p:nvPicPr>
          <p:cNvPr id="9" name="Content Placeholder 6" descr="Teamwork Process - Free Picture - Free Downloads and Add-ons for Photosh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60" y="2045621"/>
            <a:ext cx="1463933" cy="1463933"/>
          </a:xfrm>
          <a:prstGeom prst="rect">
            <a:avLst/>
          </a:prstGeom>
        </p:spPr>
      </p:pic>
      <p:pic>
        <p:nvPicPr>
          <p:cNvPr id="12" name="Content Placeholder 9" descr="Pedagogy before technology - Educationis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8" y="2471237"/>
            <a:ext cx="1275420" cy="735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7954" y="3509554"/>
            <a:ext cx="173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6699FF"/>
                </a:solidFill>
              </a:rPr>
              <a:t>What is an </a:t>
            </a:r>
          </a:p>
          <a:p>
            <a:r>
              <a:rPr lang="en-IN" sz="2000" b="1" dirty="0" smtClean="0">
                <a:solidFill>
                  <a:srgbClr val="6699FF"/>
                </a:solidFill>
              </a:rPr>
              <a:t>array ?</a:t>
            </a:r>
            <a:endParaRPr lang="en-IN" sz="2000" b="1" dirty="0">
              <a:solidFill>
                <a:srgbClr val="6699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4124" y="3509554"/>
            <a:ext cx="225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6699FF"/>
                </a:solidFill>
              </a:rPr>
              <a:t>Array Operations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39938" y="3509554"/>
            <a:ext cx="188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6699FF"/>
                </a:solidFill>
              </a:rPr>
              <a:t>Array Methods</a:t>
            </a:r>
            <a:endParaRPr lang="en-IN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405" y="787597"/>
            <a:ext cx="7315200" cy="2767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05" y="3791175"/>
            <a:ext cx="731520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the first item from 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shift(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298" y="742131"/>
            <a:ext cx="7315200" cy="2108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298" y="3199476"/>
            <a:ext cx="731520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an item to the beginning of 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Unshift</a:t>
            </a:r>
            <a:r>
              <a:rPr lang="en-IN" dirty="0" smtClean="0"/>
              <a:t> 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7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010" y="786662"/>
            <a:ext cx="7315200" cy="1910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10" y="3180248"/>
            <a:ext cx="731520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More Use cases of Splice : Removing Multiple items from the beginning of an Array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471407"/>
              </p:ext>
            </p:extLst>
          </p:nvPr>
        </p:nvGraphicFramePr>
        <p:xfrm>
          <a:off x="4328160" y="740228"/>
          <a:ext cx="6664190" cy="53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8">
                  <a:extLst>
                    <a:ext uri="{9D8B030D-6E8A-4147-A177-3AD203B41FA5}">
                      <a16:colId xmlns:a16="http://schemas.microsoft.com/office/drawing/2014/main" val="491636311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853798204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61815480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273313398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1811271015"/>
                    </a:ext>
                  </a:extLst>
                </a:gridCol>
              </a:tblGrid>
              <a:tr h="5312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HTML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CSS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JavaScript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3419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7010400" y="1550126"/>
            <a:ext cx="661851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698274" y="2368731"/>
            <a:ext cx="5947954" cy="181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const</a:t>
            </a:r>
            <a:r>
              <a:rPr lang="en-IN" b="1" dirty="0"/>
              <a:t> start = 0;</a:t>
            </a:r>
          </a:p>
          <a:p>
            <a:pPr algn="ctr"/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deleteCount</a:t>
            </a:r>
            <a:r>
              <a:rPr lang="en-IN" b="1" dirty="0"/>
              <a:t> = 3;</a:t>
            </a:r>
          </a:p>
          <a:p>
            <a:pPr algn="ctr"/>
            <a:r>
              <a:rPr lang="en-IN" b="1" dirty="0" err="1" smtClean="0"/>
              <a:t>courses.splice</a:t>
            </a:r>
            <a:r>
              <a:rPr lang="en-IN" b="1" dirty="0" smtClean="0"/>
              <a:t>(start</a:t>
            </a:r>
            <a:r>
              <a:rPr lang="en-IN" b="1" dirty="0"/>
              <a:t>, </a:t>
            </a:r>
            <a:r>
              <a:rPr lang="en-IN" b="1" dirty="0" err="1"/>
              <a:t>deleteCount</a:t>
            </a:r>
            <a:r>
              <a:rPr lang="en-IN" b="1" dirty="0"/>
              <a:t>);</a:t>
            </a:r>
          </a:p>
          <a:p>
            <a:pPr algn="ctr"/>
            <a:r>
              <a:rPr lang="en-IN" b="1" dirty="0" smtClean="0"/>
              <a:t>console.log(courses);</a:t>
            </a:r>
            <a:endParaRPr lang="en-IN" b="1" dirty="0"/>
          </a:p>
        </p:txBody>
      </p:sp>
      <p:sp>
        <p:nvSpPr>
          <p:cNvPr id="8" name="Down Arrow 7"/>
          <p:cNvSpPr/>
          <p:nvPr/>
        </p:nvSpPr>
        <p:spPr>
          <a:xfrm>
            <a:off x="7010400" y="4458788"/>
            <a:ext cx="661851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110294"/>
              </p:ext>
            </p:extLst>
          </p:nvPr>
        </p:nvGraphicFramePr>
        <p:xfrm>
          <a:off x="6008487" y="5381896"/>
          <a:ext cx="2665676" cy="53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8">
                  <a:extLst>
                    <a:ext uri="{9D8B030D-6E8A-4147-A177-3AD203B41FA5}">
                      <a16:colId xmlns:a16="http://schemas.microsoft.com/office/drawing/2014/main" val="2273313398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1811271015"/>
                    </a:ext>
                  </a:extLst>
                </a:gridCol>
              </a:tblGrid>
              <a:tr h="5312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JavaScript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3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9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More Use cases of Splice :</a:t>
            </a:r>
            <a:r>
              <a:rPr lang="en-US" dirty="0"/>
              <a:t>Remove a single item by index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471407"/>
              </p:ext>
            </p:extLst>
          </p:nvPr>
        </p:nvGraphicFramePr>
        <p:xfrm>
          <a:off x="4328160" y="740228"/>
          <a:ext cx="6664190" cy="53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8">
                  <a:extLst>
                    <a:ext uri="{9D8B030D-6E8A-4147-A177-3AD203B41FA5}">
                      <a16:colId xmlns:a16="http://schemas.microsoft.com/office/drawing/2014/main" val="491636311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853798204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61815480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273313398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1811271015"/>
                    </a:ext>
                  </a:extLst>
                </a:gridCol>
              </a:tblGrid>
              <a:tr h="5312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HTML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CSS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JavaScript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3419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7329329" y="1550126"/>
            <a:ext cx="661851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698274" y="2368731"/>
            <a:ext cx="5947954" cy="181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const</a:t>
            </a:r>
            <a:r>
              <a:rPr lang="en-IN" b="1" dirty="0"/>
              <a:t> start = </a:t>
            </a:r>
            <a:r>
              <a:rPr lang="en-IN" b="1" dirty="0" err="1" smtClean="0"/>
              <a:t>courses.indexOf</a:t>
            </a:r>
            <a:r>
              <a:rPr lang="en-IN" b="1" dirty="0" smtClean="0"/>
              <a:t>(‘CSS');</a:t>
            </a:r>
            <a:endParaRPr lang="en-IN" b="1" dirty="0"/>
          </a:p>
          <a:p>
            <a:pPr algn="ctr"/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deleteCount</a:t>
            </a:r>
            <a:r>
              <a:rPr lang="en-IN" b="1" dirty="0"/>
              <a:t> = 1;</a:t>
            </a:r>
          </a:p>
          <a:p>
            <a:pPr algn="ctr"/>
            <a:r>
              <a:rPr lang="en-IN" b="1" dirty="0" err="1" smtClean="0"/>
              <a:t>courses.splice</a:t>
            </a:r>
            <a:r>
              <a:rPr lang="en-IN" b="1" dirty="0" smtClean="0"/>
              <a:t>(start</a:t>
            </a:r>
            <a:r>
              <a:rPr lang="en-IN" b="1" dirty="0"/>
              <a:t>, </a:t>
            </a:r>
            <a:r>
              <a:rPr lang="en-IN" b="1" dirty="0" err="1"/>
              <a:t>deleteCount</a:t>
            </a:r>
            <a:r>
              <a:rPr lang="en-IN" b="1" dirty="0"/>
              <a:t>);</a:t>
            </a:r>
          </a:p>
          <a:p>
            <a:pPr algn="ctr"/>
            <a:r>
              <a:rPr lang="en-IN" b="1" dirty="0" smtClean="0"/>
              <a:t>console.log(courses);</a:t>
            </a:r>
            <a:endParaRPr lang="en-IN" b="1" dirty="0"/>
          </a:p>
        </p:txBody>
      </p:sp>
      <p:sp>
        <p:nvSpPr>
          <p:cNvPr id="8" name="Down Arrow 7"/>
          <p:cNvSpPr/>
          <p:nvPr/>
        </p:nvSpPr>
        <p:spPr>
          <a:xfrm>
            <a:off x="7329329" y="4467496"/>
            <a:ext cx="661851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22156"/>
              </p:ext>
            </p:extLst>
          </p:nvPr>
        </p:nvGraphicFramePr>
        <p:xfrm>
          <a:off x="4994579" y="5277393"/>
          <a:ext cx="5331352" cy="53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8">
                  <a:extLst>
                    <a:ext uri="{9D8B030D-6E8A-4147-A177-3AD203B41FA5}">
                      <a16:colId xmlns:a16="http://schemas.microsoft.com/office/drawing/2014/main" val="491636311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853798204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273313398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1811271015"/>
                    </a:ext>
                  </a:extLst>
                </a:gridCol>
              </a:tblGrid>
              <a:tr h="5312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HTML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JavaScript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3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9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More Use cases of Splice :</a:t>
            </a:r>
            <a:r>
              <a:rPr lang="en-US" dirty="0" smtClean="0"/>
              <a:t>Replace multiple items in an array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471407"/>
              </p:ext>
            </p:extLst>
          </p:nvPr>
        </p:nvGraphicFramePr>
        <p:xfrm>
          <a:off x="4328160" y="740228"/>
          <a:ext cx="6664190" cy="53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8">
                  <a:extLst>
                    <a:ext uri="{9D8B030D-6E8A-4147-A177-3AD203B41FA5}">
                      <a16:colId xmlns:a16="http://schemas.microsoft.com/office/drawing/2014/main" val="491636311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853798204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61815480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273313398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1811271015"/>
                    </a:ext>
                  </a:extLst>
                </a:gridCol>
              </a:tblGrid>
              <a:tr h="5312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HTML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CSS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JavaScript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34191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7329329" y="1550126"/>
            <a:ext cx="661851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698274" y="2368731"/>
            <a:ext cx="5947954" cy="181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const</a:t>
            </a:r>
            <a:r>
              <a:rPr lang="en-IN" b="1" dirty="0"/>
              <a:t> start = -2;</a:t>
            </a:r>
          </a:p>
          <a:p>
            <a:pPr algn="ctr"/>
            <a:r>
              <a:rPr lang="en-IN" b="1" dirty="0" err="1"/>
              <a:t>const</a:t>
            </a:r>
            <a:r>
              <a:rPr lang="en-IN" b="1" dirty="0"/>
              <a:t> </a:t>
            </a:r>
            <a:r>
              <a:rPr lang="en-IN" b="1" dirty="0" err="1"/>
              <a:t>deleteCount</a:t>
            </a:r>
            <a:r>
              <a:rPr lang="en-IN" b="1" dirty="0"/>
              <a:t> = 2;</a:t>
            </a:r>
          </a:p>
          <a:p>
            <a:pPr algn="ctr"/>
            <a:r>
              <a:rPr lang="en-IN" b="1" dirty="0" err="1" smtClean="0"/>
              <a:t>courses.splice</a:t>
            </a:r>
            <a:r>
              <a:rPr lang="en-IN" b="1" dirty="0" smtClean="0"/>
              <a:t>(start</a:t>
            </a:r>
            <a:r>
              <a:rPr lang="en-IN" b="1" dirty="0"/>
              <a:t>, </a:t>
            </a:r>
            <a:r>
              <a:rPr lang="en-IN" b="1" dirty="0" err="1"/>
              <a:t>deleteCount</a:t>
            </a:r>
            <a:r>
              <a:rPr lang="en-IN" b="1" dirty="0"/>
              <a:t>, </a:t>
            </a:r>
            <a:r>
              <a:rPr lang="en-IN" b="1" dirty="0" smtClean="0"/>
              <a:t>‘</a:t>
            </a:r>
            <a:r>
              <a:rPr lang="en-IN" b="1" dirty="0" err="1" smtClean="0"/>
              <a:t>Angular’,’React</a:t>
            </a:r>
            <a:r>
              <a:rPr lang="en-IN" b="1" dirty="0" smtClean="0"/>
              <a:t>’);</a:t>
            </a:r>
            <a:endParaRPr lang="en-IN" b="1" dirty="0"/>
          </a:p>
          <a:p>
            <a:pPr algn="ctr"/>
            <a:r>
              <a:rPr lang="en-IN" b="1" dirty="0" smtClean="0"/>
              <a:t>console.log(courses);</a:t>
            </a:r>
            <a:endParaRPr lang="en-IN" b="1" dirty="0"/>
          </a:p>
        </p:txBody>
      </p:sp>
      <p:sp>
        <p:nvSpPr>
          <p:cNvPr id="8" name="Down Arrow 7"/>
          <p:cNvSpPr/>
          <p:nvPr/>
        </p:nvSpPr>
        <p:spPr>
          <a:xfrm>
            <a:off x="7329329" y="4467496"/>
            <a:ext cx="661851" cy="64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142960"/>
              </p:ext>
            </p:extLst>
          </p:nvPr>
        </p:nvGraphicFramePr>
        <p:xfrm>
          <a:off x="4328159" y="5277393"/>
          <a:ext cx="6664190" cy="53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8">
                  <a:extLst>
                    <a:ext uri="{9D8B030D-6E8A-4147-A177-3AD203B41FA5}">
                      <a16:colId xmlns:a16="http://schemas.microsoft.com/office/drawing/2014/main" val="491636311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853798204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61815480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2273313398"/>
                    </a:ext>
                  </a:extLst>
                </a:gridCol>
                <a:gridCol w="1332838">
                  <a:extLst>
                    <a:ext uri="{9D8B030D-6E8A-4147-A177-3AD203B41FA5}">
                      <a16:colId xmlns:a16="http://schemas.microsoft.com/office/drawing/2014/main" val="1811271015"/>
                    </a:ext>
                  </a:extLst>
                </a:gridCol>
              </a:tblGrid>
              <a:tr h="53122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HTML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CSS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Angular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React</a:t>
                      </a:r>
                      <a:endParaRPr lang="en-IN" dirty="0"/>
                    </a:p>
                  </a:txBody>
                  <a:tcPr>
                    <a:solidFill>
                      <a:srgbClr val="66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3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9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Iterate Over an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275" y="769640"/>
            <a:ext cx="7315200" cy="245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75" y="3424428"/>
            <a:ext cx="731520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function on each element in an </a:t>
            </a:r>
            <a:r>
              <a:rPr lang="en-US" dirty="0" smtClean="0"/>
              <a:t>array : Using </a:t>
            </a:r>
            <a:r>
              <a:rPr lang="en-US" dirty="0" err="1" smtClean="0"/>
              <a:t>foreach</a:t>
            </a:r>
            <a:r>
              <a:rPr lang="en-US" dirty="0" smtClean="0"/>
              <a:t>( ) method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396" y="3424428"/>
            <a:ext cx="7504656" cy="2219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7" y="864107"/>
            <a:ext cx="7390915" cy="23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554" y="705394"/>
            <a:ext cx="7315200" cy="2562279"/>
          </a:xfrm>
        </p:spPr>
        <p:txBody>
          <a:bodyPr/>
          <a:lstStyle/>
          <a:p>
            <a:r>
              <a:rPr lang="en-US" dirty="0"/>
              <a:t>The Array object, as with arrays in other programming languages, enables storing a collection of multiple items under a single variable name, and has members for performing common array operations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11" name="Picture 10" descr="&lt;strong&gt;Clipart&lt;/strong&gt; - &lt;strong&gt;pen&lt;/strong&gt; pencil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6766">
            <a:off x="5294539" y="3787135"/>
            <a:ext cx="1316437" cy="450331"/>
          </a:xfrm>
          <a:prstGeom prst="rect">
            <a:avLst/>
          </a:prstGeom>
        </p:spPr>
      </p:pic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63" y="3424428"/>
            <a:ext cx="1310546" cy="97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3" y="3488761"/>
            <a:ext cx="813171" cy="10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6380"/>
              </p:ext>
            </p:extLst>
          </p:nvPr>
        </p:nvGraphicFramePr>
        <p:xfrm>
          <a:off x="3651554" y="3219644"/>
          <a:ext cx="7724015" cy="155469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44803">
                  <a:extLst>
                    <a:ext uri="{9D8B030D-6E8A-4147-A177-3AD203B41FA5}">
                      <a16:colId xmlns:a16="http://schemas.microsoft.com/office/drawing/2014/main" val="2730509479"/>
                    </a:ext>
                  </a:extLst>
                </a:gridCol>
                <a:gridCol w="1544803">
                  <a:extLst>
                    <a:ext uri="{9D8B030D-6E8A-4147-A177-3AD203B41FA5}">
                      <a16:colId xmlns:a16="http://schemas.microsoft.com/office/drawing/2014/main" val="1763069667"/>
                    </a:ext>
                  </a:extLst>
                </a:gridCol>
                <a:gridCol w="1544803">
                  <a:extLst>
                    <a:ext uri="{9D8B030D-6E8A-4147-A177-3AD203B41FA5}">
                      <a16:colId xmlns:a16="http://schemas.microsoft.com/office/drawing/2014/main" val="382577373"/>
                    </a:ext>
                  </a:extLst>
                </a:gridCol>
                <a:gridCol w="1544803">
                  <a:extLst>
                    <a:ext uri="{9D8B030D-6E8A-4147-A177-3AD203B41FA5}">
                      <a16:colId xmlns:a16="http://schemas.microsoft.com/office/drawing/2014/main" val="1043805959"/>
                    </a:ext>
                  </a:extLst>
                </a:gridCol>
                <a:gridCol w="1544803">
                  <a:extLst>
                    <a:ext uri="{9D8B030D-6E8A-4147-A177-3AD203B41FA5}">
                      <a16:colId xmlns:a16="http://schemas.microsoft.com/office/drawing/2014/main" val="3202927536"/>
                    </a:ext>
                  </a:extLst>
                </a:gridCol>
              </a:tblGrid>
              <a:tr h="15546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4800" dirty="0" smtClean="0">
                        <a:solidFill>
                          <a:srgbClr val="6600FF"/>
                        </a:solidFill>
                      </a:endParaRPr>
                    </a:p>
                    <a:p>
                      <a:pPr algn="ctr"/>
                      <a:r>
                        <a:rPr lang="en-IN" sz="4000" dirty="0" smtClean="0">
                          <a:solidFill>
                            <a:srgbClr val="6600FF"/>
                          </a:solidFill>
                        </a:rPr>
                        <a:t>True</a:t>
                      </a:r>
                      <a:endParaRPr lang="en-IN" sz="3600" dirty="0">
                        <a:solidFill>
                          <a:srgbClr val="66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9284"/>
                  </a:ext>
                </a:extLst>
              </a:tr>
            </a:tbl>
          </a:graphicData>
        </a:graphic>
      </p:graphicFrame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543" y="3518023"/>
            <a:ext cx="1197426" cy="9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8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65002" y="1263614"/>
            <a:ext cx="7315200" cy="3255264"/>
          </a:xfrm>
        </p:spPr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are resizable and can contain a mix of different data types. </a:t>
            </a:r>
          </a:p>
          <a:p>
            <a:r>
              <a:rPr lang="en-US" dirty="0" smtClean="0"/>
              <a:t>In JavaScript, array </a:t>
            </a:r>
            <a:r>
              <a:rPr lang="en-US" dirty="0"/>
              <a:t>elements cannot be accessed using strings as indexes, but must be accessed using integers as indexes.</a:t>
            </a:r>
          </a:p>
          <a:p>
            <a:r>
              <a:rPr lang="en-US" dirty="0" smtClean="0"/>
              <a:t>JavaScript </a:t>
            </a:r>
            <a:r>
              <a:rPr lang="en-US" dirty="0"/>
              <a:t>arrays are zero-indexed: the first element of an array is at index 0, the second is at index 1, and so on — and the last element is at the value of the array's length property minus 1</a:t>
            </a:r>
            <a:r>
              <a:rPr lang="en-US" dirty="0" smtClean="0"/>
              <a:t>.</a:t>
            </a:r>
          </a:p>
          <a:p>
            <a:r>
              <a:rPr lang="en-US" dirty="0"/>
              <a:t>JavaScript array-copy operations create shallow copies. (All standard built-in copy operations with any JavaScript objects create shallow copies, rather than deep copies).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Operations: Create </a:t>
            </a:r>
            <a:r>
              <a:rPr lang="en-IN" dirty="0" smtClean="0"/>
              <a:t>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N" dirty="0" smtClean="0"/>
              <a:t>1. Using Array Literal Notation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b="37652"/>
          <a:stretch/>
        </p:blipFill>
        <p:spPr>
          <a:xfrm>
            <a:off x="380999" y="700315"/>
            <a:ext cx="11179630" cy="2793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170"/>
          <a:stretch/>
        </p:blipFill>
        <p:spPr>
          <a:xfrm>
            <a:off x="381000" y="3917949"/>
            <a:ext cx="6626677" cy="20664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7007678" y="2886531"/>
            <a:ext cx="2343151" cy="1119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3543" y="4006372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Creating Arrays using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Array Literal Notation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07677" y="2886531"/>
            <a:ext cx="2343151" cy="1119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3542" y="4006372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Creating Arrays using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Array Literal Notation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IN" dirty="0" smtClean="0"/>
              <a:t>2. Using the Array( ) constructor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8650"/>
          <a:stretch/>
        </p:blipFill>
        <p:spPr>
          <a:xfrm>
            <a:off x="838200" y="393631"/>
            <a:ext cx="10831286" cy="2796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84" y="3424237"/>
            <a:ext cx="5233533" cy="25340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07677" y="2886531"/>
            <a:ext cx="2343151" cy="1119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63542" y="4006372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Creating Arrays using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Array Constructor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76" y="388270"/>
            <a:ext cx="10116962" cy="3077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6" y="3828904"/>
            <a:ext cx="6582694" cy="209579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07677" y="2886531"/>
            <a:ext cx="2343151" cy="1119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63542" y="4006372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Creating Arrays using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String.prototype.split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Accessing </a:t>
            </a:r>
            <a:r>
              <a:rPr lang="en-IN" dirty="0" smtClean="0"/>
              <a:t>an array item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697</TotalTime>
  <Words>336</Words>
  <Application>Microsoft Office PowerPoint</Application>
  <PresentationFormat>Widescreen</PresentationFormat>
  <Paragraphs>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Corbel</vt:lpstr>
      <vt:lpstr>Wingdings 2</vt:lpstr>
      <vt:lpstr>Frame</vt:lpstr>
      <vt:lpstr>JavaScript : Arrays</vt:lpstr>
      <vt:lpstr>Today’s Learning</vt:lpstr>
      <vt:lpstr>Arrays: Overview</vt:lpstr>
      <vt:lpstr>Description</vt:lpstr>
      <vt:lpstr>Array Operations: Create an Array</vt:lpstr>
      <vt:lpstr>1. Using Array Literal Notation</vt:lpstr>
      <vt:lpstr>2. Using the Array( ) constructor</vt:lpstr>
      <vt:lpstr>PowerPoint Presentation</vt:lpstr>
      <vt:lpstr> Accessing an array item</vt:lpstr>
      <vt:lpstr>Accessing array item</vt:lpstr>
      <vt:lpstr>Find the index of an item in an array</vt:lpstr>
      <vt:lpstr>PowerPoint Presentation</vt:lpstr>
      <vt:lpstr>Array Methods: Append an item to an array</vt:lpstr>
      <vt:lpstr>PowerPoint Presentation</vt:lpstr>
      <vt:lpstr>Remove the last item from an array</vt:lpstr>
      <vt:lpstr>PowerPoint Presentation</vt:lpstr>
      <vt:lpstr>Removing multiple items from the end of an array</vt:lpstr>
      <vt:lpstr>PowerPoint Presentation</vt:lpstr>
      <vt:lpstr>Truncate an array down to first N items</vt:lpstr>
      <vt:lpstr>PowerPoint Presentation</vt:lpstr>
      <vt:lpstr>Remove the first item from an array</vt:lpstr>
      <vt:lpstr>PowerPoint Presentation</vt:lpstr>
      <vt:lpstr>Add an item to the beginning of an array</vt:lpstr>
      <vt:lpstr>PowerPoint Presentation</vt:lpstr>
      <vt:lpstr>Some More Use cases of Splice : Removing Multiple items from the beginning of an Array</vt:lpstr>
      <vt:lpstr>Some More Use cases of Splice :Remove a single item by index </vt:lpstr>
      <vt:lpstr>Some More Use cases of Splice :Replace multiple items in an array </vt:lpstr>
      <vt:lpstr>Iterate Over an Array</vt:lpstr>
      <vt:lpstr>Call a function on each element in an array : Using foreach( ) method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INDIA</dc:creator>
  <cp:lastModifiedBy>HP INDIA</cp:lastModifiedBy>
  <cp:revision>22</cp:revision>
  <dcterms:created xsi:type="dcterms:W3CDTF">2022-06-07T04:09:17Z</dcterms:created>
  <dcterms:modified xsi:type="dcterms:W3CDTF">2022-06-10T06:12:57Z</dcterms:modified>
</cp:coreProperties>
</file>