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D0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9144000" y="0"/>
                </a:moveTo>
                <a:lnTo>
                  <a:pt x="0" y="0"/>
                </a:lnTo>
                <a:lnTo>
                  <a:pt x="0" y="2302764"/>
                </a:lnTo>
                <a:lnTo>
                  <a:pt x="9144000" y="23027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8"/>
                </a:lnTo>
                <a:lnTo>
                  <a:pt x="9144000" y="6202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8622"/>
            <a:ext cx="8072119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664" y="1554605"/>
            <a:ext cx="8916670" cy="1983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D0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79066"/>
            <a:ext cx="5166360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956380"/>
            <a:ext cx="7353934" cy="174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" dirty="0">
                <a:solidFill>
                  <a:srgbClr val="EBF0DE"/>
                </a:solidFill>
                <a:latin typeface="Arial"/>
                <a:cs typeface="Arial"/>
              </a:rPr>
              <a:t>Environment: </a:t>
            </a:r>
            <a:r>
              <a:rPr sz="4400" spc="-30" dirty="0">
                <a:solidFill>
                  <a:srgbClr val="EBF0DE"/>
                </a:solidFill>
                <a:latin typeface="Arial"/>
                <a:cs typeface="Arial"/>
              </a:rPr>
              <a:t>An</a:t>
            </a:r>
            <a:r>
              <a:rPr sz="4400" spc="-150" dirty="0">
                <a:solidFill>
                  <a:srgbClr val="EBF0DE"/>
                </a:solidFill>
                <a:latin typeface="Arial"/>
                <a:cs typeface="Arial"/>
              </a:rPr>
              <a:t> </a:t>
            </a:r>
            <a:r>
              <a:rPr sz="4400" spc="65" dirty="0">
                <a:solidFill>
                  <a:srgbClr val="EBF0DE"/>
                </a:solid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  <a:p>
            <a:pPr marL="4030979">
              <a:lnSpc>
                <a:spcPct val="100000"/>
              </a:lnSpc>
              <a:spcBef>
                <a:spcPts val="4425"/>
              </a:spcBef>
            </a:pPr>
            <a:r>
              <a:rPr sz="3200" spc="-270" dirty="0">
                <a:solidFill>
                  <a:srgbClr val="C3D59B"/>
                </a:solidFill>
                <a:latin typeface="Verdana"/>
                <a:cs typeface="Verdana"/>
              </a:rPr>
              <a:t>Dr. </a:t>
            </a:r>
            <a:r>
              <a:rPr sz="3200" spc="-130" dirty="0">
                <a:solidFill>
                  <a:srgbClr val="C3D59B"/>
                </a:solidFill>
                <a:latin typeface="Verdana"/>
                <a:cs typeface="Verdana"/>
              </a:rPr>
              <a:t>Prasenjit</a:t>
            </a:r>
            <a:r>
              <a:rPr sz="3200" spc="-335" dirty="0">
                <a:solidFill>
                  <a:srgbClr val="C3D59B"/>
                </a:solidFill>
                <a:latin typeface="Verdana"/>
                <a:cs typeface="Verdana"/>
              </a:rPr>
              <a:t> </a:t>
            </a:r>
            <a:r>
              <a:rPr sz="3200" spc="-204" dirty="0">
                <a:solidFill>
                  <a:srgbClr val="C3D59B"/>
                </a:solidFill>
                <a:latin typeface="Verdana"/>
                <a:cs typeface="Verdana"/>
              </a:rPr>
              <a:t>Adak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2"/>
    </mc:Choice>
    <mc:Fallback>
      <p:transition spd="slow" advTm="30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70" dirty="0"/>
              <a:t>Multidisciplinary </a:t>
            </a:r>
            <a:r>
              <a:rPr sz="4400" spc="50" dirty="0"/>
              <a:t>Nature</a:t>
            </a:r>
            <a:r>
              <a:rPr sz="4400" spc="-245" dirty="0"/>
              <a:t> </a:t>
            </a:r>
            <a:r>
              <a:rPr sz="4400" spc="60" dirty="0"/>
              <a:t>of  </a:t>
            </a:r>
            <a:r>
              <a:rPr sz="4400" spc="50" dirty="0"/>
              <a:t>Environmental</a:t>
            </a:r>
            <a:r>
              <a:rPr sz="4400" spc="-75" dirty="0"/>
              <a:t> </a:t>
            </a:r>
            <a:r>
              <a:rPr sz="4400" spc="5" dirty="0"/>
              <a:t>Studies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1459" y="1629155"/>
            <a:ext cx="863346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39"/>
    </mc:Choice>
    <mc:Fallback>
      <p:transition spd="slow" advTm="274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575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/>
              <a:t>They </a:t>
            </a:r>
            <a:r>
              <a:rPr sz="4400" spc="70" dirty="0"/>
              <a:t>are </a:t>
            </a:r>
            <a:r>
              <a:rPr sz="4400" spc="55" dirty="0"/>
              <a:t>not </a:t>
            </a:r>
            <a:r>
              <a:rPr sz="4400" spc="40" dirty="0"/>
              <a:t>the</a:t>
            </a:r>
            <a:r>
              <a:rPr sz="4400" spc="-155" dirty="0"/>
              <a:t> </a:t>
            </a:r>
            <a:r>
              <a:rPr sz="4400" dirty="0"/>
              <a:t>same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885430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Environmental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003D07"/>
                </a:solidFill>
                <a:latin typeface="Verdana"/>
                <a:cs typeface="Verdana"/>
              </a:rPr>
              <a:t>Studies</a:t>
            </a:r>
            <a:endParaRPr sz="2500">
              <a:latin typeface="Verdana"/>
              <a:cs typeface="Verdana"/>
            </a:endParaRPr>
          </a:p>
          <a:p>
            <a:pPr marL="742950" lvl="1" indent="-368300">
              <a:lnSpc>
                <a:spcPts val="2375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647700" algn="l"/>
                <a:tab pos="742950" algn="l"/>
              </a:tabLst>
            </a:pPr>
            <a:r>
              <a:rPr sz="2200" spc="-240" dirty="0">
                <a:solidFill>
                  <a:srgbClr val="4F6128"/>
                </a:solidFill>
                <a:latin typeface="Verdana"/>
                <a:cs typeface="Verdana"/>
              </a:rPr>
              <a:t>It </a:t>
            </a:r>
            <a:r>
              <a:rPr sz="2200" spc="-30" dirty="0">
                <a:solidFill>
                  <a:srgbClr val="4F6128"/>
                </a:solidFill>
                <a:latin typeface="Verdana"/>
                <a:cs typeface="Verdana"/>
              </a:rPr>
              <a:t>is</a:t>
            </a:r>
            <a:r>
              <a:rPr sz="2200" spc="-56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a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broad </a:t>
            </a:r>
            <a:r>
              <a:rPr sz="2200" spc="-100" dirty="0">
                <a:solidFill>
                  <a:srgbClr val="4F6128"/>
                </a:solidFill>
                <a:latin typeface="Verdana"/>
                <a:cs typeface="Verdana"/>
              </a:rPr>
              <a:t>interdisciplinary </a:t>
            </a:r>
            <a:r>
              <a:rPr sz="2200" spc="-85" dirty="0">
                <a:solidFill>
                  <a:srgbClr val="4F6128"/>
                </a:solidFill>
                <a:latin typeface="Verdana"/>
                <a:cs typeface="Verdana"/>
              </a:rPr>
              <a:t>field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200" spc="-150" dirty="0">
                <a:solidFill>
                  <a:srgbClr val="4F6128"/>
                </a:solidFill>
                <a:latin typeface="Verdana"/>
                <a:cs typeface="Verdana"/>
              </a:rPr>
              <a:t>study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which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studies</a:t>
            </a:r>
            <a:endParaRPr sz="2200">
              <a:latin typeface="Verdana"/>
              <a:cs typeface="Verdana"/>
            </a:endParaRPr>
          </a:p>
          <a:p>
            <a:pPr marL="344805" algn="ctr">
              <a:lnSpc>
                <a:spcPts val="2375"/>
              </a:lnSpc>
            </a:pP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interaction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200" spc="-185" dirty="0">
                <a:solidFill>
                  <a:srgbClr val="4F6128"/>
                </a:solidFill>
                <a:latin typeface="Verdana"/>
                <a:cs typeface="Verdana"/>
              </a:rPr>
              <a:t>human </a:t>
            </a:r>
            <a:r>
              <a:rPr sz="2200" spc="-125" dirty="0">
                <a:solidFill>
                  <a:srgbClr val="4F6128"/>
                </a:solidFill>
                <a:latin typeface="Verdana"/>
                <a:cs typeface="Verdana"/>
              </a:rPr>
              <a:t>beings </a:t>
            </a:r>
            <a:r>
              <a:rPr sz="2200" spc="-120" dirty="0">
                <a:solidFill>
                  <a:srgbClr val="4F6128"/>
                </a:solidFill>
                <a:latin typeface="Verdana"/>
                <a:cs typeface="Verdana"/>
              </a:rPr>
              <a:t>with </a:t>
            </a: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the</a:t>
            </a:r>
            <a:r>
              <a:rPr sz="2200" spc="-50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65" dirty="0">
                <a:solidFill>
                  <a:srgbClr val="4F6128"/>
                </a:solidFill>
                <a:latin typeface="Verdana"/>
                <a:cs typeface="Verdana"/>
              </a:rPr>
              <a:t>environment.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Environmental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003D07"/>
                </a:solidFill>
                <a:latin typeface="Verdana"/>
                <a:cs typeface="Verdana"/>
              </a:rPr>
              <a:t>Science</a:t>
            </a:r>
            <a:endParaRPr sz="2500">
              <a:latin typeface="Verdana"/>
              <a:cs typeface="Verdana"/>
            </a:endParaRPr>
          </a:p>
          <a:p>
            <a:pPr marL="742950" marR="5080" lvl="1" indent="-273050">
              <a:lnSpc>
                <a:spcPts val="211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240" dirty="0">
                <a:solidFill>
                  <a:srgbClr val="4F6128"/>
                </a:solidFill>
                <a:latin typeface="Verdana"/>
                <a:cs typeface="Verdana"/>
              </a:rPr>
              <a:t>It </a:t>
            </a:r>
            <a:r>
              <a:rPr sz="2200" spc="-30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2200" spc="-165" dirty="0">
                <a:solidFill>
                  <a:srgbClr val="4F6128"/>
                </a:solidFill>
                <a:latin typeface="Verdana"/>
                <a:cs typeface="Verdana"/>
              </a:rPr>
              <a:t>an </a:t>
            </a:r>
            <a:r>
              <a:rPr sz="2200" spc="-95" dirty="0">
                <a:solidFill>
                  <a:srgbClr val="4F6128"/>
                </a:solidFill>
                <a:latin typeface="Verdana"/>
                <a:cs typeface="Verdana"/>
              </a:rPr>
              <a:t>interdisciplinary </a:t>
            </a:r>
            <a:r>
              <a:rPr sz="2200" spc="-135" dirty="0">
                <a:solidFill>
                  <a:srgbClr val="4F6128"/>
                </a:solidFill>
                <a:latin typeface="Verdana"/>
                <a:cs typeface="Verdana"/>
              </a:rPr>
              <a:t>academic </a:t>
            </a:r>
            <a:r>
              <a:rPr sz="2200" spc="-85" dirty="0">
                <a:solidFill>
                  <a:srgbClr val="4F6128"/>
                </a:solidFill>
                <a:latin typeface="Verdana"/>
                <a:cs typeface="Verdana"/>
              </a:rPr>
              <a:t>field </a:t>
            </a:r>
            <a:r>
              <a:rPr sz="2200" spc="-160" dirty="0">
                <a:solidFill>
                  <a:srgbClr val="4F6128"/>
                </a:solidFill>
                <a:latin typeface="Verdana"/>
                <a:cs typeface="Verdana"/>
              </a:rPr>
              <a:t>that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integrates 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physical,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chemical </a:t>
            </a:r>
            <a:r>
              <a:rPr sz="2200" spc="-17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200" spc="-90" dirty="0">
                <a:solidFill>
                  <a:srgbClr val="4F6128"/>
                </a:solidFill>
                <a:latin typeface="Verdana"/>
                <a:cs typeface="Verdana"/>
              </a:rPr>
              <a:t>biological </a:t>
            </a:r>
            <a:r>
              <a:rPr sz="2200" spc="-80" dirty="0">
                <a:solidFill>
                  <a:srgbClr val="4F6128"/>
                </a:solidFill>
                <a:latin typeface="Verdana"/>
                <a:cs typeface="Verdana"/>
              </a:rPr>
              <a:t>sciences </a:t>
            </a:r>
            <a:r>
              <a:rPr sz="2200" spc="-145" dirty="0">
                <a:solidFill>
                  <a:srgbClr val="4F6128"/>
                </a:solidFill>
                <a:latin typeface="Verdana"/>
                <a:cs typeface="Verdana"/>
              </a:rPr>
              <a:t>to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address</a:t>
            </a:r>
            <a:r>
              <a:rPr sz="2200" spc="-47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the  </a:t>
            </a:r>
            <a:r>
              <a:rPr sz="2200" spc="-135" dirty="0">
                <a:solidFill>
                  <a:srgbClr val="4F6128"/>
                </a:solidFill>
                <a:latin typeface="Verdana"/>
                <a:cs typeface="Verdana"/>
              </a:rPr>
              <a:t>environmental</a:t>
            </a:r>
            <a:r>
              <a:rPr sz="22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problems.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77923B"/>
              </a:buClr>
              <a:buFont typeface="Wingdings"/>
              <a:buChar char=""/>
            </a:pPr>
            <a:endParaRPr sz="245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Environmental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003D07"/>
                </a:solidFill>
                <a:latin typeface="Verdana"/>
                <a:cs typeface="Verdana"/>
              </a:rPr>
              <a:t>Engineering</a:t>
            </a:r>
            <a:endParaRPr sz="2500">
              <a:latin typeface="Verdana"/>
              <a:cs typeface="Verdana"/>
            </a:endParaRPr>
          </a:p>
          <a:p>
            <a:pPr marL="742950" marR="48895" lvl="1" indent="-27305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240" dirty="0">
                <a:solidFill>
                  <a:srgbClr val="4F6128"/>
                </a:solidFill>
                <a:latin typeface="Verdana"/>
                <a:cs typeface="Verdana"/>
              </a:rPr>
              <a:t>It </a:t>
            </a:r>
            <a:r>
              <a:rPr sz="2200" spc="-30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200" spc="-120" dirty="0">
                <a:solidFill>
                  <a:srgbClr val="4F6128"/>
                </a:solidFill>
                <a:latin typeface="Verdana"/>
                <a:cs typeface="Verdana"/>
              </a:rPr>
              <a:t>application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200" spc="-90" dirty="0">
                <a:solidFill>
                  <a:srgbClr val="4F6128"/>
                </a:solidFill>
                <a:latin typeface="Verdana"/>
                <a:cs typeface="Verdana"/>
              </a:rPr>
              <a:t>science </a:t>
            </a:r>
            <a:r>
              <a:rPr sz="2200" spc="-17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engineering</a:t>
            </a:r>
            <a:r>
              <a:rPr sz="2200" spc="-54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85" dirty="0">
                <a:solidFill>
                  <a:srgbClr val="4F6128"/>
                </a:solidFill>
                <a:latin typeface="Verdana"/>
                <a:cs typeface="Verdana"/>
              </a:rPr>
              <a:t>principles  </a:t>
            </a:r>
            <a:r>
              <a:rPr sz="2200" spc="-150" dirty="0">
                <a:solidFill>
                  <a:srgbClr val="4F6128"/>
                </a:solidFill>
                <a:latin typeface="Verdana"/>
                <a:cs typeface="Verdana"/>
              </a:rPr>
              <a:t>to </a:t>
            </a:r>
            <a:r>
              <a:rPr sz="2200" spc="-140" dirty="0">
                <a:solidFill>
                  <a:srgbClr val="4F6128"/>
                </a:solidFill>
                <a:latin typeface="Verdana"/>
                <a:cs typeface="Verdana"/>
              </a:rPr>
              <a:t>improve </a:t>
            </a: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200" spc="-140" dirty="0">
                <a:solidFill>
                  <a:srgbClr val="4F6128"/>
                </a:solidFill>
                <a:latin typeface="Verdana"/>
                <a:cs typeface="Verdana"/>
              </a:rPr>
              <a:t>quality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200" spc="-150" dirty="0">
                <a:solidFill>
                  <a:srgbClr val="4F6128"/>
                </a:solidFill>
                <a:latin typeface="Verdana"/>
                <a:cs typeface="Verdana"/>
              </a:rPr>
              <a:t>environment to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provide </a:t>
            </a:r>
            <a:r>
              <a:rPr sz="2200" spc="-145" dirty="0">
                <a:solidFill>
                  <a:srgbClr val="4F6128"/>
                </a:solidFill>
                <a:latin typeface="Verdana"/>
                <a:cs typeface="Verdana"/>
              </a:rPr>
              <a:t>healthy 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living</a:t>
            </a:r>
            <a:r>
              <a:rPr sz="2200" spc="-20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35" dirty="0">
                <a:solidFill>
                  <a:srgbClr val="4F6128"/>
                </a:solidFill>
                <a:latin typeface="Verdana"/>
                <a:cs typeface="Verdana"/>
              </a:rPr>
              <a:t>conditions.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70"/>
    </mc:Choice>
    <mc:Fallback>
      <p:transition spd="slow" advTm="312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54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Importance </a:t>
            </a:r>
            <a:r>
              <a:rPr spc="50" dirty="0"/>
              <a:t>of</a:t>
            </a:r>
            <a:r>
              <a:rPr spc="-135" dirty="0"/>
              <a:t> </a:t>
            </a:r>
            <a:r>
              <a:rPr spc="40" dirty="0"/>
              <a:t>Environmental  </a:t>
            </a:r>
            <a:r>
              <a:rPr dirty="0"/>
              <a:t>Studies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3"/>
            <a:ext cx="8018145" cy="458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  <a:tab pos="1246505" algn="l"/>
              </a:tabLst>
            </a:pPr>
            <a:r>
              <a:rPr sz="2200" spc="-225" dirty="0">
                <a:solidFill>
                  <a:srgbClr val="003D07"/>
                </a:solidFill>
                <a:latin typeface="Verdana"/>
                <a:cs typeface="Verdana"/>
              </a:rPr>
              <a:t>To</a:t>
            </a:r>
            <a:r>
              <a:rPr sz="2200" spc="-1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60" dirty="0">
                <a:solidFill>
                  <a:srgbClr val="003D07"/>
                </a:solidFill>
                <a:latin typeface="Verdana"/>
                <a:cs typeface="Verdana"/>
              </a:rPr>
              <a:t>get	</a:t>
            </a:r>
            <a:r>
              <a:rPr sz="2200" spc="-90" dirty="0">
                <a:solidFill>
                  <a:srgbClr val="003D07"/>
                </a:solidFill>
                <a:latin typeface="Verdana"/>
                <a:cs typeface="Verdana"/>
              </a:rPr>
              <a:t>basic </a:t>
            </a:r>
            <a:r>
              <a:rPr sz="2200" spc="-130" dirty="0">
                <a:solidFill>
                  <a:srgbClr val="003D07"/>
                </a:solidFill>
                <a:latin typeface="Verdana"/>
                <a:cs typeface="Verdana"/>
              </a:rPr>
              <a:t>knowledge </a:t>
            </a:r>
            <a:r>
              <a:rPr sz="2200" spc="-110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200" spc="-105" dirty="0">
                <a:solidFill>
                  <a:srgbClr val="003D07"/>
                </a:solidFill>
                <a:latin typeface="Verdana"/>
                <a:cs typeface="Verdana"/>
              </a:rPr>
              <a:t>our</a:t>
            </a:r>
            <a:r>
              <a:rPr sz="2200" spc="-40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003D07"/>
                </a:solidFill>
                <a:latin typeface="Verdana"/>
                <a:cs typeface="Verdana"/>
              </a:rPr>
              <a:t>surroundings.</a:t>
            </a:r>
            <a:endParaRPr sz="2200">
              <a:latin typeface="Verdana"/>
              <a:cs typeface="Verdana"/>
            </a:endParaRPr>
          </a:p>
          <a:p>
            <a:pPr marL="342900" indent="-330835">
              <a:lnSpc>
                <a:spcPts val="238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200" spc="-220" dirty="0">
                <a:solidFill>
                  <a:srgbClr val="003D07"/>
                </a:solidFill>
                <a:latin typeface="Verdana"/>
                <a:cs typeface="Verdana"/>
              </a:rPr>
              <a:t>To </a:t>
            </a:r>
            <a:r>
              <a:rPr sz="2200" spc="-140" dirty="0">
                <a:solidFill>
                  <a:srgbClr val="003D07"/>
                </a:solidFill>
                <a:latin typeface="Verdana"/>
                <a:cs typeface="Verdana"/>
              </a:rPr>
              <a:t>develop </a:t>
            </a:r>
            <a:r>
              <a:rPr sz="2200" spc="-25" dirty="0">
                <a:solidFill>
                  <a:srgbClr val="003D07"/>
                </a:solidFill>
                <a:latin typeface="Verdana"/>
                <a:cs typeface="Verdana"/>
              </a:rPr>
              <a:t>skills </a:t>
            </a:r>
            <a:r>
              <a:rPr sz="2200" spc="-75" dirty="0">
                <a:solidFill>
                  <a:srgbClr val="003D07"/>
                </a:solidFill>
                <a:latin typeface="Verdana"/>
                <a:cs typeface="Verdana"/>
              </a:rPr>
              <a:t>for </a:t>
            </a:r>
            <a:r>
              <a:rPr sz="2200" spc="-135" dirty="0">
                <a:solidFill>
                  <a:srgbClr val="003D07"/>
                </a:solidFill>
                <a:latin typeface="Verdana"/>
                <a:cs typeface="Verdana"/>
              </a:rPr>
              <a:t>identifying </a:t>
            </a:r>
            <a:r>
              <a:rPr sz="2200" spc="-17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2200" spc="-105" dirty="0">
                <a:solidFill>
                  <a:srgbClr val="003D07"/>
                </a:solidFill>
                <a:latin typeface="Verdana"/>
                <a:cs typeface="Verdana"/>
              </a:rPr>
              <a:t>solving</a:t>
            </a:r>
            <a:r>
              <a:rPr sz="2200" spc="-4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35" dirty="0">
                <a:solidFill>
                  <a:srgbClr val="003D07"/>
                </a:solidFill>
                <a:latin typeface="Verdana"/>
                <a:cs typeface="Verdana"/>
              </a:rPr>
              <a:t>environmental</a:t>
            </a:r>
            <a:endParaRPr sz="2200">
              <a:latin typeface="Verdana"/>
              <a:cs typeface="Verdana"/>
            </a:endParaRPr>
          </a:p>
          <a:p>
            <a:pPr marL="342900">
              <a:lnSpc>
                <a:spcPts val="2380"/>
              </a:lnSpc>
            </a:pPr>
            <a:r>
              <a:rPr sz="2200" spc="-105" dirty="0">
                <a:solidFill>
                  <a:srgbClr val="003D07"/>
                </a:solidFill>
                <a:latin typeface="Verdana"/>
                <a:cs typeface="Verdana"/>
              </a:rPr>
              <a:t>problems </a:t>
            </a:r>
            <a:r>
              <a:rPr sz="2200" spc="-110" dirty="0">
                <a:solidFill>
                  <a:srgbClr val="003D07"/>
                </a:solidFill>
                <a:latin typeface="Verdana"/>
                <a:cs typeface="Verdana"/>
              </a:rPr>
              <a:t>in </a:t>
            </a:r>
            <a:r>
              <a:rPr sz="2200" spc="-105" dirty="0">
                <a:solidFill>
                  <a:srgbClr val="003D07"/>
                </a:solidFill>
                <a:latin typeface="Verdana"/>
                <a:cs typeface="Verdana"/>
              </a:rPr>
              <a:t>our</a:t>
            </a:r>
            <a:r>
              <a:rPr sz="2200" spc="-3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003D07"/>
                </a:solidFill>
                <a:latin typeface="Verdana"/>
                <a:cs typeface="Verdana"/>
              </a:rPr>
              <a:t>surroundings.</a:t>
            </a:r>
            <a:endParaRPr sz="2200">
              <a:latin typeface="Verdana"/>
              <a:cs typeface="Verdana"/>
            </a:endParaRPr>
          </a:p>
          <a:p>
            <a:pPr marL="742950" marR="106045" lvl="1" indent="-273050">
              <a:lnSpc>
                <a:spcPts val="1920"/>
              </a:lnSpc>
              <a:spcBef>
                <a:spcPts val="484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b="1" spc="-45" dirty="0">
                <a:solidFill>
                  <a:srgbClr val="E36C09"/>
                </a:solidFill>
                <a:latin typeface="Trebuchet MS"/>
                <a:cs typeface="Trebuchet MS"/>
              </a:rPr>
              <a:t>World</a:t>
            </a:r>
            <a:r>
              <a:rPr sz="2000" b="1" spc="-90" dirty="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E36C09"/>
                </a:solidFill>
                <a:latin typeface="Trebuchet MS"/>
                <a:cs typeface="Trebuchet MS"/>
              </a:rPr>
              <a:t>population</a:t>
            </a:r>
            <a:r>
              <a:rPr sz="2000" b="1" spc="-105" dirty="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F6128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increasing</a:t>
            </a:r>
            <a:r>
              <a:rPr sz="2000" spc="-1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at</a:t>
            </a: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4F6128"/>
                </a:solidFill>
                <a:latin typeface="Verdana"/>
                <a:cs typeface="Verdana"/>
              </a:rPr>
              <a:t>an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alarming</a:t>
            </a:r>
            <a:r>
              <a:rPr sz="2000" spc="-20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rate</a:t>
            </a: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especially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 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developing</a:t>
            </a:r>
            <a:r>
              <a:rPr sz="2000" spc="-22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countries.</a:t>
            </a:r>
            <a:endParaRPr sz="20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4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b="1" spc="-45" dirty="0">
                <a:solidFill>
                  <a:srgbClr val="E36C09"/>
                </a:solidFill>
                <a:latin typeface="Trebuchet MS"/>
                <a:cs typeface="Trebuchet MS"/>
              </a:rPr>
              <a:t>natural </a:t>
            </a:r>
            <a:r>
              <a:rPr sz="2000" b="1" spc="5" dirty="0">
                <a:solidFill>
                  <a:srgbClr val="E36C09"/>
                </a:solidFill>
                <a:latin typeface="Trebuchet MS"/>
                <a:cs typeface="Trebuchet MS"/>
              </a:rPr>
              <a:t>resources </a:t>
            </a:r>
            <a:r>
              <a:rPr sz="2000" spc="-145" dirty="0">
                <a:solidFill>
                  <a:srgbClr val="4F6128"/>
                </a:solidFill>
                <a:latin typeface="Verdana"/>
                <a:cs typeface="Verdana"/>
              </a:rPr>
              <a:t>endowment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earth </a:t>
            </a:r>
            <a:r>
              <a:rPr sz="2000" spc="-25" dirty="0">
                <a:solidFill>
                  <a:srgbClr val="4F6128"/>
                </a:solidFill>
                <a:latin typeface="Verdana"/>
                <a:cs typeface="Verdana"/>
              </a:rPr>
              <a:t>is</a:t>
            </a:r>
            <a:r>
              <a:rPr sz="2000" spc="-53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4F6128"/>
                </a:solidFill>
                <a:latin typeface="Verdana"/>
                <a:cs typeface="Verdana"/>
              </a:rPr>
              <a:t>limited.</a:t>
            </a:r>
            <a:endParaRPr sz="2000">
              <a:latin typeface="Verdana"/>
              <a:cs typeface="Verdana"/>
            </a:endParaRPr>
          </a:p>
          <a:p>
            <a:pPr marL="742950" lvl="1" indent="-273050">
              <a:lnSpc>
                <a:spcPts val="216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methods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b="1" spc="-55" dirty="0">
                <a:solidFill>
                  <a:srgbClr val="E36C09"/>
                </a:solidFill>
                <a:latin typeface="Trebuchet MS"/>
                <a:cs typeface="Trebuchet MS"/>
              </a:rPr>
              <a:t>techniques </a:t>
            </a:r>
            <a:r>
              <a:rPr sz="2000" b="1" spc="-75" dirty="0">
                <a:solidFill>
                  <a:srgbClr val="E36C09"/>
                </a:solidFill>
                <a:latin typeface="Trebuchet MS"/>
                <a:cs typeface="Trebuchet MS"/>
              </a:rPr>
              <a:t>of </a:t>
            </a:r>
            <a:r>
              <a:rPr sz="2000" b="1" spc="-65" dirty="0">
                <a:solidFill>
                  <a:srgbClr val="E36C09"/>
                </a:solidFill>
                <a:latin typeface="Trebuchet MS"/>
                <a:cs typeface="Trebuchet MS"/>
              </a:rPr>
              <a:t>exploiting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natural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resources</a:t>
            </a:r>
            <a:r>
              <a:rPr sz="2000" spc="-3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</a:t>
            </a:r>
            <a:endParaRPr sz="2000">
              <a:latin typeface="Verdana"/>
              <a:cs typeface="Verdana"/>
            </a:endParaRPr>
          </a:p>
          <a:p>
            <a:pPr marL="742950">
              <a:lnSpc>
                <a:spcPts val="2160"/>
              </a:lnSpc>
            </a:pP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advanced.</a:t>
            </a:r>
            <a:endParaRPr sz="2000">
              <a:latin typeface="Verdana"/>
              <a:cs typeface="Verdana"/>
            </a:endParaRPr>
          </a:p>
          <a:p>
            <a:pPr marL="742950" marR="314960" lvl="1" indent="-273050">
              <a:lnSpc>
                <a:spcPct val="8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resources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E36C09"/>
                </a:solidFill>
                <a:latin typeface="Trebuchet MS"/>
                <a:cs typeface="Trebuchet MS"/>
              </a:rPr>
              <a:t>over-exploited</a:t>
            </a:r>
            <a:r>
              <a:rPr sz="2000" b="1" spc="-85" dirty="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there</a:t>
            </a:r>
            <a:r>
              <a:rPr sz="2000" spc="-1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F6128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no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foresight</a:t>
            </a:r>
            <a:r>
              <a:rPr sz="2000" spc="-1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leaving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resources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to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b="1" spc="-80" dirty="0">
                <a:solidFill>
                  <a:srgbClr val="E36C09"/>
                </a:solidFill>
                <a:latin typeface="Trebuchet MS"/>
                <a:cs typeface="Trebuchet MS"/>
              </a:rPr>
              <a:t>future</a:t>
            </a:r>
            <a:r>
              <a:rPr sz="2000" b="1" spc="-395" dirty="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E36C09"/>
                </a:solidFill>
                <a:latin typeface="Trebuchet MS"/>
                <a:cs typeface="Trebuchet MS"/>
              </a:rPr>
              <a:t>generations</a:t>
            </a:r>
            <a:r>
              <a:rPr sz="2000" spc="-50" dirty="0">
                <a:solidFill>
                  <a:srgbClr val="4F6128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42950" lvl="1" indent="-273050">
              <a:lnSpc>
                <a:spcPts val="216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urban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area,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coupled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with</a:t>
            </a:r>
            <a:r>
              <a:rPr sz="2000" spc="-17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industries,</a:t>
            </a:r>
            <a:r>
              <a:rPr sz="2000" spc="-20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F6128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major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sources</a:t>
            </a:r>
            <a:r>
              <a:rPr sz="2000" spc="-1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742950">
              <a:lnSpc>
                <a:spcPts val="2160"/>
              </a:lnSpc>
            </a:pPr>
            <a:r>
              <a:rPr sz="2000" b="1" spc="-85" dirty="0">
                <a:solidFill>
                  <a:srgbClr val="E36C09"/>
                </a:solidFill>
                <a:latin typeface="Trebuchet MS"/>
                <a:cs typeface="Trebuchet MS"/>
              </a:rPr>
              <a:t>pollution</a:t>
            </a: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42950" lvl="1" indent="-273050">
              <a:lnSpc>
                <a:spcPts val="216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pollution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degraded </a:t>
            </a:r>
            <a:r>
              <a:rPr sz="2000" spc="-130" dirty="0">
                <a:solidFill>
                  <a:srgbClr val="4F6128"/>
                </a:solidFill>
                <a:latin typeface="Verdana"/>
                <a:cs typeface="Verdana"/>
              </a:rPr>
              <a:t>environment </a:t>
            </a:r>
            <a:r>
              <a:rPr sz="2000" spc="-70" dirty="0">
                <a:solidFill>
                  <a:srgbClr val="4F6128"/>
                </a:solidFill>
                <a:latin typeface="Verdana"/>
                <a:cs typeface="Verdana"/>
              </a:rPr>
              <a:t>seriously</a:t>
            </a:r>
            <a:r>
              <a:rPr sz="2000" spc="-45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E36C09"/>
                </a:solidFill>
                <a:latin typeface="Trebuchet MS"/>
                <a:cs typeface="Trebuchet MS"/>
              </a:rPr>
              <a:t>affect </a:t>
            </a:r>
            <a:r>
              <a:rPr sz="2000" b="1" spc="-100" dirty="0">
                <a:solidFill>
                  <a:srgbClr val="E36C09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742950">
              <a:lnSpc>
                <a:spcPts val="2160"/>
              </a:lnSpc>
            </a:pPr>
            <a:r>
              <a:rPr sz="2000" b="1" spc="-65" dirty="0">
                <a:solidFill>
                  <a:srgbClr val="E36C09"/>
                </a:solidFill>
                <a:latin typeface="Trebuchet MS"/>
                <a:cs typeface="Trebuchet MS"/>
              </a:rPr>
              <a:t>health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000" spc="-30" dirty="0">
                <a:solidFill>
                  <a:srgbClr val="4F6128"/>
                </a:solidFill>
                <a:latin typeface="Verdana"/>
                <a:cs typeface="Verdana"/>
              </a:rPr>
              <a:t>all</a:t>
            </a:r>
            <a:r>
              <a:rPr sz="2000" spc="-54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living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things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on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earth </a:t>
            </a:r>
            <a:r>
              <a:rPr sz="2000" spc="-275" dirty="0">
                <a:solidFill>
                  <a:srgbClr val="4F6128"/>
                </a:solidFill>
                <a:latin typeface="Verdana"/>
                <a:cs typeface="Verdana"/>
              </a:rPr>
              <a:t>,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including </a:t>
            </a:r>
            <a:r>
              <a:rPr sz="2000" spc="-204" dirty="0">
                <a:solidFill>
                  <a:srgbClr val="4F6128"/>
                </a:solidFill>
                <a:latin typeface="Verdana"/>
                <a:cs typeface="Verdana"/>
              </a:rPr>
              <a:t>man.</a:t>
            </a:r>
            <a:endParaRPr sz="2000">
              <a:latin typeface="Verdana"/>
              <a:cs typeface="Verdana"/>
            </a:endParaRPr>
          </a:p>
          <a:p>
            <a:pPr marL="742950" lvl="1" indent="-273050">
              <a:lnSpc>
                <a:spcPts val="216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Education</a:t>
            </a:r>
            <a:r>
              <a:rPr sz="2000" spc="-1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training</a:t>
            </a:r>
            <a:r>
              <a:rPr sz="2000" spc="-20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</a:t>
            </a:r>
            <a:r>
              <a:rPr sz="2000" spc="-17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needed</a:t>
            </a: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to</a:t>
            </a: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save</a:t>
            </a:r>
            <a:r>
              <a:rPr sz="20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biodiversity</a:t>
            </a:r>
            <a:r>
              <a:rPr sz="2000" spc="-21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742950">
              <a:lnSpc>
                <a:spcPts val="2160"/>
              </a:lnSpc>
            </a:pPr>
            <a:r>
              <a:rPr sz="2000" b="1" dirty="0">
                <a:solidFill>
                  <a:srgbClr val="E36C09"/>
                </a:solidFill>
                <a:latin typeface="Trebuchet MS"/>
                <a:cs typeface="Trebuchet MS"/>
              </a:rPr>
              <a:t>species</a:t>
            </a:r>
            <a:r>
              <a:rPr sz="2000" b="1" spc="-100" dirty="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E36C09"/>
                </a:solidFill>
                <a:latin typeface="Trebuchet MS"/>
                <a:cs typeface="Trebuchet MS"/>
              </a:rPr>
              <a:t>extinction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18"/>
    </mc:Choice>
    <mc:Fallback>
      <p:transition spd="slow" advTm="545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54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Importance </a:t>
            </a:r>
            <a:r>
              <a:rPr spc="50" dirty="0"/>
              <a:t>of</a:t>
            </a:r>
            <a:r>
              <a:rPr spc="-135" dirty="0"/>
              <a:t> </a:t>
            </a:r>
            <a:r>
              <a:rPr spc="40" dirty="0"/>
              <a:t>Environmental  </a:t>
            </a:r>
            <a:r>
              <a:rPr dirty="0"/>
              <a:t>Studies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1949"/>
            <a:ext cx="753300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200" spc="-225" dirty="0">
                <a:solidFill>
                  <a:srgbClr val="003D07"/>
                </a:solidFill>
                <a:latin typeface="Verdana"/>
                <a:cs typeface="Verdana"/>
              </a:rPr>
              <a:t>To </a:t>
            </a:r>
            <a:r>
              <a:rPr sz="2200" spc="-145" dirty="0">
                <a:solidFill>
                  <a:srgbClr val="003D07"/>
                </a:solidFill>
                <a:latin typeface="Verdana"/>
                <a:cs typeface="Verdana"/>
              </a:rPr>
              <a:t>maintain </a:t>
            </a:r>
            <a:r>
              <a:rPr sz="2200" spc="-85" dirty="0">
                <a:solidFill>
                  <a:srgbClr val="003D07"/>
                </a:solidFill>
                <a:latin typeface="Verdana"/>
                <a:cs typeface="Verdana"/>
              </a:rPr>
              <a:t>ecological </a:t>
            </a:r>
            <a:r>
              <a:rPr sz="2200" spc="-120" dirty="0">
                <a:solidFill>
                  <a:srgbClr val="003D07"/>
                </a:solidFill>
                <a:latin typeface="Verdana"/>
                <a:cs typeface="Verdana"/>
              </a:rPr>
              <a:t>balance </a:t>
            </a:r>
            <a:r>
              <a:rPr sz="2200" spc="-17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2200" spc="-145" dirty="0">
                <a:solidFill>
                  <a:srgbClr val="003D07"/>
                </a:solidFill>
                <a:latin typeface="Verdana"/>
                <a:cs typeface="Verdana"/>
              </a:rPr>
              <a:t>to </a:t>
            </a:r>
            <a:r>
              <a:rPr sz="2200" spc="-95" dirty="0">
                <a:solidFill>
                  <a:srgbClr val="003D07"/>
                </a:solidFill>
                <a:latin typeface="Verdana"/>
                <a:cs typeface="Verdana"/>
              </a:rPr>
              <a:t>strive </a:t>
            </a:r>
            <a:r>
              <a:rPr sz="2200" spc="-150" dirty="0">
                <a:solidFill>
                  <a:srgbClr val="003D07"/>
                </a:solidFill>
                <a:latin typeface="Verdana"/>
                <a:cs typeface="Verdana"/>
              </a:rPr>
              <a:t>to</a:t>
            </a:r>
            <a:r>
              <a:rPr sz="2200" spc="-4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35" dirty="0">
                <a:solidFill>
                  <a:srgbClr val="003D07"/>
                </a:solidFill>
                <a:latin typeface="Verdana"/>
                <a:cs typeface="Verdana"/>
              </a:rPr>
              <a:t>achieve</a:t>
            </a:r>
            <a:endParaRPr sz="2200">
              <a:latin typeface="Verdana"/>
              <a:cs typeface="Verdana"/>
            </a:endParaRPr>
          </a:p>
          <a:p>
            <a:pPr marL="342900">
              <a:lnSpc>
                <a:spcPct val="100000"/>
              </a:lnSpc>
            </a:pPr>
            <a:r>
              <a:rPr sz="2200" spc="-105" dirty="0">
                <a:solidFill>
                  <a:srgbClr val="003D07"/>
                </a:solidFill>
                <a:latin typeface="Verdana"/>
                <a:cs typeface="Verdana"/>
              </a:rPr>
              <a:t>sustainable</a:t>
            </a:r>
            <a:r>
              <a:rPr sz="22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65" dirty="0">
                <a:solidFill>
                  <a:srgbClr val="003D07"/>
                </a:solidFill>
                <a:latin typeface="Verdana"/>
                <a:cs typeface="Verdana"/>
              </a:rPr>
              <a:t>development.</a:t>
            </a:r>
            <a:endParaRPr sz="2200">
              <a:latin typeface="Verdana"/>
              <a:cs typeface="Verdana"/>
            </a:endParaRPr>
          </a:p>
          <a:p>
            <a:pPr marL="342900" marR="5080" indent="-330835">
              <a:lnSpc>
                <a:spcPct val="1000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200" spc="-225" dirty="0">
                <a:solidFill>
                  <a:srgbClr val="003D07"/>
                </a:solidFill>
                <a:latin typeface="Verdana"/>
                <a:cs typeface="Verdana"/>
              </a:rPr>
              <a:t>To </a:t>
            </a:r>
            <a:r>
              <a:rPr sz="2200" spc="-145" dirty="0">
                <a:solidFill>
                  <a:srgbClr val="003D07"/>
                </a:solidFill>
                <a:latin typeface="Verdana"/>
                <a:cs typeface="Verdana"/>
              </a:rPr>
              <a:t>educate </a:t>
            </a:r>
            <a:r>
              <a:rPr sz="2200" spc="-120" dirty="0">
                <a:solidFill>
                  <a:srgbClr val="003D07"/>
                </a:solidFill>
                <a:latin typeface="Verdana"/>
                <a:cs typeface="Verdana"/>
              </a:rPr>
              <a:t>people </a:t>
            </a:r>
            <a:r>
              <a:rPr sz="2200" spc="-75" dirty="0">
                <a:solidFill>
                  <a:srgbClr val="003D07"/>
                </a:solidFill>
                <a:latin typeface="Verdana"/>
                <a:cs typeface="Verdana"/>
              </a:rPr>
              <a:t>for </a:t>
            </a:r>
            <a:r>
              <a:rPr sz="2200" spc="-105" dirty="0">
                <a:solidFill>
                  <a:srgbClr val="003D07"/>
                </a:solidFill>
                <a:latin typeface="Verdana"/>
                <a:cs typeface="Verdana"/>
              </a:rPr>
              <a:t>their </a:t>
            </a:r>
            <a:r>
              <a:rPr sz="2200" spc="-120" dirty="0">
                <a:solidFill>
                  <a:srgbClr val="003D07"/>
                </a:solidFill>
                <a:latin typeface="Verdana"/>
                <a:cs typeface="Verdana"/>
              </a:rPr>
              <a:t>duties </a:t>
            </a:r>
            <a:r>
              <a:rPr sz="2200" spc="-110" dirty="0">
                <a:solidFill>
                  <a:srgbClr val="003D07"/>
                </a:solidFill>
                <a:latin typeface="Verdana"/>
                <a:cs typeface="Verdana"/>
              </a:rPr>
              <a:t>towards</a:t>
            </a:r>
            <a:r>
              <a:rPr sz="2200" spc="-49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200" spc="-130" dirty="0">
                <a:solidFill>
                  <a:srgbClr val="003D07"/>
                </a:solidFill>
                <a:latin typeface="Verdana"/>
                <a:cs typeface="Verdana"/>
              </a:rPr>
              <a:t>environmental  </a:t>
            </a:r>
            <a:r>
              <a:rPr sz="2200" spc="-135" dirty="0">
                <a:solidFill>
                  <a:srgbClr val="003D07"/>
                </a:solidFill>
                <a:latin typeface="Verdana"/>
                <a:cs typeface="Verdana"/>
              </a:rPr>
              <a:t>protection.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77"/>
    </mc:Choice>
    <mc:Fallback>
      <p:transition spd="slow" advTm="4247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8020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Scope </a:t>
            </a:r>
            <a:r>
              <a:rPr sz="4400" spc="60" dirty="0"/>
              <a:t>of </a:t>
            </a:r>
            <a:r>
              <a:rPr sz="4400" spc="50" dirty="0"/>
              <a:t>Environmental</a:t>
            </a:r>
            <a:r>
              <a:rPr sz="4400" spc="-185" dirty="0"/>
              <a:t> </a:t>
            </a:r>
            <a:r>
              <a:rPr sz="4400" spc="5" dirty="0"/>
              <a:t>Studies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580898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35" dirty="0">
                <a:solidFill>
                  <a:srgbClr val="003D07"/>
                </a:solidFill>
                <a:latin typeface="Verdana"/>
                <a:cs typeface="Verdana"/>
              </a:rPr>
              <a:t>Ecosystem </a:t>
            </a:r>
            <a:r>
              <a:rPr sz="2500" spc="-19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Biodiversity</a:t>
            </a:r>
            <a:r>
              <a:rPr sz="2500" spc="-2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35" dirty="0">
                <a:solidFill>
                  <a:srgbClr val="003D07"/>
                </a:solidFill>
                <a:latin typeface="Verdana"/>
                <a:cs typeface="Verdana"/>
              </a:rPr>
              <a:t>protection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14" dirty="0">
                <a:solidFill>
                  <a:srgbClr val="003D07"/>
                </a:solidFill>
                <a:latin typeface="Verdana"/>
                <a:cs typeface="Verdana"/>
              </a:rPr>
              <a:t>Natural </a:t>
            </a:r>
            <a:r>
              <a:rPr sz="2500" spc="-90" dirty="0">
                <a:solidFill>
                  <a:srgbClr val="003D07"/>
                </a:solidFill>
                <a:latin typeface="Verdana"/>
                <a:cs typeface="Verdana"/>
              </a:rPr>
              <a:t>resource</a:t>
            </a:r>
            <a:r>
              <a:rPr sz="2500" spc="-3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30" dirty="0">
                <a:solidFill>
                  <a:srgbClr val="003D07"/>
                </a:solidFill>
                <a:latin typeface="Verdana"/>
                <a:cs typeface="Verdana"/>
              </a:rPr>
              <a:t>conservation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Environmental </a:t>
            </a:r>
            <a:r>
              <a:rPr sz="2500" spc="-120" dirty="0">
                <a:solidFill>
                  <a:srgbClr val="003D07"/>
                </a:solidFill>
                <a:latin typeface="Verdana"/>
                <a:cs typeface="Verdana"/>
              </a:rPr>
              <a:t>pollution</a:t>
            </a:r>
            <a:r>
              <a:rPr sz="2500" spc="-204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003D07"/>
                </a:solidFill>
                <a:latin typeface="Verdana"/>
                <a:cs typeface="Verdana"/>
              </a:rPr>
              <a:t>control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Environmental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200" dirty="0">
                <a:solidFill>
                  <a:srgbClr val="003D07"/>
                </a:solidFill>
                <a:latin typeface="Verdana"/>
                <a:cs typeface="Verdana"/>
              </a:rPr>
              <a:t>management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Industry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05" dirty="0">
                <a:solidFill>
                  <a:srgbClr val="003D07"/>
                </a:solidFill>
                <a:latin typeface="Verdana"/>
                <a:cs typeface="Verdana"/>
              </a:rPr>
              <a:t>Research </a:t>
            </a:r>
            <a:r>
              <a:rPr sz="2500" spc="-195" dirty="0">
                <a:solidFill>
                  <a:srgbClr val="003D07"/>
                </a:solidFill>
                <a:latin typeface="Verdana"/>
                <a:cs typeface="Verdana"/>
              </a:rPr>
              <a:t>and</a:t>
            </a:r>
            <a:r>
              <a:rPr sz="2500" spc="-3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75" dirty="0">
                <a:solidFill>
                  <a:srgbClr val="003D07"/>
                </a:solidFill>
                <a:latin typeface="Verdana"/>
                <a:cs typeface="Verdana"/>
              </a:rPr>
              <a:t>development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00" dirty="0">
                <a:solidFill>
                  <a:srgbClr val="003D07"/>
                </a:solidFill>
                <a:latin typeface="Verdana"/>
                <a:cs typeface="Verdana"/>
              </a:rPr>
              <a:t>Social</a:t>
            </a:r>
            <a:r>
              <a:rPr sz="2500" spc="-204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70" dirty="0">
                <a:solidFill>
                  <a:srgbClr val="003D07"/>
                </a:solidFill>
                <a:latin typeface="Verdana"/>
                <a:cs typeface="Verdana"/>
              </a:rPr>
              <a:t>development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Environmental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journalism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30" dirty="0">
                <a:solidFill>
                  <a:srgbClr val="003D07"/>
                </a:solidFill>
                <a:latin typeface="Verdana"/>
                <a:cs typeface="Verdana"/>
              </a:rPr>
              <a:t>Environmentalist </a:t>
            </a:r>
            <a:r>
              <a:rPr sz="2500" spc="-195" dirty="0">
                <a:solidFill>
                  <a:srgbClr val="003D07"/>
                </a:solidFill>
                <a:latin typeface="Verdana"/>
                <a:cs typeface="Verdana"/>
              </a:rPr>
              <a:t>/</a:t>
            </a:r>
            <a:r>
              <a:rPr sz="2500" spc="-254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003D07"/>
                </a:solidFill>
                <a:latin typeface="Verdana"/>
                <a:cs typeface="Verdana"/>
              </a:rPr>
              <a:t>Consultant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65" dirty="0">
                <a:solidFill>
                  <a:srgbClr val="003D07"/>
                </a:solidFill>
                <a:latin typeface="Verdana"/>
                <a:cs typeface="Verdana"/>
              </a:rPr>
              <a:t>Green</a:t>
            </a:r>
            <a:r>
              <a:rPr sz="2500" spc="-2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70" dirty="0">
                <a:solidFill>
                  <a:srgbClr val="003D07"/>
                </a:solidFill>
                <a:latin typeface="Verdana"/>
                <a:cs typeface="Verdana"/>
              </a:rPr>
              <a:t>advocacy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65" dirty="0">
                <a:solidFill>
                  <a:srgbClr val="003D07"/>
                </a:solidFill>
                <a:latin typeface="Verdana"/>
                <a:cs typeface="Verdana"/>
              </a:rPr>
              <a:t>Green</a:t>
            </a:r>
            <a:r>
              <a:rPr sz="2500" spc="-2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60" dirty="0">
                <a:solidFill>
                  <a:srgbClr val="003D07"/>
                </a:solidFill>
                <a:latin typeface="Verdana"/>
                <a:cs typeface="Verdana"/>
              </a:rPr>
              <a:t>marketing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92"/>
    </mc:Choice>
    <mc:Fallback>
      <p:transition spd="slow" advTm="153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427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105" dirty="0"/>
              <a:t>is</a:t>
            </a:r>
            <a:r>
              <a:rPr sz="4400" spc="-55" dirty="0"/>
              <a:t> </a:t>
            </a:r>
            <a:r>
              <a:rPr sz="4400" spc="5" dirty="0"/>
              <a:t>environment?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8031480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721995" indent="-330835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-200" dirty="0">
                <a:solidFill>
                  <a:srgbClr val="003D07"/>
                </a:solidFill>
                <a:latin typeface="Verdana"/>
                <a:cs typeface="Verdana"/>
              </a:rPr>
              <a:t>Everything </a:t>
            </a:r>
            <a:r>
              <a:rPr sz="3200" spc="-225" dirty="0">
                <a:solidFill>
                  <a:srgbClr val="003D07"/>
                </a:solidFill>
                <a:latin typeface="Verdana"/>
                <a:cs typeface="Verdana"/>
              </a:rPr>
              <a:t>that </a:t>
            </a:r>
            <a:r>
              <a:rPr sz="3200" spc="-135" dirty="0">
                <a:solidFill>
                  <a:srgbClr val="003D07"/>
                </a:solidFill>
                <a:latin typeface="Verdana"/>
                <a:cs typeface="Verdana"/>
              </a:rPr>
              <a:t>surrounds </a:t>
            </a:r>
            <a:r>
              <a:rPr sz="3200" spc="-24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3200" spc="-135" dirty="0">
                <a:solidFill>
                  <a:srgbClr val="003D07"/>
                </a:solidFill>
                <a:latin typeface="Verdana"/>
                <a:cs typeface="Verdana"/>
              </a:rPr>
              <a:t>affects  </a:t>
            </a:r>
            <a:r>
              <a:rPr sz="3200" spc="-150" dirty="0">
                <a:solidFill>
                  <a:srgbClr val="003D07"/>
                </a:solidFill>
                <a:latin typeface="Verdana"/>
                <a:cs typeface="Verdana"/>
              </a:rPr>
              <a:t>living </a:t>
            </a: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organism </a:t>
            </a:r>
            <a:r>
              <a:rPr sz="3200" spc="-40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3200" spc="-114" dirty="0">
                <a:solidFill>
                  <a:srgbClr val="003D07"/>
                </a:solidFill>
                <a:latin typeface="Verdana"/>
                <a:cs typeface="Verdana"/>
              </a:rPr>
              <a:t>called</a:t>
            </a:r>
            <a:r>
              <a:rPr sz="3200" spc="-72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15" dirty="0">
                <a:solidFill>
                  <a:srgbClr val="003D07"/>
                </a:solidFill>
                <a:latin typeface="Verdana"/>
                <a:cs typeface="Verdana"/>
              </a:rPr>
              <a:t>Environment.</a:t>
            </a:r>
            <a:endParaRPr sz="32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-34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3200" spc="-40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3200" spc="-220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sum </a:t>
            </a:r>
            <a:r>
              <a:rPr sz="3200" spc="-165" dirty="0">
                <a:solidFill>
                  <a:srgbClr val="003D07"/>
                </a:solidFill>
                <a:latin typeface="Verdana"/>
                <a:cs typeface="Verdana"/>
              </a:rPr>
              <a:t>total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3200" spc="-45" dirty="0">
                <a:solidFill>
                  <a:srgbClr val="003D07"/>
                </a:solidFill>
                <a:latin typeface="Verdana"/>
                <a:cs typeface="Verdana"/>
              </a:rPr>
              <a:t>all</a:t>
            </a:r>
            <a:r>
              <a:rPr sz="3200" spc="-76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003D07"/>
                </a:solidFill>
                <a:latin typeface="Verdana"/>
                <a:cs typeface="Verdana"/>
              </a:rPr>
              <a:t>social, </a:t>
            </a:r>
            <a:r>
              <a:rPr sz="3200" spc="-165" dirty="0">
                <a:solidFill>
                  <a:srgbClr val="003D07"/>
                </a:solidFill>
                <a:latin typeface="Verdana"/>
                <a:cs typeface="Verdana"/>
              </a:rPr>
              <a:t>economical</a:t>
            </a:r>
            <a:endParaRPr sz="3200">
              <a:latin typeface="Verdana"/>
              <a:cs typeface="Verdana"/>
            </a:endParaRPr>
          </a:p>
          <a:p>
            <a:pPr marL="342900" marR="8890">
              <a:lnSpc>
                <a:spcPct val="100000"/>
              </a:lnSpc>
            </a:pPr>
            <a:r>
              <a:rPr sz="3200" spc="-440" dirty="0">
                <a:solidFill>
                  <a:srgbClr val="003D07"/>
                </a:solidFill>
                <a:latin typeface="Verdana"/>
                <a:cs typeface="Verdana"/>
              </a:rPr>
              <a:t>, </a:t>
            </a:r>
            <a:r>
              <a:rPr sz="3200" spc="-125" dirty="0">
                <a:solidFill>
                  <a:srgbClr val="003D07"/>
                </a:solidFill>
                <a:latin typeface="Verdana"/>
                <a:cs typeface="Verdana"/>
              </a:rPr>
              <a:t>biological </a:t>
            </a:r>
            <a:r>
              <a:rPr sz="3200" spc="-440" dirty="0">
                <a:solidFill>
                  <a:srgbClr val="003D07"/>
                </a:solidFill>
                <a:latin typeface="Verdana"/>
                <a:cs typeface="Verdana"/>
              </a:rPr>
              <a:t>, </a:t>
            </a:r>
            <a:r>
              <a:rPr sz="3200" spc="-145" dirty="0">
                <a:solidFill>
                  <a:srgbClr val="003D07"/>
                </a:solidFill>
                <a:latin typeface="Verdana"/>
                <a:cs typeface="Verdana"/>
              </a:rPr>
              <a:t>physical </a:t>
            </a:r>
            <a:r>
              <a:rPr sz="3200" spc="-24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chemical </a:t>
            </a:r>
            <a:r>
              <a:rPr sz="3200" spc="-120" dirty="0">
                <a:solidFill>
                  <a:srgbClr val="003D07"/>
                </a:solidFill>
                <a:latin typeface="Verdana"/>
                <a:cs typeface="Verdana"/>
              </a:rPr>
              <a:t>factors 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which </a:t>
            </a: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constitute </a:t>
            </a:r>
            <a:r>
              <a:rPr sz="3200" spc="-220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3200" spc="-150" dirty="0">
                <a:solidFill>
                  <a:srgbClr val="003D07"/>
                </a:solidFill>
                <a:latin typeface="Verdana"/>
                <a:cs typeface="Verdana"/>
              </a:rPr>
              <a:t>surroundings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  </a:t>
            </a:r>
            <a:r>
              <a:rPr sz="3200" spc="-250" dirty="0">
                <a:solidFill>
                  <a:srgbClr val="003D07"/>
                </a:solidFill>
                <a:latin typeface="Verdana"/>
                <a:cs typeface="Verdana"/>
              </a:rPr>
              <a:t>humans, </a:t>
            </a:r>
            <a:r>
              <a:rPr sz="3200" spc="-190" dirty="0">
                <a:solidFill>
                  <a:srgbClr val="003D07"/>
                </a:solidFill>
                <a:latin typeface="Verdana"/>
                <a:cs typeface="Verdana"/>
              </a:rPr>
              <a:t>who </a:t>
            </a:r>
            <a:r>
              <a:rPr sz="3200" spc="-140" dirty="0">
                <a:solidFill>
                  <a:srgbClr val="003D07"/>
                </a:solidFill>
                <a:latin typeface="Verdana"/>
                <a:cs typeface="Verdana"/>
              </a:rPr>
              <a:t>are </a:t>
            </a:r>
            <a:r>
              <a:rPr sz="3200" spc="-225" dirty="0">
                <a:solidFill>
                  <a:srgbClr val="003D07"/>
                </a:solidFill>
                <a:latin typeface="Verdana"/>
                <a:cs typeface="Verdana"/>
              </a:rPr>
              <a:t>both </a:t>
            </a:r>
            <a:r>
              <a:rPr sz="3200" spc="-220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3200" spc="-114" dirty="0">
                <a:solidFill>
                  <a:srgbClr val="003D07"/>
                </a:solidFill>
                <a:latin typeface="Verdana"/>
                <a:cs typeface="Verdana"/>
              </a:rPr>
              <a:t>creators </a:t>
            </a:r>
            <a:r>
              <a:rPr sz="3200" spc="-245" dirty="0">
                <a:solidFill>
                  <a:srgbClr val="003D07"/>
                </a:solidFill>
                <a:latin typeface="Verdana"/>
                <a:cs typeface="Verdana"/>
              </a:rPr>
              <a:t>and  </a:t>
            </a:r>
            <a:r>
              <a:rPr sz="3200" spc="-160" dirty="0">
                <a:solidFill>
                  <a:srgbClr val="003D07"/>
                </a:solidFill>
                <a:latin typeface="Verdana"/>
                <a:cs typeface="Verdana"/>
              </a:rPr>
              <a:t>moulders of </a:t>
            </a:r>
            <a:r>
              <a:rPr sz="3200" spc="-220" dirty="0">
                <a:solidFill>
                  <a:srgbClr val="003D07"/>
                </a:solidFill>
                <a:latin typeface="Verdana"/>
                <a:cs typeface="Verdana"/>
              </a:rPr>
              <a:t>the</a:t>
            </a:r>
            <a:r>
              <a:rPr sz="3200" spc="-4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29" dirty="0">
                <a:solidFill>
                  <a:srgbClr val="003D07"/>
                </a:solidFill>
                <a:latin typeface="Verdana"/>
                <a:cs typeface="Verdana"/>
              </a:rPr>
              <a:t>environment.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83"/>
    </mc:Choice>
    <mc:Fallback>
      <p:transition spd="slow" advTm="295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438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/>
              <a:t>Types </a:t>
            </a:r>
            <a:r>
              <a:rPr sz="4400" spc="60" dirty="0"/>
              <a:t>of</a:t>
            </a:r>
            <a:r>
              <a:rPr sz="4400" spc="5" dirty="0"/>
              <a:t> </a:t>
            </a:r>
            <a:r>
              <a:rPr sz="4400" spc="40" dirty="0"/>
              <a:t>Environment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360"/>
            <a:ext cx="7999730" cy="44932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3000" spc="-140" dirty="0">
                <a:solidFill>
                  <a:srgbClr val="003D07"/>
                </a:solidFill>
                <a:latin typeface="Verdana"/>
                <a:cs typeface="Verdana"/>
              </a:rPr>
              <a:t>Natural</a:t>
            </a:r>
            <a:r>
              <a:rPr sz="3000" spc="-2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003D07"/>
                </a:solidFill>
                <a:latin typeface="Verdana"/>
                <a:cs typeface="Verdana"/>
              </a:rPr>
              <a:t>Environment</a:t>
            </a:r>
            <a:endParaRPr sz="3000">
              <a:latin typeface="Verdana"/>
              <a:cs typeface="Verdana"/>
            </a:endParaRPr>
          </a:p>
          <a:p>
            <a:pPr marL="742950" marR="4572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-180" dirty="0">
                <a:solidFill>
                  <a:srgbClr val="4F6128"/>
                </a:solidFill>
                <a:latin typeface="Verdana"/>
                <a:cs typeface="Verdana"/>
              </a:rPr>
              <a:t>Components </a:t>
            </a:r>
            <a:r>
              <a:rPr sz="2600" spc="-114" dirty="0">
                <a:solidFill>
                  <a:srgbClr val="4F6128"/>
                </a:solidFill>
                <a:latin typeface="Verdana"/>
                <a:cs typeface="Verdana"/>
              </a:rPr>
              <a:t>such </a:t>
            </a:r>
            <a:r>
              <a:rPr sz="2600" spc="-95" dirty="0">
                <a:solidFill>
                  <a:srgbClr val="4F6128"/>
                </a:solidFill>
                <a:latin typeface="Verdana"/>
                <a:cs typeface="Verdana"/>
              </a:rPr>
              <a:t>as </a:t>
            </a:r>
            <a:r>
              <a:rPr sz="2600" spc="-155" dirty="0">
                <a:solidFill>
                  <a:srgbClr val="4F6128"/>
                </a:solidFill>
                <a:latin typeface="Verdana"/>
                <a:cs typeface="Verdana"/>
              </a:rPr>
              <a:t>air, </a:t>
            </a:r>
            <a:r>
              <a:rPr sz="2600" spc="-170" dirty="0">
                <a:solidFill>
                  <a:srgbClr val="4F6128"/>
                </a:solidFill>
                <a:latin typeface="Verdana"/>
                <a:cs typeface="Verdana"/>
              </a:rPr>
              <a:t>water, </a:t>
            </a:r>
            <a:r>
              <a:rPr sz="2600" spc="-110" dirty="0">
                <a:solidFill>
                  <a:srgbClr val="4F6128"/>
                </a:solidFill>
                <a:latin typeface="Verdana"/>
                <a:cs typeface="Verdana"/>
              </a:rPr>
              <a:t>soil, </a:t>
            </a:r>
            <a:r>
              <a:rPr sz="2600" spc="-185" dirty="0">
                <a:solidFill>
                  <a:srgbClr val="4F6128"/>
                </a:solidFill>
                <a:latin typeface="Verdana"/>
                <a:cs typeface="Verdana"/>
              </a:rPr>
              <a:t>land,</a:t>
            </a:r>
            <a:r>
              <a:rPr sz="2600" spc="-70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4F6128"/>
                </a:solidFill>
                <a:latin typeface="Verdana"/>
                <a:cs typeface="Verdana"/>
              </a:rPr>
              <a:t>forest,  </a:t>
            </a:r>
            <a:r>
              <a:rPr sz="2600" spc="-114" dirty="0">
                <a:solidFill>
                  <a:srgbClr val="4F6128"/>
                </a:solidFill>
                <a:latin typeface="Verdana"/>
                <a:cs typeface="Verdana"/>
              </a:rPr>
              <a:t>wildlife, </a:t>
            </a:r>
            <a:r>
              <a:rPr sz="2600" spc="-80" dirty="0">
                <a:solidFill>
                  <a:srgbClr val="4F6128"/>
                </a:solidFill>
                <a:latin typeface="Verdana"/>
                <a:cs typeface="Verdana"/>
              </a:rPr>
              <a:t>flora </a:t>
            </a:r>
            <a:r>
              <a:rPr sz="2600" spc="-360" dirty="0">
                <a:solidFill>
                  <a:srgbClr val="4F6128"/>
                </a:solidFill>
                <a:latin typeface="Verdana"/>
                <a:cs typeface="Verdana"/>
              </a:rPr>
              <a:t>, </a:t>
            </a:r>
            <a:r>
              <a:rPr sz="2600" spc="-200" dirty="0">
                <a:solidFill>
                  <a:srgbClr val="4F6128"/>
                </a:solidFill>
                <a:latin typeface="Verdana"/>
                <a:cs typeface="Verdana"/>
              </a:rPr>
              <a:t>fauna, </a:t>
            </a:r>
            <a:r>
              <a:rPr sz="2600" spc="-190" dirty="0">
                <a:solidFill>
                  <a:srgbClr val="4F6128"/>
                </a:solidFill>
                <a:latin typeface="Verdana"/>
                <a:cs typeface="Verdana"/>
              </a:rPr>
              <a:t>etc. </a:t>
            </a:r>
            <a:r>
              <a:rPr sz="2600" spc="-140" dirty="0">
                <a:solidFill>
                  <a:srgbClr val="4F6128"/>
                </a:solidFill>
                <a:latin typeface="Verdana"/>
                <a:cs typeface="Verdana"/>
              </a:rPr>
              <a:t>constitute </a:t>
            </a:r>
            <a:r>
              <a:rPr sz="2600" spc="-18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600" spc="-120" dirty="0">
                <a:solidFill>
                  <a:srgbClr val="4F6128"/>
                </a:solidFill>
                <a:latin typeface="Verdana"/>
                <a:cs typeface="Verdana"/>
              </a:rPr>
              <a:t>Natural  </a:t>
            </a:r>
            <a:r>
              <a:rPr sz="2600" spc="-175" dirty="0">
                <a:solidFill>
                  <a:srgbClr val="4F6128"/>
                </a:solidFill>
                <a:latin typeface="Verdana"/>
                <a:cs typeface="Verdana"/>
              </a:rPr>
              <a:t>Environment.</a:t>
            </a:r>
            <a:endParaRPr sz="26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3000" spc="-170" dirty="0">
                <a:solidFill>
                  <a:srgbClr val="003D07"/>
                </a:solidFill>
                <a:latin typeface="Verdana"/>
                <a:cs typeface="Verdana"/>
              </a:rPr>
              <a:t>Anthropogenic</a:t>
            </a:r>
            <a:r>
              <a:rPr sz="3000" spc="-2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000" spc="-185" dirty="0">
                <a:solidFill>
                  <a:srgbClr val="003D07"/>
                </a:solidFill>
                <a:latin typeface="Verdana"/>
                <a:cs typeface="Verdana"/>
              </a:rPr>
              <a:t>Environment</a:t>
            </a:r>
            <a:endParaRPr sz="3000">
              <a:latin typeface="Verdana"/>
              <a:cs typeface="Verdana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600" spc="-120" dirty="0">
                <a:solidFill>
                  <a:srgbClr val="4F6128"/>
                </a:solidFill>
                <a:latin typeface="Verdana"/>
                <a:cs typeface="Verdana"/>
              </a:rPr>
              <a:t>Alteration </a:t>
            </a:r>
            <a:r>
              <a:rPr sz="2600" spc="-12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600" spc="-18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600" spc="-130" dirty="0">
                <a:solidFill>
                  <a:srgbClr val="4F6128"/>
                </a:solidFill>
                <a:latin typeface="Verdana"/>
                <a:cs typeface="Verdana"/>
              </a:rPr>
              <a:t>natural </a:t>
            </a:r>
            <a:r>
              <a:rPr sz="2600" spc="-170" dirty="0">
                <a:solidFill>
                  <a:srgbClr val="4F6128"/>
                </a:solidFill>
                <a:latin typeface="Verdana"/>
                <a:cs typeface="Verdana"/>
              </a:rPr>
              <a:t>environment to </a:t>
            </a:r>
            <a:r>
              <a:rPr sz="2600" spc="-110" dirty="0">
                <a:solidFill>
                  <a:srgbClr val="4F6128"/>
                </a:solidFill>
                <a:latin typeface="Verdana"/>
                <a:cs typeface="Verdana"/>
              </a:rPr>
              <a:t>serve  </a:t>
            </a:r>
            <a:r>
              <a:rPr sz="2600" spc="-90" dirty="0">
                <a:solidFill>
                  <a:srgbClr val="4F6128"/>
                </a:solidFill>
                <a:latin typeface="Verdana"/>
                <a:cs typeface="Verdana"/>
              </a:rPr>
              <a:t>specific uses </a:t>
            </a:r>
            <a:r>
              <a:rPr sz="2600" spc="-245" dirty="0">
                <a:solidFill>
                  <a:srgbClr val="4F6128"/>
                </a:solidFill>
                <a:latin typeface="Verdana"/>
                <a:cs typeface="Verdana"/>
              </a:rPr>
              <a:t>by </a:t>
            </a:r>
            <a:r>
              <a:rPr sz="2600" spc="-18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600" spc="-215" dirty="0">
                <a:solidFill>
                  <a:srgbClr val="4F6128"/>
                </a:solidFill>
                <a:latin typeface="Verdana"/>
                <a:cs typeface="Verdana"/>
              </a:rPr>
              <a:t>human </a:t>
            </a:r>
            <a:r>
              <a:rPr sz="2600" spc="-145" dirty="0">
                <a:solidFill>
                  <a:srgbClr val="4F6128"/>
                </a:solidFill>
                <a:latin typeface="Verdana"/>
                <a:cs typeface="Verdana"/>
              </a:rPr>
              <a:t>beings </a:t>
            </a:r>
            <a:r>
              <a:rPr sz="2600" spc="-3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2600" spc="-170" dirty="0">
                <a:solidFill>
                  <a:srgbClr val="4F6128"/>
                </a:solidFill>
                <a:latin typeface="Verdana"/>
                <a:cs typeface="Verdana"/>
              </a:rPr>
              <a:t>termed </a:t>
            </a:r>
            <a:r>
              <a:rPr sz="2600" spc="-95" dirty="0">
                <a:solidFill>
                  <a:srgbClr val="4F6128"/>
                </a:solidFill>
                <a:latin typeface="Verdana"/>
                <a:cs typeface="Verdana"/>
              </a:rPr>
              <a:t>as  </a:t>
            </a:r>
            <a:r>
              <a:rPr sz="2600" spc="-150" dirty="0">
                <a:solidFill>
                  <a:srgbClr val="4F6128"/>
                </a:solidFill>
                <a:latin typeface="Verdana"/>
                <a:cs typeface="Verdana"/>
              </a:rPr>
              <a:t>Anthropogenic </a:t>
            </a:r>
            <a:r>
              <a:rPr sz="2600" spc="-180" dirty="0">
                <a:solidFill>
                  <a:srgbClr val="4F6128"/>
                </a:solidFill>
                <a:latin typeface="Verdana"/>
                <a:cs typeface="Verdana"/>
              </a:rPr>
              <a:t>Environment. </a:t>
            </a:r>
            <a:r>
              <a:rPr sz="2600" spc="-75" dirty="0">
                <a:solidFill>
                  <a:srgbClr val="4F6128"/>
                </a:solidFill>
                <a:latin typeface="Verdana"/>
                <a:cs typeface="Verdana"/>
              </a:rPr>
              <a:t>For </a:t>
            </a:r>
            <a:r>
              <a:rPr sz="2600" spc="-190" dirty="0">
                <a:solidFill>
                  <a:srgbClr val="4F6128"/>
                </a:solidFill>
                <a:latin typeface="Verdana"/>
                <a:cs typeface="Verdana"/>
              </a:rPr>
              <a:t>eg </a:t>
            </a:r>
            <a:r>
              <a:rPr sz="2600" spc="-105" dirty="0">
                <a:solidFill>
                  <a:srgbClr val="4F6128"/>
                </a:solidFill>
                <a:latin typeface="Verdana"/>
                <a:cs typeface="Verdana"/>
              </a:rPr>
              <a:t>agricultural  </a:t>
            </a:r>
            <a:r>
              <a:rPr sz="2600" spc="-100" dirty="0">
                <a:solidFill>
                  <a:srgbClr val="4F6128"/>
                </a:solidFill>
                <a:latin typeface="Verdana"/>
                <a:cs typeface="Verdana"/>
              </a:rPr>
              <a:t>field </a:t>
            </a:r>
            <a:r>
              <a:rPr sz="2600" spc="-3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2600" spc="-195" dirty="0">
                <a:solidFill>
                  <a:srgbClr val="4F6128"/>
                </a:solidFill>
                <a:latin typeface="Verdana"/>
                <a:cs typeface="Verdana"/>
              </a:rPr>
              <a:t>an </a:t>
            </a:r>
            <a:r>
              <a:rPr sz="2600" spc="-155" dirty="0">
                <a:solidFill>
                  <a:srgbClr val="4F6128"/>
                </a:solidFill>
                <a:latin typeface="Verdana"/>
                <a:cs typeface="Verdana"/>
              </a:rPr>
              <a:t>anthropogenic </a:t>
            </a:r>
            <a:r>
              <a:rPr sz="2600" spc="-170" dirty="0">
                <a:solidFill>
                  <a:srgbClr val="4F6128"/>
                </a:solidFill>
                <a:latin typeface="Verdana"/>
                <a:cs typeface="Verdana"/>
              </a:rPr>
              <a:t>environment </a:t>
            </a:r>
            <a:r>
              <a:rPr sz="2600" spc="-20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600" spc="-85" dirty="0">
                <a:solidFill>
                  <a:srgbClr val="4F6128"/>
                </a:solidFill>
                <a:latin typeface="Verdana"/>
                <a:cs typeface="Verdana"/>
              </a:rPr>
              <a:t>so</a:t>
            </a:r>
            <a:r>
              <a:rPr sz="2600" spc="-68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4F6128"/>
                </a:solidFill>
                <a:latin typeface="Verdana"/>
                <a:cs typeface="Verdana"/>
              </a:rPr>
              <a:t>are  </a:t>
            </a:r>
            <a:r>
              <a:rPr sz="2600" spc="-18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600" spc="-145" dirty="0">
                <a:solidFill>
                  <a:srgbClr val="4F6128"/>
                </a:solidFill>
                <a:latin typeface="Verdana"/>
                <a:cs typeface="Verdana"/>
              </a:rPr>
              <a:t>gardens </a:t>
            </a:r>
            <a:r>
              <a:rPr sz="2600" spc="-20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600" spc="-145" dirty="0">
                <a:solidFill>
                  <a:srgbClr val="4F6128"/>
                </a:solidFill>
                <a:latin typeface="Verdana"/>
                <a:cs typeface="Verdana"/>
              </a:rPr>
              <a:t>aquaculture</a:t>
            </a:r>
            <a:r>
              <a:rPr sz="2600" spc="-33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4F6128"/>
                </a:solidFill>
                <a:latin typeface="Verdana"/>
                <a:cs typeface="Verdana"/>
              </a:rPr>
              <a:t>farms.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73"/>
    </mc:Choice>
    <mc:Fallback>
      <p:transition spd="slow" advTm="331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26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Spheres </a:t>
            </a:r>
            <a:r>
              <a:rPr sz="4400" spc="60" dirty="0"/>
              <a:t>of</a:t>
            </a:r>
            <a:r>
              <a:rPr sz="4400" spc="-140" dirty="0"/>
              <a:t> </a:t>
            </a:r>
            <a:r>
              <a:rPr sz="4400" spc="45" dirty="0"/>
              <a:t>Earth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765175" indent="-33083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65175" algn="l"/>
                <a:tab pos="765810" algn="l"/>
              </a:tabLst>
            </a:pPr>
            <a:r>
              <a:rPr spc="-110" dirty="0"/>
              <a:t>Lithosphere</a:t>
            </a:r>
            <a:r>
              <a:rPr spc="-204" dirty="0"/>
              <a:t> </a:t>
            </a:r>
            <a:r>
              <a:rPr spc="-180" dirty="0"/>
              <a:t>(Land)</a:t>
            </a:r>
          </a:p>
          <a:p>
            <a:pPr marL="1165225" marR="5080" lvl="1" indent="-273050">
              <a:lnSpc>
                <a:spcPct val="100000"/>
              </a:lnSpc>
              <a:spcBef>
                <a:spcPts val="400"/>
              </a:spcBef>
              <a:buClr>
                <a:srgbClr val="77923B"/>
              </a:buClr>
              <a:buFont typeface="Wingdings"/>
              <a:buChar char=""/>
              <a:tabLst>
                <a:tab pos="1164590" algn="l"/>
                <a:tab pos="1165225" algn="l"/>
              </a:tabLst>
            </a:pPr>
            <a:r>
              <a:rPr sz="1600" spc="-15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lithosphere </a:t>
            </a:r>
            <a:r>
              <a:rPr sz="1600" spc="-2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1600" spc="-140" dirty="0">
                <a:solidFill>
                  <a:srgbClr val="4F6128"/>
                </a:solidFill>
                <a:latin typeface="Verdana"/>
                <a:cs typeface="Verdana"/>
              </a:rPr>
              <a:t>made </a:t>
            </a:r>
            <a:r>
              <a:rPr sz="1600" spc="-130" dirty="0">
                <a:solidFill>
                  <a:srgbClr val="4F6128"/>
                </a:solidFill>
                <a:latin typeface="Verdana"/>
                <a:cs typeface="Verdana"/>
              </a:rPr>
              <a:t>up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1600" spc="-25" dirty="0">
                <a:solidFill>
                  <a:srgbClr val="4F6128"/>
                </a:solidFill>
                <a:latin typeface="Verdana"/>
                <a:cs typeface="Verdana"/>
              </a:rPr>
              <a:t>all</a:t>
            </a:r>
            <a:r>
              <a:rPr sz="1600" spc="-43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100" dirty="0">
                <a:solidFill>
                  <a:srgbClr val="4F6128"/>
                </a:solidFill>
                <a:latin typeface="Verdana"/>
                <a:cs typeface="Verdana"/>
              </a:rPr>
              <a:t>hard </a:t>
            </a:r>
            <a:r>
              <a:rPr sz="1600" spc="-12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1600" spc="-55" dirty="0">
                <a:solidFill>
                  <a:srgbClr val="4F6128"/>
                </a:solidFill>
                <a:latin typeface="Verdana"/>
                <a:cs typeface="Verdana"/>
              </a:rPr>
              <a:t>solid </a:t>
            </a:r>
            <a:r>
              <a:rPr sz="1600" spc="-90" dirty="0">
                <a:solidFill>
                  <a:srgbClr val="4F6128"/>
                </a:solidFill>
                <a:latin typeface="Verdana"/>
                <a:cs typeface="Verdana"/>
              </a:rPr>
              <a:t>land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mass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on the </a:t>
            </a:r>
            <a:r>
              <a:rPr sz="1600" spc="-90" dirty="0">
                <a:solidFill>
                  <a:srgbClr val="4F6128"/>
                </a:solidFill>
                <a:latin typeface="Verdana"/>
                <a:cs typeface="Verdana"/>
              </a:rPr>
              <a:t>earth’s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surface, 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60" dirty="0">
                <a:solidFill>
                  <a:srgbClr val="4F6128"/>
                </a:solidFill>
                <a:latin typeface="Verdana"/>
                <a:cs typeface="Verdana"/>
              </a:rPr>
              <a:t>semi-solid </a:t>
            </a:r>
            <a:r>
              <a:rPr sz="1600" spc="-55" dirty="0">
                <a:solidFill>
                  <a:srgbClr val="4F6128"/>
                </a:solidFill>
                <a:latin typeface="Verdana"/>
                <a:cs typeface="Verdana"/>
              </a:rPr>
              <a:t>rocks </a:t>
            </a:r>
            <a:r>
              <a:rPr sz="1600" spc="-120" dirty="0">
                <a:solidFill>
                  <a:srgbClr val="4F6128"/>
                </a:solidFill>
                <a:latin typeface="Verdana"/>
                <a:cs typeface="Verdana"/>
              </a:rPr>
              <a:t>(molten </a:t>
            </a:r>
            <a:r>
              <a:rPr sz="1600" spc="-90" dirty="0">
                <a:solidFill>
                  <a:srgbClr val="4F6128"/>
                </a:solidFill>
                <a:latin typeface="Verdana"/>
                <a:cs typeface="Verdana"/>
              </a:rPr>
              <a:t>materials) </a:t>
            </a:r>
            <a:r>
              <a:rPr sz="1600" spc="-110" dirty="0">
                <a:solidFill>
                  <a:srgbClr val="4F6128"/>
                </a:solidFill>
                <a:latin typeface="Verdana"/>
                <a:cs typeface="Verdana"/>
              </a:rPr>
              <a:t>underneath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4F6128"/>
                </a:solidFill>
                <a:latin typeface="Verdana"/>
                <a:cs typeface="Verdana"/>
              </a:rPr>
              <a:t>earth </a:t>
            </a:r>
            <a:r>
              <a:rPr sz="1600" spc="-90" dirty="0">
                <a:solidFill>
                  <a:srgbClr val="4F6128"/>
                </a:solidFill>
                <a:latin typeface="Verdana"/>
                <a:cs typeface="Verdana"/>
              </a:rPr>
              <a:t>crust, </a:t>
            </a:r>
            <a:r>
              <a:rPr sz="1600" spc="-13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liquid  </a:t>
            </a:r>
            <a:r>
              <a:rPr sz="1600" spc="-55" dirty="0">
                <a:solidFill>
                  <a:srgbClr val="4F6128"/>
                </a:solidFill>
                <a:latin typeface="Verdana"/>
                <a:cs typeface="Verdana"/>
              </a:rPr>
              <a:t>rocks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inner </a:t>
            </a:r>
            <a:r>
              <a:rPr sz="1600" spc="-65" dirty="0">
                <a:solidFill>
                  <a:srgbClr val="4F6128"/>
                </a:solidFill>
                <a:latin typeface="Verdana"/>
                <a:cs typeface="Verdana"/>
              </a:rPr>
              <a:t>core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120" dirty="0">
                <a:solidFill>
                  <a:srgbClr val="4F6128"/>
                </a:solidFill>
                <a:latin typeface="Verdana"/>
                <a:cs typeface="Verdana"/>
              </a:rPr>
              <a:t>earth.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Lithosphere </a:t>
            </a:r>
            <a:r>
              <a:rPr sz="1600" spc="-2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4F6128"/>
                </a:solidFill>
                <a:latin typeface="Verdana"/>
                <a:cs typeface="Verdana"/>
              </a:rPr>
              <a:t>further </a:t>
            </a:r>
            <a:r>
              <a:rPr sz="1600" spc="-110" dirty="0">
                <a:solidFill>
                  <a:srgbClr val="4F6128"/>
                </a:solidFill>
                <a:latin typeface="Verdana"/>
                <a:cs typeface="Verdana"/>
              </a:rPr>
              <a:t>divided </a:t>
            </a:r>
            <a:r>
              <a:rPr sz="1600" spc="-100" dirty="0">
                <a:solidFill>
                  <a:srgbClr val="4F6128"/>
                </a:solidFill>
                <a:latin typeface="Verdana"/>
                <a:cs typeface="Verdana"/>
              </a:rPr>
              <a:t>into </a:t>
            </a:r>
            <a:r>
              <a:rPr sz="1600" spc="-65" dirty="0">
                <a:solidFill>
                  <a:srgbClr val="4F6128"/>
                </a:solidFill>
                <a:latin typeface="Verdana"/>
                <a:cs typeface="Verdana"/>
              </a:rPr>
              <a:t>sub-spheres 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namely the </a:t>
            </a:r>
            <a:r>
              <a:rPr sz="1600" spc="-90" dirty="0">
                <a:solidFill>
                  <a:srgbClr val="4F6128"/>
                </a:solidFill>
                <a:latin typeface="Verdana"/>
                <a:cs typeface="Verdana"/>
              </a:rPr>
              <a:t>crust,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125" dirty="0">
                <a:solidFill>
                  <a:srgbClr val="4F6128"/>
                </a:solidFill>
                <a:latin typeface="Verdana"/>
                <a:cs typeface="Verdana"/>
              </a:rPr>
              <a:t>mantle,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4F6128"/>
                </a:solidFill>
                <a:latin typeface="Verdana"/>
                <a:cs typeface="Verdana"/>
              </a:rPr>
              <a:t>outer core, </a:t>
            </a:r>
            <a:r>
              <a:rPr sz="1600" spc="-13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inner </a:t>
            </a:r>
            <a:r>
              <a:rPr sz="1600" spc="-95" dirty="0">
                <a:solidFill>
                  <a:srgbClr val="4F6128"/>
                </a:solidFill>
                <a:latin typeface="Verdana"/>
                <a:cs typeface="Verdana"/>
              </a:rPr>
              <a:t>core. </a:t>
            </a:r>
            <a:r>
              <a:rPr sz="1600" spc="-15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4F6128"/>
                </a:solidFill>
                <a:latin typeface="Verdana"/>
                <a:cs typeface="Verdana"/>
              </a:rPr>
              <a:t>rock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materials  </a:t>
            </a:r>
            <a:r>
              <a:rPr sz="1600" spc="-75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1600" spc="-110" dirty="0">
                <a:solidFill>
                  <a:srgbClr val="4F6128"/>
                </a:solidFill>
                <a:latin typeface="Verdana"/>
                <a:cs typeface="Verdana"/>
              </a:rPr>
              <a:t>divided </a:t>
            </a:r>
            <a:r>
              <a:rPr sz="1600" spc="-100" dirty="0">
                <a:solidFill>
                  <a:srgbClr val="4F6128"/>
                </a:solidFill>
                <a:latin typeface="Verdana"/>
                <a:cs typeface="Verdana"/>
              </a:rPr>
              <a:t>into </a:t>
            </a:r>
            <a:r>
              <a:rPr sz="1600" spc="-90" dirty="0">
                <a:solidFill>
                  <a:srgbClr val="4F6128"/>
                </a:solidFill>
                <a:latin typeface="Verdana"/>
                <a:cs typeface="Verdana"/>
              </a:rPr>
              <a:t>three </a:t>
            </a:r>
            <a:r>
              <a:rPr sz="1600" spc="-95" dirty="0">
                <a:solidFill>
                  <a:srgbClr val="4F6128"/>
                </a:solidFill>
                <a:latin typeface="Verdana"/>
                <a:cs typeface="Verdana"/>
              </a:rPr>
              <a:t>primary </a:t>
            </a:r>
            <a:r>
              <a:rPr sz="1600" spc="-80" dirty="0">
                <a:solidFill>
                  <a:srgbClr val="4F6128"/>
                </a:solidFill>
                <a:latin typeface="Verdana"/>
                <a:cs typeface="Verdana"/>
              </a:rPr>
              <a:t>categories </a:t>
            </a:r>
            <a:r>
              <a:rPr sz="1600" spc="-100" dirty="0">
                <a:solidFill>
                  <a:srgbClr val="4F6128"/>
                </a:solidFill>
                <a:latin typeface="Verdana"/>
                <a:cs typeface="Verdana"/>
              </a:rPr>
              <a:t>based </a:t>
            </a:r>
            <a:r>
              <a:rPr sz="1600" spc="-120" dirty="0">
                <a:solidFill>
                  <a:srgbClr val="4F6128"/>
                </a:solidFill>
                <a:latin typeface="Verdana"/>
                <a:cs typeface="Verdana"/>
              </a:rPr>
              <a:t>on </a:t>
            </a:r>
            <a:r>
              <a:rPr sz="1600" spc="-105" dirty="0">
                <a:solidFill>
                  <a:srgbClr val="4F6128"/>
                </a:solidFill>
                <a:latin typeface="Verdana"/>
                <a:cs typeface="Verdana"/>
              </a:rPr>
              <a:t>how </a:t>
            </a:r>
            <a:r>
              <a:rPr sz="1600" spc="-135" dirty="0">
                <a:solidFill>
                  <a:srgbClr val="4F6128"/>
                </a:solidFill>
                <a:latin typeface="Verdana"/>
                <a:cs typeface="Verdana"/>
              </a:rPr>
              <a:t>they </a:t>
            </a:r>
            <a:r>
              <a:rPr sz="1600" spc="-75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1600" spc="-100" dirty="0">
                <a:solidFill>
                  <a:srgbClr val="4F6128"/>
                </a:solidFill>
                <a:latin typeface="Verdana"/>
                <a:cs typeface="Verdana"/>
              </a:rPr>
              <a:t>formed </a:t>
            </a:r>
            <a:r>
              <a:rPr sz="1600" spc="-114" dirty="0">
                <a:solidFill>
                  <a:srgbClr val="4F6128"/>
                </a:solidFill>
                <a:latin typeface="Verdana"/>
                <a:cs typeface="Verdana"/>
              </a:rPr>
              <a:t>namely  </a:t>
            </a:r>
            <a:r>
              <a:rPr sz="1600" spc="-95" dirty="0">
                <a:solidFill>
                  <a:srgbClr val="4F6128"/>
                </a:solidFill>
                <a:latin typeface="Verdana"/>
                <a:cs typeface="Verdana"/>
              </a:rPr>
              <a:t>igneous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rocks, </a:t>
            </a:r>
            <a:r>
              <a:rPr sz="1600" spc="-105" dirty="0">
                <a:solidFill>
                  <a:srgbClr val="4F6128"/>
                </a:solidFill>
                <a:latin typeface="Verdana"/>
                <a:cs typeface="Verdana"/>
              </a:rPr>
              <a:t>sedimentary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rocks, </a:t>
            </a:r>
            <a:r>
              <a:rPr sz="1600" spc="-13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4F6128"/>
                </a:solidFill>
                <a:latin typeface="Verdana"/>
                <a:cs typeface="Verdana"/>
              </a:rPr>
              <a:t>metamorphic</a:t>
            </a:r>
            <a:r>
              <a:rPr sz="1600" spc="-12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F6128"/>
                </a:solidFill>
                <a:latin typeface="Verdana"/>
                <a:cs typeface="Verdana"/>
              </a:rPr>
              <a:t>rocks.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8428" y="3573779"/>
            <a:ext cx="4165091" cy="262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14"/>
    </mc:Choice>
    <mc:Fallback>
      <p:transition spd="slow" advTm="3101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26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Spheres </a:t>
            </a:r>
            <a:r>
              <a:rPr sz="4400" spc="60" dirty="0"/>
              <a:t>of</a:t>
            </a:r>
            <a:r>
              <a:rPr sz="4400" spc="-140" dirty="0"/>
              <a:t> </a:t>
            </a:r>
            <a:r>
              <a:rPr sz="4400" spc="45" dirty="0"/>
              <a:t>Earth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6662"/>
            <a:ext cx="4809490" cy="44932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69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35" dirty="0">
                <a:solidFill>
                  <a:srgbClr val="003D07"/>
                </a:solidFill>
                <a:latin typeface="Verdana"/>
                <a:cs typeface="Verdana"/>
              </a:rPr>
              <a:t>Hydrosphere</a:t>
            </a:r>
            <a:r>
              <a:rPr sz="2400" spc="-19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003D07"/>
                </a:solidFill>
                <a:latin typeface="Verdana"/>
                <a:cs typeface="Verdana"/>
              </a:rPr>
              <a:t>(Water)</a:t>
            </a:r>
            <a:endParaRPr sz="2400">
              <a:latin typeface="Verdana"/>
              <a:cs typeface="Verdana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hydrosphere </a:t>
            </a: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includes </a:t>
            </a:r>
            <a:r>
              <a:rPr sz="2000" spc="-30" dirty="0">
                <a:solidFill>
                  <a:srgbClr val="4F6128"/>
                </a:solidFill>
                <a:latin typeface="Verdana"/>
                <a:cs typeface="Verdana"/>
              </a:rPr>
              <a:t>all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gaseous,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liquid,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solid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water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planet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earth. </a:t>
            </a: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natural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earth 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features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depicting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hydrosphere 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rivers,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streams,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lakes,  seas,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oceans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water </a:t>
            </a:r>
            <a:r>
              <a:rPr sz="2000" spc="-145" dirty="0">
                <a:solidFill>
                  <a:srgbClr val="4F6128"/>
                </a:solidFill>
                <a:latin typeface="Verdana"/>
                <a:cs typeface="Verdana"/>
              </a:rPr>
              <a:t>vapor. 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Glaciers, which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slowly 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moving </a:t>
            </a: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masses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ice,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also</a:t>
            </a:r>
            <a:r>
              <a:rPr sz="2000" spc="-55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part 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hydrosphere. </a:t>
            </a: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earth’s 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temperature </a:t>
            </a:r>
            <a:r>
              <a:rPr sz="2000" spc="-2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highly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influenced 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by 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hydrosphere. </a:t>
            </a: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glaciers, 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icebergs,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80" dirty="0">
                <a:solidFill>
                  <a:srgbClr val="4F6128"/>
                </a:solidFill>
                <a:latin typeface="Verdana"/>
                <a:cs typeface="Verdana"/>
              </a:rPr>
              <a:t>icecaps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also 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categorically </a:t>
            </a:r>
            <a:r>
              <a:rPr sz="2000" spc="-75" dirty="0">
                <a:solidFill>
                  <a:srgbClr val="4F6128"/>
                </a:solidFill>
                <a:latin typeface="Verdana"/>
                <a:cs typeface="Verdana"/>
              </a:rPr>
              <a:t>called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</a:t>
            </a:r>
            <a:r>
              <a:rPr sz="2000" spc="-40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cryosphere.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79" y="2205227"/>
            <a:ext cx="358444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55"/>
    </mc:Choice>
    <mc:Fallback>
      <p:transition spd="slow" advTm="610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26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Spheres </a:t>
            </a:r>
            <a:r>
              <a:rPr sz="4400" spc="60" dirty="0"/>
              <a:t>of</a:t>
            </a:r>
            <a:r>
              <a:rPr sz="4400" spc="-140" dirty="0"/>
              <a:t> </a:t>
            </a:r>
            <a:r>
              <a:rPr sz="4400" spc="45" dirty="0"/>
              <a:t>Earth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41346"/>
            <a:ext cx="4453255" cy="48615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69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40" dirty="0">
                <a:solidFill>
                  <a:srgbClr val="003D07"/>
                </a:solidFill>
                <a:latin typeface="Verdana"/>
                <a:cs typeface="Verdana"/>
              </a:rPr>
              <a:t>Atmosphere</a:t>
            </a:r>
            <a:r>
              <a:rPr sz="2400" spc="-2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003D07"/>
                </a:solidFill>
                <a:latin typeface="Verdana"/>
                <a:cs typeface="Verdana"/>
              </a:rPr>
              <a:t>(Air)</a:t>
            </a:r>
            <a:endParaRPr sz="2400">
              <a:latin typeface="Verdana"/>
              <a:cs typeface="Verdana"/>
            </a:endParaRPr>
          </a:p>
          <a:p>
            <a:pPr marL="742950" marR="213360" lvl="1" indent="-27305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10" dirty="0">
                <a:solidFill>
                  <a:srgbClr val="4F6128"/>
                </a:solidFill>
                <a:latin typeface="Verdana"/>
                <a:cs typeface="Verdana"/>
              </a:rPr>
              <a:t>All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air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atmosphere  </a:t>
            </a:r>
            <a:r>
              <a:rPr sz="2000" spc="-130" dirty="0">
                <a:solidFill>
                  <a:srgbClr val="4F6128"/>
                </a:solidFill>
                <a:latin typeface="Verdana"/>
                <a:cs typeface="Verdana"/>
              </a:rPr>
              <a:t>makes </a:t>
            </a: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up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atmosphere.</a:t>
            </a:r>
            <a:r>
              <a:rPr sz="2000" spc="-33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4F6128"/>
                </a:solidFill>
                <a:latin typeface="Verdana"/>
                <a:cs typeface="Verdana"/>
              </a:rPr>
              <a:t>The 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atmosphere </a:t>
            </a:r>
            <a:r>
              <a:rPr sz="2000" spc="-2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a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mixture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nitrogen </a:t>
            </a: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(about </a:t>
            </a:r>
            <a:r>
              <a:rPr sz="2000" spc="-340" dirty="0">
                <a:solidFill>
                  <a:srgbClr val="4F6128"/>
                </a:solidFill>
                <a:latin typeface="Verdana"/>
                <a:cs typeface="Verdana"/>
              </a:rPr>
              <a:t>78%),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oxygen  </a:t>
            </a: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(about </a:t>
            </a:r>
            <a:r>
              <a:rPr sz="2000" spc="-425" dirty="0">
                <a:solidFill>
                  <a:srgbClr val="4F6128"/>
                </a:solidFill>
                <a:latin typeface="Verdana"/>
                <a:cs typeface="Verdana"/>
              </a:rPr>
              <a:t>21%),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other </a:t>
            </a:r>
            <a:r>
              <a:rPr sz="2000" spc="-75" dirty="0">
                <a:solidFill>
                  <a:srgbClr val="4F6128"/>
                </a:solidFill>
                <a:latin typeface="Verdana"/>
                <a:cs typeface="Verdana"/>
              </a:rPr>
              <a:t>gasses  </a:t>
            </a:r>
            <a:r>
              <a:rPr sz="2000" spc="-160" dirty="0">
                <a:solidFill>
                  <a:srgbClr val="4F6128"/>
                </a:solidFill>
                <a:latin typeface="Verdana"/>
                <a:cs typeface="Verdana"/>
              </a:rPr>
              <a:t>(about </a:t>
            </a:r>
            <a:r>
              <a:rPr sz="2000" spc="-535" dirty="0">
                <a:solidFill>
                  <a:srgbClr val="4F6128"/>
                </a:solidFill>
                <a:latin typeface="Verdana"/>
                <a:cs typeface="Verdana"/>
              </a:rPr>
              <a:t>1%)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such </a:t>
            </a:r>
            <a:r>
              <a:rPr sz="2000" spc="-75" dirty="0">
                <a:solidFill>
                  <a:srgbClr val="4F6128"/>
                </a:solidFill>
                <a:latin typeface="Verdana"/>
                <a:cs typeface="Verdana"/>
              </a:rPr>
              <a:t>as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carbon 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dioxide </a:t>
            </a:r>
            <a:r>
              <a:rPr sz="2000" spc="-290" dirty="0">
                <a:solidFill>
                  <a:srgbClr val="4F6128"/>
                </a:solidFill>
                <a:latin typeface="Verdana"/>
                <a:cs typeface="Verdana"/>
              </a:rPr>
              <a:t>(0.039%),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argon </a:t>
            </a:r>
            <a:r>
              <a:rPr sz="2000" spc="-310" dirty="0">
                <a:solidFill>
                  <a:srgbClr val="4F6128"/>
                </a:solidFill>
                <a:latin typeface="Verdana"/>
                <a:cs typeface="Verdana"/>
              </a:rPr>
              <a:t>(0.93%) 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rest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trace gases  </a:t>
            </a: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(krypton, neon,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helium </a:t>
            </a:r>
            <a:r>
              <a:rPr sz="2000" spc="-275" dirty="0">
                <a:solidFill>
                  <a:srgbClr val="4F6128"/>
                </a:solidFill>
                <a:latin typeface="Verdana"/>
                <a:cs typeface="Verdana"/>
              </a:rPr>
              <a:t>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 </a:t>
            </a:r>
            <a:r>
              <a:rPr sz="2000" spc="-175" dirty="0">
                <a:solidFill>
                  <a:srgbClr val="4F6128"/>
                </a:solidFill>
                <a:latin typeface="Verdana"/>
                <a:cs typeface="Verdana"/>
              </a:rPr>
              <a:t>xenon).</a:t>
            </a:r>
            <a:endParaRPr sz="2000">
              <a:latin typeface="Verdana"/>
              <a:cs typeface="Verdana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509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000" spc="-75" dirty="0">
                <a:solidFill>
                  <a:srgbClr val="4F6128"/>
                </a:solidFill>
                <a:latin typeface="Verdana"/>
                <a:cs typeface="Verdana"/>
              </a:rPr>
              <a:t>layers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atmosphere 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include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troposphere, 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mesosphere,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thermosphere,</a:t>
            </a:r>
            <a:r>
              <a:rPr sz="2000" spc="-31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</a:t>
            </a:r>
            <a:r>
              <a:rPr sz="2000" spc="-17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exosphere.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7779" y="1953767"/>
            <a:ext cx="3837431" cy="381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02"/>
    </mc:Choice>
    <mc:Fallback>
      <p:transition spd="slow" advTm="55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-260" dirty="0"/>
              <a:t>We </a:t>
            </a:r>
            <a:r>
              <a:rPr sz="4400" spc="-95" dirty="0"/>
              <a:t>Have</a:t>
            </a:r>
            <a:r>
              <a:rPr sz="4400" spc="175" dirty="0"/>
              <a:t> </a:t>
            </a:r>
            <a:r>
              <a:rPr sz="4400" spc="-95" dirty="0"/>
              <a:t>Done!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629155"/>
            <a:ext cx="9144000" cy="43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7"/>
    </mc:Choice>
    <mc:Fallback>
      <p:transition spd="slow" advTm="344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26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Spheres </a:t>
            </a:r>
            <a:r>
              <a:rPr sz="4400" spc="60" dirty="0"/>
              <a:t>of</a:t>
            </a:r>
            <a:r>
              <a:rPr sz="4400" spc="-140" dirty="0"/>
              <a:t> </a:t>
            </a:r>
            <a:r>
              <a:rPr sz="4400" spc="45" dirty="0"/>
              <a:t>Earth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93014" y="1556662"/>
            <a:ext cx="4975225" cy="41884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69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10" dirty="0">
                <a:solidFill>
                  <a:srgbClr val="003D07"/>
                </a:solidFill>
                <a:latin typeface="Verdana"/>
                <a:cs typeface="Verdana"/>
              </a:rPr>
              <a:t>Biosphere </a:t>
            </a:r>
            <a:r>
              <a:rPr sz="2400" spc="-140" dirty="0">
                <a:solidFill>
                  <a:srgbClr val="003D07"/>
                </a:solidFill>
                <a:latin typeface="Verdana"/>
                <a:cs typeface="Verdana"/>
              </a:rPr>
              <a:t>(Living</a:t>
            </a:r>
            <a:r>
              <a:rPr sz="2400" spc="-28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003D07"/>
                </a:solidFill>
                <a:latin typeface="Verdana"/>
                <a:cs typeface="Verdana"/>
              </a:rPr>
              <a:t>Things)</a:t>
            </a:r>
            <a:endParaRPr sz="2400">
              <a:latin typeface="Verdana"/>
              <a:cs typeface="Verdana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000" spc="-10" dirty="0">
                <a:solidFill>
                  <a:srgbClr val="4F6128"/>
                </a:solidFill>
                <a:latin typeface="Verdana"/>
                <a:cs typeface="Verdana"/>
              </a:rPr>
              <a:t>All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living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things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planet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categorized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under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biosphere. </a:t>
            </a:r>
            <a:r>
              <a:rPr sz="2000" spc="-225" dirty="0">
                <a:solidFill>
                  <a:srgbClr val="4F6128"/>
                </a:solidFill>
                <a:latin typeface="Verdana"/>
                <a:cs typeface="Verdana"/>
              </a:rPr>
              <a:t>In 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this </a:t>
            </a:r>
            <a:r>
              <a:rPr sz="2000" spc="-145" dirty="0">
                <a:solidFill>
                  <a:srgbClr val="4F6128"/>
                </a:solidFill>
                <a:latin typeface="Verdana"/>
                <a:cs typeface="Verdana"/>
              </a:rPr>
              <a:t>view,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biosphere </a:t>
            </a: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includes </a:t>
            </a:r>
            <a:r>
              <a:rPr sz="2000" spc="-30" dirty="0">
                <a:solidFill>
                  <a:srgbClr val="4F6128"/>
                </a:solidFill>
                <a:latin typeface="Verdana"/>
                <a:cs typeface="Verdana"/>
              </a:rPr>
              <a:t>all 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animals, plants,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microorganisms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earth.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Biosphere 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interact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with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physical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aspects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of 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earth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including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hydrosphere, 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lithosphere,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atmosphere.  </a:t>
            </a: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Deserts,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forests,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grasslands,</a:t>
            </a:r>
            <a:r>
              <a:rPr sz="2000" spc="-38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4F6128"/>
                </a:solidFill>
                <a:latin typeface="Verdana"/>
                <a:cs typeface="Verdana"/>
              </a:rPr>
              <a:t>aquatic,  </a:t>
            </a:r>
            <a:r>
              <a:rPr sz="2000" spc="-150" dirty="0">
                <a:solidFill>
                  <a:srgbClr val="4F6128"/>
                </a:solidFill>
                <a:latin typeface="Verdana"/>
                <a:cs typeface="Verdana"/>
              </a:rPr>
              <a:t>tundra, </a:t>
            </a:r>
            <a:r>
              <a:rPr sz="2000" spc="-15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chaparral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the </a:t>
            </a:r>
            <a:r>
              <a:rPr sz="2000" spc="-70" dirty="0">
                <a:solidFill>
                  <a:srgbClr val="4F6128"/>
                </a:solidFill>
                <a:latin typeface="Verdana"/>
                <a:cs typeface="Verdana"/>
              </a:rPr>
              <a:t>six  </a:t>
            </a:r>
            <a:r>
              <a:rPr sz="2000" spc="-145" dirty="0">
                <a:solidFill>
                  <a:srgbClr val="4F6128"/>
                </a:solidFill>
                <a:latin typeface="Verdana"/>
                <a:cs typeface="Verdana"/>
              </a:rPr>
              <a:t>main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biomes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that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are </a:t>
            </a:r>
            <a:r>
              <a:rPr sz="2000" spc="-95" dirty="0">
                <a:solidFill>
                  <a:srgbClr val="4F6128"/>
                </a:solidFill>
                <a:latin typeface="Verdana"/>
                <a:cs typeface="Verdana"/>
              </a:rPr>
              <a:t>present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2000" spc="-135" dirty="0">
                <a:solidFill>
                  <a:srgbClr val="4F6128"/>
                </a:solidFill>
                <a:latin typeface="Verdana"/>
                <a:cs typeface="Verdana"/>
              </a:rPr>
              <a:t>the 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biosphere.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8864" y="2350007"/>
            <a:ext cx="3572255" cy="290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59"/>
    </mc:Choice>
    <mc:Fallback>
      <p:transition spd="slow" advTm="351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-260" dirty="0"/>
              <a:t>We </a:t>
            </a:r>
            <a:r>
              <a:rPr sz="4400" spc="-95" dirty="0"/>
              <a:t>Have</a:t>
            </a:r>
            <a:r>
              <a:rPr sz="4400" spc="175" dirty="0"/>
              <a:t> </a:t>
            </a:r>
            <a:r>
              <a:rPr sz="4400" spc="-95" dirty="0"/>
              <a:t>Done!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9495" y="1557527"/>
            <a:ext cx="7883652" cy="465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6"/>
    </mc:Choice>
    <mc:Fallback>
      <p:transition spd="slow" advTm="34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-260" dirty="0"/>
              <a:t>We </a:t>
            </a:r>
            <a:r>
              <a:rPr sz="4400" spc="-95" dirty="0"/>
              <a:t>Have</a:t>
            </a:r>
            <a:r>
              <a:rPr sz="4400" spc="175" dirty="0"/>
              <a:t> </a:t>
            </a:r>
            <a:r>
              <a:rPr sz="4400" spc="-95" dirty="0"/>
              <a:t>Done!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484375"/>
            <a:ext cx="9144000" cy="4753610"/>
            <a:chOff x="0" y="1484375"/>
            <a:chExt cx="9144000" cy="4753610"/>
          </a:xfrm>
        </p:grpSpPr>
        <p:sp>
          <p:nvSpPr>
            <p:cNvPr id="4" name="object 4"/>
            <p:cNvSpPr/>
            <p:nvPr/>
          </p:nvSpPr>
          <p:spPr>
            <a:xfrm>
              <a:off x="3493008" y="1484375"/>
              <a:ext cx="5650992" cy="3179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7376" y="3284219"/>
              <a:ext cx="4428744" cy="2953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4375"/>
              <a:ext cx="4572000" cy="2875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1"/>
    </mc:Choice>
    <mc:Fallback>
      <p:transition spd="slow" advTm="41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-260" dirty="0"/>
              <a:t>We </a:t>
            </a:r>
            <a:r>
              <a:rPr sz="4400" spc="-95" dirty="0"/>
              <a:t>Have</a:t>
            </a:r>
            <a:r>
              <a:rPr sz="4400" spc="175" dirty="0"/>
              <a:t> </a:t>
            </a:r>
            <a:r>
              <a:rPr sz="4400" spc="-95" dirty="0"/>
              <a:t>Done!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412747"/>
            <a:ext cx="9144000" cy="4863465"/>
            <a:chOff x="0" y="1412747"/>
            <a:chExt cx="9144000" cy="4863465"/>
          </a:xfrm>
        </p:grpSpPr>
        <p:sp>
          <p:nvSpPr>
            <p:cNvPr id="4" name="object 4"/>
            <p:cNvSpPr/>
            <p:nvPr/>
          </p:nvSpPr>
          <p:spPr>
            <a:xfrm>
              <a:off x="0" y="1412747"/>
              <a:ext cx="4853940" cy="3229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5591" y="1484375"/>
              <a:ext cx="4788408" cy="3191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8667" y="3573780"/>
              <a:ext cx="4177283" cy="2702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5"/>
    </mc:Choice>
    <mc:Fallback>
      <p:transition spd="slow" advTm="40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1472" y="1588008"/>
            <a:ext cx="5184648" cy="460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-260" dirty="0"/>
              <a:t>We </a:t>
            </a:r>
            <a:r>
              <a:rPr sz="4400" spc="-95" dirty="0"/>
              <a:t>Have</a:t>
            </a:r>
            <a:r>
              <a:rPr sz="4400" spc="175" dirty="0"/>
              <a:t> </a:t>
            </a:r>
            <a:r>
              <a:rPr sz="4400" spc="-95" dirty="0"/>
              <a:t>Done!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5"/>
    </mc:Choice>
    <mc:Fallback>
      <p:transition spd="slow" advTm="60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What </a:t>
            </a:r>
            <a:r>
              <a:rPr sz="4400" spc="-260" dirty="0"/>
              <a:t>We </a:t>
            </a:r>
            <a:r>
              <a:rPr sz="4400" spc="-95" dirty="0"/>
              <a:t>Have</a:t>
            </a:r>
            <a:r>
              <a:rPr sz="4400" spc="175" dirty="0"/>
              <a:t> </a:t>
            </a:r>
            <a:r>
              <a:rPr sz="4400" spc="-95" dirty="0"/>
              <a:t>Done!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36420" y="1487424"/>
            <a:ext cx="5219700" cy="470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2"/>
    </mc:Choice>
    <mc:Fallback>
      <p:transition spd="slow" advTm="43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1682241"/>
            <a:ext cx="31559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80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“For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I've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done 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start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again</a:t>
            </a:r>
            <a:endParaRPr sz="1800">
              <a:latin typeface="Arial"/>
              <a:cs typeface="Arial"/>
            </a:endParaRPr>
          </a:p>
          <a:p>
            <a:pPr marL="12700" marR="12636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whatever </a:t>
            </a:r>
            <a:r>
              <a:rPr sz="1800" spc="-5" dirty="0">
                <a:latin typeface="Arial"/>
                <a:cs typeface="Arial"/>
              </a:rPr>
              <a:t>pain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come  </a:t>
            </a:r>
            <a:r>
              <a:rPr sz="1800" spc="-45" dirty="0">
                <a:latin typeface="Arial"/>
                <a:cs typeface="Arial"/>
              </a:rPr>
              <a:t>Today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I'm </a:t>
            </a:r>
            <a:r>
              <a:rPr sz="1800" spc="-5" dirty="0">
                <a:latin typeface="Arial"/>
                <a:cs typeface="Arial"/>
              </a:rPr>
              <a:t>forgiving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I've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done”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8732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 </a:t>
            </a:r>
            <a:r>
              <a:rPr sz="1800" i="1" spc="-5" dirty="0">
                <a:latin typeface="Arial"/>
                <a:cs typeface="Arial"/>
              </a:rPr>
              <a:t>Linkin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708" y="3035807"/>
            <a:ext cx="5765292" cy="3191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566" y="520395"/>
            <a:ext cx="5209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What </a:t>
            </a:r>
            <a:r>
              <a:rPr sz="4400" spc="-254" dirty="0"/>
              <a:t>We </a:t>
            </a:r>
            <a:r>
              <a:rPr sz="4400" spc="-100" dirty="0"/>
              <a:t>Have</a:t>
            </a:r>
            <a:r>
              <a:rPr sz="4400" spc="140" dirty="0"/>
              <a:t> </a:t>
            </a:r>
            <a:r>
              <a:rPr sz="4400" spc="-95" dirty="0"/>
              <a:t>Done!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0"/>
    </mc:Choice>
    <mc:Fallback>
      <p:transition spd="slow" advTm="52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165" dirty="0"/>
              <a:t>Why </a:t>
            </a:r>
            <a:r>
              <a:rPr sz="4400" spc="65" dirty="0"/>
              <a:t>we </a:t>
            </a:r>
            <a:r>
              <a:rPr sz="4400" spc="70" dirty="0"/>
              <a:t>are </a:t>
            </a:r>
            <a:r>
              <a:rPr sz="4400" spc="25" dirty="0"/>
              <a:t>studying</a:t>
            </a:r>
            <a:r>
              <a:rPr sz="4400" spc="-165" dirty="0"/>
              <a:t> </a:t>
            </a:r>
            <a:r>
              <a:rPr sz="4400" spc="100" dirty="0"/>
              <a:t>this  </a:t>
            </a:r>
            <a:r>
              <a:rPr sz="4400" spc="-25" dirty="0"/>
              <a:t>subject?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58267" y="1630121"/>
            <a:ext cx="548703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-204" dirty="0">
                <a:solidFill>
                  <a:srgbClr val="003D07"/>
                </a:solidFill>
                <a:latin typeface="Verdana"/>
                <a:cs typeface="Verdana"/>
              </a:rPr>
              <a:t>“Environmental </a:t>
            </a:r>
            <a:r>
              <a:rPr sz="3200" spc="-215" dirty="0">
                <a:solidFill>
                  <a:srgbClr val="003D07"/>
                </a:solidFill>
                <a:latin typeface="Verdana"/>
                <a:cs typeface="Verdana"/>
              </a:rPr>
              <a:t>Studies” </a:t>
            </a:r>
            <a:r>
              <a:rPr sz="3200" spc="-40" dirty="0">
                <a:solidFill>
                  <a:srgbClr val="003D07"/>
                </a:solidFill>
                <a:latin typeface="Verdana"/>
                <a:cs typeface="Verdana"/>
              </a:rPr>
              <a:t>is</a:t>
            </a:r>
            <a:r>
              <a:rPr sz="3200" spc="-4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20" dirty="0">
                <a:solidFill>
                  <a:srgbClr val="003D07"/>
                </a:solidFill>
                <a:latin typeface="Verdana"/>
                <a:cs typeface="Verdana"/>
              </a:rPr>
              <a:t>a  </a:t>
            </a:r>
            <a:r>
              <a:rPr sz="3200" spc="-140" dirty="0">
                <a:solidFill>
                  <a:srgbClr val="003D07"/>
                </a:solidFill>
                <a:latin typeface="Verdana"/>
                <a:cs typeface="Verdana"/>
              </a:rPr>
              <a:t>Multidisciplinary</a:t>
            </a:r>
            <a:r>
              <a:rPr sz="3200" spc="-29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subject.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783" y="2636520"/>
            <a:ext cx="3293364" cy="329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5"/>
    </mc:Choice>
    <mc:Fallback>
      <p:transition spd="slow" advTm="469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1288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Verdana</vt:lpstr>
      <vt:lpstr>Wingdings</vt:lpstr>
      <vt:lpstr>Office Theme</vt:lpstr>
      <vt:lpstr>PowerPoint Presentation</vt:lpstr>
      <vt:lpstr>What We Have Done!</vt:lpstr>
      <vt:lpstr>What We Have Done!</vt:lpstr>
      <vt:lpstr>What We Have Done!</vt:lpstr>
      <vt:lpstr>What We Have Done!</vt:lpstr>
      <vt:lpstr>What We Have Done!</vt:lpstr>
      <vt:lpstr>What We Have Done!</vt:lpstr>
      <vt:lpstr>What We Have Done!</vt:lpstr>
      <vt:lpstr>Why we are studying this  subject?</vt:lpstr>
      <vt:lpstr>Multidisciplinary Nature of  Environmental Studies</vt:lpstr>
      <vt:lpstr>They are not the same</vt:lpstr>
      <vt:lpstr>Importance of Environmental  Studies</vt:lpstr>
      <vt:lpstr>Importance of Environmental  Studies</vt:lpstr>
      <vt:lpstr>Scope of Environmental Studies</vt:lpstr>
      <vt:lpstr>What is environment?</vt:lpstr>
      <vt:lpstr>Types of Environment</vt:lpstr>
      <vt:lpstr>Spheres of Earth</vt:lpstr>
      <vt:lpstr>Spheres of Earth</vt:lpstr>
      <vt:lpstr>Spheres of Earth</vt:lpstr>
      <vt:lpstr>Spheres of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Aashish Raj</cp:lastModifiedBy>
  <cp:revision>1</cp:revision>
  <dcterms:created xsi:type="dcterms:W3CDTF">2023-12-12T13:58:52Z</dcterms:created>
  <dcterms:modified xsi:type="dcterms:W3CDTF">2023-12-18T13:07:52Z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</Properties>
</file>