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8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D07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84376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5"/>
                </a:moveTo>
                <a:lnTo>
                  <a:pt x="9143999" y="4753355"/>
                </a:lnTo>
                <a:lnTo>
                  <a:pt x="9143999" y="0"/>
                </a:lnTo>
                <a:lnTo>
                  <a:pt x="0" y="0"/>
                </a:lnTo>
                <a:lnTo>
                  <a:pt x="0" y="475335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54642"/>
            <a:ext cx="8072119" cy="125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84022"/>
            <a:ext cx="8072119" cy="440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D07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93837"/>
            <a:ext cx="516636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0" y="2302763"/>
                </a:moveTo>
                <a:lnTo>
                  <a:pt x="9143999" y="2302763"/>
                </a:lnTo>
                <a:lnTo>
                  <a:pt x="9143999" y="0"/>
                </a:lnTo>
                <a:lnTo>
                  <a:pt x="0" y="0"/>
                </a:lnTo>
                <a:lnTo>
                  <a:pt x="0" y="2302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2" y="4075562"/>
            <a:ext cx="55111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E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nvi</a:t>
            </a:r>
            <a:r>
              <a:rPr sz="4000" b="0" spc="-10" dirty="0">
                <a:solidFill>
                  <a:srgbClr val="EBF1DE"/>
                </a:solidFill>
                <a:latin typeface="Bahnschrift Light"/>
                <a:cs typeface="Bahnschrift Light"/>
              </a:rPr>
              <a:t>r</a:t>
            </a: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o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n</a:t>
            </a:r>
            <a:r>
              <a:rPr sz="4000" b="0" spc="-35" dirty="0">
                <a:solidFill>
                  <a:srgbClr val="EBF1DE"/>
                </a:solidFill>
                <a:latin typeface="Bahnschrift Light"/>
                <a:cs typeface="Bahnschrift Light"/>
              </a:rPr>
              <a:t>men</a:t>
            </a:r>
            <a:r>
              <a:rPr sz="4000" b="0" dirty="0">
                <a:solidFill>
                  <a:srgbClr val="EBF1DE"/>
                </a:solidFill>
                <a:latin typeface="Bahnschrift Light"/>
                <a:cs typeface="Bahnschrift Light"/>
              </a:rPr>
              <a:t>t</a:t>
            </a:r>
            <a:r>
              <a:rPr sz="4000" b="0" spc="-30" dirty="0">
                <a:solidFill>
                  <a:srgbClr val="EBF1DE"/>
                </a:solidFill>
                <a:latin typeface="Bahnschrift Light"/>
                <a:cs typeface="Bahnschrift Light"/>
              </a:rPr>
              <a:t>a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45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Po</a:t>
            </a:r>
            <a:r>
              <a:rPr sz="4000" b="0" spc="-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u</a:t>
            </a:r>
            <a:r>
              <a:rPr sz="40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t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ion</a:t>
            </a:r>
            <a:endParaRPr sz="4000">
              <a:latin typeface="Bahnschrift Light"/>
              <a:cs typeface="Bahnschrift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363" y="5258880"/>
            <a:ext cx="33331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Dr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.</a:t>
            </a:r>
            <a:r>
              <a:rPr sz="3200" b="0" spc="6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C3D69A"/>
                </a:solidFill>
                <a:latin typeface="Bahnschrift Light"/>
                <a:cs typeface="Bahnschrift Light"/>
              </a:rPr>
              <a:t>P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rase</a:t>
            </a:r>
            <a:r>
              <a:rPr sz="3200" b="0" spc="-15" dirty="0">
                <a:solidFill>
                  <a:srgbClr val="C3D69A"/>
                </a:solidFill>
                <a:latin typeface="Bahnschrift Light"/>
                <a:cs typeface="Bahnschrift Light"/>
              </a:rPr>
              <a:t>n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ji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t</a:t>
            </a:r>
            <a:r>
              <a:rPr sz="3200" b="0" spc="6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Adak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Solid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wast</a:t>
            </a:r>
            <a:r>
              <a:rPr dirty="0"/>
              <a:t>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7103109" cy="247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3390" indent="-44069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454025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lid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managemen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(SWM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32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endParaRPr sz="3200">
              <a:latin typeface="Bahnschrift Light"/>
              <a:cs typeface="Bahnschrift Light"/>
            </a:endParaRPr>
          </a:p>
          <a:p>
            <a:pPr marL="343535">
              <a:lnSpc>
                <a:spcPct val="100000"/>
              </a:lnSpc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three-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step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proce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s:</a:t>
            </a:r>
            <a:endParaRPr sz="32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Col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lect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28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solid</a:t>
            </a:r>
            <a:r>
              <a:rPr sz="2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endParaRPr sz="2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ranspor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tati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so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id</a:t>
            </a:r>
            <a:r>
              <a:rPr sz="2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endParaRPr sz="2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Disposa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solid</a:t>
            </a:r>
            <a:r>
              <a:rPr sz="28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Collection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2657"/>
            <a:ext cx="7940675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21717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Larg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8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numbe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8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of</a:t>
            </a:r>
            <a:r>
              <a:rPr sz="28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dustbin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8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prov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ide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enabl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proper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ection</a:t>
            </a:r>
            <a:r>
              <a:rPr sz="28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wastes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accordi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800" b="0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categor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es.</a:t>
            </a:r>
            <a:endParaRPr sz="28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800" b="1" spc="-25" dirty="0">
                <a:solidFill>
                  <a:srgbClr val="003D07"/>
                </a:solidFill>
                <a:latin typeface="Bahnschrift"/>
                <a:cs typeface="Bahnschrift"/>
              </a:rPr>
              <a:t>Doo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8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28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03D07"/>
                </a:solidFill>
                <a:latin typeface="Bahnschrift"/>
                <a:cs typeface="Bahnschrift"/>
              </a:rPr>
              <a:t>doo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8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col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le</a:t>
            </a:r>
            <a:r>
              <a:rPr sz="2800" b="1" spc="-3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tion</a:t>
            </a:r>
            <a:r>
              <a:rPr sz="2800" b="1" spc="9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do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mesti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garbage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endParaRPr sz="2800">
              <a:latin typeface="Bahnschrift Light"/>
              <a:cs typeface="Bahnschrift Light"/>
            </a:endParaRPr>
          </a:p>
          <a:p>
            <a:pPr marL="343535">
              <a:lnSpc>
                <a:spcPct val="100000"/>
              </a:lnSpc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most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commo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popular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practi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e.</a:t>
            </a:r>
            <a:endParaRPr sz="2800">
              <a:latin typeface="Bahnschrift Light"/>
              <a:cs typeface="Bahnschrift Light"/>
            </a:endParaRPr>
          </a:p>
          <a:p>
            <a:pPr marL="343535" marR="5080" indent="-33083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800" b="1" spc="-20" dirty="0">
                <a:solidFill>
                  <a:srgbClr val="003D07"/>
                </a:solidFill>
                <a:latin typeface="Bahnschrift"/>
                <a:cs typeface="Bahnschrift"/>
              </a:rPr>
              <a:t>Rag</a:t>
            </a:r>
            <a:r>
              <a:rPr sz="28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picke</a:t>
            </a:r>
            <a:r>
              <a:rPr sz="2800" b="1" spc="-30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800" b="1" spc="-1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8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cont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ibute</a:t>
            </a:r>
            <a:r>
              <a:rPr sz="28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manag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ment.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gregat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recyclab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mat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other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waste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hence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save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cos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ime.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Trans</a:t>
            </a:r>
            <a:r>
              <a:rPr spc="20" dirty="0"/>
              <a:t>p</a:t>
            </a:r>
            <a:r>
              <a:rPr dirty="0"/>
              <a:t>orta</a:t>
            </a:r>
            <a:r>
              <a:rPr spc="5" dirty="0"/>
              <a:t>t</a:t>
            </a:r>
            <a:r>
              <a:rPr spc="-15" dirty="0"/>
              <a:t>i</a:t>
            </a:r>
            <a:r>
              <a:rPr dirty="0"/>
              <a:t>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8037830" cy="406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508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Trans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rtati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lid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ur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area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dumpin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gro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nds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wit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32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help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tractor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32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truck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Trans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fer</a:t>
            </a:r>
            <a:r>
              <a:rPr sz="32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st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tion</a:t>
            </a:r>
            <a:endParaRPr sz="32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Red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ces</a:t>
            </a:r>
            <a:endParaRPr sz="2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transportation</a:t>
            </a:r>
            <a:r>
              <a:rPr sz="28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cost</a:t>
            </a:r>
            <a:endParaRPr sz="2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vehicular</a:t>
            </a:r>
            <a:r>
              <a:rPr sz="28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emission</a:t>
            </a:r>
            <a:endParaRPr sz="2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maintenanc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8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cost.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Processing/R</a:t>
            </a:r>
            <a:r>
              <a:rPr spc="-5" dirty="0"/>
              <a:t>eco</a:t>
            </a:r>
            <a:r>
              <a:rPr spc="10" dirty="0"/>
              <a:t>v</a:t>
            </a:r>
            <a:r>
              <a:rPr spc="-5" dirty="0"/>
              <a:t>er</a:t>
            </a:r>
            <a:r>
              <a:rPr dirty="0"/>
              <a:t>y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7201534" cy="316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Red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cti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raw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material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Reu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materials</a:t>
            </a:r>
            <a:endParaRPr sz="32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Repair</a:t>
            </a:r>
            <a:endParaRPr sz="28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Recycling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aterials</a:t>
            </a:r>
            <a:endParaRPr sz="32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Reformation</a:t>
            </a:r>
            <a:r>
              <a:rPr sz="28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old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products</a:t>
            </a:r>
            <a:endParaRPr sz="2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For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mation</a:t>
            </a:r>
            <a:r>
              <a:rPr sz="28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new</a:t>
            </a:r>
            <a:r>
              <a:rPr sz="2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products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Disposa</a:t>
            </a:r>
            <a:r>
              <a:rPr dirty="0"/>
              <a:t>l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4341495" cy="338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dumpi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Lan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fill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Ocean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dumping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rning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ncinerati</a:t>
            </a:r>
            <a:r>
              <a:rPr sz="32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n)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Comp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sti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endParaRPr sz="32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Red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cti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so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rce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ts val="5155"/>
              </a:lnSpc>
            </a:pPr>
            <a:r>
              <a:rPr spc="-5" dirty="0"/>
              <a:t>Disposa</a:t>
            </a:r>
            <a:r>
              <a:rPr dirty="0"/>
              <a:t>l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8068"/>
            <a:ext cx="8051800" cy="467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Sanitary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endParaRPr sz="1800">
              <a:latin typeface="Bahnschrift Light"/>
              <a:cs typeface="Bahnschrift Light"/>
            </a:endParaRPr>
          </a:p>
          <a:p>
            <a:pPr marL="742950" marR="257175" lvl="1" indent="-273050">
              <a:lnSpc>
                <a:spcPct val="100000"/>
              </a:lnSpc>
              <a:spcBef>
                <a:spcPts val="4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bage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spread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ayers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mpacte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wi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clay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/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plastic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oam</a:t>
            </a:r>
            <a:endParaRPr sz="1600">
              <a:latin typeface="Bahnschrift Light"/>
              <a:cs typeface="Bahnschrift Light"/>
            </a:endParaRPr>
          </a:p>
          <a:p>
            <a:pPr marL="742950" marR="646430" lvl="1" indent="-273050">
              <a:lnSpc>
                <a:spcPct val="100000"/>
              </a:lnSpc>
              <a:spcBef>
                <a:spcPts val="4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Bot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wi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im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ermeabl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9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ati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eac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ate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s.</a:t>
            </a:r>
            <a:endParaRPr sz="16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When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andfil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ful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it</a:t>
            </a:r>
            <a:r>
              <a:rPr sz="16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wi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clay,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sand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and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grav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els</a:t>
            </a:r>
            <a:endParaRPr sz="16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Mon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ng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wel</a:t>
            </a:r>
            <a:r>
              <a:rPr sz="1600" b="0" spc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ril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andfil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area</a:t>
            </a:r>
            <a:endParaRPr sz="16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Landfi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ll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(Met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duced.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Composti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4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don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du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4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shortage</a:t>
            </a:r>
            <a:r>
              <a:rPr sz="14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df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ll</a:t>
            </a:r>
            <a:r>
              <a:rPr sz="14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area</a:t>
            </a:r>
            <a:endParaRPr sz="14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4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compos</a:t>
            </a:r>
            <a:r>
              <a:rPr sz="14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400" b="0" spc="-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oxygen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-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medium</a:t>
            </a:r>
            <a:endParaRPr sz="14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Nutrien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4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manur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produ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ced</a:t>
            </a:r>
            <a:endParaRPr sz="14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Inc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neration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00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Bur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ni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4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w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ast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gh</a:t>
            </a:r>
            <a:r>
              <a:rPr sz="14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tempera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ure</a:t>
            </a:r>
            <a:endParaRPr sz="14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it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4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cos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4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4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ry</a:t>
            </a:r>
            <a:r>
              <a:rPr sz="1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hi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gh</a:t>
            </a:r>
            <a:endParaRPr sz="1400">
              <a:latin typeface="Bahnschrift Light"/>
              <a:cs typeface="Bahnschrift Light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SzPct val="114285"/>
              <a:buFont typeface="Wingdings"/>
              <a:buChar char=""/>
              <a:tabLst>
                <a:tab pos="742950" algn="l"/>
              </a:tabLst>
            </a:pP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Dioxin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fura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le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ad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dm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4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etc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4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4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rel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eas</a:t>
            </a:r>
            <a:r>
              <a:rPr sz="14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d.</a:t>
            </a:r>
            <a:r>
              <a:rPr sz="1400" b="0" spc="-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So,</a:t>
            </a:r>
            <a:r>
              <a:rPr sz="14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atter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or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plasti</a:t>
            </a:r>
            <a:r>
              <a:rPr sz="1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4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should</a:t>
            </a:r>
            <a:r>
              <a:rPr sz="1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4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remov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ed</a:t>
            </a:r>
            <a:r>
              <a:rPr sz="14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ef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ore</a:t>
            </a:r>
            <a:r>
              <a:rPr sz="1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urnin</a:t>
            </a:r>
            <a:r>
              <a:rPr sz="14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endParaRPr sz="1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Nois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8007984" cy="377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Nois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plea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/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unwan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sound</a:t>
            </a:r>
            <a:endParaRPr sz="2000">
              <a:latin typeface="Bahnschrift Light"/>
              <a:cs typeface="Bahnschrift Light"/>
            </a:endParaRPr>
          </a:p>
          <a:p>
            <a:pPr marL="344805" marR="5080" indent="-332105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Nois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oise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propagates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rough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mos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here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at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leads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discomfor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heal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hazards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own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noise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Nois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reme</a:t>
            </a:r>
            <a:r>
              <a:rPr sz="20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expre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SPL)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SPL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loga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sound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sure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reference</a:t>
            </a:r>
            <a:endParaRPr sz="2000">
              <a:latin typeface="Bahnschrift Light"/>
              <a:cs typeface="Bahnschrift Light"/>
            </a:endParaRPr>
          </a:p>
          <a:p>
            <a:pPr marL="344805">
              <a:lnSpc>
                <a:spcPct val="100000"/>
              </a:lnSpc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press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re.</a:t>
            </a:r>
            <a:endParaRPr sz="2000">
              <a:latin typeface="Bahnschrift Light"/>
              <a:cs typeface="Bahnschrift Light"/>
            </a:endParaRPr>
          </a:p>
          <a:p>
            <a:pPr marL="344805" marR="90805" indent="-332105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ernationa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reference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sure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2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X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10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950" b="0" spc="15" baseline="25641" dirty="0">
                <a:solidFill>
                  <a:srgbClr val="003D07"/>
                </a:solidFill>
                <a:latin typeface="Bahnschrift Light"/>
                <a:cs typeface="Bahnschrift Light"/>
              </a:rPr>
              <a:t>-5</a:t>
            </a:r>
            <a:r>
              <a:rPr sz="1950" b="0" spc="60" baseline="2564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Pa.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av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resho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hearing)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SPL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deci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el.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resho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pain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130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dB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Typ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noise: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uou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ermit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ent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Impact/Impulsi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Sour</a:t>
            </a:r>
            <a:r>
              <a:rPr spc="5" dirty="0"/>
              <a:t>c</a:t>
            </a:r>
            <a:r>
              <a:rPr spc="-5" dirty="0"/>
              <a:t>e</a:t>
            </a:r>
            <a:r>
              <a:rPr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Nois</a:t>
            </a:r>
            <a:r>
              <a:rPr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022"/>
            <a:ext cx="7846695" cy="401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tu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phenom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na</a:t>
            </a:r>
            <a:r>
              <a:rPr sz="24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viol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volcan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upt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ons,</a:t>
            </a:r>
            <a:endParaRPr sz="2400">
              <a:latin typeface="Bahnschrift Light"/>
              <a:cs typeface="Bahnschrift Light"/>
            </a:endParaRPr>
          </a:p>
          <a:p>
            <a:pPr marL="344805">
              <a:lnSpc>
                <a:spcPct val="100000"/>
              </a:lnSpc>
            </a:pP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thunder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fi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erce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stor</a:t>
            </a:r>
            <a:r>
              <a:rPr sz="2400" b="0" spc="-4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2400">
              <a:latin typeface="Bahnschrift Light"/>
              <a:cs typeface="Bahnschrift Light"/>
            </a:endParaRPr>
          </a:p>
          <a:p>
            <a:pPr marL="344805" marR="1216660" indent="-33210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Domest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applia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nces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x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washing</a:t>
            </a:r>
            <a:r>
              <a:rPr sz="24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chines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telephones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2400">
              <a:latin typeface="Bahnschrift Light"/>
              <a:cs typeface="Bahnschrift Light"/>
            </a:endParaRPr>
          </a:p>
          <a:p>
            <a:pPr marL="427355" indent="-41465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42799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Industr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ies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ills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acto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ies</a:t>
            </a:r>
            <a:endParaRPr sz="2400">
              <a:latin typeface="Bahnschrift Light"/>
              <a:cs typeface="Bahnschrift Light"/>
            </a:endParaRPr>
          </a:p>
          <a:p>
            <a:pPr marL="344805" marR="485140" indent="-33210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42799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tomobile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–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musi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stem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stant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honking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driv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rs,</a:t>
            </a:r>
            <a:r>
              <a:rPr sz="24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Nois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ns,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ships,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nd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aircr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endParaRPr sz="2400">
              <a:latin typeface="Bahnschrift Light"/>
              <a:cs typeface="Bahnschrift Light"/>
            </a:endParaRPr>
          </a:p>
          <a:p>
            <a:pPr marL="344805" marR="521334" indent="-33210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Bu</a:t>
            </a:r>
            <a:r>
              <a:rPr sz="24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sting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cracker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playing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loud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musi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duri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soc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gathe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ings</a:t>
            </a:r>
            <a:r>
              <a:rPr sz="24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fest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vals.</a:t>
            </a:r>
            <a:endParaRPr sz="2400">
              <a:latin typeface="Bahnschrift Light"/>
              <a:cs typeface="Bahnschrift Light"/>
            </a:endParaRPr>
          </a:p>
          <a:p>
            <a:pPr marL="427355" indent="-41465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427990" algn="l"/>
                <a:tab pos="254000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inment</a:t>
            </a:r>
            <a:r>
              <a:rPr sz="2400" b="0" dirty="0">
                <a:solidFill>
                  <a:srgbClr val="003D07"/>
                </a:solidFill>
                <a:latin typeface="Times New Roman"/>
                <a:cs typeface="Times New Roman"/>
              </a:rPr>
              <a:t>	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device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dio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tel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vision,</a:t>
            </a:r>
            <a:r>
              <a:rPr sz="24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2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Effects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Nois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dirty="0"/>
              <a:t>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427"/>
            <a:ext cx="5077460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dito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cts:</a:t>
            </a:r>
            <a:endParaRPr sz="24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Temporar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or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rmanent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hearing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loss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dito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cts:</a:t>
            </a:r>
            <a:endParaRPr sz="24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Heart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problems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ang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press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Lo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wor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ing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fficien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Insomnia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Emotio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havioral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ange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ect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wildli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fe</a:t>
            </a:r>
            <a:endParaRPr sz="24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Habitat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loss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Prob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laying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eggs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mag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vocal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ords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Control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Nois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Pollution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dirty="0"/>
              <a:t>Cont</a:t>
            </a:r>
            <a:r>
              <a:rPr spc="-10" dirty="0"/>
              <a:t>r</a:t>
            </a:r>
            <a:r>
              <a:rPr dirty="0"/>
              <a:t>ol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sou</a:t>
            </a:r>
            <a:r>
              <a:rPr spc="-15" dirty="0"/>
              <a:t>r</a:t>
            </a:r>
            <a:r>
              <a:rPr spc="-5" dirty="0"/>
              <a:t>ce</a:t>
            </a:r>
          </a:p>
          <a:p>
            <a:pPr marL="744220" marR="5080" lvl="1" indent="-27432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signin</a:t>
            </a:r>
            <a:r>
              <a:rPr sz="20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fabricati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qui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machine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lace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noisy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ones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Proper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lubri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atio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maintenanc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machines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Instal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noisy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machin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soundproof</a:t>
            </a:r>
            <a:r>
              <a:rPr sz="2000" b="0" spc="-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amb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vibration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damp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ner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silencers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automobiles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pc="-15" dirty="0"/>
              <a:t>Control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25" dirty="0"/>
              <a:t>r</a:t>
            </a:r>
            <a:r>
              <a:rPr spc="-20" dirty="0"/>
              <a:t>ansmission</a:t>
            </a:r>
          </a:p>
          <a:p>
            <a:pPr marL="744220" lvl="1" indent="-27432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Nois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bar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ier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pc="-15" dirty="0"/>
              <a:t>Control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25" dirty="0"/>
              <a:t>e</a:t>
            </a:r>
            <a:r>
              <a:rPr spc="-20" dirty="0"/>
              <a:t>ceptor</a:t>
            </a:r>
          </a:p>
          <a:p>
            <a:pPr marL="744220" marR="311785" lvl="1" indent="-27432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r-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ectio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aid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earplugs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noise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helmets,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headphones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etc.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Soil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022"/>
            <a:ext cx="7987665" cy="371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508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chang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4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physi</a:t>
            </a:r>
            <a:r>
              <a:rPr sz="24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chemica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l,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biologic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proper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ies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soil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nat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ur</a:t>
            </a:r>
            <a:r>
              <a:rPr sz="24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anthr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opogenic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activi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ies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le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adve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se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cts</a:t>
            </a:r>
            <a:r>
              <a:rPr sz="24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human</a:t>
            </a:r>
            <a:r>
              <a:rPr sz="24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heal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h,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plants,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als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envir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onment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own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soil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pollu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ion.</a:t>
            </a:r>
            <a:endParaRPr sz="24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Majo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Soil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Pollutan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their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cts</a:t>
            </a:r>
            <a:endParaRPr sz="24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1)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Heavy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Meta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(M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rcu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y,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Arsenic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Cadmium)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2)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mical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3)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Pesticides,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fer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ilizers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her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agri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ul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ura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5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Radioactve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Control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Nois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Pollution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4169410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Ot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meth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ds</a:t>
            </a:r>
            <a:endParaRPr sz="32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Acou</a:t>
            </a:r>
            <a:r>
              <a:rPr sz="2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tic</a:t>
            </a:r>
            <a:r>
              <a:rPr sz="2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Zoni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endParaRPr sz="28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Planti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ees</a:t>
            </a:r>
            <a:endParaRPr sz="28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Legislati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ve</a:t>
            </a:r>
            <a:r>
              <a:rPr sz="2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easures</a:t>
            </a:r>
            <a:endParaRPr sz="2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3371" y="1571244"/>
            <a:ext cx="3390899" cy="285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4143755"/>
            <a:ext cx="2691383" cy="2017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Radiation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575691"/>
            <a:ext cx="7820659" cy="460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tio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pollution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form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zing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alpha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2000" b="0" spc="-3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ionizi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(g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mma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radiation</a:t>
            </a:r>
            <a:r>
              <a:rPr sz="20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ural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human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acti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iti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20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Caus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endParaRPr sz="24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Natural</a:t>
            </a:r>
            <a:endParaRPr sz="20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Co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smi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rays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fr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out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er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spac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Rad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ioa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tiv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Radon-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222</a:t>
            </a:r>
            <a:endParaRPr sz="1800">
              <a:latin typeface="Bahnschrift Light"/>
              <a:cs typeface="Bahnschrift Light"/>
            </a:endParaRPr>
          </a:p>
          <a:p>
            <a:pPr marL="1155700" marR="3194685" lvl="2" indent="-228600">
              <a:lnSpc>
                <a:spcPct val="127800"/>
              </a:lnSpc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Soil,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ck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water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ntain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radioact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ve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mate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ria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endParaRPr sz="18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opog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nic</a:t>
            </a:r>
            <a:endParaRPr sz="20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Nucl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owe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plants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Nucl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cc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dents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Medi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-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rays,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tes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b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orat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es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0115" y="2429255"/>
            <a:ext cx="3477767" cy="3464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Radiation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718693"/>
            <a:ext cx="4053840" cy="423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Uni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radio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acti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xpo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ure</a:t>
            </a:r>
            <a:endParaRPr sz="20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Rem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(R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entge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eq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iv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len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man)</a:t>
            </a:r>
            <a:endParaRPr sz="1800">
              <a:latin typeface="Bahnschrift Light"/>
              <a:cs typeface="Bahnschrift Light"/>
            </a:endParaRPr>
          </a:p>
          <a:p>
            <a:pPr marL="344805" indent="-33210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Radiation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Pollu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endParaRPr sz="2000">
              <a:latin typeface="Bahnschrift Light"/>
              <a:cs typeface="Bahnschrift Light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So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fect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(C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body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ce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s)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skin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cer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ne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ncer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red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ct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if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premat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ure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agei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endParaRPr sz="18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Gen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Ef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ect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(Cha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ng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fect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ch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rth</a:t>
            </a:r>
            <a:endParaRPr sz="1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1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Inf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nt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orta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ity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1888" y="1499616"/>
            <a:ext cx="3182112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3572255"/>
            <a:ext cx="4428744" cy="2570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Radiation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671192"/>
            <a:ext cx="5328920" cy="447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5440" algn="l"/>
              </a:tabLst>
            </a:pP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ollution</a:t>
            </a:r>
            <a:endParaRPr sz="1800">
              <a:latin typeface="Bahnschrift Light"/>
              <a:cs typeface="Bahnschrift Light"/>
            </a:endParaRPr>
          </a:p>
          <a:p>
            <a:pPr marL="744220" marR="442595" lvl="1" indent="-27432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De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nse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tree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plant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mic</a:t>
            </a:r>
            <a:r>
              <a:rPr sz="16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owe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plant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  <a:p>
            <a:pPr marL="744220" marR="149860" lvl="1" indent="-27432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Pro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mana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eme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nt</a:t>
            </a:r>
            <a:r>
              <a:rPr sz="16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radi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acti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ve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aste</a:t>
            </a:r>
            <a:r>
              <a:rPr sz="16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sured.</a:t>
            </a:r>
            <a:endParaRPr sz="1600">
              <a:latin typeface="Bahnschrift Light"/>
              <a:cs typeface="Bahnschrift Light"/>
            </a:endParaRPr>
          </a:p>
          <a:p>
            <a:pPr marL="744220" lvl="1" indent="-27432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ssary</a:t>
            </a:r>
            <a:r>
              <a:rPr sz="16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X-ray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examinati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endParaRPr sz="1600">
              <a:latin typeface="Bahnschrift Light"/>
              <a:cs typeface="Bahnschrift Light"/>
            </a:endParaRPr>
          </a:p>
          <a:p>
            <a:pPr marL="744220">
              <a:lnSpc>
                <a:spcPct val="100000"/>
              </a:lnSpc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ided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ield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by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rk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rs.</a:t>
            </a:r>
            <a:endParaRPr sz="1600">
              <a:latin typeface="Bahnschrift Light"/>
              <a:cs typeface="Bahnschrift Light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Duri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nu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stal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ati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ns,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6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asp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must</a:t>
            </a:r>
            <a:r>
              <a:rPr sz="16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dered</a:t>
            </a:r>
            <a:endParaRPr sz="1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1209675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sele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endParaRPr sz="1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De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sign</a:t>
            </a:r>
            <a:endParaRPr sz="1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ructi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ss</a:t>
            </a:r>
            <a:endParaRPr sz="1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Op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ra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ng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nd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iti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ons</a:t>
            </a:r>
            <a:endParaRPr sz="1600">
              <a:latin typeface="Bahnschrift Light"/>
              <a:cs typeface="Bahnschrift Light"/>
            </a:endParaRPr>
          </a:p>
          <a:p>
            <a:pPr marL="1155700" marR="218440" lvl="2" indent="-228600">
              <a:lnSpc>
                <a:spcPct val="100000"/>
              </a:lnSpc>
              <a:spcBef>
                <a:spcPts val="70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Precaut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io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na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measure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paredn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ss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disast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rs</a:t>
            </a:r>
            <a:endParaRPr sz="16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1615" y="2642616"/>
            <a:ext cx="2959608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32" y="3161806"/>
            <a:ext cx="4175125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35"/>
              </a:lnSpc>
            </a:pPr>
            <a:r>
              <a:rPr sz="7200" b="0" spc="-5" dirty="0">
                <a:solidFill>
                  <a:srgbClr val="00654D"/>
                </a:solidFill>
                <a:latin typeface="Bahnschrift Light"/>
                <a:cs typeface="Bahnschrift Light"/>
              </a:rPr>
              <a:t>Th</a:t>
            </a:r>
            <a:r>
              <a:rPr sz="7200" b="0" spc="25" dirty="0">
                <a:solidFill>
                  <a:srgbClr val="00654D"/>
                </a:solidFill>
                <a:latin typeface="Bahnschrift Light"/>
                <a:cs typeface="Bahnschrift Light"/>
              </a:rPr>
              <a:t>a</a:t>
            </a:r>
            <a:r>
              <a:rPr sz="7200" b="0" spc="-40" dirty="0">
                <a:solidFill>
                  <a:srgbClr val="00654D"/>
                </a:solidFill>
                <a:latin typeface="Bahnschrift Light"/>
                <a:cs typeface="Bahnschrift Light"/>
              </a:rPr>
              <a:t>nk</a:t>
            </a:r>
            <a:r>
              <a:rPr sz="7200" b="0" spc="135" dirty="0">
                <a:solidFill>
                  <a:srgbClr val="00654D"/>
                </a:solidFill>
                <a:latin typeface="Times New Roman"/>
                <a:cs typeface="Times New Roman"/>
              </a:rPr>
              <a:t> </a:t>
            </a:r>
            <a:r>
              <a:rPr sz="7200" b="0" dirty="0">
                <a:solidFill>
                  <a:srgbClr val="00654D"/>
                </a:solidFill>
                <a:latin typeface="Bahnschrift Light"/>
                <a:cs typeface="Bahnschrift Light"/>
              </a:rPr>
              <a:t>You</a:t>
            </a:r>
            <a:endParaRPr sz="72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Soil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7893684" cy="451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Causes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Soil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endParaRPr sz="2000">
              <a:latin typeface="Bahnschrift Light"/>
              <a:cs typeface="Bahnschrift Light"/>
            </a:endParaRPr>
          </a:p>
          <a:p>
            <a:pPr marL="805180" lvl="1" indent="-33528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805815" algn="l"/>
              </a:tabLst>
            </a:pP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Industria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ning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Agri</a:t>
            </a:r>
            <a:r>
              <a:rPr sz="18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tura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esti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Radioactive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wastes</a:t>
            </a:r>
            <a:endParaRPr sz="18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9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Soil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Red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ferti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ity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so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endParaRPr sz="1800">
              <a:latin typeface="Bahnschrift Light"/>
              <a:cs typeface="Bahnschrift Light"/>
            </a:endParaRPr>
          </a:p>
          <a:p>
            <a:pPr marL="742950" marR="92710" lvl="1" indent="-27305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Causes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creas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mbe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mos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q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uitoe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flies,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wh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are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vectors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sev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ral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deadl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seases</a:t>
            </a:r>
            <a:endParaRPr sz="1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Red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aestheti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va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and</a:t>
            </a:r>
            <a:endParaRPr sz="1800">
              <a:latin typeface="Bahnschrift Light"/>
              <a:cs typeface="Bahnschrift Light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Rad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ioa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tiv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ent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present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so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ent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er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hu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nd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nu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mber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advers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health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ef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ect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such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ncer,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def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it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es</a:t>
            </a:r>
            <a:r>
              <a:rPr sz="18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nes,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etc.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Soil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dirty="0"/>
              <a:t>Cont</a:t>
            </a:r>
            <a:r>
              <a:rPr spc="-10" dirty="0"/>
              <a:t>r</a:t>
            </a:r>
            <a:r>
              <a:rPr dirty="0"/>
              <a:t>ol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Soil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Pollut</a:t>
            </a:r>
            <a:r>
              <a:rPr spc="-15" dirty="0"/>
              <a:t>i</a:t>
            </a:r>
            <a:r>
              <a:rPr dirty="0"/>
              <a:t>on</a:t>
            </a:r>
          </a:p>
          <a:p>
            <a:pPr marL="742950" marR="226695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tmen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industrial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before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ce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soil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ution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 marL="742950" marR="422275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Garbag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from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urba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ould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gregate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biod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grad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ble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n-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ble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cts.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Biodegra</a:t>
            </a:r>
            <a:r>
              <a:rPr sz="20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le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can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for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ures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bioga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n-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biod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gra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le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recycled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and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reu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ed.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mu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encouraged.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Reducti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amou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ioac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ive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erial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</a:t>
            </a:r>
            <a:endParaRPr sz="2000">
              <a:latin typeface="Bahnschrift Light"/>
              <a:cs typeface="Bahnschrift Light"/>
            </a:endParaRPr>
          </a:p>
          <a:p>
            <a:pPr marL="742950">
              <a:lnSpc>
                <a:spcPct val="100000"/>
              </a:lnSpc>
            </a:pPr>
            <a:r>
              <a:rPr sz="2000" dirty="0">
                <a:solidFill>
                  <a:srgbClr val="4F6128"/>
                </a:solidFill>
              </a:rPr>
              <a:t>soil</a:t>
            </a:r>
            <a:endParaRPr sz="2000"/>
          </a:p>
          <a:p>
            <a:pPr marL="742950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ductio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chemica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fer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iliz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rs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sticides</a:t>
            </a:r>
            <a:endParaRPr sz="20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Solid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for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el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rici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gen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ion.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Solid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1" y="1688972"/>
            <a:ext cx="7986395" cy="428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6985" indent="-33020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So</a:t>
            </a:r>
            <a:r>
              <a:rPr sz="1800" b="1" spc="-2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id</a:t>
            </a:r>
            <a:r>
              <a:rPr sz="18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was</a:t>
            </a:r>
            <a:r>
              <a:rPr sz="1800" b="1" spc="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8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omest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h,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ba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meta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wh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ises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various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vit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whi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normal</a:t>
            </a:r>
            <a:r>
              <a:rPr sz="1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arde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les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nwanted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responsi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llutio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urba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dustri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as.</a:t>
            </a:r>
            <a:endParaRPr sz="1800">
              <a:latin typeface="Bahnschrift Light"/>
              <a:cs typeface="Bahnschrift Light"/>
            </a:endParaRPr>
          </a:p>
          <a:p>
            <a:pPr marL="342900" marR="271780" indent="-33020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Garba</a:t>
            </a:r>
            <a:r>
              <a:rPr sz="1800" b="1" spc="5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fers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putr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scible</a:t>
            </a:r>
            <a:r>
              <a:rPr sz="18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(So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contains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org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matte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ein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decomp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sed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micro</a:t>
            </a:r>
            <a:r>
              <a:rPr sz="18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rganis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easily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ents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oduce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durin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prep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rati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stora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eat,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veg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les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1800">
              <a:latin typeface="Bahnschrift Light"/>
              <a:cs typeface="Bahnschrift Light"/>
            </a:endParaRPr>
          </a:p>
          <a:p>
            <a:pPr marL="342900" marR="5080" indent="-33020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Rubbish</a:t>
            </a:r>
            <a:r>
              <a:rPr sz="1800" b="1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no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-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putresc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ble</a:t>
            </a:r>
            <a:r>
              <a:rPr sz="1800" b="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sti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ents,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either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combustible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non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combustibl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Comb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stib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incl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r,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wood,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wo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scrap,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leather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mbustibl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tals,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glass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ceramics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1800">
              <a:latin typeface="Bahnschrift Light"/>
              <a:cs typeface="Bahnschrift Light"/>
            </a:endParaRPr>
          </a:p>
          <a:p>
            <a:pPr marL="342900" marR="116839" indent="-33020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Refuse</a:t>
            </a:r>
            <a:r>
              <a:rPr sz="1800" b="1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decomp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sing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1800" b="0" spc="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decomp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osi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ombusti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om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busti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gar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age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pa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ns,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wo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scraps,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plastic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Impo</a:t>
            </a:r>
            <a:r>
              <a:rPr spc="10" dirty="0"/>
              <a:t>r</a:t>
            </a:r>
            <a:r>
              <a:rPr spc="-5" dirty="0"/>
              <a:t>tan</a:t>
            </a:r>
            <a:r>
              <a:rPr dirty="0"/>
              <a:t>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source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1321"/>
            <a:ext cx="7890509" cy="366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3048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Do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mest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ic</a:t>
            </a:r>
            <a:r>
              <a:rPr sz="16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garbage</a:t>
            </a:r>
            <a:r>
              <a:rPr sz="1600" b="1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ref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rs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ld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ast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plastic,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pa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es,</a:t>
            </a:r>
            <a:r>
              <a:rPr sz="16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bje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Path</a:t>
            </a:r>
            <a:r>
              <a:rPr sz="1600" b="1" spc="-2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gica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clu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dead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ma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human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ast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Indust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rial</a:t>
            </a:r>
            <a:r>
              <a:rPr sz="16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waste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eral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nclud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icals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pai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sa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ing,</a:t>
            </a:r>
            <a:endParaRPr sz="1600">
              <a:latin typeface="Bahnschrift Light"/>
              <a:cs typeface="Bahnschrift Light"/>
            </a:endParaRPr>
          </a:p>
          <a:p>
            <a:pPr marL="343535">
              <a:lnSpc>
                <a:spcPct val="100000"/>
              </a:lnSpc>
            </a:pP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fly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ash,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sewage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treatme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ud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Ag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ri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u</a:t>
            </a:r>
            <a:r>
              <a:rPr sz="1600" b="1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tura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mainl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farm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manur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dues.</a:t>
            </a:r>
            <a:endParaRPr sz="1600">
              <a:latin typeface="Bahnschrift Light"/>
              <a:cs typeface="Bahnschrift Light"/>
            </a:endParaRPr>
          </a:p>
          <a:p>
            <a:pPr marL="343535" marR="5080" indent="-33083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un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pal</a:t>
            </a:r>
            <a:r>
              <a:rPr sz="16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lid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aste</a:t>
            </a:r>
            <a:r>
              <a:rPr sz="1600" b="1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(MSW)</a:t>
            </a:r>
            <a:r>
              <a:rPr sz="1600" b="1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6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ommon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ly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now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tras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garbage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sts</a:t>
            </a:r>
            <a:r>
              <a:rPr sz="16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everyd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ay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tem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duc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pac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furn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iture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Mi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16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wast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fr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mi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ivi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g.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eav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ta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1600">
              <a:latin typeface="Bahnschrift Light"/>
              <a:cs typeface="Bahnschrift Light"/>
            </a:endParaRPr>
          </a:p>
          <a:p>
            <a:pPr marL="343535" marR="7499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Radi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acti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ve</a:t>
            </a:r>
            <a:r>
              <a:rPr sz="16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Nuclea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exp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ns,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nu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ea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ng,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radi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acti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ve</a:t>
            </a:r>
            <a:r>
              <a:rPr sz="16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subs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research</a:t>
            </a:r>
            <a:r>
              <a:rPr sz="16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H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sp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ta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1600" b="1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6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03D07"/>
                </a:solidFill>
                <a:latin typeface="Bahnschrift"/>
                <a:cs typeface="Bahnschrift"/>
              </a:rPr>
              <a:t>(BM</a:t>
            </a:r>
            <a:r>
              <a:rPr sz="1600" b="1" spc="-5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)</a:t>
            </a:r>
            <a:r>
              <a:rPr sz="16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clu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6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dis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sable</a:t>
            </a:r>
            <a:r>
              <a:rPr sz="16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ed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syr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nges,</a:t>
            </a:r>
            <a:r>
              <a:rPr sz="16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bla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6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ssues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c.</a:t>
            </a:r>
            <a:endParaRPr sz="16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-</a:t>
            </a:r>
            <a:r>
              <a:rPr sz="1600" b="1" spc="-20" dirty="0">
                <a:solidFill>
                  <a:srgbClr val="003D07"/>
                </a:solidFill>
                <a:latin typeface="Bahnschrift"/>
                <a:cs typeface="Bahnschrift"/>
              </a:rPr>
              <a:t>w</a:t>
            </a:r>
            <a:r>
              <a:rPr sz="1600" b="1" spc="-10" dirty="0">
                <a:solidFill>
                  <a:srgbClr val="003D07"/>
                </a:solidFill>
                <a:latin typeface="Bahnschrift"/>
                <a:cs typeface="Bahnschrift"/>
              </a:rPr>
              <a:t>aste</a:t>
            </a:r>
            <a:r>
              <a:rPr sz="1600" b="1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ref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rs</a:t>
            </a:r>
            <a:r>
              <a:rPr sz="16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elec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6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elec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ro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6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6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equi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pmen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6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ast</a:t>
            </a:r>
            <a:r>
              <a:rPr sz="16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16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Effects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Solid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Waste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7995920" cy="334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32384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helps</a:t>
            </a:r>
            <a:r>
              <a:rPr sz="20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dis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as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-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causi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2000" b="1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orga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is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000" b="1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mosquitoe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flie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rive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fre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ly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populatio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 marL="343535" marR="202565" indent="-33083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wit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rain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ate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mixe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wit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rby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bodi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causing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wate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000" b="1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pol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ution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Burni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ai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000" b="1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pol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ution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Radioac</a:t>
            </a:r>
            <a:r>
              <a:rPr sz="2000" b="1" spc="-1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ive</a:t>
            </a:r>
            <a:r>
              <a:rPr sz="2000" b="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subs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an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000" b="1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caus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ber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endParaRPr sz="2000">
              <a:latin typeface="Bahnschrift Light"/>
              <a:cs typeface="Bahnschrift Light"/>
            </a:endParaRPr>
          </a:p>
          <a:p>
            <a:pPr marL="343535">
              <a:lnSpc>
                <a:spcPct val="100000"/>
              </a:lnSpc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human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ings.</a:t>
            </a:r>
            <a:endParaRPr sz="20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reduces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a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sthetic</a:t>
            </a:r>
            <a:r>
              <a:rPr sz="2000" b="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v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a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lue</a:t>
            </a:r>
            <a:r>
              <a:rPr sz="2000" b="1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d.</a:t>
            </a:r>
            <a:endParaRPr sz="2000">
              <a:latin typeface="Bahnschrift Light"/>
              <a:cs typeface="Bahnschrift Light"/>
            </a:endParaRPr>
          </a:p>
          <a:p>
            <a:pPr marL="343535" indent="-33083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Non-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biod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ble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solid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polyt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en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plastic,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rubber,</a:t>
            </a:r>
            <a:endParaRPr sz="2000">
              <a:latin typeface="Bahnschrift Light"/>
              <a:cs typeface="Bahnschrift Light"/>
            </a:endParaRPr>
          </a:p>
          <a:p>
            <a:pPr marL="343535">
              <a:lnSpc>
                <a:spcPct val="100000"/>
              </a:lnSpc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ea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toxi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20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ga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es</a:t>
            </a:r>
            <a:r>
              <a:rPr sz="2000" b="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bur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causing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lu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Solid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wast</a:t>
            </a:r>
            <a:r>
              <a:rPr dirty="0"/>
              <a:t>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8052434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42799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Indiscr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minat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dis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lid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s-</a:t>
            </a:r>
            <a:r>
              <a:rPr sz="32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ecial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hazardo</a:t>
            </a:r>
            <a:r>
              <a:rPr sz="3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cau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es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advers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environmen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effects.</a:t>
            </a:r>
            <a:endParaRPr sz="3200">
              <a:latin typeface="Bahnschrift Light"/>
              <a:cs typeface="Bahnschrift Light"/>
            </a:endParaRPr>
          </a:p>
          <a:p>
            <a:pPr marL="343535" marR="5080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mai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jectiv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lid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managemen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minimiz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adverse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effect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before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becomes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diffi</a:t>
            </a:r>
            <a:r>
              <a:rPr sz="32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rectify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fut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re.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Solid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wast</a:t>
            </a:r>
            <a:r>
              <a:rPr dirty="0"/>
              <a:t>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5146675" cy="368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417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Mai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ncti</a:t>
            </a:r>
            <a:r>
              <a:rPr sz="3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nal</a:t>
            </a:r>
            <a:r>
              <a:rPr sz="3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Elemen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s:</a:t>
            </a:r>
            <a:endParaRPr sz="32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r>
              <a:rPr sz="2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nerat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endParaRPr sz="2800">
              <a:latin typeface="Bahnschrift Light"/>
              <a:cs typeface="Bahnschrift Light"/>
            </a:endParaRPr>
          </a:p>
          <a:p>
            <a:pPr marL="74295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</a:t>
            </a:r>
            <a:r>
              <a:rPr sz="2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manage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ment</a:t>
            </a:r>
            <a:endParaRPr sz="2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dirty="0">
                <a:solidFill>
                  <a:srgbClr val="77923B"/>
                </a:solidFill>
                <a:latin typeface="Bahnschrift Light"/>
                <a:cs typeface="Bahnschrift Light"/>
              </a:rPr>
              <a:t>St</a:t>
            </a:r>
            <a:r>
              <a:rPr sz="24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24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ge</a:t>
            </a:r>
            <a:endParaRPr sz="24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Collection</a:t>
            </a:r>
            <a:endParaRPr sz="24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4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ansfe</a:t>
            </a:r>
            <a:r>
              <a:rPr sz="2400" b="0" dirty="0">
                <a:solidFill>
                  <a:srgbClr val="77923B"/>
                </a:solidFill>
                <a:latin typeface="Bahnschrift Light"/>
                <a:cs typeface="Bahnschrift Light"/>
              </a:rPr>
              <a:t>r/tr</a:t>
            </a: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nsport</a:t>
            </a:r>
            <a:endParaRPr sz="24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Process</a:t>
            </a:r>
            <a:r>
              <a:rPr sz="2400" b="0" dirty="0">
                <a:solidFill>
                  <a:srgbClr val="77923B"/>
                </a:solidFill>
                <a:latin typeface="Bahnschrift Light"/>
                <a:cs typeface="Bahnschrift Light"/>
              </a:rPr>
              <a:t>ing/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covery</a:t>
            </a:r>
            <a:endParaRPr sz="24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Disposal</a:t>
            </a:r>
            <a:endParaRPr sz="2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1992</Words>
  <Application>Microsoft Office PowerPoint</Application>
  <PresentationFormat>Bildschirmpräsentation (4:3)</PresentationFormat>
  <Paragraphs>220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PowerPoint-Präsentation</vt:lpstr>
      <vt:lpstr>Soil Pollution</vt:lpstr>
      <vt:lpstr>Soil Pollution</vt:lpstr>
      <vt:lpstr>Soil Pollution</vt:lpstr>
      <vt:lpstr>Solid waste</vt:lpstr>
      <vt:lpstr>Important source of solid waste</vt:lpstr>
      <vt:lpstr>Effects of Solid Waste</vt:lpstr>
      <vt:lpstr>Solid waste management</vt:lpstr>
      <vt:lpstr>Solid waste management</vt:lpstr>
      <vt:lpstr>Solid waste management</vt:lpstr>
      <vt:lpstr>Collection of solid waste</vt:lpstr>
      <vt:lpstr>Transportation of solid waste</vt:lpstr>
      <vt:lpstr>Processing/Recovery of solid waste</vt:lpstr>
      <vt:lpstr>Disposal of solid waste</vt:lpstr>
      <vt:lpstr>Disposal of solid waste</vt:lpstr>
      <vt:lpstr>Noise Pollution</vt:lpstr>
      <vt:lpstr>Sources of Noise Pollution</vt:lpstr>
      <vt:lpstr>Effects of Noise pollution</vt:lpstr>
      <vt:lpstr>Control of Noise Pollution</vt:lpstr>
      <vt:lpstr>Control of Noise Pollution</vt:lpstr>
      <vt:lpstr>Radiation Pollution</vt:lpstr>
      <vt:lpstr>Radiation Pollution</vt:lpstr>
      <vt:lpstr>Radiation Pollution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2023-12-18T13:49:33Z</dcterms:created>
  <dcterms:modified xsi:type="dcterms:W3CDTF">2023-12-18T12:49:36Z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LastSaved">
    <vt:filetime>2023-12-18T00:00:00Z</vt:filetime>
  </property>
</Properties>
</file>