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0" autoAdjust="0"/>
  </p:normalViewPr>
  <p:slideViewPr>
    <p:cSldViewPr>
      <p:cViewPr varScale="1">
        <p:scale>
          <a:sx n="82" d="100"/>
          <a:sy n="82" d="100"/>
        </p:scale>
        <p:origin x="193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3D59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3D0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PPT</a:t>
            </a:r>
            <a:r>
              <a:rPr spc="-30" dirty="0"/>
              <a:t> </a:t>
            </a:r>
            <a:r>
              <a:rPr dirty="0"/>
              <a:t>should</a:t>
            </a:r>
            <a:r>
              <a:rPr spc="-15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dirty="0"/>
              <a:t>reference</a:t>
            </a:r>
            <a:r>
              <a:rPr spc="-7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30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3D59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3D0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PPT</a:t>
            </a:r>
            <a:r>
              <a:rPr spc="-30" dirty="0"/>
              <a:t> </a:t>
            </a:r>
            <a:r>
              <a:rPr dirty="0"/>
              <a:t>should</a:t>
            </a:r>
            <a:r>
              <a:rPr spc="-15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dirty="0"/>
              <a:t>reference</a:t>
            </a:r>
            <a:r>
              <a:rPr spc="-7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30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3D59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PPT</a:t>
            </a:r>
            <a:r>
              <a:rPr spc="-30" dirty="0"/>
              <a:t> </a:t>
            </a:r>
            <a:r>
              <a:rPr dirty="0"/>
              <a:t>should</a:t>
            </a:r>
            <a:r>
              <a:rPr spc="-15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dirty="0"/>
              <a:t>reference</a:t>
            </a:r>
            <a:r>
              <a:rPr spc="-7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30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3D59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PPT</a:t>
            </a:r>
            <a:r>
              <a:rPr spc="-30" dirty="0"/>
              <a:t> </a:t>
            </a:r>
            <a:r>
              <a:rPr dirty="0"/>
              <a:t>should</a:t>
            </a:r>
            <a:r>
              <a:rPr spc="-15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dirty="0"/>
              <a:t>reference</a:t>
            </a:r>
            <a:r>
              <a:rPr spc="-7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30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237732"/>
                </a:moveTo>
                <a:lnTo>
                  <a:pt x="0" y="6237732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6237732"/>
                </a:lnTo>
                <a:close/>
              </a:path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1484376"/>
                </a:lnTo>
                <a:lnTo>
                  <a:pt x="9144000" y="1484376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573779"/>
            <a:ext cx="9144000" cy="2303145"/>
          </a:xfrm>
          <a:custGeom>
            <a:avLst/>
            <a:gdLst/>
            <a:ahLst/>
            <a:cxnLst/>
            <a:rect l="l" t="t" r="r" b="b"/>
            <a:pathLst>
              <a:path w="9144000" h="2303145">
                <a:moveTo>
                  <a:pt x="9144000" y="0"/>
                </a:moveTo>
                <a:lnTo>
                  <a:pt x="0" y="0"/>
                </a:lnTo>
                <a:lnTo>
                  <a:pt x="0" y="2302764"/>
                </a:lnTo>
                <a:lnTo>
                  <a:pt x="9144000" y="2302764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>
              <a:alpha val="5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PPT</a:t>
            </a:r>
            <a:r>
              <a:rPr spc="-30" dirty="0"/>
              <a:t> </a:t>
            </a:r>
            <a:r>
              <a:rPr dirty="0"/>
              <a:t>should</a:t>
            </a:r>
            <a:r>
              <a:rPr spc="-15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dirty="0"/>
              <a:t>reference</a:t>
            </a:r>
            <a:r>
              <a:rPr spc="-7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30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484375"/>
            <a:ext cx="9144000" cy="4753610"/>
          </a:xfrm>
          <a:custGeom>
            <a:avLst/>
            <a:gdLst/>
            <a:ahLst/>
            <a:cxnLst/>
            <a:rect l="l" t="t" r="r" b="b"/>
            <a:pathLst>
              <a:path w="9144000" h="4753610">
                <a:moveTo>
                  <a:pt x="0" y="4753356"/>
                </a:moveTo>
                <a:lnTo>
                  <a:pt x="9144000" y="4753356"/>
                </a:lnTo>
                <a:lnTo>
                  <a:pt x="9144000" y="0"/>
                </a:lnTo>
                <a:lnTo>
                  <a:pt x="0" y="0"/>
                </a:lnTo>
                <a:lnTo>
                  <a:pt x="0" y="4753356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237732"/>
                </a:moveTo>
                <a:lnTo>
                  <a:pt x="0" y="6237732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6237732"/>
                </a:lnTo>
                <a:close/>
              </a:path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1484376"/>
                </a:lnTo>
                <a:lnTo>
                  <a:pt x="9144000" y="1484376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493902"/>
            <a:ext cx="807211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3D59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27339"/>
            <a:ext cx="7827645" cy="3623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3D0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8844" y="6379066"/>
            <a:ext cx="5165725" cy="379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PPT</a:t>
            </a:r>
            <a:r>
              <a:rPr spc="-30" dirty="0"/>
              <a:t> </a:t>
            </a:r>
            <a:r>
              <a:rPr dirty="0"/>
              <a:t>should</a:t>
            </a:r>
            <a:r>
              <a:rPr spc="-15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dirty="0"/>
              <a:t>reference</a:t>
            </a:r>
            <a:r>
              <a:rPr spc="-7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30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956380"/>
            <a:ext cx="7353300" cy="1746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10" dirty="0">
                <a:solidFill>
                  <a:srgbClr val="EBF0DE"/>
                </a:solidFill>
                <a:latin typeface="Arial"/>
                <a:cs typeface="Arial"/>
              </a:rPr>
              <a:t>NATURAL</a:t>
            </a:r>
            <a:r>
              <a:rPr sz="4400" spc="-70" dirty="0">
                <a:solidFill>
                  <a:srgbClr val="EBF0DE"/>
                </a:solidFill>
                <a:latin typeface="Arial"/>
                <a:cs typeface="Arial"/>
              </a:rPr>
              <a:t> </a:t>
            </a:r>
            <a:r>
              <a:rPr sz="4400" spc="-360" dirty="0">
                <a:solidFill>
                  <a:srgbClr val="EBF0DE"/>
                </a:solidFill>
                <a:latin typeface="Arial"/>
                <a:cs typeface="Arial"/>
              </a:rPr>
              <a:t>RESOURCES</a:t>
            </a:r>
            <a:endParaRPr sz="4400" dirty="0">
              <a:latin typeface="Arial"/>
              <a:cs typeface="Arial"/>
            </a:endParaRPr>
          </a:p>
          <a:p>
            <a:pPr marL="4030979">
              <a:lnSpc>
                <a:spcPct val="100000"/>
              </a:lnSpc>
              <a:spcBef>
                <a:spcPts val="4425"/>
              </a:spcBef>
            </a:pPr>
            <a:r>
              <a:rPr sz="3200" dirty="0">
                <a:solidFill>
                  <a:srgbClr val="C3D59B"/>
                </a:solidFill>
                <a:latin typeface="Arial"/>
                <a:cs typeface="Arial"/>
              </a:rPr>
              <a:t>Dr.</a:t>
            </a:r>
            <a:r>
              <a:rPr sz="3200" spc="150" dirty="0">
                <a:solidFill>
                  <a:srgbClr val="C3D59B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3D59B"/>
                </a:solidFill>
                <a:latin typeface="Arial"/>
                <a:cs typeface="Arial"/>
              </a:rPr>
              <a:t>Prasenjit</a:t>
            </a:r>
            <a:r>
              <a:rPr sz="3200" spc="150" dirty="0">
                <a:solidFill>
                  <a:srgbClr val="C3D59B"/>
                </a:solidFill>
                <a:latin typeface="Arial"/>
                <a:cs typeface="Arial"/>
              </a:rPr>
              <a:t> </a:t>
            </a:r>
            <a:r>
              <a:rPr lang="en-US" sz="3200" spc="-20" dirty="0">
                <a:solidFill>
                  <a:srgbClr val="C3D59B"/>
                </a:solidFill>
                <a:latin typeface="Arial"/>
                <a:cs typeface="Arial"/>
              </a:rPr>
              <a:t>A</a:t>
            </a:r>
            <a:r>
              <a:rPr sz="3200" spc="-20" dirty="0">
                <a:solidFill>
                  <a:srgbClr val="C3D59B"/>
                </a:solidFill>
                <a:latin typeface="Arial"/>
                <a:cs typeface="Arial"/>
              </a:rPr>
              <a:t>dak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6"/>
    </mc:Choice>
    <mc:Fallback>
      <p:transition spd="slow" advTm="15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Soil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PPT</a:t>
            </a:r>
            <a:r>
              <a:rPr spc="-30" dirty="0"/>
              <a:t> </a:t>
            </a:r>
            <a:r>
              <a:rPr dirty="0"/>
              <a:t>should</a:t>
            </a:r>
            <a:r>
              <a:rPr spc="-15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dirty="0"/>
              <a:t>reference</a:t>
            </a:r>
            <a:r>
              <a:rPr spc="-7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30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841" y="1601851"/>
            <a:ext cx="7724775" cy="39147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42900" marR="5080" indent="-330835" algn="just">
              <a:lnSpc>
                <a:spcPct val="80000"/>
              </a:lnSpc>
              <a:spcBef>
                <a:spcPts val="67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2400" dirty="0">
                <a:solidFill>
                  <a:srgbClr val="003D07"/>
                </a:solidFill>
                <a:latin typeface="Arial"/>
                <a:cs typeface="Arial"/>
              </a:rPr>
              <a:t>Soil</a:t>
            </a:r>
            <a:r>
              <a:rPr sz="2400" spc="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003D07"/>
                </a:solidFill>
                <a:latin typeface="Arial"/>
                <a:cs typeface="Arial"/>
              </a:rPr>
              <a:t>is</a:t>
            </a:r>
            <a:r>
              <a:rPr sz="2400" dirty="0">
                <a:solidFill>
                  <a:srgbClr val="003D07"/>
                </a:solidFill>
                <a:latin typeface="Arial"/>
                <a:cs typeface="Arial"/>
              </a:rPr>
              <a:t> a</a:t>
            </a:r>
            <a:r>
              <a:rPr sz="2400" spc="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D07"/>
                </a:solidFill>
                <a:latin typeface="Arial"/>
                <a:cs typeface="Arial"/>
              </a:rPr>
              <a:t>dynamic natural</a:t>
            </a:r>
            <a:r>
              <a:rPr sz="2400" spc="1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D07"/>
                </a:solidFill>
                <a:latin typeface="Arial"/>
                <a:cs typeface="Arial"/>
              </a:rPr>
              <a:t>body</a:t>
            </a:r>
            <a:r>
              <a:rPr sz="2400" spc="2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D07"/>
                </a:solidFill>
                <a:latin typeface="Arial"/>
                <a:cs typeface="Arial"/>
              </a:rPr>
              <a:t>capable</a:t>
            </a:r>
            <a:r>
              <a:rPr sz="2400" spc="-1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D07"/>
                </a:solidFill>
                <a:latin typeface="Arial"/>
                <a:cs typeface="Arial"/>
              </a:rPr>
              <a:t>of</a:t>
            </a:r>
            <a:r>
              <a:rPr sz="2400" spc="2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D07"/>
                </a:solidFill>
                <a:latin typeface="Arial"/>
                <a:cs typeface="Arial"/>
              </a:rPr>
              <a:t>supporting</a:t>
            </a:r>
            <a:r>
              <a:rPr sz="2400" spc="-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3D07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003D07"/>
                </a:solidFill>
                <a:latin typeface="Arial"/>
                <a:cs typeface="Arial"/>
              </a:rPr>
              <a:t>vegetative</a:t>
            </a:r>
            <a:r>
              <a:rPr sz="2400" spc="3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D07"/>
                </a:solidFill>
                <a:latin typeface="Arial"/>
                <a:cs typeface="Arial"/>
              </a:rPr>
              <a:t>cover.</a:t>
            </a:r>
            <a:r>
              <a:rPr sz="2400" spc="2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003D07"/>
                </a:solidFill>
                <a:latin typeface="Arial"/>
                <a:cs typeface="Arial"/>
              </a:rPr>
              <a:t>It</a:t>
            </a:r>
            <a:r>
              <a:rPr sz="2400" spc="1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003D07"/>
                </a:solidFill>
                <a:latin typeface="Arial"/>
                <a:cs typeface="Arial"/>
              </a:rPr>
              <a:t>is</a:t>
            </a:r>
            <a:r>
              <a:rPr sz="2400" spc="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D07"/>
                </a:solidFill>
                <a:latin typeface="Arial"/>
                <a:cs typeface="Arial"/>
              </a:rPr>
              <a:t>composed</a:t>
            </a:r>
            <a:r>
              <a:rPr sz="2400" spc="2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D07"/>
                </a:solidFill>
                <a:latin typeface="Arial"/>
                <a:cs typeface="Arial"/>
              </a:rPr>
              <a:t>largely</a:t>
            </a:r>
            <a:r>
              <a:rPr sz="2400" spc="3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D07"/>
                </a:solidFill>
                <a:latin typeface="Arial"/>
                <a:cs typeface="Arial"/>
              </a:rPr>
              <a:t>of</a:t>
            </a:r>
            <a:r>
              <a:rPr sz="2400" spc="1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D07"/>
                </a:solidFill>
                <a:latin typeface="Arial"/>
                <a:cs typeface="Arial"/>
              </a:rPr>
              <a:t>weathered </a:t>
            </a:r>
            <a:r>
              <a:rPr sz="2400" dirty="0">
                <a:solidFill>
                  <a:srgbClr val="003D07"/>
                </a:solidFill>
                <a:latin typeface="Arial"/>
                <a:cs typeface="Arial"/>
              </a:rPr>
              <a:t>rocks,</a:t>
            </a:r>
            <a:r>
              <a:rPr sz="2400" spc="1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D07"/>
                </a:solidFill>
                <a:latin typeface="Arial"/>
                <a:cs typeface="Arial"/>
              </a:rPr>
              <a:t>water,</a:t>
            </a:r>
            <a:r>
              <a:rPr sz="2400" spc="2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D07"/>
                </a:solidFill>
                <a:latin typeface="Arial"/>
                <a:cs typeface="Arial"/>
              </a:rPr>
              <a:t>oxygen and</a:t>
            </a:r>
            <a:r>
              <a:rPr sz="2400" spc="-1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D07"/>
                </a:solidFill>
                <a:latin typeface="Arial"/>
                <a:cs typeface="Arial"/>
              </a:rPr>
              <a:t>organic</a:t>
            </a:r>
            <a:r>
              <a:rPr sz="2400" spc="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D07"/>
                </a:solidFill>
                <a:latin typeface="Arial"/>
                <a:cs typeface="Arial"/>
              </a:rPr>
              <a:t>materials.</a:t>
            </a:r>
            <a:endParaRPr sz="2400">
              <a:latin typeface="Arial"/>
              <a:cs typeface="Arial"/>
            </a:endParaRPr>
          </a:p>
          <a:p>
            <a:pPr marL="342265" indent="-329565" algn="just">
              <a:lnSpc>
                <a:spcPts val="2795"/>
              </a:lnSpc>
              <a:buClr>
                <a:srgbClr val="77923B"/>
              </a:buClr>
              <a:buFont typeface="Wingdings"/>
              <a:buChar char=""/>
              <a:tabLst>
                <a:tab pos="342265" algn="l"/>
              </a:tabLst>
            </a:pPr>
            <a:r>
              <a:rPr sz="2400" dirty="0">
                <a:solidFill>
                  <a:srgbClr val="003D07"/>
                </a:solidFill>
                <a:latin typeface="Arial"/>
                <a:cs typeface="Arial"/>
              </a:rPr>
              <a:t>Soil</a:t>
            </a:r>
            <a:r>
              <a:rPr sz="2400" spc="3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D07"/>
                </a:solidFill>
                <a:latin typeface="Arial"/>
                <a:cs typeface="Arial"/>
              </a:rPr>
              <a:t>formation</a:t>
            </a:r>
            <a:endParaRPr sz="2400">
              <a:latin typeface="Arial"/>
              <a:cs typeface="Arial"/>
            </a:endParaRPr>
          </a:p>
          <a:p>
            <a:pPr marL="742315" lvl="1" indent="-272415" algn="just">
              <a:lnSpc>
                <a:spcPct val="100000"/>
              </a:lnSpc>
              <a:spcBef>
                <a:spcPts val="3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2000" spc="-10" dirty="0">
                <a:solidFill>
                  <a:srgbClr val="4F6128"/>
                </a:solidFill>
                <a:latin typeface="Arial"/>
                <a:cs typeface="Arial"/>
              </a:rPr>
              <a:t>Processes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15"/>
              </a:spcBef>
              <a:buFont typeface="Wingdings"/>
              <a:buChar char=""/>
              <a:tabLst>
                <a:tab pos="1155700" algn="l"/>
              </a:tabLst>
            </a:pPr>
            <a:r>
              <a:rPr sz="1600" dirty="0">
                <a:solidFill>
                  <a:srgbClr val="77923B"/>
                </a:solidFill>
                <a:latin typeface="Arial"/>
                <a:cs typeface="Arial"/>
              </a:rPr>
              <a:t>Physical</a:t>
            </a:r>
            <a:r>
              <a:rPr sz="1600" spc="10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7923B"/>
                </a:solidFill>
                <a:latin typeface="Arial"/>
                <a:cs typeface="Arial"/>
              </a:rPr>
              <a:t>weathering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5"/>
              </a:spcBef>
              <a:buFont typeface="Wingdings"/>
              <a:buChar char=""/>
              <a:tabLst>
                <a:tab pos="1155700" algn="l"/>
              </a:tabLst>
            </a:pPr>
            <a:r>
              <a:rPr sz="1600" dirty="0">
                <a:solidFill>
                  <a:srgbClr val="77923B"/>
                </a:solidFill>
                <a:latin typeface="Arial"/>
                <a:cs typeface="Arial"/>
              </a:rPr>
              <a:t>Chemical</a:t>
            </a:r>
            <a:r>
              <a:rPr sz="1600" spc="-75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7923B"/>
                </a:solidFill>
                <a:latin typeface="Arial"/>
                <a:cs typeface="Arial"/>
              </a:rPr>
              <a:t>weathering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1155700" algn="l"/>
              </a:tabLst>
            </a:pPr>
            <a:r>
              <a:rPr sz="1600" dirty="0">
                <a:solidFill>
                  <a:srgbClr val="77923B"/>
                </a:solidFill>
                <a:latin typeface="Arial"/>
                <a:cs typeface="Arial"/>
              </a:rPr>
              <a:t>Biological</a:t>
            </a:r>
            <a:r>
              <a:rPr sz="1600" spc="140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7923B"/>
                </a:solidFill>
                <a:latin typeface="Arial"/>
                <a:cs typeface="Arial"/>
              </a:rPr>
              <a:t>weathering</a:t>
            </a:r>
            <a:endParaRPr sz="1600">
              <a:latin typeface="Arial"/>
              <a:cs typeface="Arial"/>
            </a:endParaRPr>
          </a:p>
          <a:p>
            <a:pPr marL="742315" lvl="1" indent="-272415" algn="just">
              <a:lnSpc>
                <a:spcPct val="100000"/>
              </a:lnSpc>
              <a:spcBef>
                <a:spcPts val="2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2000" spc="-10" dirty="0">
                <a:solidFill>
                  <a:srgbClr val="4F6128"/>
                </a:solidFill>
                <a:latin typeface="Arial"/>
                <a:cs typeface="Arial"/>
              </a:rPr>
              <a:t>Factors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0"/>
              </a:spcBef>
              <a:buFont typeface="Wingdings"/>
              <a:buChar char=""/>
              <a:tabLst>
                <a:tab pos="1155700" algn="l"/>
              </a:tabLst>
            </a:pPr>
            <a:r>
              <a:rPr sz="1600" dirty="0">
                <a:solidFill>
                  <a:srgbClr val="77923B"/>
                </a:solidFill>
                <a:latin typeface="Arial"/>
                <a:cs typeface="Arial"/>
              </a:rPr>
              <a:t>Parent</a:t>
            </a:r>
            <a:r>
              <a:rPr sz="1600" spc="55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7923B"/>
                </a:solidFill>
                <a:latin typeface="Arial"/>
                <a:cs typeface="Arial"/>
              </a:rPr>
              <a:t>material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1155700" algn="l"/>
              </a:tabLst>
            </a:pPr>
            <a:r>
              <a:rPr sz="1600" dirty="0">
                <a:solidFill>
                  <a:srgbClr val="77923B"/>
                </a:solidFill>
                <a:latin typeface="Arial"/>
                <a:cs typeface="Arial"/>
              </a:rPr>
              <a:t>Living</a:t>
            </a:r>
            <a:r>
              <a:rPr sz="1600" spc="60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7923B"/>
                </a:solidFill>
                <a:latin typeface="Arial"/>
                <a:cs typeface="Arial"/>
              </a:rPr>
              <a:t>organisms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5"/>
              </a:spcBef>
              <a:buFont typeface="Wingdings"/>
              <a:buChar char=""/>
              <a:tabLst>
                <a:tab pos="1155700" algn="l"/>
              </a:tabLst>
            </a:pPr>
            <a:r>
              <a:rPr sz="1600" spc="-10" dirty="0">
                <a:solidFill>
                  <a:srgbClr val="77923B"/>
                </a:solidFill>
                <a:latin typeface="Arial"/>
                <a:cs typeface="Arial"/>
              </a:rPr>
              <a:t>Climate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15"/>
              </a:spcBef>
              <a:buFont typeface="Wingdings"/>
              <a:buChar char=""/>
              <a:tabLst>
                <a:tab pos="1155700" algn="l"/>
              </a:tabLst>
            </a:pPr>
            <a:r>
              <a:rPr sz="1600" spc="-10" dirty="0">
                <a:solidFill>
                  <a:srgbClr val="77923B"/>
                </a:solidFill>
                <a:latin typeface="Arial"/>
                <a:cs typeface="Arial"/>
              </a:rPr>
              <a:t>Topography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1155700" algn="l"/>
              </a:tabLst>
            </a:pPr>
            <a:r>
              <a:rPr sz="1600" spc="-20" dirty="0">
                <a:solidFill>
                  <a:srgbClr val="77923B"/>
                </a:solidFill>
                <a:latin typeface="Arial"/>
                <a:cs typeface="Arial"/>
              </a:rPr>
              <a:t>Time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231"/>
    </mc:Choice>
    <mc:Fallback>
      <p:transition spd="slow" advTm="2823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Soil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0121"/>
            <a:ext cx="23431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0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3200" dirty="0">
                <a:solidFill>
                  <a:srgbClr val="003D07"/>
                </a:solidFill>
                <a:latin typeface="Arial"/>
                <a:cs typeface="Arial"/>
              </a:rPr>
              <a:t>Soil</a:t>
            </a:r>
            <a:r>
              <a:rPr sz="3200" spc="70" dirty="0">
                <a:solidFill>
                  <a:srgbClr val="003D07"/>
                </a:solidFill>
                <a:latin typeface="Arial"/>
                <a:cs typeface="Arial"/>
              </a:rPr>
              <a:t> profile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4116" y="1499616"/>
            <a:ext cx="5561076" cy="46832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PPT</a:t>
            </a:r>
            <a:r>
              <a:rPr spc="-30" dirty="0"/>
              <a:t> </a:t>
            </a:r>
            <a:r>
              <a:rPr dirty="0"/>
              <a:t>should</a:t>
            </a:r>
            <a:r>
              <a:rPr spc="-15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dirty="0"/>
              <a:t>reference</a:t>
            </a:r>
            <a:r>
              <a:rPr spc="-7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30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383"/>
    </mc:Choice>
    <mc:Fallback>
      <p:transition spd="slow" advTm="6238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Soil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PPT</a:t>
            </a:r>
            <a:r>
              <a:rPr spc="-30" dirty="0"/>
              <a:t> </a:t>
            </a:r>
            <a:r>
              <a:rPr dirty="0"/>
              <a:t>should</a:t>
            </a:r>
            <a:r>
              <a:rPr spc="-15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dirty="0"/>
              <a:t>reference</a:t>
            </a:r>
            <a:r>
              <a:rPr spc="-7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30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841" y="1504569"/>
            <a:ext cx="6972300" cy="3898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30200">
              <a:lnSpc>
                <a:spcPts val="3754"/>
              </a:lnSpc>
              <a:spcBef>
                <a:spcPts val="10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3200" dirty="0">
                <a:solidFill>
                  <a:srgbClr val="003D07"/>
                </a:solidFill>
                <a:latin typeface="Arial"/>
                <a:cs typeface="Arial"/>
              </a:rPr>
              <a:t>Functions</a:t>
            </a:r>
            <a:r>
              <a:rPr sz="3200" spc="5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D07"/>
                </a:solidFill>
                <a:latin typeface="Arial"/>
                <a:cs typeface="Arial"/>
              </a:rPr>
              <a:t>of</a:t>
            </a:r>
            <a:r>
              <a:rPr sz="3200" spc="4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50" dirty="0">
                <a:solidFill>
                  <a:srgbClr val="003D07"/>
                </a:solidFill>
                <a:latin typeface="Arial"/>
                <a:cs typeface="Arial"/>
              </a:rPr>
              <a:t>soil</a:t>
            </a:r>
            <a:endParaRPr sz="3200">
              <a:latin typeface="Arial"/>
              <a:cs typeface="Arial"/>
            </a:endParaRPr>
          </a:p>
          <a:p>
            <a:pPr marL="742315" lvl="1" indent="-272415">
              <a:lnSpc>
                <a:spcPts val="2705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Facilitates</a:t>
            </a:r>
            <a:r>
              <a:rPr sz="2400" spc="11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4F6128"/>
                </a:solidFill>
                <a:latin typeface="Arial"/>
                <a:cs typeface="Arial"/>
              </a:rPr>
              <a:t>nutrient</a:t>
            </a:r>
            <a:r>
              <a:rPr sz="2400" spc="10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F6128"/>
                </a:solidFill>
                <a:latin typeface="Arial"/>
                <a:cs typeface="Arial"/>
              </a:rPr>
              <a:t>cycle</a:t>
            </a:r>
            <a:endParaRPr sz="2400">
              <a:latin typeface="Arial"/>
              <a:cs typeface="Arial"/>
            </a:endParaRPr>
          </a:p>
          <a:p>
            <a:pPr marL="742315" lvl="1" indent="-272415">
              <a:lnSpc>
                <a:spcPts val="2705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2400" spc="-50" dirty="0">
                <a:solidFill>
                  <a:srgbClr val="4F6128"/>
                </a:solidFill>
                <a:latin typeface="Arial"/>
                <a:cs typeface="Arial"/>
              </a:rPr>
              <a:t>Food</a:t>
            </a:r>
            <a:r>
              <a:rPr sz="2400" spc="-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and</a:t>
            </a:r>
            <a:r>
              <a:rPr sz="2400" spc="-3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other</a:t>
            </a:r>
            <a:r>
              <a:rPr sz="2400" spc="-1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biomass</a:t>
            </a:r>
            <a:r>
              <a:rPr sz="2400" spc="-1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F6128"/>
                </a:solidFill>
                <a:latin typeface="Arial"/>
                <a:cs typeface="Arial"/>
              </a:rPr>
              <a:t>production</a:t>
            </a:r>
            <a:endParaRPr sz="2400">
              <a:latin typeface="Arial"/>
              <a:cs typeface="Arial"/>
            </a:endParaRPr>
          </a:p>
          <a:p>
            <a:pPr marL="742315" lvl="1" indent="-272415">
              <a:lnSpc>
                <a:spcPts val="2705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Stores</a:t>
            </a:r>
            <a:r>
              <a:rPr sz="2400" spc="6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4F6128"/>
                </a:solidFill>
                <a:latin typeface="Arial"/>
                <a:cs typeface="Arial"/>
              </a:rPr>
              <a:t>water</a:t>
            </a:r>
            <a:r>
              <a:rPr sz="2400" spc="5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and</a:t>
            </a:r>
            <a:r>
              <a:rPr sz="2400" spc="3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regulates</a:t>
            </a:r>
            <a:r>
              <a:rPr sz="2400" spc="7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4F6128"/>
                </a:solidFill>
                <a:latin typeface="Arial"/>
                <a:cs typeface="Arial"/>
              </a:rPr>
              <a:t>water</a:t>
            </a:r>
            <a:r>
              <a:rPr sz="2400" spc="5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F6128"/>
                </a:solidFill>
                <a:latin typeface="Arial"/>
                <a:cs typeface="Arial"/>
              </a:rPr>
              <a:t>supply</a:t>
            </a:r>
            <a:endParaRPr sz="2400">
              <a:latin typeface="Arial"/>
              <a:cs typeface="Arial"/>
            </a:endParaRPr>
          </a:p>
          <a:p>
            <a:pPr marL="742315" lvl="1" indent="-272415">
              <a:lnSpc>
                <a:spcPts val="2700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Regulates</a:t>
            </a:r>
            <a:r>
              <a:rPr sz="2400" spc="7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the</a:t>
            </a:r>
            <a:r>
              <a:rPr sz="2400" spc="5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emission</a:t>
            </a:r>
            <a:r>
              <a:rPr sz="2400" spc="4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of</a:t>
            </a:r>
            <a:r>
              <a:rPr sz="2400" spc="4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trace</a:t>
            </a:r>
            <a:r>
              <a:rPr sz="2400" spc="6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F6128"/>
                </a:solidFill>
                <a:latin typeface="Arial"/>
                <a:cs typeface="Arial"/>
              </a:rPr>
              <a:t>gases</a:t>
            </a:r>
            <a:endParaRPr sz="2400">
              <a:latin typeface="Arial"/>
              <a:cs typeface="Arial"/>
            </a:endParaRPr>
          </a:p>
          <a:p>
            <a:pPr marL="742315" lvl="1" indent="-272415">
              <a:lnSpc>
                <a:spcPts val="2710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2400" spc="60" dirty="0">
                <a:solidFill>
                  <a:srgbClr val="4F6128"/>
                </a:solidFill>
                <a:latin typeface="Arial"/>
                <a:cs typeface="Arial"/>
              </a:rPr>
              <a:t>Filter</a:t>
            </a:r>
            <a:r>
              <a:rPr sz="2400" spc="1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ground</a:t>
            </a:r>
            <a:r>
              <a:rPr sz="2400" spc="3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4F6128"/>
                </a:solidFill>
                <a:latin typeface="Arial"/>
                <a:cs typeface="Arial"/>
              </a:rPr>
              <a:t>water</a:t>
            </a:r>
            <a:endParaRPr sz="2400">
              <a:latin typeface="Arial"/>
              <a:cs typeface="Arial"/>
            </a:endParaRPr>
          </a:p>
          <a:p>
            <a:pPr marL="742315" lvl="1" indent="-272415">
              <a:lnSpc>
                <a:spcPts val="2705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2400" spc="-10" dirty="0">
                <a:solidFill>
                  <a:srgbClr val="4F6128"/>
                </a:solidFill>
                <a:latin typeface="Arial"/>
                <a:cs typeface="Arial"/>
              </a:rPr>
              <a:t>Degrades</a:t>
            </a:r>
            <a:r>
              <a:rPr sz="2400" spc="-14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F6128"/>
                </a:solidFill>
                <a:latin typeface="Arial"/>
                <a:cs typeface="Arial"/>
              </a:rPr>
              <a:t>pollutants</a:t>
            </a:r>
            <a:endParaRPr sz="2400">
              <a:latin typeface="Arial"/>
              <a:cs typeface="Arial"/>
            </a:endParaRPr>
          </a:p>
          <a:p>
            <a:pPr marL="742315" lvl="1" indent="-272415">
              <a:lnSpc>
                <a:spcPts val="2700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Biological</a:t>
            </a:r>
            <a:r>
              <a:rPr sz="2400" spc="20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F6128"/>
                </a:solidFill>
                <a:latin typeface="Arial"/>
                <a:cs typeface="Arial"/>
              </a:rPr>
              <a:t>habitat</a:t>
            </a:r>
            <a:endParaRPr sz="2400">
              <a:latin typeface="Arial"/>
              <a:cs typeface="Arial"/>
            </a:endParaRPr>
          </a:p>
          <a:p>
            <a:pPr marL="742315" lvl="1" indent="-272415">
              <a:lnSpc>
                <a:spcPts val="2705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Source</a:t>
            </a:r>
            <a:r>
              <a:rPr sz="2400" spc="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of</a:t>
            </a:r>
            <a:r>
              <a:rPr sz="2400" spc="-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F6128"/>
                </a:solidFill>
                <a:latin typeface="Arial"/>
                <a:cs typeface="Arial"/>
              </a:rPr>
              <a:t>clay</a:t>
            </a:r>
            <a:endParaRPr sz="2400">
              <a:latin typeface="Arial"/>
              <a:cs typeface="Arial"/>
            </a:endParaRPr>
          </a:p>
          <a:p>
            <a:pPr marL="742315" marR="5080" lvl="1" indent="-273050">
              <a:lnSpc>
                <a:spcPct val="80000"/>
              </a:lnSpc>
              <a:spcBef>
                <a:spcPts val="49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2400" spc="45" dirty="0">
                <a:solidFill>
                  <a:srgbClr val="4F6128"/>
                </a:solidFill>
                <a:latin typeface="Arial"/>
                <a:cs typeface="Arial"/>
              </a:rPr>
              <a:t>Platform</a:t>
            </a:r>
            <a:r>
              <a:rPr sz="2400" spc="-1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4F6128"/>
                </a:solidFill>
                <a:latin typeface="Arial"/>
                <a:cs typeface="Arial"/>
              </a:rPr>
              <a:t>for</a:t>
            </a:r>
            <a:r>
              <a:rPr sz="2400" spc="-3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4F6128"/>
                </a:solidFill>
                <a:latin typeface="Arial"/>
                <a:cs typeface="Arial"/>
              </a:rPr>
              <a:t>man-</a:t>
            </a:r>
            <a:r>
              <a:rPr sz="2400" spc="-10" dirty="0">
                <a:solidFill>
                  <a:srgbClr val="4F6128"/>
                </a:solidFill>
                <a:latin typeface="Arial"/>
                <a:cs typeface="Arial"/>
              </a:rPr>
              <a:t>made</a:t>
            </a:r>
            <a:r>
              <a:rPr sz="2400" spc="-4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4F6128"/>
                </a:solidFill>
                <a:latin typeface="Arial"/>
                <a:cs typeface="Arial"/>
              </a:rPr>
              <a:t>structures:</a:t>
            </a:r>
            <a:r>
              <a:rPr sz="2400" spc="1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F6128"/>
                </a:solidFill>
                <a:latin typeface="Arial"/>
                <a:cs typeface="Arial"/>
              </a:rPr>
              <a:t>buildings, highways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701"/>
    </mc:Choice>
    <mc:Fallback>
      <p:transition spd="slow" advTm="2770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Soil</a:t>
            </a:r>
            <a:r>
              <a:rPr spc="105" dirty="0"/>
              <a:t> </a:t>
            </a:r>
            <a:r>
              <a:rPr spc="-10" dirty="0"/>
              <a:t>Erosion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642" y="1548206"/>
            <a:ext cx="4651375" cy="457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0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1800" spc="-10" dirty="0">
                <a:solidFill>
                  <a:srgbClr val="003D07"/>
                </a:solidFill>
                <a:latin typeface="Arial"/>
                <a:cs typeface="Arial"/>
              </a:rPr>
              <a:t>Types</a:t>
            </a:r>
            <a:endParaRPr sz="1800">
              <a:latin typeface="Arial"/>
              <a:cs typeface="Arial"/>
            </a:endParaRPr>
          </a:p>
          <a:p>
            <a:pPr marL="742315" lvl="1" indent="-272415">
              <a:lnSpc>
                <a:spcPct val="100000"/>
              </a:lnSpc>
              <a:spcBef>
                <a:spcPts val="7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1800" dirty="0">
                <a:solidFill>
                  <a:srgbClr val="4F6128"/>
                </a:solidFill>
                <a:latin typeface="Arial"/>
                <a:cs typeface="Arial"/>
              </a:rPr>
              <a:t>Normal</a:t>
            </a:r>
            <a:r>
              <a:rPr sz="1800" spc="7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F6128"/>
                </a:solidFill>
                <a:latin typeface="Arial"/>
                <a:cs typeface="Arial"/>
              </a:rPr>
              <a:t>erosion</a:t>
            </a:r>
            <a:r>
              <a:rPr sz="1800" spc="4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4F6128"/>
                </a:solidFill>
                <a:latin typeface="Arial"/>
                <a:cs typeface="Arial"/>
              </a:rPr>
              <a:t>or</a:t>
            </a:r>
            <a:r>
              <a:rPr sz="1800" spc="5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F6128"/>
                </a:solidFill>
                <a:latin typeface="Arial"/>
                <a:cs typeface="Arial"/>
              </a:rPr>
              <a:t>geologic</a:t>
            </a:r>
            <a:r>
              <a:rPr sz="1800" spc="7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F6128"/>
                </a:solidFill>
                <a:latin typeface="Arial"/>
                <a:cs typeface="Arial"/>
              </a:rPr>
              <a:t>erosion</a:t>
            </a:r>
            <a:endParaRPr sz="1800">
              <a:latin typeface="Arial"/>
              <a:cs typeface="Arial"/>
            </a:endParaRPr>
          </a:p>
          <a:p>
            <a:pPr marL="742315" lvl="1" indent="-272415">
              <a:lnSpc>
                <a:spcPct val="100000"/>
              </a:lnSpc>
              <a:spcBef>
                <a:spcPts val="6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1800" dirty="0">
                <a:solidFill>
                  <a:srgbClr val="4F6128"/>
                </a:solidFill>
                <a:latin typeface="Arial"/>
                <a:cs typeface="Arial"/>
              </a:rPr>
              <a:t>Accelerated</a:t>
            </a:r>
            <a:r>
              <a:rPr sz="1800" spc="5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4F6128"/>
                </a:solidFill>
                <a:latin typeface="Arial"/>
                <a:cs typeface="Arial"/>
              </a:rPr>
              <a:t>or</a:t>
            </a:r>
            <a:r>
              <a:rPr sz="1800" spc="3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F6128"/>
                </a:solidFill>
                <a:latin typeface="Arial"/>
                <a:cs typeface="Arial"/>
              </a:rPr>
              <a:t>Anthropogenic</a:t>
            </a:r>
            <a:r>
              <a:rPr sz="1800" spc="1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F6128"/>
                </a:solidFill>
                <a:latin typeface="Arial"/>
                <a:cs typeface="Arial"/>
              </a:rPr>
              <a:t>erosion</a:t>
            </a:r>
            <a:endParaRPr sz="180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7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1800" spc="-10" dirty="0">
                <a:solidFill>
                  <a:srgbClr val="003D07"/>
                </a:solidFill>
                <a:latin typeface="Arial"/>
                <a:cs typeface="Arial"/>
              </a:rPr>
              <a:t>Causes</a:t>
            </a:r>
            <a:endParaRPr sz="1800">
              <a:latin typeface="Arial"/>
              <a:cs typeface="Arial"/>
            </a:endParaRPr>
          </a:p>
          <a:p>
            <a:pPr marL="742315" lvl="1" indent="-272415">
              <a:lnSpc>
                <a:spcPts val="2140"/>
              </a:lnSpc>
              <a:spcBef>
                <a:spcPts val="7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1800" dirty="0">
                <a:solidFill>
                  <a:srgbClr val="4F6128"/>
                </a:solidFill>
                <a:latin typeface="Arial"/>
                <a:cs typeface="Arial"/>
              </a:rPr>
              <a:t>Climatic</a:t>
            </a:r>
            <a:r>
              <a:rPr sz="1800" spc="1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F6128"/>
                </a:solidFill>
                <a:latin typeface="Arial"/>
                <a:cs typeface="Arial"/>
              </a:rPr>
              <a:t>agents</a:t>
            </a:r>
            <a:endParaRPr sz="1800">
              <a:latin typeface="Arial"/>
              <a:cs typeface="Arial"/>
            </a:endParaRPr>
          </a:p>
          <a:p>
            <a:pPr marL="1154430" lvl="2" indent="-227965">
              <a:lnSpc>
                <a:spcPts val="2075"/>
              </a:lnSpc>
              <a:buFont typeface="Wingdings"/>
              <a:buChar char=""/>
              <a:tabLst>
                <a:tab pos="1154430" algn="l"/>
              </a:tabLst>
            </a:pPr>
            <a:r>
              <a:rPr sz="1800" dirty="0">
                <a:solidFill>
                  <a:srgbClr val="77923B"/>
                </a:solidFill>
                <a:latin typeface="Arial"/>
                <a:cs typeface="Arial"/>
              </a:rPr>
              <a:t>Water</a:t>
            </a:r>
            <a:r>
              <a:rPr sz="1800" spc="-50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7923B"/>
                </a:solidFill>
                <a:latin typeface="Arial"/>
                <a:cs typeface="Arial"/>
              </a:rPr>
              <a:t>induced</a:t>
            </a:r>
            <a:r>
              <a:rPr sz="1800" spc="-55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7923B"/>
                </a:solidFill>
                <a:latin typeface="Arial"/>
                <a:cs typeface="Arial"/>
              </a:rPr>
              <a:t>erosion</a:t>
            </a:r>
            <a:endParaRPr sz="1800">
              <a:latin typeface="Arial"/>
              <a:cs typeface="Arial"/>
            </a:endParaRPr>
          </a:p>
          <a:p>
            <a:pPr marL="1610995" lvl="3" indent="-227329">
              <a:lnSpc>
                <a:spcPts val="2030"/>
              </a:lnSpc>
              <a:buFont typeface="Courier New"/>
              <a:buChar char="o"/>
              <a:tabLst>
                <a:tab pos="1610995" algn="l"/>
              </a:tabLst>
            </a:pPr>
            <a:r>
              <a:rPr sz="1800" dirty="0">
                <a:latin typeface="Arial"/>
                <a:cs typeface="Arial"/>
              </a:rPr>
              <a:t>Splash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erosion</a:t>
            </a:r>
            <a:endParaRPr sz="1800">
              <a:latin typeface="Arial"/>
              <a:cs typeface="Arial"/>
            </a:endParaRPr>
          </a:p>
          <a:p>
            <a:pPr marL="1610995" lvl="3" indent="-227329">
              <a:lnSpc>
                <a:spcPts val="2030"/>
              </a:lnSpc>
              <a:buFont typeface="Courier New"/>
              <a:buChar char="o"/>
              <a:tabLst>
                <a:tab pos="1610995" algn="l"/>
              </a:tabLst>
            </a:pPr>
            <a:r>
              <a:rPr sz="1800" dirty="0">
                <a:latin typeface="Arial"/>
                <a:cs typeface="Arial"/>
              </a:rPr>
              <a:t>Sheet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erosion</a:t>
            </a:r>
            <a:endParaRPr sz="1800">
              <a:latin typeface="Arial"/>
              <a:cs typeface="Arial"/>
            </a:endParaRPr>
          </a:p>
          <a:p>
            <a:pPr marL="1610995" lvl="3" indent="-227329">
              <a:lnSpc>
                <a:spcPts val="2030"/>
              </a:lnSpc>
              <a:buFont typeface="Courier New"/>
              <a:buChar char="o"/>
              <a:tabLst>
                <a:tab pos="1610995" algn="l"/>
              </a:tabLst>
            </a:pPr>
            <a:r>
              <a:rPr sz="1800" dirty="0">
                <a:latin typeface="Arial"/>
                <a:cs typeface="Arial"/>
              </a:rPr>
              <a:t>Rill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erosion</a:t>
            </a:r>
            <a:endParaRPr sz="1800">
              <a:latin typeface="Arial"/>
              <a:cs typeface="Arial"/>
            </a:endParaRPr>
          </a:p>
          <a:p>
            <a:pPr marL="1610995" lvl="3" indent="-227329">
              <a:lnSpc>
                <a:spcPts val="2030"/>
              </a:lnSpc>
              <a:buFont typeface="Courier New"/>
              <a:buChar char="o"/>
              <a:tabLst>
                <a:tab pos="1610995" algn="l"/>
              </a:tabLst>
            </a:pPr>
            <a:r>
              <a:rPr sz="1800" dirty="0">
                <a:latin typeface="Arial"/>
                <a:cs typeface="Arial"/>
              </a:rPr>
              <a:t>Gully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erosion</a:t>
            </a:r>
            <a:endParaRPr sz="1800">
              <a:latin typeface="Arial"/>
              <a:cs typeface="Arial"/>
            </a:endParaRPr>
          </a:p>
          <a:p>
            <a:pPr marL="1610995" lvl="3" indent="-227329">
              <a:lnSpc>
                <a:spcPts val="2030"/>
              </a:lnSpc>
              <a:buFont typeface="Courier New"/>
              <a:buChar char="o"/>
              <a:tabLst>
                <a:tab pos="1610995" algn="l"/>
              </a:tabLst>
            </a:pPr>
            <a:r>
              <a:rPr sz="1800" dirty="0">
                <a:latin typeface="Arial"/>
                <a:cs typeface="Arial"/>
              </a:rPr>
              <a:t>Slip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erosion</a:t>
            </a:r>
            <a:endParaRPr sz="1800">
              <a:latin typeface="Arial"/>
              <a:cs typeface="Arial"/>
            </a:endParaRPr>
          </a:p>
          <a:p>
            <a:pPr marL="1610995" lvl="3" indent="-227329">
              <a:lnSpc>
                <a:spcPts val="2075"/>
              </a:lnSpc>
              <a:buFont typeface="Courier New"/>
              <a:buChar char="o"/>
              <a:tabLst>
                <a:tab pos="1610995" algn="l"/>
              </a:tabLst>
            </a:pPr>
            <a:r>
              <a:rPr sz="1800" dirty="0">
                <a:latin typeface="Arial"/>
                <a:cs typeface="Arial"/>
              </a:rPr>
              <a:t>Stream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bank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erosion</a:t>
            </a:r>
            <a:endParaRPr sz="1800">
              <a:latin typeface="Arial"/>
              <a:cs typeface="Arial"/>
            </a:endParaRPr>
          </a:p>
          <a:p>
            <a:pPr marL="1154430" lvl="2" indent="-227965">
              <a:lnSpc>
                <a:spcPts val="2075"/>
              </a:lnSpc>
              <a:buFont typeface="Wingdings"/>
              <a:buChar char=""/>
              <a:tabLst>
                <a:tab pos="1154430" algn="l"/>
              </a:tabLst>
            </a:pPr>
            <a:r>
              <a:rPr sz="1800" spc="-25" dirty="0">
                <a:solidFill>
                  <a:srgbClr val="77923B"/>
                </a:solidFill>
                <a:latin typeface="Arial"/>
                <a:cs typeface="Arial"/>
              </a:rPr>
              <a:t>Wind</a:t>
            </a:r>
            <a:r>
              <a:rPr sz="1800" spc="-85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7923B"/>
                </a:solidFill>
                <a:latin typeface="Arial"/>
                <a:cs typeface="Arial"/>
              </a:rPr>
              <a:t>induced</a:t>
            </a:r>
            <a:r>
              <a:rPr sz="1800" spc="-85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7923B"/>
                </a:solidFill>
                <a:latin typeface="Arial"/>
                <a:cs typeface="Arial"/>
              </a:rPr>
              <a:t>erosion</a:t>
            </a:r>
            <a:endParaRPr sz="1800">
              <a:latin typeface="Arial"/>
              <a:cs typeface="Arial"/>
            </a:endParaRPr>
          </a:p>
          <a:p>
            <a:pPr marL="1610995" lvl="3" indent="-227329">
              <a:lnSpc>
                <a:spcPts val="2030"/>
              </a:lnSpc>
              <a:buFont typeface="Courier New"/>
              <a:buChar char="o"/>
              <a:tabLst>
                <a:tab pos="1610995" algn="l"/>
              </a:tabLst>
            </a:pPr>
            <a:r>
              <a:rPr sz="1800" spc="-10" dirty="0">
                <a:latin typeface="Arial"/>
                <a:cs typeface="Arial"/>
              </a:rPr>
              <a:t>Suspension</a:t>
            </a:r>
            <a:endParaRPr sz="1800">
              <a:latin typeface="Arial"/>
              <a:cs typeface="Arial"/>
            </a:endParaRPr>
          </a:p>
          <a:p>
            <a:pPr marL="1610995" lvl="3" indent="-227329">
              <a:lnSpc>
                <a:spcPts val="2030"/>
              </a:lnSpc>
              <a:buFont typeface="Courier New"/>
              <a:buChar char="o"/>
              <a:tabLst>
                <a:tab pos="1610995" algn="l"/>
              </a:tabLst>
            </a:pPr>
            <a:r>
              <a:rPr sz="1800" spc="-10" dirty="0">
                <a:latin typeface="Arial"/>
                <a:cs typeface="Arial"/>
              </a:rPr>
              <a:t>Saltation</a:t>
            </a:r>
            <a:endParaRPr sz="1800">
              <a:latin typeface="Arial"/>
              <a:cs typeface="Arial"/>
            </a:endParaRPr>
          </a:p>
          <a:p>
            <a:pPr marL="1610995" lvl="3" indent="-227329">
              <a:lnSpc>
                <a:spcPts val="2095"/>
              </a:lnSpc>
              <a:buFont typeface="Courier New"/>
              <a:buChar char="o"/>
              <a:tabLst>
                <a:tab pos="1610995" algn="l"/>
              </a:tabLst>
            </a:pPr>
            <a:r>
              <a:rPr sz="1800" dirty="0">
                <a:latin typeface="Arial"/>
                <a:cs typeface="Arial"/>
              </a:rPr>
              <a:t>Surface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creep</a:t>
            </a:r>
            <a:endParaRPr sz="1800">
              <a:latin typeface="Arial"/>
              <a:cs typeface="Arial"/>
            </a:endParaRPr>
          </a:p>
          <a:p>
            <a:pPr marL="742315" lvl="1" indent="-272415">
              <a:lnSpc>
                <a:spcPct val="100000"/>
              </a:lnSpc>
              <a:spcBef>
                <a:spcPts val="7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1800" dirty="0">
                <a:solidFill>
                  <a:srgbClr val="4F6128"/>
                </a:solidFill>
                <a:latin typeface="Arial"/>
                <a:cs typeface="Arial"/>
              </a:rPr>
              <a:t>Biotic</a:t>
            </a:r>
            <a:r>
              <a:rPr sz="1800" spc="7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F6128"/>
                </a:solidFill>
                <a:latin typeface="Arial"/>
                <a:cs typeface="Arial"/>
              </a:rPr>
              <a:t>agents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43371" y="1539239"/>
            <a:ext cx="3500754" cy="4653280"/>
            <a:chOff x="5643371" y="1539239"/>
            <a:chExt cx="3500754" cy="46532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3371" y="3787139"/>
              <a:ext cx="3462528" cy="24048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3371" y="1539239"/>
              <a:ext cx="3500628" cy="223418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PPT</a:t>
            </a:r>
            <a:r>
              <a:rPr spc="-30" dirty="0"/>
              <a:t> </a:t>
            </a:r>
            <a:r>
              <a:rPr dirty="0"/>
              <a:t>should</a:t>
            </a:r>
            <a:r>
              <a:rPr spc="-15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dirty="0"/>
              <a:t>reference</a:t>
            </a:r>
            <a:r>
              <a:rPr spc="-7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30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694"/>
    </mc:Choice>
    <mc:Fallback>
      <p:transition spd="slow" advTm="5069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Soil</a:t>
            </a:r>
            <a:r>
              <a:rPr spc="105" dirty="0"/>
              <a:t> </a:t>
            </a:r>
            <a:r>
              <a:rPr spc="-10" dirty="0"/>
              <a:t>Erosion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642" y="1482880"/>
            <a:ext cx="4244340" cy="355028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04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3200" spc="-10" dirty="0">
                <a:solidFill>
                  <a:srgbClr val="003D07"/>
                </a:solidFill>
                <a:latin typeface="Arial"/>
                <a:cs typeface="Arial"/>
              </a:rPr>
              <a:t>Effects</a:t>
            </a:r>
            <a:endParaRPr sz="3200">
              <a:latin typeface="Arial"/>
              <a:cs typeface="Arial"/>
            </a:endParaRPr>
          </a:p>
          <a:p>
            <a:pPr marL="742315" marR="5080" lvl="1" indent="-273050">
              <a:lnSpc>
                <a:spcPct val="100000"/>
              </a:lnSpc>
              <a:spcBef>
                <a:spcPts val="70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2400" spc="-20" dirty="0">
                <a:solidFill>
                  <a:srgbClr val="4F6128"/>
                </a:solidFill>
                <a:latin typeface="Arial"/>
                <a:cs typeface="Arial"/>
              </a:rPr>
              <a:t>Decreased</a:t>
            </a:r>
            <a:r>
              <a:rPr sz="2400" spc="13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productivity</a:t>
            </a:r>
            <a:r>
              <a:rPr sz="2400" spc="15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F6128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4F6128"/>
                </a:solidFill>
                <a:latin typeface="Arial"/>
                <a:cs typeface="Arial"/>
              </a:rPr>
              <a:t>land</a:t>
            </a:r>
            <a:endParaRPr sz="2400">
              <a:latin typeface="Arial"/>
              <a:cs typeface="Arial"/>
            </a:endParaRPr>
          </a:p>
          <a:p>
            <a:pPr marL="742315" lvl="1" indent="-272415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Desertification</a:t>
            </a:r>
            <a:r>
              <a:rPr sz="2400" spc="21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of</a:t>
            </a:r>
            <a:r>
              <a:rPr sz="2400" spc="19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F6128"/>
                </a:solidFill>
                <a:latin typeface="Arial"/>
                <a:cs typeface="Arial"/>
              </a:rPr>
              <a:t>land</a:t>
            </a:r>
            <a:endParaRPr sz="2400">
              <a:latin typeface="Arial"/>
              <a:cs typeface="Arial"/>
            </a:endParaRPr>
          </a:p>
          <a:p>
            <a:pPr marL="742315" marR="801370" lvl="1" indent="-273050">
              <a:lnSpc>
                <a:spcPct val="100000"/>
              </a:lnSpc>
              <a:spcBef>
                <a:spcPts val="71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Deposition</a:t>
            </a:r>
            <a:r>
              <a:rPr sz="2400" spc="-3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of</a:t>
            </a:r>
            <a:r>
              <a:rPr sz="2400" spc="-2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4F6128"/>
                </a:solidFill>
                <a:latin typeface="Arial"/>
                <a:cs typeface="Arial"/>
              </a:rPr>
              <a:t>soil</a:t>
            </a:r>
            <a:r>
              <a:rPr sz="2400" spc="-25" dirty="0">
                <a:solidFill>
                  <a:srgbClr val="4F6128"/>
                </a:solidFill>
                <a:latin typeface="Arial"/>
                <a:cs typeface="Arial"/>
              </a:rPr>
              <a:t> in </a:t>
            </a:r>
            <a:r>
              <a:rPr sz="2400" spc="55" dirty="0">
                <a:solidFill>
                  <a:srgbClr val="4F6128"/>
                </a:solidFill>
                <a:latin typeface="Arial"/>
                <a:cs typeface="Arial"/>
              </a:rPr>
              <a:t>water</a:t>
            </a:r>
            <a:r>
              <a:rPr sz="2400" spc="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F6128"/>
                </a:solidFill>
                <a:latin typeface="Arial"/>
                <a:cs typeface="Arial"/>
              </a:rPr>
              <a:t>bodies</a:t>
            </a:r>
            <a:endParaRPr sz="2400">
              <a:latin typeface="Arial"/>
              <a:cs typeface="Arial"/>
            </a:endParaRPr>
          </a:p>
          <a:p>
            <a:pPr marL="742315" marR="111760" lvl="1" indent="-273050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2400" spc="-10" dirty="0">
                <a:solidFill>
                  <a:srgbClr val="4F6128"/>
                </a:solidFill>
                <a:latin typeface="Arial"/>
                <a:cs typeface="Arial"/>
              </a:rPr>
              <a:t>Reduction</a:t>
            </a:r>
            <a:r>
              <a:rPr sz="2400" spc="-1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of</a:t>
            </a:r>
            <a:r>
              <a:rPr sz="2400" spc="-3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4F6128"/>
                </a:solidFill>
                <a:latin typeface="Arial"/>
                <a:cs typeface="Arial"/>
              </a:rPr>
              <a:t>agricultural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land</a:t>
            </a:r>
            <a:r>
              <a:rPr sz="2400" spc="1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in </a:t>
            </a:r>
            <a:r>
              <a:rPr sz="2400" spc="85" dirty="0">
                <a:solidFill>
                  <a:srgbClr val="4F6128"/>
                </a:solidFill>
                <a:latin typeface="Arial"/>
                <a:cs typeface="Arial"/>
              </a:rPr>
              <a:t>river</a:t>
            </a:r>
            <a:r>
              <a:rPr sz="2400" spc="1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F6128"/>
                </a:solidFill>
                <a:latin typeface="Arial"/>
                <a:cs typeface="Arial"/>
              </a:rPr>
              <a:t>banks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58511" y="1499616"/>
            <a:ext cx="4285615" cy="4715510"/>
            <a:chOff x="4858511" y="1499616"/>
            <a:chExt cx="4285615" cy="47155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8511" y="4072127"/>
              <a:ext cx="4285487" cy="21427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8511" y="1499616"/>
              <a:ext cx="4285487" cy="264413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PPT</a:t>
            </a:r>
            <a:r>
              <a:rPr spc="-30" dirty="0"/>
              <a:t> </a:t>
            </a:r>
            <a:r>
              <a:rPr dirty="0"/>
              <a:t>should</a:t>
            </a:r>
            <a:r>
              <a:rPr spc="-15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dirty="0"/>
              <a:t>reference</a:t>
            </a:r>
            <a:r>
              <a:rPr spc="-7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30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11"/>
    </mc:Choice>
    <mc:Fallback>
      <p:transition spd="slow" advTm="1441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Soil</a:t>
            </a:r>
            <a:r>
              <a:rPr spc="105" dirty="0"/>
              <a:t> </a:t>
            </a:r>
            <a:r>
              <a:rPr spc="-10" dirty="0"/>
              <a:t>Erosion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691" y="1529918"/>
            <a:ext cx="3778885" cy="3646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0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2400" spc="-10" dirty="0">
                <a:solidFill>
                  <a:srgbClr val="003D07"/>
                </a:solidFill>
                <a:latin typeface="Arial"/>
                <a:cs typeface="Arial"/>
              </a:rPr>
              <a:t>Control</a:t>
            </a:r>
            <a:endParaRPr sz="2400">
              <a:latin typeface="Arial"/>
              <a:cs typeface="Arial"/>
            </a:endParaRPr>
          </a:p>
          <a:p>
            <a:pPr marL="742315" lvl="1" indent="-272415">
              <a:lnSpc>
                <a:spcPct val="100000"/>
              </a:lnSpc>
              <a:spcBef>
                <a:spcPts val="2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2000" dirty="0">
                <a:solidFill>
                  <a:srgbClr val="4F6128"/>
                </a:solidFill>
                <a:latin typeface="Arial"/>
                <a:cs typeface="Arial"/>
              </a:rPr>
              <a:t>Conservational</a:t>
            </a:r>
            <a:r>
              <a:rPr sz="2000" spc="-3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4F6128"/>
                </a:solidFill>
                <a:latin typeface="Arial"/>
                <a:cs typeface="Arial"/>
              </a:rPr>
              <a:t>till</a:t>
            </a:r>
            <a:r>
              <a:rPr sz="2000" spc="-1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F6128"/>
                </a:solidFill>
                <a:latin typeface="Arial"/>
                <a:cs typeface="Arial"/>
              </a:rPr>
              <a:t>farming</a:t>
            </a:r>
            <a:endParaRPr sz="2000">
              <a:latin typeface="Arial"/>
              <a:cs typeface="Arial"/>
            </a:endParaRPr>
          </a:p>
          <a:p>
            <a:pPr marL="742315" lvl="1" indent="-272415">
              <a:lnSpc>
                <a:spcPct val="100000"/>
              </a:lnSpc>
              <a:spcBef>
                <a:spcPts val="2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2000" dirty="0">
                <a:solidFill>
                  <a:srgbClr val="4F6128"/>
                </a:solidFill>
                <a:latin typeface="Arial"/>
                <a:cs typeface="Arial"/>
              </a:rPr>
              <a:t>Stubble</a:t>
            </a:r>
            <a:r>
              <a:rPr sz="2000" spc="-5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F6128"/>
                </a:solidFill>
                <a:latin typeface="Arial"/>
                <a:cs typeface="Arial"/>
              </a:rPr>
              <a:t>mulching</a:t>
            </a:r>
            <a:endParaRPr sz="2000">
              <a:latin typeface="Arial"/>
              <a:cs typeface="Arial"/>
            </a:endParaRPr>
          </a:p>
          <a:p>
            <a:pPr marL="742315" lvl="1" indent="-272415">
              <a:lnSpc>
                <a:spcPct val="100000"/>
              </a:lnSpc>
              <a:spcBef>
                <a:spcPts val="2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2000" dirty="0">
                <a:solidFill>
                  <a:srgbClr val="4F6128"/>
                </a:solidFill>
                <a:latin typeface="Arial"/>
                <a:cs typeface="Arial"/>
              </a:rPr>
              <a:t>Contour</a:t>
            </a:r>
            <a:r>
              <a:rPr sz="2000" spc="-3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F6128"/>
                </a:solidFill>
                <a:latin typeface="Arial"/>
                <a:cs typeface="Arial"/>
              </a:rPr>
              <a:t>farming</a:t>
            </a:r>
            <a:endParaRPr sz="2000">
              <a:latin typeface="Arial"/>
              <a:cs typeface="Arial"/>
            </a:endParaRPr>
          </a:p>
          <a:p>
            <a:pPr marL="742315" lvl="1" indent="-272415">
              <a:lnSpc>
                <a:spcPct val="100000"/>
              </a:lnSpc>
              <a:spcBef>
                <a:spcPts val="1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2000" dirty="0">
                <a:solidFill>
                  <a:srgbClr val="4F6128"/>
                </a:solidFill>
                <a:latin typeface="Arial"/>
                <a:cs typeface="Arial"/>
              </a:rPr>
              <a:t>contour</a:t>
            </a:r>
            <a:r>
              <a:rPr sz="2000" spc="19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F6128"/>
                </a:solidFill>
                <a:latin typeface="Arial"/>
                <a:cs typeface="Arial"/>
              </a:rPr>
              <a:t>bunding</a:t>
            </a:r>
            <a:endParaRPr sz="2000">
              <a:latin typeface="Arial"/>
              <a:cs typeface="Arial"/>
            </a:endParaRPr>
          </a:p>
          <a:p>
            <a:pPr marL="742315" lvl="1" indent="-272415">
              <a:lnSpc>
                <a:spcPts val="2160"/>
              </a:lnSpc>
              <a:spcBef>
                <a:spcPts val="2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2000" dirty="0">
                <a:solidFill>
                  <a:srgbClr val="4F6128"/>
                </a:solidFill>
                <a:latin typeface="Arial"/>
                <a:cs typeface="Arial"/>
              </a:rPr>
              <a:t>Construction</a:t>
            </a:r>
            <a:r>
              <a:rPr sz="2000" spc="6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F6128"/>
                </a:solidFill>
                <a:latin typeface="Arial"/>
                <a:cs typeface="Arial"/>
              </a:rPr>
              <a:t>of</a:t>
            </a:r>
            <a:r>
              <a:rPr sz="2000" spc="8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F6128"/>
                </a:solidFill>
                <a:latin typeface="Arial"/>
                <a:cs typeface="Arial"/>
              </a:rPr>
              <a:t>check</a:t>
            </a:r>
            <a:endParaRPr sz="2000">
              <a:latin typeface="Arial"/>
              <a:cs typeface="Arial"/>
            </a:endParaRPr>
          </a:p>
          <a:p>
            <a:pPr marL="742315">
              <a:lnSpc>
                <a:spcPts val="2160"/>
              </a:lnSpc>
            </a:pPr>
            <a:r>
              <a:rPr sz="2000" spc="-20" dirty="0">
                <a:solidFill>
                  <a:srgbClr val="4F6128"/>
                </a:solidFill>
                <a:latin typeface="Arial"/>
                <a:cs typeface="Arial"/>
              </a:rPr>
              <a:t>dams</a:t>
            </a:r>
            <a:endParaRPr sz="2000">
              <a:latin typeface="Arial"/>
              <a:cs typeface="Arial"/>
            </a:endParaRPr>
          </a:p>
          <a:p>
            <a:pPr marL="742315" lvl="1" indent="-272415">
              <a:lnSpc>
                <a:spcPct val="100000"/>
              </a:lnSpc>
              <a:spcBef>
                <a:spcPts val="2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2000" spc="-10" dirty="0">
                <a:solidFill>
                  <a:srgbClr val="4F6128"/>
                </a:solidFill>
                <a:latin typeface="Arial"/>
                <a:cs typeface="Arial"/>
              </a:rPr>
              <a:t>Terracing</a:t>
            </a:r>
            <a:endParaRPr sz="2000">
              <a:latin typeface="Arial"/>
              <a:cs typeface="Arial"/>
            </a:endParaRPr>
          </a:p>
          <a:p>
            <a:pPr marL="742315" lvl="1" indent="-272415">
              <a:lnSpc>
                <a:spcPct val="100000"/>
              </a:lnSpc>
              <a:spcBef>
                <a:spcPts val="1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2000" dirty="0">
                <a:solidFill>
                  <a:srgbClr val="4F6128"/>
                </a:solidFill>
                <a:latin typeface="Arial"/>
                <a:cs typeface="Arial"/>
              </a:rPr>
              <a:t>Strip</a:t>
            </a:r>
            <a:r>
              <a:rPr sz="2000" spc="15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F6128"/>
                </a:solidFill>
                <a:latin typeface="Arial"/>
                <a:cs typeface="Arial"/>
              </a:rPr>
              <a:t>cropping</a:t>
            </a:r>
            <a:endParaRPr sz="2000">
              <a:latin typeface="Arial"/>
              <a:cs typeface="Arial"/>
            </a:endParaRPr>
          </a:p>
          <a:p>
            <a:pPr marL="742315" lvl="1" indent="-272415">
              <a:lnSpc>
                <a:spcPts val="2160"/>
              </a:lnSpc>
              <a:spcBef>
                <a:spcPts val="2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2000" dirty="0">
                <a:solidFill>
                  <a:srgbClr val="4F6128"/>
                </a:solidFill>
                <a:latin typeface="Arial"/>
                <a:cs typeface="Arial"/>
              </a:rPr>
              <a:t>Alley</a:t>
            </a:r>
            <a:r>
              <a:rPr sz="2000" spc="5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F6128"/>
                </a:solidFill>
                <a:latin typeface="Arial"/>
                <a:cs typeface="Arial"/>
              </a:rPr>
              <a:t>cropping</a:t>
            </a:r>
            <a:r>
              <a:rPr sz="2000" spc="2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4F6128"/>
                </a:solidFill>
                <a:latin typeface="Arial"/>
                <a:cs typeface="Arial"/>
              </a:rPr>
              <a:t>(Agro-</a:t>
            </a:r>
            <a:endParaRPr sz="2000">
              <a:latin typeface="Arial"/>
              <a:cs typeface="Arial"/>
            </a:endParaRPr>
          </a:p>
          <a:p>
            <a:pPr marL="742315">
              <a:lnSpc>
                <a:spcPts val="2160"/>
              </a:lnSpc>
            </a:pPr>
            <a:r>
              <a:rPr sz="2000" spc="40" dirty="0">
                <a:solidFill>
                  <a:srgbClr val="4F6128"/>
                </a:solidFill>
                <a:latin typeface="Arial"/>
                <a:cs typeface="Arial"/>
              </a:rPr>
              <a:t>forestry)</a:t>
            </a:r>
            <a:endParaRPr sz="2000">
              <a:latin typeface="Arial"/>
              <a:cs typeface="Arial"/>
            </a:endParaRPr>
          </a:p>
          <a:p>
            <a:pPr marL="742315" lvl="1" indent="-272415">
              <a:lnSpc>
                <a:spcPct val="100000"/>
              </a:lnSpc>
              <a:spcBef>
                <a:spcPts val="2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2000" spc="-30" dirty="0">
                <a:solidFill>
                  <a:srgbClr val="4F6128"/>
                </a:solidFill>
                <a:latin typeface="Arial"/>
                <a:cs typeface="Arial"/>
              </a:rPr>
              <a:t>Wind</a:t>
            </a:r>
            <a:r>
              <a:rPr sz="2000" spc="-11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F6128"/>
                </a:solidFill>
                <a:latin typeface="Arial"/>
                <a:cs typeface="Arial"/>
              </a:rPr>
              <a:t>breaks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57500" y="143255"/>
            <a:ext cx="6286500" cy="6106795"/>
            <a:chOff x="2857500" y="143255"/>
            <a:chExt cx="6286500" cy="61067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8255" y="4072127"/>
              <a:ext cx="3285744" cy="21777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7011" y="2500883"/>
              <a:ext cx="2999232" cy="25709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500" y="4858511"/>
              <a:ext cx="2993136" cy="1374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44511" y="2142744"/>
              <a:ext cx="1999486" cy="25755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15127" y="143255"/>
              <a:ext cx="3694176" cy="2281428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PPT</a:t>
            </a:r>
            <a:r>
              <a:rPr spc="-30" dirty="0"/>
              <a:t> </a:t>
            </a:r>
            <a:r>
              <a:rPr dirty="0"/>
              <a:t>should</a:t>
            </a:r>
            <a:r>
              <a:rPr spc="-15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dirty="0"/>
              <a:t>reference</a:t>
            </a:r>
            <a:r>
              <a:rPr spc="-7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30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449"/>
    </mc:Choice>
    <mc:Fallback>
      <p:transition spd="slow" advTm="3844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976" y="1498091"/>
            <a:ext cx="7930896" cy="47503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0444" rIns="0" bIns="0" rtlCol="0">
            <a:spAutoFit/>
          </a:bodyPr>
          <a:lstStyle/>
          <a:p>
            <a:pPr marL="41275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CEDDF"/>
                </a:solidFill>
              </a:rPr>
              <a:t>Conventional tillage</a:t>
            </a:r>
            <a:r>
              <a:rPr sz="2800" spc="-10" dirty="0">
                <a:solidFill>
                  <a:srgbClr val="CCEDDF"/>
                </a:solidFill>
              </a:rPr>
              <a:t> </a:t>
            </a:r>
            <a:r>
              <a:rPr sz="2800" spc="-195" dirty="0">
                <a:solidFill>
                  <a:srgbClr val="CCEDDF"/>
                </a:solidFill>
              </a:rPr>
              <a:t>VS</a:t>
            </a:r>
            <a:r>
              <a:rPr sz="2800" spc="-20" dirty="0">
                <a:solidFill>
                  <a:srgbClr val="CCEDDF"/>
                </a:solidFill>
              </a:rPr>
              <a:t> </a:t>
            </a:r>
            <a:r>
              <a:rPr sz="2800" dirty="0">
                <a:solidFill>
                  <a:srgbClr val="CCEDDF"/>
                </a:solidFill>
              </a:rPr>
              <a:t>Conservation </a:t>
            </a:r>
            <a:r>
              <a:rPr sz="2800" spc="-10" dirty="0">
                <a:solidFill>
                  <a:srgbClr val="CCEDDF"/>
                </a:solidFill>
              </a:rPr>
              <a:t>tillage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PPT</a:t>
            </a:r>
            <a:r>
              <a:rPr spc="-30" dirty="0"/>
              <a:t> </a:t>
            </a:r>
            <a:r>
              <a:rPr dirty="0"/>
              <a:t>should</a:t>
            </a:r>
            <a:r>
              <a:rPr spc="-15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dirty="0"/>
              <a:t>reference</a:t>
            </a:r>
            <a:r>
              <a:rPr spc="-7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30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355"/>
    </mc:Choice>
    <mc:Fallback>
      <p:transition spd="slow" advTm="1335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884" y="1499616"/>
            <a:ext cx="8572500" cy="41056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43380" y="5713882"/>
            <a:ext cx="6513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006600"/>
                </a:solidFill>
                <a:latin typeface="Arial"/>
                <a:cs typeface="Arial"/>
              </a:rPr>
              <a:t>Contour</a:t>
            </a:r>
            <a:r>
              <a:rPr sz="1800" b="1" spc="-5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800" b="1" spc="-65" dirty="0">
                <a:solidFill>
                  <a:srgbClr val="006600"/>
                </a:solidFill>
                <a:latin typeface="Arial"/>
                <a:cs typeface="Arial"/>
              </a:rPr>
              <a:t>Lines</a:t>
            </a:r>
            <a:r>
              <a:rPr sz="1800" b="1" spc="-6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006600"/>
                </a:solidFill>
                <a:latin typeface="Arial"/>
                <a:cs typeface="Arial"/>
              </a:rPr>
              <a:t>(lines</a:t>
            </a:r>
            <a:r>
              <a:rPr sz="1800" b="1" spc="-7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006600"/>
                </a:solidFill>
                <a:latin typeface="Arial"/>
                <a:cs typeface="Arial"/>
              </a:rPr>
              <a:t>that</a:t>
            </a:r>
            <a:r>
              <a:rPr sz="1800" b="1" spc="-4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006600"/>
                </a:solidFill>
                <a:latin typeface="Arial"/>
                <a:cs typeface="Arial"/>
              </a:rPr>
              <a:t>connect</a:t>
            </a:r>
            <a:r>
              <a:rPr sz="1800" b="1" spc="-3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800" b="1" spc="-45" dirty="0">
                <a:solidFill>
                  <a:srgbClr val="006600"/>
                </a:solidFill>
                <a:latin typeface="Arial"/>
                <a:cs typeface="Arial"/>
              </a:rPr>
              <a:t>the </a:t>
            </a:r>
            <a:r>
              <a:rPr sz="1800" b="1" spc="-85" dirty="0">
                <a:solidFill>
                  <a:srgbClr val="006600"/>
                </a:solidFill>
                <a:latin typeface="Arial"/>
                <a:cs typeface="Arial"/>
              </a:rPr>
              <a:t>points</a:t>
            </a:r>
            <a:r>
              <a:rPr sz="1800" b="1" spc="-4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800" b="1" spc="-30" dirty="0">
                <a:solidFill>
                  <a:srgbClr val="006600"/>
                </a:solidFill>
                <a:latin typeface="Arial"/>
                <a:cs typeface="Arial"/>
              </a:rPr>
              <a:t>with</a:t>
            </a:r>
            <a:r>
              <a:rPr sz="1800" b="1" spc="-5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800" b="1" spc="-55" dirty="0">
                <a:solidFill>
                  <a:srgbClr val="006600"/>
                </a:solidFill>
                <a:latin typeface="Arial"/>
                <a:cs typeface="Arial"/>
              </a:rPr>
              <a:t>same</a:t>
            </a:r>
            <a:r>
              <a:rPr sz="1800" b="1" spc="-4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6600"/>
                </a:solidFill>
                <a:latin typeface="Arial"/>
                <a:cs typeface="Arial"/>
              </a:rPr>
              <a:t>altitude)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PPT</a:t>
            </a:r>
            <a:r>
              <a:rPr spc="-30" dirty="0"/>
              <a:t> </a:t>
            </a:r>
            <a:r>
              <a:rPr dirty="0"/>
              <a:t>should</a:t>
            </a:r>
            <a:r>
              <a:rPr spc="-15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dirty="0"/>
              <a:t>reference</a:t>
            </a:r>
            <a:r>
              <a:rPr spc="-7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30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0444" rIns="0" bIns="0" rtlCol="0">
            <a:spAutoFit/>
          </a:bodyPr>
          <a:lstStyle/>
          <a:p>
            <a:pPr marL="284734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CEDDF"/>
                </a:solidFill>
              </a:rPr>
              <a:t>Contour</a:t>
            </a:r>
            <a:r>
              <a:rPr sz="2800" spc="-10" dirty="0">
                <a:solidFill>
                  <a:srgbClr val="CCEDDF"/>
                </a:solidFill>
              </a:rPr>
              <a:t> Lines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810"/>
    </mc:Choice>
    <mc:Fallback>
      <p:transition spd="slow" advTm="1381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98091"/>
            <a:ext cx="9144000" cy="4726305"/>
            <a:chOff x="0" y="1498091"/>
            <a:chExt cx="9144000" cy="47263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5744" y="2895600"/>
              <a:ext cx="5858255" cy="33284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498091"/>
              <a:ext cx="5582412" cy="178765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0444" rIns="0" bIns="0" rtlCol="0">
            <a:spAutoFit/>
          </a:bodyPr>
          <a:lstStyle/>
          <a:p>
            <a:pPr marL="2959735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solidFill>
                  <a:srgbClr val="CCEDDF"/>
                </a:solidFill>
              </a:rPr>
              <a:t>Wind</a:t>
            </a:r>
            <a:r>
              <a:rPr sz="2800" spc="-135" dirty="0">
                <a:solidFill>
                  <a:srgbClr val="CCEDDF"/>
                </a:solidFill>
              </a:rPr>
              <a:t> </a:t>
            </a:r>
            <a:r>
              <a:rPr sz="2800" spc="-10" dirty="0">
                <a:solidFill>
                  <a:srgbClr val="CCEDDF"/>
                </a:solidFill>
              </a:rPr>
              <a:t>Breaks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PPT</a:t>
            </a:r>
            <a:r>
              <a:rPr spc="-30" dirty="0"/>
              <a:t> </a:t>
            </a:r>
            <a:r>
              <a:rPr dirty="0"/>
              <a:t>should</a:t>
            </a:r>
            <a:r>
              <a:rPr spc="-15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dirty="0"/>
              <a:t>reference</a:t>
            </a:r>
            <a:r>
              <a:rPr spc="-7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30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73"/>
    </mc:Choice>
    <mc:Fallback>
      <p:transition spd="slow" advTm="777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5" dirty="0"/>
              <a:t>Desertification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PPT</a:t>
            </a:r>
            <a:r>
              <a:rPr spc="-30" dirty="0"/>
              <a:t> </a:t>
            </a:r>
            <a:r>
              <a:rPr dirty="0"/>
              <a:t>should</a:t>
            </a:r>
            <a:r>
              <a:rPr spc="-15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dirty="0"/>
              <a:t>reference</a:t>
            </a:r>
            <a:r>
              <a:rPr spc="-7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30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965" y="1514367"/>
            <a:ext cx="5086985" cy="45034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80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1800" spc="-10" dirty="0">
                <a:solidFill>
                  <a:srgbClr val="003D07"/>
                </a:solidFill>
                <a:latin typeface="Arial"/>
                <a:cs typeface="Arial"/>
              </a:rPr>
              <a:t>Types</a:t>
            </a:r>
            <a:endParaRPr sz="1800">
              <a:latin typeface="Arial"/>
              <a:cs typeface="Arial"/>
            </a:endParaRPr>
          </a:p>
          <a:p>
            <a:pPr marL="742315" lvl="1" indent="-272415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1800" dirty="0">
                <a:solidFill>
                  <a:srgbClr val="4F6128"/>
                </a:solidFill>
                <a:latin typeface="Arial"/>
                <a:cs typeface="Arial"/>
              </a:rPr>
              <a:t>Moderate</a:t>
            </a:r>
            <a:r>
              <a:rPr sz="1800" spc="-4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800" spc="-145" dirty="0">
                <a:solidFill>
                  <a:srgbClr val="4F6128"/>
                </a:solidFill>
                <a:latin typeface="Arial"/>
                <a:cs typeface="Arial"/>
              </a:rPr>
              <a:t>(10</a:t>
            </a:r>
            <a:r>
              <a:rPr sz="1800" spc="-3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800" spc="254" dirty="0">
                <a:solidFill>
                  <a:srgbClr val="4F6128"/>
                </a:solidFill>
                <a:latin typeface="Arial"/>
                <a:cs typeface="Arial"/>
              </a:rPr>
              <a:t>-</a:t>
            </a:r>
            <a:r>
              <a:rPr sz="1800" spc="-3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F6128"/>
                </a:solidFill>
                <a:latin typeface="Arial"/>
                <a:cs typeface="Arial"/>
              </a:rPr>
              <a:t>25%)</a:t>
            </a:r>
            <a:endParaRPr sz="1800">
              <a:latin typeface="Arial"/>
              <a:cs typeface="Arial"/>
            </a:endParaRPr>
          </a:p>
          <a:p>
            <a:pPr marL="742315" lvl="1" indent="-272415">
              <a:lnSpc>
                <a:spcPct val="100000"/>
              </a:lnSpc>
              <a:spcBef>
                <a:spcPts val="71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1800" dirty="0">
                <a:solidFill>
                  <a:srgbClr val="4F6128"/>
                </a:solidFill>
                <a:latin typeface="Arial"/>
                <a:cs typeface="Arial"/>
              </a:rPr>
              <a:t>Severe</a:t>
            </a:r>
            <a:r>
              <a:rPr sz="1800" spc="-8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F6128"/>
                </a:solidFill>
                <a:latin typeface="Arial"/>
                <a:cs typeface="Arial"/>
              </a:rPr>
              <a:t>(25</a:t>
            </a:r>
            <a:r>
              <a:rPr sz="1800" spc="-8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F6128"/>
                </a:solidFill>
                <a:latin typeface="Arial"/>
                <a:cs typeface="Arial"/>
              </a:rPr>
              <a:t>–</a:t>
            </a:r>
            <a:r>
              <a:rPr sz="1800" spc="-7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F6128"/>
                </a:solidFill>
                <a:latin typeface="Arial"/>
                <a:cs typeface="Arial"/>
              </a:rPr>
              <a:t>50%)</a:t>
            </a:r>
            <a:endParaRPr sz="1800">
              <a:latin typeface="Arial"/>
              <a:cs typeface="Arial"/>
            </a:endParaRPr>
          </a:p>
          <a:p>
            <a:pPr marL="742315" lvl="1" indent="-272415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1800" dirty="0">
                <a:solidFill>
                  <a:srgbClr val="4F6128"/>
                </a:solidFill>
                <a:latin typeface="Arial"/>
                <a:cs typeface="Arial"/>
              </a:rPr>
              <a:t>Very</a:t>
            </a:r>
            <a:r>
              <a:rPr sz="1800" spc="4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F6128"/>
                </a:solidFill>
                <a:latin typeface="Arial"/>
                <a:cs typeface="Arial"/>
              </a:rPr>
              <a:t>severe</a:t>
            </a:r>
            <a:r>
              <a:rPr sz="1800" spc="3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F6128"/>
                </a:solidFill>
                <a:latin typeface="Arial"/>
                <a:cs typeface="Arial"/>
              </a:rPr>
              <a:t>(more</a:t>
            </a:r>
            <a:r>
              <a:rPr sz="1800" spc="2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F6128"/>
                </a:solidFill>
                <a:latin typeface="Arial"/>
                <a:cs typeface="Arial"/>
              </a:rPr>
              <a:t>than</a:t>
            </a:r>
            <a:r>
              <a:rPr sz="1800" spc="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F6128"/>
                </a:solidFill>
                <a:latin typeface="Arial"/>
                <a:cs typeface="Arial"/>
              </a:rPr>
              <a:t>50%)</a:t>
            </a:r>
            <a:endParaRPr sz="180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17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1800" spc="-10" dirty="0">
                <a:solidFill>
                  <a:srgbClr val="003D07"/>
                </a:solidFill>
                <a:latin typeface="Arial"/>
                <a:cs typeface="Arial"/>
              </a:rPr>
              <a:t>Causes</a:t>
            </a:r>
            <a:endParaRPr sz="1800">
              <a:latin typeface="Arial"/>
              <a:cs typeface="Arial"/>
            </a:endParaRPr>
          </a:p>
          <a:p>
            <a:pPr marL="742315" lvl="1" indent="-272415">
              <a:lnSpc>
                <a:spcPts val="2140"/>
              </a:lnSpc>
              <a:spcBef>
                <a:spcPts val="7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1800" dirty="0">
                <a:solidFill>
                  <a:srgbClr val="4F6128"/>
                </a:solidFill>
                <a:latin typeface="Arial"/>
                <a:cs typeface="Arial"/>
              </a:rPr>
              <a:t>Natural</a:t>
            </a:r>
            <a:r>
              <a:rPr sz="1800" spc="19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F6128"/>
                </a:solidFill>
                <a:latin typeface="Arial"/>
                <a:cs typeface="Arial"/>
              </a:rPr>
              <a:t>causes</a:t>
            </a:r>
            <a:endParaRPr sz="1800">
              <a:latin typeface="Arial"/>
              <a:cs typeface="Arial"/>
            </a:endParaRPr>
          </a:p>
          <a:p>
            <a:pPr marL="1155065" lvl="2" indent="-227965">
              <a:lnSpc>
                <a:spcPts val="2125"/>
              </a:lnSpc>
              <a:buFont typeface="Wingdings"/>
              <a:buChar char=""/>
              <a:tabLst>
                <a:tab pos="1155065" algn="l"/>
              </a:tabLst>
            </a:pPr>
            <a:r>
              <a:rPr sz="1800" dirty="0">
                <a:solidFill>
                  <a:srgbClr val="77923B"/>
                </a:solidFill>
                <a:latin typeface="Arial"/>
                <a:cs typeface="Arial"/>
              </a:rPr>
              <a:t>Very</a:t>
            </a:r>
            <a:r>
              <a:rPr sz="1800" spc="30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77923B"/>
                </a:solidFill>
                <a:latin typeface="Arial"/>
                <a:cs typeface="Arial"/>
              </a:rPr>
              <a:t>low</a:t>
            </a:r>
            <a:r>
              <a:rPr sz="1800" spc="20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7923B"/>
                </a:solidFill>
                <a:latin typeface="Arial"/>
                <a:cs typeface="Arial"/>
              </a:rPr>
              <a:t>rain</a:t>
            </a:r>
            <a:r>
              <a:rPr sz="1800" spc="10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77923B"/>
                </a:solidFill>
                <a:latin typeface="Arial"/>
                <a:cs typeface="Arial"/>
              </a:rPr>
              <a:t>fall</a:t>
            </a:r>
            <a:endParaRPr sz="1800">
              <a:latin typeface="Arial"/>
              <a:cs typeface="Arial"/>
            </a:endParaRPr>
          </a:p>
          <a:p>
            <a:pPr marL="1155065" lvl="2" indent="-227965">
              <a:lnSpc>
                <a:spcPts val="2130"/>
              </a:lnSpc>
              <a:buFont typeface="Wingdings"/>
              <a:buChar char=""/>
              <a:tabLst>
                <a:tab pos="1155065" algn="l"/>
              </a:tabLst>
            </a:pPr>
            <a:r>
              <a:rPr sz="1800" spc="-10" dirty="0">
                <a:solidFill>
                  <a:srgbClr val="77923B"/>
                </a:solidFill>
                <a:latin typeface="Arial"/>
                <a:cs typeface="Arial"/>
              </a:rPr>
              <a:t>Excessive</a:t>
            </a:r>
            <a:r>
              <a:rPr sz="1800" spc="-55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7923B"/>
                </a:solidFill>
                <a:latin typeface="Arial"/>
                <a:cs typeface="Arial"/>
              </a:rPr>
              <a:t>evaporation</a:t>
            </a:r>
            <a:endParaRPr sz="1800">
              <a:latin typeface="Arial"/>
              <a:cs typeface="Arial"/>
            </a:endParaRPr>
          </a:p>
          <a:p>
            <a:pPr marL="1155065" lvl="2" indent="-227965">
              <a:lnSpc>
                <a:spcPts val="2130"/>
              </a:lnSpc>
              <a:buFont typeface="Wingdings"/>
              <a:buChar char=""/>
              <a:tabLst>
                <a:tab pos="1155065" algn="l"/>
              </a:tabLst>
            </a:pPr>
            <a:r>
              <a:rPr sz="1800" dirty="0">
                <a:solidFill>
                  <a:srgbClr val="77923B"/>
                </a:solidFill>
                <a:latin typeface="Arial"/>
                <a:cs typeface="Arial"/>
              </a:rPr>
              <a:t>Vast</a:t>
            </a:r>
            <a:r>
              <a:rPr sz="1800" spc="85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7923B"/>
                </a:solidFill>
                <a:latin typeface="Arial"/>
                <a:cs typeface="Arial"/>
              </a:rPr>
              <a:t>difference</a:t>
            </a:r>
            <a:r>
              <a:rPr sz="1800" spc="75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7923B"/>
                </a:solidFill>
                <a:latin typeface="Arial"/>
                <a:cs typeface="Arial"/>
              </a:rPr>
              <a:t>in</a:t>
            </a:r>
            <a:r>
              <a:rPr sz="1800" spc="75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7923B"/>
                </a:solidFill>
                <a:latin typeface="Arial"/>
                <a:cs typeface="Arial"/>
              </a:rPr>
              <a:t>diurnal</a:t>
            </a:r>
            <a:r>
              <a:rPr sz="1800" spc="70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7923B"/>
                </a:solidFill>
                <a:latin typeface="Arial"/>
                <a:cs typeface="Arial"/>
              </a:rPr>
              <a:t>temperature</a:t>
            </a:r>
            <a:endParaRPr sz="1800">
              <a:latin typeface="Arial"/>
              <a:cs typeface="Arial"/>
            </a:endParaRPr>
          </a:p>
          <a:p>
            <a:pPr marL="1155065" lvl="2" indent="-227965">
              <a:lnSpc>
                <a:spcPts val="2140"/>
              </a:lnSpc>
              <a:buFont typeface="Wingdings"/>
              <a:buChar char=""/>
              <a:tabLst>
                <a:tab pos="1155065" algn="l"/>
              </a:tabLst>
            </a:pPr>
            <a:r>
              <a:rPr sz="1800" dirty="0">
                <a:solidFill>
                  <a:srgbClr val="77923B"/>
                </a:solidFill>
                <a:latin typeface="Arial"/>
                <a:cs typeface="Arial"/>
              </a:rPr>
              <a:t>High</a:t>
            </a:r>
            <a:r>
              <a:rPr sz="1800" spc="-95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7923B"/>
                </a:solidFill>
                <a:latin typeface="Arial"/>
                <a:cs typeface="Arial"/>
              </a:rPr>
              <a:t>salinity</a:t>
            </a:r>
            <a:endParaRPr sz="1800">
              <a:latin typeface="Arial"/>
              <a:cs typeface="Arial"/>
            </a:endParaRPr>
          </a:p>
          <a:p>
            <a:pPr marL="742315" lvl="1" indent="-272415">
              <a:lnSpc>
                <a:spcPts val="2145"/>
              </a:lnSpc>
              <a:spcBef>
                <a:spcPts val="7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1800" dirty="0">
                <a:solidFill>
                  <a:srgbClr val="4F6128"/>
                </a:solidFill>
                <a:latin typeface="Arial"/>
                <a:cs typeface="Arial"/>
              </a:rPr>
              <a:t>Anthropogenic</a:t>
            </a:r>
            <a:r>
              <a:rPr sz="1800" spc="6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F6128"/>
                </a:solidFill>
                <a:latin typeface="Arial"/>
                <a:cs typeface="Arial"/>
              </a:rPr>
              <a:t>causes</a:t>
            </a:r>
            <a:endParaRPr sz="1800">
              <a:latin typeface="Arial"/>
              <a:cs typeface="Arial"/>
            </a:endParaRPr>
          </a:p>
          <a:p>
            <a:pPr marL="1155065" lvl="2" indent="-227965">
              <a:lnSpc>
                <a:spcPts val="2125"/>
              </a:lnSpc>
              <a:buFont typeface="Wingdings"/>
              <a:buChar char=""/>
              <a:tabLst>
                <a:tab pos="1155065" algn="l"/>
              </a:tabLst>
            </a:pPr>
            <a:r>
              <a:rPr sz="1800" spc="-10" dirty="0">
                <a:solidFill>
                  <a:srgbClr val="77923B"/>
                </a:solidFill>
                <a:latin typeface="Arial"/>
                <a:cs typeface="Arial"/>
              </a:rPr>
              <a:t>Deforestation</a:t>
            </a:r>
            <a:endParaRPr sz="1800">
              <a:latin typeface="Arial"/>
              <a:cs typeface="Arial"/>
            </a:endParaRPr>
          </a:p>
          <a:p>
            <a:pPr marL="1155065" lvl="2" indent="-227965">
              <a:lnSpc>
                <a:spcPts val="2130"/>
              </a:lnSpc>
              <a:buFont typeface="Wingdings"/>
              <a:buChar char=""/>
              <a:tabLst>
                <a:tab pos="1155065" algn="l"/>
              </a:tabLst>
            </a:pPr>
            <a:r>
              <a:rPr sz="1800" spc="-10" dirty="0">
                <a:solidFill>
                  <a:srgbClr val="77923B"/>
                </a:solidFill>
                <a:latin typeface="Arial"/>
                <a:cs typeface="Arial"/>
              </a:rPr>
              <a:t>Overgrazing</a:t>
            </a:r>
            <a:endParaRPr sz="1800">
              <a:latin typeface="Arial"/>
              <a:cs typeface="Arial"/>
            </a:endParaRPr>
          </a:p>
          <a:p>
            <a:pPr marL="1155065" lvl="2" indent="-227965">
              <a:lnSpc>
                <a:spcPts val="2130"/>
              </a:lnSpc>
              <a:buFont typeface="Wingdings"/>
              <a:buChar char=""/>
              <a:tabLst>
                <a:tab pos="1155065" algn="l"/>
              </a:tabLst>
            </a:pPr>
            <a:r>
              <a:rPr sz="1800" dirty="0">
                <a:solidFill>
                  <a:srgbClr val="77923B"/>
                </a:solidFill>
                <a:latin typeface="Arial"/>
                <a:cs typeface="Arial"/>
              </a:rPr>
              <a:t>Conversion</a:t>
            </a:r>
            <a:r>
              <a:rPr sz="1800" spc="45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7923B"/>
                </a:solidFill>
                <a:latin typeface="Arial"/>
                <a:cs typeface="Arial"/>
              </a:rPr>
              <a:t>of</a:t>
            </a:r>
            <a:r>
              <a:rPr sz="1800" spc="35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7923B"/>
                </a:solidFill>
                <a:latin typeface="Arial"/>
                <a:cs typeface="Arial"/>
              </a:rPr>
              <a:t>pasture</a:t>
            </a:r>
            <a:r>
              <a:rPr sz="1800" spc="50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7923B"/>
                </a:solidFill>
                <a:latin typeface="Arial"/>
                <a:cs typeface="Arial"/>
              </a:rPr>
              <a:t>into</a:t>
            </a:r>
            <a:r>
              <a:rPr sz="1800" spc="45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7923B"/>
                </a:solidFill>
                <a:latin typeface="Arial"/>
                <a:cs typeface="Arial"/>
              </a:rPr>
              <a:t>arable</a:t>
            </a:r>
            <a:r>
              <a:rPr sz="1800" spc="40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77923B"/>
                </a:solidFill>
                <a:latin typeface="Arial"/>
                <a:cs typeface="Arial"/>
              </a:rPr>
              <a:t>land</a:t>
            </a:r>
            <a:endParaRPr sz="1800">
              <a:latin typeface="Arial"/>
              <a:cs typeface="Arial"/>
            </a:endParaRPr>
          </a:p>
          <a:p>
            <a:pPr marL="1155065" lvl="2" indent="-227965">
              <a:lnSpc>
                <a:spcPts val="2140"/>
              </a:lnSpc>
              <a:buFont typeface="Wingdings"/>
              <a:buChar char=""/>
              <a:tabLst>
                <a:tab pos="1155065" algn="l"/>
              </a:tabLst>
            </a:pPr>
            <a:r>
              <a:rPr sz="1800" spc="-10" dirty="0">
                <a:solidFill>
                  <a:srgbClr val="77923B"/>
                </a:solidFill>
                <a:latin typeface="Arial"/>
                <a:cs typeface="Arial"/>
              </a:rPr>
              <a:t>Excessive</a:t>
            </a:r>
            <a:r>
              <a:rPr sz="1800" spc="-45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7923B"/>
                </a:solidFill>
                <a:latin typeface="Arial"/>
                <a:cs typeface="Arial"/>
              </a:rPr>
              <a:t>use</a:t>
            </a:r>
            <a:r>
              <a:rPr sz="1800" spc="-10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7923B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77923B"/>
                </a:solidFill>
                <a:latin typeface="Arial"/>
                <a:cs typeface="Arial"/>
              </a:rPr>
              <a:t>fertilizer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215"/>
    </mc:Choice>
    <mc:Fallback>
      <p:transition spd="slow" advTm="2421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Resources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PPT</a:t>
            </a:r>
            <a:r>
              <a:rPr spc="-30" dirty="0"/>
              <a:t> </a:t>
            </a:r>
            <a:r>
              <a:rPr dirty="0"/>
              <a:t>should</a:t>
            </a:r>
            <a:r>
              <a:rPr spc="-15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dirty="0"/>
              <a:t>reference</a:t>
            </a:r>
            <a:r>
              <a:rPr spc="-7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30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2891"/>
            <a:ext cx="7945755" cy="435229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47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2700" b="1" spc="-125" dirty="0">
                <a:solidFill>
                  <a:srgbClr val="003D07"/>
                </a:solidFill>
                <a:latin typeface="Arial"/>
                <a:cs typeface="Arial"/>
              </a:rPr>
              <a:t>What</a:t>
            </a:r>
            <a:r>
              <a:rPr sz="2700" b="1" spc="-6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003D07"/>
                </a:solidFill>
                <a:latin typeface="Arial"/>
                <a:cs typeface="Arial"/>
              </a:rPr>
              <a:t>are</a:t>
            </a:r>
            <a:r>
              <a:rPr sz="2700" b="1" spc="-5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b="1" spc="-10" dirty="0">
                <a:solidFill>
                  <a:srgbClr val="003D07"/>
                </a:solidFill>
                <a:latin typeface="Arial"/>
                <a:cs typeface="Arial"/>
              </a:rPr>
              <a:t>resources?</a:t>
            </a:r>
            <a:endParaRPr sz="2700">
              <a:latin typeface="Arial"/>
              <a:cs typeface="Arial"/>
            </a:endParaRPr>
          </a:p>
          <a:p>
            <a:pPr marL="1085850" marR="25400" lvl="1" indent="-329565">
              <a:lnSpc>
                <a:spcPts val="2920"/>
              </a:lnSpc>
              <a:spcBef>
                <a:spcPts val="740"/>
              </a:spcBef>
              <a:buClr>
                <a:srgbClr val="77923B"/>
              </a:buClr>
              <a:buFont typeface="Wingdings"/>
              <a:buChar char=""/>
              <a:tabLst>
                <a:tab pos="1085850" algn="l"/>
              </a:tabLst>
            </a:pP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A</a:t>
            </a:r>
            <a:r>
              <a:rPr sz="2700" spc="3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resource</a:t>
            </a:r>
            <a:r>
              <a:rPr sz="2700" spc="4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is</a:t>
            </a:r>
            <a:r>
              <a:rPr sz="2700" spc="4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a</a:t>
            </a:r>
            <a:r>
              <a:rPr sz="2700" spc="4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source</a:t>
            </a:r>
            <a:r>
              <a:rPr sz="2700" spc="4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spc="105" dirty="0">
                <a:solidFill>
                  <a:srgbClr val="003D07"/>
                </a:solidFill>
                <a:latin typeface="Arial"/>
                <a:cs typeface="Arial"/>
              </a:rPr>
              <a:t>or</a:t>
            </a:r>
            <a:r>
              <a:rPr sz="2700" spc="4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supply</a:t>
            </a:r>
            <a:r>
              <a:rPr sz="2700" spc="4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spc="90" dirty="0">
                <a:solidFill>
                  <a:srgbClr val="003D07"/>
                </a:solidFill>
                <a:latin typeface="Arial"/>
                <a:cs typeface="Arial"/>
              </a:rPr>
              <a:t>from</a:t>
            </a:r>
            <a:r>
              <a:rPr sz="2700" spc="3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spc="-10" dirty="0">
                <a:solidFill>
                  <a:srgbClr val="003D07"/>
                </a:solidFill>
                <a:latin typeface="Arial"/>
                <a:cs typeface="Arial"/>
              </a:rPr>
              <a:t>which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a</a:t>
            </a:r>
            <a:r>
              <a:rPr sz="2700" spc="-1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benefit</a:t>
            </a:r>
            <a:r>
              <a:rPr sz="2700" spc="-2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is</a:t>
            </a:r>
            <a:r>
              <a:rPr sz="2700" spc="-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produced</a:t>
            </a:r>
            <a:r>
              <a:rPr sz="2700" spc="-2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and</a:t>
            </a:r>
            <a:r>
              <a:rPr sz="2700" spc="-1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that</a:t>
            </a:r>
            <a:r>
              <a:rPr sz="2700" spc="-2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has</a:t>
            </a:r>
            <a:r>
              <a:rPr sz="2700" spc="-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spc="-20" dirty="0">
                <a:solidFill>
                  <a:srgbClr val="003D07"/>
                </a:solidFill>
                <a:latin typeface="Arial"/>
                <a:cs typeface="Arial"/>
              </a:rPr>
              <a:t>some </a:t>
            </a:r>
            <a:r>
              <a:rPr sz="2700" spc="-10" dirty="0">
                <a:solidFill>
                  <a:srgbClr val="003D07"/>
                </a:solidFill>
                <a:latin typeface="Arial"/>
                <a:cs typeface="Arial"/>
              </a:rPr>
              <a:t>utility.</a:t>
            </a:r>
            <a:endParaRPr sz="2700">
              <a:latin typeface="Arial"/>
              <a:cs typeface="Arial"/>
            </a:endParaRPr>
          </a:p>
          <a:p>
            <a:pPr marL="1085850" marR="5080" lvl="1" indent="-329565">
              <a:lnSpc>
                <a:spcPts val="2920"/>
              </a:lnSpc>
              <a:spcBef>
                <a:spcPts val="685"/>
              </a:spcBef>
              <a:buClr>
                <a:srgbClr val="77923B"/>
              </a:buClr>
              <a:buFont typeface="Wingdings"/>
              <a:buChar char=""/>
              <a:tabLst>
                <a:tab pos="1085850" algn="l"/>
              </a:tabLst>
            </a:pPr>
            <a:r>
              <a:rPr sz="2700" spc="-20" dirty="0">
                <a:solidFill>
                  <a:srgbClr val="003D07"/>
                </a:solidFill>
                <a:latin typeface="Arial"/>
                <a:cs typeface="Arial"/>
              </a:rPr>
              <a:t>Example:</a:t>
            </a:r>
            <a:r>
              <a:rPr sz="2700" spc="-4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spc="-10" dirty="0">
                <a:solidFill>
                  <a:srgbClr val="003D07"/>
                </a:solidFill>
                <a:latin typeface="Arial"/>
                <a:cs typeface="Arial"/>
              </a:rPr>
              <a:t>Land,</a:t>
            </a:r>
            <a:r>
              <a:rPr sz="2700" spc="-4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Minerals</a:t>
            </a:r>
            <a:r>
              <a:rPr sz="2700" spc="-5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Soil,</a:t>
            </a:r>
            <a:r>
              <a:rPr sz="2700" spc="-4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spc="-10" dirty="0">
                <a:solidFill>
                  <a:srgbClr val="003D07"/>
                </a:solidFill>
                <a:latin typeface="Arial"/>
                <a:cs typeface="Arial"/>
              </a:rPr>
              <a:t>Water,</a:t>
            </a:r>
            <a:r>
              <a:rPr sz="2700" spc="-6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spc="-10" dirty="0">
                <a:solidFill>
                  <a:srgbClr val="003D07"/>
                </a:solidFill>
                <a:latin typeface="Arial"/>
                <a:cs typeface="Arial"/>
              </a:rPr>
              <a:t>Energy, </a:t>
            </a:r>
            <a:r>
              <a:rPr sz="2700" spc="-40" dirty="0">
                <a:solidFill>
                  <a:srgbClr val="003D07"/>
                </a:solidFill>
                <a:latin typeface="Arial"/>
                <a:cs typeface="Arial"/>
              </a:rPr>
              <a:t>Food</a:t>
            </a:r>
            <a:r>
              <a:rPr sz="2700" spc="-15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spc="-20" dirty="0">
                <a:solidFill>
                  <a:srgbClr val="003D07"/>
                </a:solidFill>
                <a:latin typeface="Arial"/>
                <a:cs typeface="Arial"/>
              </a:rPr>
              <a:t>etc.</a:t>
            </a:r>
            <a:endParaRPr sz="270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33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2700" b="1" spc="-195" dirty="0">
                <a:solidFill>
                  <a:srgbClr val="003D07"/>
                </a:solidFill>
                <a:latin typeface="Arial"/>
                <a:cs typeface="Arial"/>
              </a:rPr>
              <a:t>Types</a:t>
            </a:r>
            <a:r>
              <a:rPr sz="2700" b="1" spc="-3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b="1" spc="-60" dirty="0">
                <a:solidFill>
                  <a:srgbClr val="003D07"/>
                </a:solidFill>
                <a:latin typeface="Arial"/>
                <a:cs typeface="Arial"/>
              </a:rPr>
              <a:t>of</a:t>
            </a:r>
            <a:r>
              <a:rPr sz="2700" b="1" spc="-8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b="1" spc="-10" dirty="0">
                <a:solidFill>
                  <a:srgbClr val="003D07"/>
                </a:solidFill>
                <a:latin typeface="Arial"/>
                <a:cs typeface="Arial"/>
              </a:rPr>
              <a:t>resources:</a:t>
            </a:r>
            <a:endParaRPr sz="2700">
              <a:latin typeface="Arial"/>
              <a:cs typeface="Arial"/>
            </a:endParaRPr>
          </a:p>
          <a:p>
            <a:pPr marL="1085215" lvl="1" indent="-328930">
              <a:lnSpc>
                <a:spcPct val="100000"/>
              </a:lnSpc>
              <a:spcBef>
                <a:spcPts val="375"/>
              </a:spcBef>
              <a:buClr>
                <a:srgbClr val="77923B"/>
              </a:buClr>
              <a:buFont typeface="Wingdings"/>
              <a:buChar char=""/>
              <a:tabLst>
                <a:tab pos="1085215" algn="l"/>
              </a:tabLst>
            </a:pP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Natural</a:t>
            </a:r>
            <a:r>
              <a:rPr sz="2700" spc="29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spc="-10" dirty="0">
                <a:solidFill>
                  <a:srgbClr val="003D07"/>
                </a:solidFill>
                <a:latin typeface="Arial"/>
                <a:cs typeface="Arial"/>
              </a:rPr>
              <a:t>resources</a:t>
            </a:r>
            <a:endParaRPr sz="2700">
              <a:latin typeface="Arial"/>
              <a:cs typeface="Arial"/>
            </a:endParaRPr>
          </a:p>
          <a:p>
            <a:pPr marL="1085215" lvl="1" indent="-328930">
              <a:lnSpc>
                <a:spcPct val="100000"/>
              </a:lnSpc>
              <a:spcBef>
                <a:spcPts val="370"/>
              </a:spcBef>
              <a:buClr>
                <a:srgbClr val="77923B"/>
              </a:buClr>
              <a:buFont typeface="Wingdings"/>
              <a:buChar char=""/>
              <a:tabLst>
                <a:tab pos="1085215" algn="l"/>
              </a:tabLst>
            </a:pP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Man-made</a:t>
            </a:r>
            <a:r>
              <a:rPr sz="2700" spc="-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spc="40" dirty="0">
                <a:solidFill>
                  <a:srgbClr val="003D07"/>
                </a:solidFill>
                <a:latin typeface="Arial"/>
                <a:cs typeface="Arial"/>
              </a:rPr>
              <a:t>resources</a:t>
            </a:r>
            <a:endParaRPr sz="2700">
              <a:latin typeface="Arial"/>
              <a:cs typeface="Arial"/>
            </a:endParaRPr>
          </a:p>
          <a:p>
            <a:pPr marL="1085215" lvl="1" indent="-328930">
              <a:lnSpc>
                <a:spcPct val="100000"/>
              </a:lnSpc>
              <a:spcBef>
                <a:spcPts val="385"/>
              </a:spcBef>
              <a:buClr>
                <a:srgbClr val="77923B"/>
              </a:buClr>
              <a:buFont typeface="Wingdings"/>
              <a:buChar char=""/>
              <a:tabLst>
                <a:tab pos="1085215" algn="l"/>
              </a:tabLst>
            </a:pP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Human</a:t>
            </a:r>
            <a:r>
              <a:rPr sz="2700" spc="-18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spc="-10" dirty="0">
                <a:solidFill>
                  <a:srgbClr val="003D07"/>
                </a:solidFill>
                <a:latin typeface="Arial"/>
                <a:cs typeface="Arial"/>
              </a:rPr>
              <a:t>resources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5"/>
    </mc:Choice>
    <mc:Fallback>
      <p:transition spd="slow" advTm="800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5" dirty="0"/>
              <a:t>Desertification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PPT</a:t>
            </a:r>
            <a:r>
              <a:rPr spc="-30" dirty="0"/>
              <a:t> </a:t>
            </a:r>
            <a:r>
              <a:rPr dirty="0"/>
              <a:t>should</a:t>
            </a:r>
            <a:r>
              <a:rPr spc="-15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dirty="0"/>
              <a:t>reference</a:t>
            </a:r>
            <a:r>
              <a:rPr spc="-7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30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7339"/>
            <a:ext cx="6789420" cy="371157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91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3200" spc="-10" dirty="0">
                <a:solidFill>
                  <a:srgbClr val="003D07"/>
                </a:solidFill>
                <a:latin typeface="Arial"/>
                <a:cs typeface="Arial"/>
              </a:rPr>
              <a:t>Effects</a:t>
            </a:r>
            <a:endParaRPr sz="3200">
              <a:latin typeface="Arial"/>
              <a:cs typeface="Arial"/>
            </a:endParaRPr>
          </a:p>
          <a:p>
            <a:pPr marL="741680" lvl="1" indent="-271780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41680" algn="l"/>
              </a:tabLst>
            </a:pPr>
            <a:r>
              <a:rPr sz="2800" spc="-60" dirty="0">
                <a:solidFill>
                  <a:srgbClr val="4F6128"/>
                </a:solidFill>
                <a:latin typeface="Arial"/>
                <a:cs typeface="Arial"/>
              </a:rPr>
              <a:t>Rapid</a:t>
            </a:r>
            <a:r>
              <a:rPr sz="2800" spc="-7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4F6128"/>
                </a:solidFill>
                <a:latin typeface="Arial"/>
                <a:cs typeface="Arial"/>
              </a:rPr>
              <a:t>soil</a:t>
            </a:r>
            <a:r>
              <a:rPr sz="2800" spc="-8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F6128"/>
                </a:solidFill>
                <a:latin typeface="Arial"/>
                <a:cs typeface="Arial"/>
              </a:rPr>
              <a:t>erosion</a:t>
            </a:r>
            <a:endParaRPr sz="2800">
              <a:latin typeface="Arial"/>
              <a:cs typeface="Arial"/>
            </a:endParaRPr>
          </a:p>
          <a:p>
            <a:pPr marL="741680" lvl="1" indent="-271780">
              <a:lnSpc>
                <a:spcPct val="100000"/>
              </a:lnSpc>
              <a:spcBef>
                <a:spcPts val="710"/>
              </a:spcBef>
              <a:buClr>
                <a:srgbClr val="77923B"/>
              </a:buClr>
              <a:buFont typeface="Wingdings"/>
              <a:buChar char=""/>
              <a:tabLst>
                <a:tab pos="741680" algn="l"/>
              </a:tabLst>
            </a:pPr>
            <a:r>
              <a:rPr sz="2800" dirty="0">
                <a:solidFill>
                  <a:srgbClr val="4F6128"/>
                </a:solidFill>
                <a:latin typeface="Arial"/>
                <a:cs typeface="Arial"/>
              </a:rPr>
              <a:t>Poor</a:t>
            </a:r>
            <a:r>
              <a:rPr sz="2800" spc="-2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4F6128"/>
                </a:solidFill>
                <a:latin typeface="Arial"/>
                <a:cs typeface="Arial"/>
              </a:rPr>
              <a:t>soil</a:t>
            </a:r>
            <a:r>
              <a:rPr sz="2800" spc="-2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F6128"/>
                </a:solidFill>
                <a:latin typeface="Arial"/>
                <a:cs typeface="Arial"/>
              </a:rPr>
              <a:t>quality</a:t>
            </a:r>
            <a:endParaRPr sz="2800">
              <a:latin typeface="Arial"/>
              <a:cs typeface="Arial"/>
            </a:endParaRPr>
          </a:p>
          <a:p>
            <a:pPr marL="742315" lvl="1" indent="-272415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2800" dirty="0">
                <a:solidFill>
                  <a:srgbClr val="4F6128"/>
                </a:solidFill>
                <a:latin typeface="Arial"/>
                <a:cs typeface="Arial"/>
              </a:rPr>
              <a:t>Unfavorable</a:t>
            </a:r>
            <a:r>
              <a:rPr sz="2800" spc="4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F6128"/>
                </a:solidFill>
                <a:latin typeface="Arial"/>
                <a:cs typeface="Arial"/>
              </a:rPr>
              <a:t>climate</a:t>
            </a:r>
            <a:endParaRPr sz="2800">
              <a:latin typeface="Arial"/>
              <a:cs typeface="Arial"/>
            </a:endParaRPr>
          </a:p>
          <a:p>
            <a:pPr marL="741680" lvl="1" indent="-271780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41680" algn="l"/>
              </a:tabLst>
            </a:pPr>
            <a:r>
              <a:rPr sz="2800" dirty="0">
                <a:solidFill>
                  <a:srgbClr val="4F6128"/>
                </a:solidFill>
                <a:latin typeface="Arial"/>
                <a:cs typeface="Arial"/>
              </a:rPr>
              <a:t>Low</a:t>
            </a:r>
            <a:r>
              <a:rPr sz="2800" spc="1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4F6128"/>
                </a:solidFill>
                <a:latin typeface="Arial"/>
                <a:cs typeface="Arial"/>
              </a:rPr>
              <a:t>water</a:t>
            </a:r>
            <a:r>
              <a:rPr sz="2800" spc="1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F6128"/>
                </a:solidFill>
                <a:latin typeface="Arial"/>
                <a:cs typeface="Arial"/>
              </a:rPr>
              <a:t>table,</a:t>
            </a:r>
            <a:r>
              <a:rPr sz="2800" spc="1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F6128"/>
                </a:solidFill>
                <a:latin typeface="Arial"/>
                <a:cs typeface="Arial"/>
              </a:rPr>
              <a:t>salty</a:t>
            </a:r>
            <a:r>
              <a:rPr sz="2800" spc="1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F6128"/>
                </a:solidFill>
                <a:latin typeface="Arial"/>
                <a:cs typeface="Arial"/>
              </a:rPr>
              <a:t>and</a:t>
            </a:r>
            <a:r>
              <a:rPr sz="2800" spc="1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F6128"/>
                </a:solidFill>
                <a:latin typeface="Arial"/>
                <a:cs typeface="Arial"/>
              </a:rPr>
              <a:t>hard</a:t>
            </a:r>
            <a:r>
              <a:rPr sz="2800" spc="1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4F6128"/>
                </a:solidFill>
                <a:latin typeface="Arial"/>
                <a:cs typeface="Arial"/>
              </a:rPr>
              <a:t>water</a:t>
            </a:r>
            <a:endParaRPr sz="2800">
              <a:latin typeface="Arial"/>
              <a:cs typeface="Arial"/>
            </a:endParaRPr>
          </a:p>
          <a:p>
            <a:pPr marL="741680" lvl="1" indent="-271780">
              <a:lnSpc>
                <a:spcPct val="100000"/>
              </a:lnSpc>
              <a:spcBef>
                <a:spcPts val="705"/>
              </a:spcBef>
              <a:buClr>
                <a:srgbClr val="77923B"/>
              </a:buClr>
              <a:buFont typeface="Wingdings"/>
              <a:buChar char=""/>
              <a:tabLst>
                <a:tab pos="741680" algn="l"/>
              </a:tabLst>
            </a:pPr>
            <a:r>
              <a:rPr sz="2800" spc="-25" dirty="0">
                <a:solidFill>
                  <a:srgbClr val="4F6128"/>
                </a:solidFill>
                <a:latin typeface="Arial"/>
                <a:cs typeface="Arial"/>
              </a:rPr>
              <a:t>Endangered</a:t>
            </a:r>
            <a:r>
              <a:rPr sz="2800" spc="-6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F6128"/>
                </a:solidFill>
                <a:latin typeface="Arial"/>
                <a:cs typeface="Arial"/>
              </a:rPr>
              <a:t>human</a:t>
            </a:r>
            <a:r>
              <a:rPr sz="2800" spc="-8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F6128"/>
                </a:solidFill>
                <a:latin typeface="Arial"/>
                <a:cs typeface="Arial"/>
              </a:rPr>
              <a:t>and</a:t>
            </a:r>
            <a:r>
              <a:rPr sz="2800" spc="-9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F6128"/>
                </a:solidFill>
                <a:latin typeface="Arial"/>
                <a:cs typeface="Arial"/>
              </a:rPr>
              <a:t>animal</a:t>
            </a:r>
            <a:r>
              <a:rPr sz="2800" spc="-7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4F6128"/>
                </a:solidFill>
                <a:latin typeface="Arial"/>
                <a:cs typeface="Arial"/>
              </a:rPr>
              <a:t>life</a:t>
            </a:r>
            <a:endParaRPr sz="2800">
              <a:latin typeface="Arial"/>
              <a:cs typeface="Arial"/>
            </a:endParaRPr>
          </a:p>
          <a:p>
            <a:pPr marL="742315" lvl="1" indent="-272415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2800" spc="-10" dirty="0">
                <a:solidFill>
                  <a:srgbClr val="4F6128"/>
                </a:solidFill>
                <a:latin typeface="Arial"/>
                <a:cs typeface="Arial"/>
              </a:rPr>
              <a:t>Economic</a:t>
            </a:r>
            <a:r>
              <a:rPr sz="2800" spc="-14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F6128"/>
                </a:solidFill>
                <a:latin typeface="Arial"/>
                <a:cs typeface="Arial"/>
              </a:rPr>
              <a:t>and</a:t>
            </a:r>
            <a:r>
              <a:rPr sz="2800" spc="-16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F6128"/>
                </a:solidFill>
                <a:latin typeface="Arial"/>
                <a:cs typeface="Arial"/>
              </a:rPr>
              <a:t>human</a:t>
            </a:r>
            <a:r>
              <a:rPr sz="2800" spc="-15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4F6128"/>
                </a:solidFill>
                <a:latin typeface="Arial"/>
                <a:cs typeface="Arial"/>
              </a:rPr>
              <a:t>cost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55"/>
    </mc:Choice>
    <mc:Fallback>
      <p:transition spd="slow" advTm="10255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5" dirty="0"/>
              <a:t>Desertification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PPT</a:t>
            </a:r>
            <a:r>
              <a:rPr spc="-30" dirty="0"/>
              <a:t> </a:t>
            </a:r>
            <a:r>
              <a:rPr dirty="0"/>
              <a:t>should</a:t>
            </a:r>
            <a:r>
              <a:rPr spc="-15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dirty="0"/>
              <a:t>reference</a:t>
            </a:r>
            <a:r>
              <a:rPr spc="-7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30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91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pc="-10" dirty="0"/>
              <a:t>Control</a:t>
            </a:r>
          </a:p>
          <a:p>
            <a:pPr marL="741680" lvl="1" indent="-271780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41680" algn="l"/>
              </a:tabLst>
            </a:pPr>
            <a:r>
              <a:rPr sz="2800" dirty="0">
                <a:solidFill>
                  <a:srgbClr val="4F6128"/>
                </a:solidFill>
                <a:latin typeface="Arial"/>
                <a:cs typeface="Arial"/>
              </a:rPr>
              <a:t>Large</a:t>
            </a:r>
            <a:r>
              <a:rPr sz="2800" spc="2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F6128"/>
                </a:solidFill>
                <a:latin typeface="Arial"/>
                <a:cs typeface="Arial"/>
              </a:rPr>
              <a:t>scale</a:t>
            </a:r>
            <a:r>
              <a:rPr sz="2800" spc="3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F6128"/>
                </a:solidFill>
                <a:latin typeface="Arial"/>
                <a:cs typeface="Arial"/>
              </a:rPr>
              <a:t>plantation</a:t>
            </a:r>
            <a:endParaRPr sz="2800">
              <a:latin typeface="Arial"/>
              <a:cs typeface="Arial"/>
            </a:endParaRPr>
          </a:p>
          <a:p>
            <a:pPr marL="741680" lvl="1" indent="-271780">
              <a:lnSpc>
                <a:spcPct val="100000"/>
              </a:lnSpc>
              <a:spcBef>
                <a:spcPts val="710"/>
              </a:spcBef>
              <a:buClr>
                <a:srgbClr val="77923B"/>
              </a:buClr>
              <a:buFont typeface="Wingdings"/>
              <a:buChar char=""/>
              <a:tabLst>
                <a:tab pos="741680" algn="l"/>
              </a:tabLst>
            </a:pPr>
            <a:r>
              <a:rPr sz="2800" dirty="0">
                <a:solidFill>
                  <a:srgbClr val="4F6128"/>
                </a:solidFill>
                <a:latin typeface="Arial"/>
                <a:cs typeface="Arial"/>
              </a:rPr>
              <a:t>Sustainable</a:t>
            </a:r>
            <a:r>
              <a:rPr sz="2800" spc="-3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4F6128"/>
                </a:solidFill>
                <a:latin typeface="Arial"/>
                <a:cs typeface="Arial"/>
              </a:rPr>
              <a:t>agricultural</a:t>
            </a:r>
            <a:r>
              <a:rPr sz="2800" spc="-10" dirty="0">
                <a:solidFill>
                  <a:srgbClr val="4F6128"/>
                </a:solidFill>
                <a:latin typeface="Arial"/>
                <a:cs typeface="Arial"/>
              </a:rPr>
              <a:t> practices</a:t>
            </a:r>
            <a:endParaRPr sz="2800">
              <a:latin typeface="Arial"/>
              <a:cs typeface="Arial"/>
            </a:endParaRPr>
          </a:p>
          <a:p>
            <a:pPr marL="742950" marR="5080" lvl="1" indent="-273050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800" spc="-10" dirty="0">
                <a:solidFill>
                  <a:srgbClr val="4F6128"/>
                </a:solidFill>
                <a:latin typeface="Arial"/>
                <a:cs typeface="Arial"/>
              </a:rPr>
              <a:t>Development</a:t>
            </a:r>
            <a:r>
              <a:rPr sz="2800" spc="-1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F6128"/>
                </a:solidFill>
                <a:latin typeface="Arial"/>
                <a:cs typeface="Arial"/>
              </a:rPr>
              <a:t>of</a:t>
            </a:r>
            <a:r>
              <a:rPr sz="2800" spc="-1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F6128"/>
                </a:solidFill>
                <a:latin typeface="Arial"/>
                <a:cs typeface="Arial"/>
              </a:rPr>
              <a:t>pasture</a:t>
            </a:r>
            <a:r>
              <a:rPr sz="2800" spc="-1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F6128"/>
                </a:solidFill>
                <a:latin typeface="Arial"/>
                <a:cs typeface="Arial"/>
              </a:rPr>
              <a:t>land</a:t>
            </a:r>
            <a:r>
              <a:rPr sz="2800" spc="-1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F6128"/>
                </a:solidFill>
                <a:latin typeface="Arial"/>
                <a:cs typeface="Arial"/>
              </a:rPr>
              <a:t>and</a:t>
            </a:r>
            <a:r>
              <a:rPr sz="2800" spc="-1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4F6128"/>
                </a:solidFill>
                <a:latin typeface="Arial"/>
                <a:cs typeface="Arial"/>
              </a:rPr>
              <a:t>controlling </a:t>
            </a:r>
            <a:r>
              <a:rPr sz="2800" spc="-10" dirty="0">
                <a:solidFill>
                  <a:srgbClr val="4F6128"/>
                </a:solidFill>
                <a:latin typeface="Arial"/>
                <a:cs typeface="Arial"/>
              </a:rPr>
              <a:t>overgrazing</a:t>
            </a:r>
            <a:endParaRPr sz="2800">
              <a:latin typeface="Arial"/>
              <a:cs typeface="Arial"/>
            </a:endParaRPr>
          </a:p>
          <a:p>
            <a:pPr marL="741680" lvl="1" indent="-271780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41680" algn="l"/>
              </a:tabLst>
            </a:pPr>
            <a:r>
              <a:rPr sz="2800" spc="-10" dirty="0">
                <a:solidFill>
                  <a:srgbClr val="4F6128"/>
                </a:solidFill>
                <a:latin typeface="Arial"/>
                <a:cs typeface="Arial"/>
              </a:rPr>
              <a:t>Development</a:t>
            </a:r>
            <a:r>
              <a:rPr sz="2800" spc="-4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F6128"/>
                </a:solidFill>
                <a:latin typeface="Arial"/>
                <a:cs typeface="Arial"/>
              </a:rPr>
              <a:t>of</a:t>
            </a:r>
            <a:r>
              <a:rPr sz="2800" spc="-2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4F6128"/>
                </a:solidFill>
                <a:latin typeface="Arial"/>
                <a:cs typeface="Arial"/>
              </a:rPr>
              <a:t>water</a:t>
            </a:r>
            <a:r>
              <a:rPr sz="2800" spc="-2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F6128"/>
                </a:solidFill>
                <a:latin typeface="Arial"/>
                <a:cs typeface="Arial"/>
              </a:rPr>
              <a:t>catchment</a:t>
            </a:r>
            <a:endParaRPr sz="2800">
              <a:latin typeface="Arial"/>
              <a:cs typeface="Arial"/>
            </a:endParaRPr>
          </a:p>
          <a:p>
            <a:pPr marL="742315" lvl="1" indent="-272415">
              <a:lnSpc>
                <a:spcPct val="100000"/>
              </a:lnSpc>
              <a:spcBef>
                <a:spcPts val="70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2800" dirty="0">
                <a:solidFill>
                  <a:srgbClr val="4F6128"/>
                </a:solidFill>
                <a:latin typeface="Arial"/>
                <a:cs typeface="Arial"/>
              </a:rPr>
              <a:t>Rainwater</a:t>
            </a:r>
            <a:r>
              <a:rPr sz="2800" spc="7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F6128"/>
                </a:solidFill>
                <a:latin typeface="Arial"/>
                <a:cs typeface="Arial"/>
              </a:rPr>
              <a:t>harvesting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192"/>
    </mc:Choice>
    <mc:Fallback>
      <p:transition spd="slow" advTm="3319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014" y="1630121"/>
            <a:ext cx="843534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marR="5080" indent="-330835">
              <a:lnSpc>
                <a:spcPct val="100000"/>
              </a:lnSpc>
              <a:spcBef>
                <a:spcPts val="10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3200" dirty="0">
                <a:solidFill>
                  <a:srgbClr val="003D07"/>
                </a:solidFill>
                <a:latin typeface="Arial"/>
                <a:cs typeface="Arial"/>
              </a:rPr>
              <a:t>Mining </a:t>
            </a:r>
            <a:r>
              <a:rPr sz="3200" spc="65" dirty="0">
                <a:solidFill>
                  <a:srgbClr val="003D07"/>
                </a:solidFill>
                <a:latin typeface="Arial"/>
                <a:cs typeface="Arial"/>
              </a:rPr>
              <a:t>is</a:t>
            </a:r>
            <a:r>
              <a:rPr sz="3200" spc="1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D07"/>
                </a:solidFill>
                <a:latin typeface="Arial"/>
                <a:cs typeface="Arial"/>
              </a:rPr>
              <a:t>the</a:t>
            </a:r>
            <a:r>
              <a:rPr sz="3200" spc="1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50" dirty="0">
                <a:solidFill>
                  <a:srgbClr val="003D07"/>
                </a:solidFill>
                <a:latin typeface="Arial"/>
                <a:cs typeface="Arial"/>
              </a:rPr>
              <a:t>extraction</a:t>
            </a:r>
            <a:r>
              <a:rPr sz="3200" spc="2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D07"/>
                </a:solidFill>
                <a:latin typeface="Arial"/>
                <a:cs typeface="Arial"/>
              </a:rPr>
              <a:t>of</a:t>
            </a:r>
            <a:r>
              <a:rPr sz="3200" spc="3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D07"/>
                </a:solidFill>
                <a:latin typeface="Arial"/>
                <a:cs typeface="Arial"/>
              </a:rPr>
              <a:t>valuable</a:t>
            </a:r>
            <a:r>
              <a:rPr sz="3200" spc="-1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55" dirty="0">
                <a:solidFill>
                  <a:srgbClr val="003D07"/>
                </a:solidFill>
                <a:latin typeface="Arial"/>
                <a:cs typeface="Arial"/>
              </a:rPr>
              <a:t>minerals </a:t>
            </a:r>
            <a:r>
              <a:rPr sz="3200" spc="125" dirty="0">
                <a:solidFill>
                  <a:srgbClr val="003D07"/>
                </a:solidFill>
                <a:latin typeface="Arial"/>
                <a:cs typeface="Arial"/>
              </a:rPr>
              <a:t>or</a:t>
            </a:r>
            <a:r>
              <a:rPr sz="3200" spc="1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70" dirty="0">
                <a:solidFill>
                  <a:srgbClr val="003D07"/>
                </a:solidFill>
                <a:latin typeface="Arial"/>
                <a:cs typeface="Arial"/>
              </a:rPr>
              <a:t>other</a:t>
            </a:r>
            <a:r>
              <a:rPr sz="3200" spc="3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D07"/>
                </a:solidFill>
                <a:latin typeface="Arial"/>
                <a:cs typeface="Arial"/>
              </a:rPr>
              <a:t>geological</a:t>
            </a:r>
            <a:r>
              <a:rPr sz="3200" spc="1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70" dirty="0">
                <a:solidFill>
                  <a:srgbClr val="003D07"/>
                </a:solidFill>
                <a:latin typeface="Arial"/>
                <a:cs typeface="Arial"/>
              </a:rPr>
              <a:t>materials</a:t>
            </a:r>
            <a:r>
              <a:rPr sz="320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105" dirty="0">
                <a:solidFill>
                  <a:srgbClr val="003D07"/>
                </a:solidFill>
                <a:latin typeface="Arial"/>
                <a:cs typeface="Arial"/>
              </a:rPr>
              <a:t>from</a:t>
            </a:r>
            <a:r>
              <a:rPr sz="3200" dirty="0">
                <a:solidFill>
                  <a:srgbClr val="003D07"/>
                </a:solidFill>
                <a:latin typeface="Arial"/>
                <a:cs typeface="Arial"/>
              </a:rPr>
              <a:t> the</a:t>
            </a:r>
            <a:r>
              <a:rPr sz="3200" spc="1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3D07"/>
                </a:solidFill>
                <a:latin typeface="Arial"/>
                <a:cs typeface="Arial"/>
              </a:rPr>
              <a:t>Earth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3072383"/>
            <a:ext cx="3886200" cy="2438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8511" y="3072383"/>
            <a:ext cx="3640836" cy="242773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39264" y="5606288"/>
            <a:ext cx="1522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90" dirty="0">
                <a:solidFill>
                  <a:srgbClr val="003D07"/>
                </a:solidFill>
                <a:latin typeface="Arial"/>
                <a:cs typeface="Arial"/>
              </a:rPr>
              <a:t>Opencast</a:t>
            </a:r>
            <a:r>
              <a:rPr sz="1600" b="1" spc="2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600" b="1" spc="-70" dirty="0">
                <a:solidFill>
                  <a:srgbClr val="003D07"/>
                </a:solidFill>
                <a:latin typeface="Arial"/>
                <a:cs typeface="Arial"/>
              </a:rPr>
              <a:t>Mining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PPT</a:t>
            </a:r>
            <a:r>
              <a:rPr spc="-30" dirty="0"/>
              <a:t> </a:t>
            </a:r>
            <a:r>
              <a:rPr dirty="0"/>
              <a:t>should</a:t>
            </a:r>
            <a:r>
              <a:rPr spc="-15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dirty="0"/>
              <a:t>reference</a:t>
            </a:r>
            <a:r>
              <a:rPr spc="-7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30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50763" y="5677306"/>
            <a:ext cx="1876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03D07"/>
                </a:solidFill>
                <a:latin typeface="Arial"/>
                <a:cs typeface="Arial"/>
              </a:rPr>
              <a:t>Underground</a:t>
            </a:r>
            <a:r>
              <a:rPr sz="1600" b="1" spc="-4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600" b="1" spc="-65" dirty="0">
                <a:solidFill>
                  <a:srgbClr val="003D07"/>
                </a:solidFill>
                <a:latin typeface="Arial"/>
                <a:cs typeface="Arial"/>
              </a:rPr>
              <a:t>Mining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053"/>
    </mc:Choice>
    <mc:Fallback>
      <p:transition spd="slow" advTm="4405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014" y="1460753"/>
            <a:ext cx="2254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0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Effects</a:t>
            </a:r>
            <a:r>
              <a:rPr sz="2000" spc="7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of</a:t>
            </a:r>
            <a:r>
              <a:rPr sz="2000" spc="5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3D07"/>
                </a:solidFill>
                <a:latin typeface="Arial"/>
                <a:cs typeface="Arial"/>
              </a:rPr>
              <a:t>Mining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9616" y="1857755"/>
            <a:ext cx="5963411" cy="42199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PPT</a:t>
            </a:r>
            <a:r>
              <a:rPr spc="-30" dirty="0"/>
              <a:t> </a:t>
            </a:r>
            <a:r>
              <a:rPr dirty="0"/>
              <a:t>should</a:t>
            </a:r>
            <a:r>
              <a:rPr spc="-15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dirty="0"/>
              <a:t>reference</a:t>
            </a:r>
            <a:r>
              <a:rPr spc="-7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30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744"/>
    </mc:Choice>
    <mc:Fallback>
      <p:transition spd="slow" advTm="78744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392" y="3123945"/>
            <a:ext cx="3827779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14" dirty="0">
                <a:solidFill>
                  <a:srgbClr val="00664D"/>
                </a:solidFill>
              </a:rPr>
              <a:t>Thank</a:t>
            </a:r>
            <a:r>
              <a:rPr sz="6600" spc="-345" dirty="0">
                <a:solidFill>
                  <a:srgbClr val="00664D"/>
                </a:solidFill>
              </a:rPr>
              <a:t> </a:t>
            </a:r>
            <a:r>
              <a:rPr sz="6600" spc="-434" dirty="0">
                <a:solidFill>
                  <a:srgbClr val="00664D"/>
                </a:solidFill>
              </a:rPr>
              <a:t>You</a:t>
            </a:r>
            <a:endParaRPr sz="66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PPT</a:t>
            </a:r>
            <a:r>
              <a:rPr spc="-30" dirty="0"/>
              <a:t> </a:t>
            </a:r>
            <a:r>
              <a:rPr dirty="0"/>
              <a:t>should</a:t>
            </a:r>
            <a:r>
              <a:rPr spc="-15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dirty="0"/>
              <a:t>reference</a:t>
            </a:r>
            <a:r>
              <a:rPr spc="-7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30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8"/>
    </mc:Choice>
    <mc:Fallback>
      <p:transition spd="slow" advTm="81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0" dirty="0"/>
              <a:t>Natural</a:t>
            </a:r>
            <a:r>
              <a:rPr spc="-55" dirty="0"/>
              <a:t> </a:t>
            </a:r>
            <a:r>
              <a:rPr spc="-10" dirty="0"/>
              <a:t>Resources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PPT</a:t>
            </a:r>
            <a:r>
              <a:rPr spc="-30" dirty="0"/>
              <a:t> </a:t>
            </a:r>
            <a:r>
              <a:rPr dirty="0"/>
              <a:t>should</a:t>
            </a:r>
            <a:r>
              <a:rPr spc="-15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dirty="0"/>
              <a:t>reference</a:t>
            </a:r>
            <a:r>
              <a:rPr spc="-7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30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2891"/>
            <a:ext cx="7991475" cy="343344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47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2700" b="1" spc="-125" dirty="0">
                <a:solidFill>
                  <a:srgbClr val="003D07"/>
                </a:solidFill>
                <a:latin typeface="Arial"/>
                <a:cs typeface="Arial"/>
              </a:rPr>
              <a:t>What</a:t>
            </a:r>
            <a:r>
              <a:rPr sz="2700" b="1" spc="-6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003D07"/>
                </a:solidFill>
                <a:latin typeface="Arial"/>
                <a:cs typeface="Arial"/>
              </a:rPr>
              <a:t>are</a:t>
            </a:r>
            <a:r>
              <a:rPr sz="2700" b="1" spc="-10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b="1" spc="-35" dirty="0">
                <a:solidFill>
                  <a:srgbClr val="003D07"/>
                </a:solidFill>
                <a:latin typeface="Arial"/>
                <a:cs typeface="Arial"/>
              </a:rPr>
              <a:t>natural</a:t>
            </a:r>
            <a:r>
              <a:rPr sz="2700" b="1" spc="-8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b="1" spc="-10" dirty="0">
                <a:solidFill>
                  <a:srgbClr val="003D07"/>
                </a:solidFill>
                <a:latin typeface="Arial"/>
                <a:cs typeface="Arial"/>
              </a:rPr>
              <a:t>resources?</a:t>
            </a:r>
            <a:endParaRPr sz="2700">
              <a:latin typeface="Arial"/>
              <a:cs typeface="Arial"/>
            </a:endParaRPr>
          </a:p>
          <a:p>
            <a:pPr marL="1085850" marR="5080" lvl="1" indent="-329565">
              <a:lnSpc>
                <a:spcPts val="2920"/>
              </a:lnSpc>
              <a:spcBef>
                <a:spcPts val="740"/>
              </a:spcBef>
              <a:buClr>
                <a:srgbClr val="77923B"/>
              </a:buClr>
              <a:buFont typeface="Wingdings"/>
              <a:buChar char=""/>
              <a:tabLst>
                <a:tab pos="1085850" algn="l"/>
              </a:tabLst>
            </a:pPr>
            <a:r>
              <a:rPr sz="2700" spc="-135" dirty="0">
                <a:solidFill>
                  <a:srgbClr val="003D07"/>
                </a:solidFill>
                <a:latin typeface="Arial"/>
                <a:cs typeface="Arial"/>
              </a:rPr>
              <a:t>The</a:t>
            </a:r>
            <a:r>
              <a:rPr sz="2700" spc="-1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spc="55" dirty="0">
                <a:solidFill>
                  <a:srgbClr val="003D07"/>
                </a:solidFill>
                <a:latin typeface="Arial"/>
                <a:cs typeface="Arial"/>
              </a:rPr>
              <a:t>natural</a:t>
            </a:r>
            <a:r>
              <a:rPr sz="2700" spc="-1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resources may</a:t>
            </a:r>
            <a:r>
              <a:rPr sz="2700" spc="-2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be</a:t>
            </a:r>
            <a:r>
              <a:rPr sz="2700" spc="-1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defined</a:t>
            </a:r>
            <a:r>
              <a:rPr sz="2700" spc="-1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as</a:t>
            </a:r>
            <a:r>
              <a:rPr sz="2700" spc="-1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spc="-25" dirty="0">
                <a:solidFill>
                  <a:srgbClr val="003D07"/>
                </a:solidFill>
                <a:latin typeface="Arial"/>
                <a:cs typeface="Arial"/>
              </a:rPr>
              <a:t>any </a:t>
            </a:r>
            <a:r>
              <a:rPr sz="2700" spc="60" dirty="0">
                <a:solidFill>
                  <a:srgbClr val="003D07"/>
                </a:solidFill>
                <a:latin typeface="Arial"/>
                <a:cs typeface="Arial"/>
              </a:rPr>
              <a:t>material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 given</a:t>
            </a:r>
            <a:r>
              <a:rPr sz="2700" spc="1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to us</a:t>
            </a:r>
            <a:r>
              <a:rPr sz="2700" spc="1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by</a:t>
            </a:r>
            <a:r>
              <a:rPr sz="2700" spc="1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nature</a:t>
            </a:r>
            <a:r>
              <a:rPr sz="2700" spc="1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which</a:t>
            </a:r>
            <a:r>
              <a:rPr sz="2700" spc="1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can</a:t>
            </a:r>
            <a:r>
              <a:rPr sz="2700" spc="2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spc="-35" dirty="0">
                <a:solidFill>
                  <a:srgbClr val="003D07"/>
                </a:solidFill>
                <a:latin typeface="Arial"/>
                <a:cs typeface="Arial"/>
              </a:rPr>
              <a:t>be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transformed</a:t>
            </a:r>
            <a:r>
              <a:rPr sz="2700" spc="3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in</a:t>
            </a:r>
            <a:r>
              <a:rPr sz="2700" spc="4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a</a:t>
            </a:r>
            <a:r>
              <a:rPr sz="2700" spc="6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way</a:t>
            </a:r>
            <a:r>
              <a:rPr sz="2700" spc="4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that</a:t>
            </a:r>
            <a:r>
              <a:rPr sz="2700" spc="4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spc="95" dirty="0">
                <a:solidFill>
                  <a:srgbClr val="003D07"/>
                </a:solidFill>
                <a:latin typeface="Arial"/>
                <a:cs typeface="Arial"/>
              </a:rPr>
              <a:t>it</a:t>
            </a:r>
            <a:r>
              <a:rPr sz="2700" spc="4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becomes</a:t>
            </a:r>
            <a:r>
              <a:rPr sz="2700" spc="4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spc="-20" dirty="0">
                <a:solidFill>
                  <a:srgbClr val="003D07"/>
                </a:solidFill>
                <a:latin typeface="Arial"/>
                <a:cs typeface="Arial"/>
              </a:rPr>
              <a:t>more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valuable</a:t>
            </a:r>
            <a:r>
              <a:rPr sz="2700" spc="-7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and</a:t>
            </a:r>
            <a:r>
              <a:rPr sz="2700" spc="-6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spc="-10" dirty="0">
                <a:solidFill>
                  <a:srgbClr val="003D07"/>
                </a:solidFill>
                <a:latin typeface="Arial"/>
                <a:cs typeface="Arial"/>
              </a:rPr>
              <a:t>useful.</a:t>
            </a:r>
            <a:endParaRPr sz="270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32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2700" b="1" spc="-195" dirty="0">
                <a:solidFill>
                  <a:srgbClr val="003D07"/>
                </a:solidFill>
                <a:latin typeface="Arial"/>
                <a:cs typeface="Arial"/>
              </a:rPr>
              <a:t>Types</a:t>
            </a:r>
            <a:r>
              <a:rPr sz="2700" b="1" spc="-3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b="1" spc="-60" dirty="0">
                <a:solidFill>
                  <a:srgbClr val="003D07"/>
                </a:solidFill>
                <a:latin typeface="Arial"/>
                <a:cs typeface="Arial"/>
              </a:rPr>
              <a:t>of</a:t>
            </a:r>
            <a:r>
              <a:rPr sz="2700" b="1" spc="-12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b="1" spc="-35" dirty="0">
                <a:solidFill>
                  <a:srgbClr val="003D07"/>
                </a:solidFill>
                <a:latin typeface="Arial"/>
                <a:cs typeface="Arial"/>
              </a:rPr>
              <a:t>natural</a:t>
            </a:r>
            <a:r>
              <a:rPr sz="2700" b="1" spc="-8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b="1" spc="-10" dirty="0">
                <a:solidFill>
                  <a:srgbClr val="003D07"/>
                </a:solidFill>
                <a:latin typeface="Arial"/>
                <a:cs typeface="Arial"/>
              </a:rPr>
              <a:t>resources:</a:t>
            </a:r>
            <a:endParaRPr sz="2700">
              <a:latin typeface="Arial"/>
              <a:cs typeface="Arial"/>
            </a:endParaRPr>
          </a:p>
          <a:p>
            <a:pPr marL="1085215" lvl="1" indent="-328930">
              <a:lnSpc>
                <a:spcPct val="100000"/>
              </a:lnSpc>
              <a:spcBef>
                <a:spcPts val="380"/>
              </a:spcBef>
              <a:buClr>
                <a:srgbClr val="77923B"/>
              </a:buClr>
              <a:buFont typeface="Wingdings"/>
              <a:buChar char=""/>
              <a:tabLst>
                <a:tab pos="1085215" algn="l"/>
              </a:tabLst>
            </a:pPr>
            <a:r>
              <a:rPr sz="2700" spc="70" dirty="0">
                <a:solidFill>
                  <a:srgbClr val="003D07"/>
                </a:solidFill>
                <a:latin typeface="Arial"/>
                <a:cs typeface="Arial"/>
              </a:rPr>
              <a:t>Non-</a:t>
            </a:r>
            <a:r>
              <a:rPr sz="2700" dirty="0">
                <a:solidFill>
                  <a:srgbClr val="003D07"/>
                </a:solidFill>
                <a:latin typeface="Arial"/>
                <a:cs typeface="Arial"/>
              </a:rPr>
              <a:t>renewable</a:t>
            </a:r>
            <a:r>
              <a:rPr sz="2700" spc="204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spc="-10" dirty="0">
                <a:solidFill>
                  <a:srgbClr val="003D07"/>
                </a:solidFill>
                <a:latin typeface="Arial"/>
                <a:cs typeface="Arial"/>
              </a:rPr>
              <a:t>resources</a:t>
            </a:r>
            <a:endParaRPr sz="2700">
              <a:latin typeface="Arial"/>
              <a:cs typeface="Arial"/>
            </a:endParaRPr>
          </a:p>
          <a:p>
            <a:pPr marL="1085215" lvl="1" indent="-328930">
              <a:lnSpc>
                <a:spcPct val="100000"/>
              </a:lnSpc>
              <a:spcBef>
                <a:spcPts val="375"/>
              </a:spcBef>
              <a:buClr>
                <a:srgbClr val="77923B"/>
              </a:buClr>
              <a:buFont typeface="Wingdings"/>
              <a:buChar char=""/>
              <a:tabLst>
                <a:tab pos="1085215" algn="l"/>
              </a:tabLst>
            </a:pPr>
            <a:r>
              <a:rPr sz="2700" spc="-20" dirty="0">
                <a:solidFill>
                  <a:srgbClr val="003D07"/>
                </a:solidFill>
                <a:latin typeface="Arial"/>
                <a:cs typeface="Arial"/>
              </a:rPr>
              <a:t>Renewable</a:t>
            </a:r>
            <a:r>
              <a:rPr sz="2700" spc="-10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700" spc="-10" dirty="0">
                <a:solidFill>
                  <a:srgbClr val="003D07"/>
                </a:solidFill>
                <a:latin typeface="Arial"/>
                <a:cs typeface="Arial"/>
              </a:rPr>
              <a:t>resources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04"/>
    </mc:Choice>
    <mc:Fallback>
      <p:transition spd="slow" advTm="1100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189" y="221995"/>
            <a:ext cx="67519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10" dirty="0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r>
              <a:rPr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1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b="1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40" dirty="0">
                <a:solidFill>
                  <a:srgbClr val="FFFFFF"/>
                </a:solidFill>
                <a:latin typeface="Arial"/>
                <a:cs typeface="Arial"/>
              </a:rPr>
              <a:t>natural</a:t>
            </a:r>
            <a:r>
              <a:rPr b="1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90" dirty="0">
                <a:solidFill>
                  <a:srgbClr val="FFFFFF"/>
                </a:solidFill>
                <a:latin typeface="Arial"/>
                <a:cs typeface="Arial"/>
              </a:rPr>
              <a:t>resources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PPT</a:t>
            </a:r>
            <a:r>
              <a:rPr spc="-30" dirty="0"/>
              <a:t> </a:t>
            </a:r>
            <a:r>
              <a:rPr dirty="0"/>
              <a:t>should</a:t>
            </a:r>
            <a:r>
              <a:rPr spc="-15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dirty="0"/>
              <a:t>reference</a:t>
            </a:r>
            <a:r>
              <a:rPr spc="-7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30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543943"/>
            <a:ext cx="7904480" cy="40557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57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1800" b="1" spc="-85" dirty="0">
                <a:solidFill>
                  <a:srgbClr val="003D07"/>
                </a:solidFill>
                <a:latin typeface="Arial"/>
                <a:cs typeface="Arial"/>
              </a:rPr>
              <a:t>Based</a:t>
            </a:r>
            <a:r>
              <a:rPr sz="1800" b="1" spc="-4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003D07"/>
                </a:solidFill>
                <a:latin typeface="Arial"/>
                <a:cs typeface="Arial"/>
              </a:rPr>
              <a:t>upon</a:t>
            </a:r>
            <a:r>
              <a:rPr sz="1800" b="1" spc="-3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b="1" spc="-60" dirty="0">
                <a:solidFill>
                  <a:srgbClr val="003D07"/>
                </a:solidFill>
                <a:latin typeface="Arial"/>
                <a:cs typeface="Arial"/>
              </a:rPr>
              <a:t>chemical</a:t>
            </a:r>
            <a:r>
              <a:rPr sz="1800" b="1" spc="-2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3D07"/>
                </a:solidFill>
                <a:latin typeface="Arial"/>
                <a:cs typeface="Arial"/>
              </a:rPr>
              <a:t>nature:</a:t>
            </a:r>
            <a:endParaRPr sz="1800">
              <a:latin typeface="Arial"/>
              <a:cs typeface="Arial"/>
            </a:endParaRPr>
          </a:p>
          <a:p>
            <a:pPr marL="1155065" lvl="1" indent="-398780">
              <a:lnSpc>
                <a:spcPct val="100000"/>
              </a:lnSpc>
              <a:spcBef>
                <a:spcPts val="480"/>
              </a:spcBef>
              <a:buClr>
                <a:srgbClr val="77923B"/>
              </a:buClr>
              <a:buAutoNum type="romanUcPeriod"/>
              <a:tabLst>
                <a:tab pos="1155065" algn="l"/>
              </a:tabLst>
            </a:pPr>
            <a:r>
              <a:rPr sz="1800" dirty="0">
                <a:solidFill>
                  <a:srgbClr val="003D07"/>
                </a:solidFill>
                <a:latin typeface="Arial"/>
                <a:cs typeface="Arial"/>
              </a:rPr>
              <a:t>Inorganic</a:t>
            </a:r>
            <a:r>
              <a:rPr sz="1800" spc="2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003D07"/>
                </a:solidFill>
                <a:latin typeface="Arial"/>
                <a:cs typeface="Arial"/>
              </a:rPr>
              <a:t>(e.g.</a:t>
            </a:r>
            <a:r>
              <a:rPr sz="1800" spc="6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D07"/>
                </a:solidFill>
                <a:latin typeface="Arial"/>
                <a:cs typeface="Arial"/>
              </a:rPr>
              <a:t>air,</a:t>
            </a:r>
            <a:r>
              <a:rPr sz="1800" spc="5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D07"/>
                </a:solidFill>
                <a:latin typeface="Arial"/>
                <a:cs typeface="Arial"/>
              </a:rPr>
              <a:t>water,</a:t>
            </a:r>
            <a:r>
              <a:rPr sz="1800" spc="3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D07"/>
                </a:solidFill>
                <a:latin typeface="Arial"/>
                <a:cs typeface="Arial"/>
              </a:rPr>
              <a:t>ores</a:t>
            </a:r>
            <a:r>
              <a:rPr sz="1800" spc="4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3D07"/>
                </a:solidFill>
                <a:latin typeface="Arial"/>
                <a:cs typeface="Arial"/>
              </a:rPr>
              <a:t>etc.)</a:t>
            </a:r>
            <a:endParaRPr sz="1800">
              <a:latin typeface="Arial"/>
              <a:cs typeface="Arial"/>
            </a:endParaRPr>
          </a:p>
          <a:p>
            <a:pPr marL="1155065" lvl="1" indent="-398780">
              <a:lnSpc>
                <a:spcPct val="100000"/>
              </a:lnSpc>
              <a:spcBef>
                <a:spcPts val="495"/>
              </a:spcBef>
              <a:buClr>
                <a:srgbClr val="77923B"/>
              </a:buClr>
              <a:buAutoNum type="romanUcPeriod"/>
              <a:tabLst>
                <a:tab pos="1155065" algn="l"/>
              </a:tabLst>
            </a:pPr>
            <a:r>
              <a:rPr sz="1800" spc="-10" dirty="0">
                <a:solidFill>
                  <a:srgbClr val="003D07"/>
                </a:solidFill>
                <a:latin typeface="Arial"/>
                <a:cs typeface="Arial"/>
              </a:rPr>
              <a:t>Organic </a:t>
            </a:r>
            <a:r>
              <a:rPr sz="1800" spc="-35" dirty="0">
                <a:solidFill>
                  <a:srgbClr val="003D07"/>
                </a:solidFill>
                <a:latin typeface="Arial"/>
                <a:cs typeface="Arial"/>
              </a:rPr>
              <a:t>(e.g.</a:t>
            </a:r>
            <a:r>
              <a:rPr sz="1800" spc="2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D07"/>
                </a:solidFill>
                <a:latin typeface="Arial"/>
                <a:cs typeface="Arial"/>
              </a:rPr>
              <a:t>plants,</a:t>
            </a:r>
            <a:r>
              <a:rPr sz="1800" spc="1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D07"/>
                </a:solidFill>
                <a:latin typeface="Arial"/>
                <a:cs typeface="Arial"/>
              </a:rPr>
              <a:t>animals,</a:t>
            </a:r>
            <a:r>
              <a:rPr sz="1800" spc="1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D07"/>
                </a:solidFill>
                <a:latin typeface="Arial"/>
                <a:cs typeface="Arial"/>
              </a:rPr>
              <a:t>ores</a:t>
            </a:r>
            <a:r>
              <a:rPr sz="1800" spc="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3D07"/>
                </a:solidFill>
                <a:latin typeface="Arial"/>
                <a:cs typeface="Arial"/>
              </a:rPr>
              <a:t>etc.).</a:t>
            </a:r>
            <a:endParaRPr sz="180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48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1800" b="1" spc="-85" dirty="0">
                <a:solidFill>
                  <a:srgbClr val="003D07"/>
                </a:solidFill>
                <a:latin typeface="Arial"/>
                <a:cs typeface="Arial"/>
              </a:rPr>
              <a:t>Based</a:t>
            </a:r>
            <a:r>
              <a:rPr sz="1800" b="1" spc="-1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003D07"/>
                </a:solidFill>
                <a:latin typeface="Arial"/>
                <a:cs typeface="Arial"/>
              </a:rPr>
              <a:t>upon</a:t>
            </a:r>
            <a:r>
              <a:rPr sz="1800" b="1" spc="-2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3D07"/>
                </a:solidFill>
                <a:latin typeface="Arial"/>
                <a:cs typeface="Arial"/>
              </a:rPr>
              <a:t>distribution:</a:t>
            </a:r>
            <a:endParaRPr sz="1800">
              <a:latin typeface="Arial"/>
              <a:cs typeface="Arial"/>
            </a:endParaRPr>
          </a:p>
          <a:p>
            <a:pPr marL="1155065" lvl="1" indent="-398780">
              <a:lnSpc>
                <a:spcPct val="100000"/>
              </a:lnSpc>
              <a:spcBef>
                <a:spcPts val="480"/>
              </a:spcBef>
              <a:buClr>
                <a:srgbClr val="77923B"/>
              </a:buClr>
              <a:buAutoNum type="romanUcPeriod"/>
              <a:tabLst>
                <a:tab pos="1155065" algn="l"/>
              </a:tabLst>
            </a:pPr>
            <a:r>
              <a:rPr sz="1800" dirty="0">
                <a:solidFill>
                  <a:srgbClr val="003D07"/>
                </a:solidFill>
                <a:latin typeface="Arial"/>
                <a:cs typeface="Arial"/>
              </a:rPr>
              <a:t>National</a:t>
            </a:r>
            <a:r>
              <a:rPr sz="1800" spc="8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D07"/>
                </a:solidFill>
                <a:latin typeface="Arial"/>
                <a:cs typeface="Arial"/>
              </a:rPr>
              <a:t>(land,</a:t>
            </a:r>
            <a:r>
              <a:rPr sz="1800" spc="114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D07"/>
                </a:solidFill>
                <a:latin typeface="Arial"/>
                <a:cs typeface="Arial"/>
              </a:rPr>
              <a:t>minerals</a:t>
            </a:r>
            <a:r>
              <a:rPr sz="1800" spc="8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3D07"/>
                </a:solidFill>
                <a:latin typeface="Arial"/>
                <a:cs typeface="Arial"/>
              </a:rPr>
              <a:t>etc.)</a:t>
            </a:r>
            <a:endParaRPr sz="1800">
              <a:latin typeface="Arial"/>
              <a:cs typeface="Arial"/>
            </a:endParaRPr>
          </a:p>
          <a:p>
            <a:pPr marL="1155065" lvl="1" indent="-398780">
              <a:lnSpc>
                <a:spcPct val="100000"/>
              </a:lnSpc>
              <a:spcBef>
                <a:spcPts val="490"/>
              </a:spcBef>
              <a:buClr>
                <a:srgbClr val="77923B"/>
              </a:buClr>
              <a:buAutoNum type="romanUcPeriod"/>
              <a:tabLst>
                <a:tab pos="1155065" algn="l"/>
              </a:tabLst>
            </a:pPr>
            <a:r>
              <a:rPr sz="1800" dirty="0">
                <a:solidFill>
                  <a:srgbClr val="003D07"/>
                </a:solidFill>
                <a:latin typeface="Arial"/>
                <a:cs typeface="Arial"/>
              </a:rPr>
              <a:t>Multinational</a:t>
            </a:r>
            <a:r>
              <a:rPr sz="1800" spc="6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D07"/>
                </a:solidFill>
                <a:latin typeface="Arial"/>
                <a:cs typeface="Arial"/>
              </a:rPr>
              <a:t>(lakes,</a:t>
            </a:r>
            <a:r>
              <a:rPr sz="1800" spc="12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003D07"/>
                </a:solidFill>
                <a:latin typeface="Arial"/>
                <a:cs typeface="Arial"/>
              </a:rPr>
              <a:t>rivers</a:t>
            </a:r>
            <a:r>
              <a:rPr sz="1800" spc="7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3D07"/>
                </a:solidFill>
                <a:latin typeface="Arial"/>
                <a:cs typeface="Arial"/>
              </a:rPr>
              <a:t>etc.)</a:t>
            </a:r>
            <a:endParaRPr sz="1800">
              <a:latin typeface="Arial"/>
              <a:cs typeface="Arial"/>
            </a:endParaRPr>
          </a:p>
          <a:p>
            <a:pPr marL="1155065" lvl="1" indent="-398780">
              <a:lnSpc>
                <a:spcPct val="100000"/>
              </a:lnSpc>
              <a:spcBef>
                <a:spcPts val="484"/>
              </a:spcBef>
              <a:buClr>
                <a:srgbClr val="77923B"/>
              </a:buClr>
              <a:buAutoNum type="romanUcPeriod"/>
              <a:tabLst>
                <a:tab pos="1155065" algn="l"/>
              </a:tabLst>
            </a:pPr>
            <a:r>
              <a:rPr sz="1800" dirty="0">
                <a:solidFill>
                  <a:srgbClr val="003D07"/>
                </a:solidFill>
                <a:latin typeface="Arial"/>
                <a:cs typeface="Arial"/>
              </a:rPr>
              <a:t>International</a:t>
            </a:r>
            <a:r>
              <a:rPr sz="1800" spc="3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003D07"/>
                </a:solidFill>
                <a:latin typeface="Arial"/>
                <a:cs typeface="Arial"/>
              </a:rPr>
              <a:t>(e.g.</a:t>
            </a:r>
            <a:r>
              <a:rPr sz="1800" spc="7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D07"/>
                </a:solidFill>
                <a:latin typeface="Arial"/>
                <a:cs typeface="Arial"/>
              </a:rPr>
              <a:t>air,</a:t>
            </a:r>
            <a:r>
              <a:rPr sz="1800" spc="5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D07"/>
                </a:solidFill>
                <a:latin typeface="Arial"/>
                <a:cs typeface="Arial"/>
              </a:rPr>
              <a:t>oceans</a:t>
            </a:r>
            <a:r>
              <a:rPr sz="1800" spc="5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03D07"/>
                </a:solidFill>
                <a:latin typeface="Arial"/>
                <a:cs typeface="Arial"/>
              </a:rPr>
              <a:t>etc.)</a:t>
            </a:r>
            <a:endParaRPr sz="180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48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1800" b="1" spc="-85" dirty="0">
                <a:solidFill>
                  <a:srgbClr val="003D07"/>
                </a:solidFill>
                <a:latin typeface="Arial"/>
                <a:cs typeface="Arial"/>
              </a:rPr>
              <a:t>Based</a:t>
            </a:r>
            <a:r>
              <a:rPr sz="1800" b="1" spc="-1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003D07"/>
                </a:solidFill>
                <a:latin typeface="Arial"/>
                <a:cs typeface="Arial"/>
              </a:rPr>
              <a:t>upon</a:t>
            </a:r>
            <a:r>
              <a:rPr sz="1800" b="1" spc="-2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3D07"/>
                </a:solidFill>
                <a:latin typeface="Arial"/>
                <a:cs typeface="Arial"/>
              </a:rPr>
              <a:t>availability:</a:t>
            </a:r>
            <a:endParaRPr sz="1800">
              <a:latin typeface="Arial"/>
              <a:cs typeface="Arial"/>
            </a:endParaRPr>
          </a:p>
          <a:p>
            <a:pPr marL="1155065" lvl="1" indent="-398780">
              <a:lnSpc>
                <a:spcPct val="100000"/>
              </a:lnSpc>
              <a:spcBef>
                <a:spcPts val="490"/>
              </a:spcBef>
              <a:buClr>
                <a:srgbClr val="77923B"/>
              </a:buClr>
              <a:buAutoNum type="romanUcPeriod"/>
              <a:tabLst>
                <a:tab pos="1155065" algn="l"/>
              </a:tabLst>
            </a:pPr>
            <a:r>
              <a:rPr sz="1800" dirty="0">
                <a:solidFill>
                  <a:srgbClr val="003D07"/>
                </a:solidFill>
                <a:latin typeface="Arial"/>
                <a:cs typeface="Arial"/>
              </a:rPr>
              <a:t>Inexhaustible</a:t>
            </a:r>
            <a:r>
              <a:rPr sz="1800" spc="5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D07"/>
                </a:solidFill>
                <a:latin typeface="Arial"/>
                <a:cs typeface="Arial"/>
              </a:rPr>
              <a:t>(unlimited</a:t>
            </a:r>
            <a:r>
              <a:rPr sz="1800" spc="6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D07"/>
                </a:solidFill>
                <a:latin typeface="Arial"/>
                <a:cs typeface="Arial"/>
              </a:rPr>
              <a:t>in</a:t>
            </a:r>
            <a:r>
              <a:rPr sz="1800" spc="7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D07"/>
                </a:solidFill>
                <a:latin typeface="Arial"/>
                <a:cs typeface="Arial"/>
              </a:rPr>
              <a:t>supply</a:t>
            </a:r>
            <a:r>
              <a:rPr sz="1800" spc="6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003D07"/>
                </a:solidFill>
                <a:latin typeface="Arial"/>
                <a:cs typeface="Arial"/>
              </a:rPr>
              <a:t>e.g.</a:t>
            </a:r>
            <a:r>
              <a:rPr sz="1800" spc="9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D07"/>
                </a:solidFill>
                <a:latin typeface="Arial"/>
                <a:cs typeface="Arial"/>
              </a:rPr>
              <a:t>sunlight,</a:t>
            </a:r>
            <a:r>
              <a:rPr sz="1800" spc="7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D07"/>
                </a:solidFill>
                <a:latin typeface="Arial"/>
                <a:cs typeface="Arial"/>
              </a:rPr>
              <a:t>wind,</a:t>
            </a:r>
            <a:r>
              <a:rPr sz="1800" spc="6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D07"/>
                </a:solidFill>
                <a:latin typeface="Arial"/>
                <a:cs typeface="Arial"/>
              </a:rPr>
              <a:t>tidal</a:t>
            </a:r>
            <a:r>
              <a:rPr sz="1800" spc="8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3D07"/>
                </a:solidFill>
                <a:latin typeface="Arial"/>
                <a:cs typeface="Arial"/>
              </a:rPr>
              <a:t>energy)</a:t>
            </a:r>
            <a:endParaRPr sz="1800">
              <a:latin typeface="Arial"/>
              <a:cs typeface="Arial"/>
            </a:endParaRPr>
          </a:p>
          <a:p>
            <a:pPr marL="1155065" lvl="1" indent="-398780">
              <a:lnSpc>
                <a:spcPct val="100000"/>
              </a:lnSpc>
              <a:spcBef>
                <a:spcPts val="480"/>
              </a:spcBef>
              <a:buClr>
                <a:srgbClr val="77923B"/>
              </a:buClr>
              <a:buAutoNum type="romanUcPeriod"/>
              <a:tabLst>
                <a:tab pos="1155065" algn="l"/>
              </a:tabLst>
            </a:pPr>
            <a:r>
              <a:rPr sz="1800" dirty="0">
                <a:solidFill>
                  <a:srgbClr val="003D07"/>
                </a:solidFill>
                <a:latin typeface="Arial"/>
                <a:cs typeface="Arial"/>
              </a:rPr>
              <a:t>Exhaustible</a:t>
            </a:r>
            <a:r>
              <a:rPr sz="1800" spc="7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D07"/>
                </a:solidFill>
                <a:latin typeface="Arial"/>
                <a:cs typeface="Arial"/>
              </a:rPr>
              <a:t>(limited</a:t>
            </a:r>
            <a:r>
              <a:rPr sz="1800" spc="9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D07"/>
                </a:solidFill>
                <a:latin typeface="Arial"/>
                <a:cs typeface="Arial"/>
              </a:rPr>
              <a:t>in</a:t>
            </a:r>
            <a:r>
              <a:rPr sz="1800" spc="8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3D07"/>
                </a:solidFill>
                <a:latin typeface="Arial"/>
                <a:cs typeface="Arial"/>
              </a:rPr>
              <a:t>supply)</a:t>
            </a:r>
            <a:endParaRPr sz="1800">
              <a:latin typeface="Arial"/>
              <a:cs typeface="Arial"/>
            </a:endParaRPr>
          </a:p>
          <a:p>
            <a:pPr marL="1099185" lvl="2" indent="-342900">
              <a:lnSpc>
                <a:spcPct val="100000"/>
              </a:lnSpc>
              <a:spcBef>
                <a:spcPts val="480"/>
              </a:spcBef>
              <a:buClr>
                <a:srgbClr val="77923B"/>
              </a:buClr>
              <a:buAutoNum type="alphaLcParenR"/>
              <a:tabLst>
                <a:tab pos="1099185" algn="l"/>
              </a:tabLst>
            </a:pPr>
            <a:r>
              <a:rPr sz="1800" dirty="0">
                <a:solidFill>
                  <a:srgbClr val="003D07"/>
                </a:solidFill>
                <a:latin typeface="Arial"/>
                <a:cs typeface="Arial"/>
              </a:rPr>
              <a:t>Non-renewable</a:t>
            </a:r>
            <a:r>
              <a:rPr sz="1800" spc="30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D07"/>
                </a:solidFill>
                <a:latin typeface="Arial"/>
                <a:cs typeface="Arial"/>
              </a:rPr>
              <a:t>(fossil</a:t>
            </a:r>
            <a:r>
              <a:rPr sz="1800" spc="33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3D07"/>
                </a:solidFill>
                <a:latin typeface="Arial"/>
                <a:cs typeface="Arial"/>
              </a:rPr>
              <a:t>fuels)</a:t>
            </a:r>
            <a:endParaRPr sz="1800">
              <a:latin typeface="Arial"/>
              <a:cs typeface="Arial"/>
            </a:endParaRPr>
          </a:p>
          <a:p>
            <a:pPr marL="1099185" lvl="2" indent="-342900">
              <a:lnSpc>
                <a:spcPct val="100000"/>
              </a:lnSpc>
              <a:spcBef>
                <a:spcPts val="495"/>
              </a:spcBef>
              <a:buClr>
                <a:srgbClr val="77923B"/>
              </a:buClr>
              <a:buAutoNum type="alphaLcParenR"/>
              <a:tabLst>
                <a:tab pos="1099185" algn="l"/>
              </a:tabLst>
            </a:pPr>
            <a:r>
              <a:rPr sz="1800" spc="-10" dirty="0">
                <a:solidFill>
                  <a:srgbClr val="003D07"/>
                </a:solidFill>
                <a:latin typeface="Arial"/>
                <a:cs typeface="Arial"/>
              </a:rPr>
              <a:t>Renewable</a:t>
            </a:r>
            <a:r>
              <a:rPr sz="1800" spc="6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D07"/>
                </a:solidFill>
                <a:latin typeface="Arial"/>
                <a:cs typeface="Arial"/>
              </a:rPr>
              <a:t>(forests,</a:t>
            </a:r>
            <a:r>
              <a:rPr sz="1800" spc="10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D07"/>
                </a:solidFill>
                <a:latin typeface="Arial"/>
                <a:cs typeface="Arial"/>
              </a:rPr>
              <a:t>underground</a:t>
            </a:r>
            <a:r>
              <a:rPr sz="1800" spc="6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D07"/>
                </a:solidFill>
                <a:latin typeface="Arial"/>
                <a:cs typeface="Arial"/>
              </a:rPr>
              <a:t>water,</a:t>
            </a:r>
            <a:r>
              <a:rPr sz="1800" spc="8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D07"/>
                </a:solidFill>
                <a:latin typeface="Arial"/>
                <a:cs typeface="Arial"/>
              </a:rPr>
              <a:t>top</a:t>
            </a:r>
            <a:r>
              <a:rPr sz="1800" spc="8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D07"/>
                </a:solidFill>
                <a:latin typeface="Arial"/>
                <a:cs typeface="Arial"/>
              </a:rPr>
              <a:t>soil</a:t>
            </a:r>
            <a:r>
              <a:rPr sz="1800" spc="9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3D07"/>
                </a:solidFill>
                <a:latin typeface="Arial"/>
                <a:cs typeface="Arial"/>
              </a:rPr>
              <a:t>etc.)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737"/>
    </mc:Choice>
    <mc:Fallback>
      <p:transition spd="slow" advTm="1373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8622"/>
            <a:ext cx="7933690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Renewable</a:t>
            </a:r>
            <a:r>
              <a:rPr spc="-254" dirty="0"/>
              <a:t> </a:t>
            </a:r>
            <a:r>
              <a:rPr dirty="0"/>
              <a:t>and</a:t>
            </a:r>
            <a:r>
              <a:rPr spc="-235" dirty="0"/>
              <a:t> </a:t>
            </a:r>
            <a:r>
              <a:rPr spc="120" dirty="0"/>
              <a:t>Non-</a:t>
            </a:r>
            <a:r>
              <a:rPr spc="-10" dirty="0"/>
              <a:t>renewable 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4540"/>
            <a:ext cx="4088765" cy="467296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55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2000" b="1" spc="-100" dirty="0">
                <a:solidFill>
                  <a:srgbClr val="003D07"/>
                </a:solidFill>
                <a:latin typeface="Arial"/>
                <a:cs typeface="Arial"/>
              </a:rPr>
              <a:t>What</a:t>
            </a:r>
            <a:r>
              <a:rPr sz="2000" b="1" spc="-4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D07"/>
                </a:solidFill>
                <a:latin typeface="Arial"/>
                <a:cs typeface="Arial"/>
              </a:rPr>
              <a:t>are</a:t>
            </a:r>
            <a:r>
              <a:rPr sz="2000" b="1" spc="-6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003D07"/>
                </a:solidFill>
                <a:latin typeface="Arial"/>
                <a:cs typeface="Arial"/>
              </a:rPr>
              <a:t>renewable</a:t>
            </a:r>
            <a:r>
              <a:rPr sz="2000" b="1" spc="-7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3D07"/>
                </a:solidFill>
                <a:latin typeface="Arial"/>
                <a:cs typeface="Arial"/>
              </a:rPr>
              <a:t>resources?</a:t>
            </a:r>
            <a:endParaRPr sz="2000">
              <a:latin typeface="Arial"/>
              <a:cs typeface="Arial"/>
            </a:endParaRPr>
          </a:p>
          <a:p>
            <a:pPr marL="1085850" marR="179705" lvl="1" indent="-329565">
              <a:lnSpc>
                <a:spcPct val="9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1085850" algn="l"/>
              </a:tabLst>
            </a:pPr>
            <a:r>
              <a:rPr sz="2000" spc="-105" dirty="0">
                <a:solidFill>
                  <a:srgbClr val="003D07"/>
                </a:solidFill>
                <a:latin typeface="Arial"/>
                <a:cs typeface="Arial"/>
              </a:rPr>
              <a:t>The</a:t>
            </a:r>
            <a:r>
              <a:rPr sz="2000" spc="12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resources</a:t>
            </a:r>
            <a:r>
              <a:rPr sz="2000" spc="114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which</a:t>
            </a:r>
            <a:r>
              <a:rPr sz="2000" spc="10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003D07"/>
                </a:solidFill>
                <a:latin typeface="Arial"/>
                <a:cs typeface="Arial"/>
              </a:rPr>
              <a:t>are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renewed</a:t>
            </a:r>
            <a:r>
              <a:rPr sz="2000" spc="-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003D07"/>
                </a:solidFill>
                <a:latin typeface="Arial"/>
                <a:cs typeface="Arial"/>
              </a:rPr>
              <a:t>or</a:t>
            </a:r>
            <a:r>
              <a:rPr sz="2000" spc="1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3D07"/>
                </a:solidFill>
                <a:latin typeface="Arial"/>
                <a:cs typeface="Arial"/>
              </a:rPr>
              <a:t>replenished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fast</a:t>
            </a:r>
            <a:r>
              <a:rPr sz="2000" spc="-1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003D07"/>
                </a:solidFill>
                <a:latin typeface="Arial"/>
                <a:cs typeface="Arial"/>
              </a:rPr>
              <a:t>or</a:t>
            </a:r>
            <a:r>
              <a:rPr sz="2000" spc="-1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have</a:t>
            </a:r>
            <a:r>
              <a:rPr sz="2000" spc="-1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3D07"/>
                </a:solidFill>
                <a:latin typeface="Arial"/>
                <a:cs typeface="Arial"/>
              </a:rPr>
              <a:t>unlimited source.</a:t>
            </a:r>
            <a:endParaRPr sz="2000">
              <a:latin typeface="Arial"/>
              <a:cs typeface="Arial"/>
            </a:endParaRPr>
          </a:p>
          <a:p>
            <a:pPr marL="1085215" lvl="1" indent="-328930">
              <a:lnSpc>
                <a:spcPts val="2280"/>
              </a:lnSpc>
              <a:spcBef>
                <a:spcPts val="459"/>
              </a:spcBef>
              <a:buClr>
                <a:srgbClr val="77923B"/>
              </a:buClr>
              <a:buFont typeface="Wingdings"/>
              <a:buChar char=""/>
              <a:tabLst>
                <a:tab pos="1085215" algn="l"/>
              </a:tabLst>
            </a:pPr>
            <a:r>
              <a:rPr sz="2000" spc="-10" dirty="0">
                <a:solidFill>
                  <a:srgbClr val="003D07"/>
                </a:solidFill>
                <a:latin typeface="Arial"/>
                <a:cs typeface="Arial"/>
              </a:rPr>
              <a:t>Example:</a:t>
            </a:r>
            <a:r>
              <a:rPr sz="2000" spc="-114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3D07"/>
                </a:solidFill>
                <a:latin typeface="Arial"/>
                <a:cs typeface="Arial"/>
              </a:rPr>
              <a:t>Water,</a:t>
            </a:r>
            <a:r>
              <a:rPr sz="2000" spc="-11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3D07"/>
                </a:solidFill>
                <a:latin typeface="Arial"/>
                <a:cs typeface="Arial"/>
              </a:rPr>
              <a:t>air,</a:t>
            </a:r>
            <a:endParaRPr sz="2000">
              <a:latin typeface="Arial"/>
              <a:cs typeface="Arial"/>
            </a:endParaRPr>
          </a:p>
          <a:p>
            <a:pPr marL="1085850">
              <a:lnSpc>
                <a:spcPts val="2280"/>
              </a:lnSpc>
            </a:pP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biomass,</a:t>
            </a:r>
            <a:r>
              <a:rPr sz="2000" spc="-4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003D07"/>
                </a:solidFill>
                <a:latin typeface="Arial"/>
                <a:cs typeface="Arial"/>
              </a:rPr>
              <a:t>solar</a:t>
            </a:r>
            <a:r>
              <a:rPr sz="2000" spc="-1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energy</a:t>
            </a:r>
            <a:r>
              <a:rPr sz="2000" spc="-3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3D07"/>
                </a:solidFill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  <a:p>
            <a:pPr marL="342900" marR="898525" indent="-330835">
              <a:lnSpc>
                <a:spcPts val="2160"/>
              </a:lnSpc>
              <a:spcBef>
                <a:spcPts val="74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2000" b="1" spc="-100" dirty="0">
                <a:solidFill>
                  <a:srgbClr val="003D07"/>
                </a:solidFill>
                <a:latin typeface="Arial"/>
                <a:cs typeface="Arial"/>
              </a:rPr>
              <a:t>What</a:t>
            </a:r>
            <a:r>
              <a:rPr sz="2000" b="1" spc="-4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D07"/>
                </a:solidFill>
                <a:latin typeface="Arial"/>
                <a:cs typeface="Arial"/>
              </a:rPr>
              <a:t>are</a:t>
            </a:r>
            <a:r>
              <a:rPr sz="2000" b="1" spc="-2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003D07"/>
                </a:solidFill>
                <a:latin typeface="Arial"/>
                <a:cs typeface="Arial"/>
              </a:rPr>
              <a:t>non-</a:t>
            </a:r>
            <a:r>
              <a:rPr sz="2000" b="1" spc="-30" dirty="0">
                <a:solidFill>
                  <a:srgbClr val="003D07"/>
                </a:solidFill>
                <a:latin typeface="Arial"/>
                <a:cs typeface="Arial"/>
              </a:rPr>
              <a:t>renewable </a:t>
            </a:r>
            <a:r>
              <a:rPr sz="2000" b="1" spc="-10" dirty="0">
                <a:solidFill>
                  <a:srgbClr val="003D07"/>
                </a:solidFill>
                <a:latin typeface="Arial"/>
                <a:cs typeface="Arial"/>
              </a:rPr>
              <a:t>resources?</a:t>
            </a:r>
            <a:endParaRPr sz="2000">
              <a:latin typeface="Arial"/>
              <a:cs typeface="Arial"/>
            </a:endParaRPr>
          </a:p>
          <a:p>
            <a:pPr marL="1085850" marR="155575" lvl="1" indent="-329565">
              <a:lnSpc>
                <a:spcPts val="216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1085850" algn="l"/>
              </a:tabLst>
            </a:pPr>
            <a:r>
              <a:rPr sz="2000" spc="-100" dirty="0">
                <a:solidFill>
                  <a:srgbClr val="003D07"/>
                </a:solidFill>
                <a:latin typeface="Arial"/>
                <a:cs typeface="Arial"/>
              </a:rPr>
              <a:t>The</a:t>
            </a:r>
            <a:r>
              <a:rPr sz="2000" spc="11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resources</a:t>
            </a:r>
            <a:r>
              <a:rPr sz="2000" spc="9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which</a:t>
            </a:r>
            <a:r>
              <a:rPr sz="2000" spc="9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003D07"/>
                </a:solidFill>
                <a:latin typeface="Arial"/>
                <a:cs typeface="Arial"/>
              </a:rPr>
              <a:t>can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not</a:t>
            </a:r>
            <a:r>
              <a:rPr sz="2000" spc="-1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be renewed</a:t>
            </a:r>
            <a:r>
              <a:rPr sz="2000" spc="-2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003D07"/>
                </a:solidFill>
                <a:latin typeface="Arial"/>
                <a:cs typeface="Arial"/>
              </a:rPr>
              <a:t>or </a:t>
            </a:r>
            <a:r>
              <a:rPr sz="2000" spc="-10" dirty="0">
                <a:solidFill>
                  <a:srgbClr val="003D07"/>
                </a:solidFill>
                <a:latin typeface="Arial"/>
                <a:cs typeface="Arial"/>
              </a:rPr>
              <a:t>replenished.</a:t>
            </a:r>
            <a:endParaRPr sz="2000">
              <a:latin typeface="Arial"/>
              <a:cs typeface="Arial"/>
            </a:endParaRPr>
          </a:p>
          <a:p>
            <a:pPr marL="1085850" marR="193040" lvl="1" indent="-329565">
              <a:lnSpc>
                <a:spcPts val="216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1085850" algn="l"/>
              </a:tabLst>
            </a:pPr>
            <a:r>
              <a:rPr sz="2000" spc="-10" dirty="0">
                <a:solidFill>
                  <a:srgbClr val="003D07"/>
                </a:solidFill>
                <a:latin typeface="Arial"/>
                <a:cs typeface="Arial"/>
              </a:rPr>
              <a:t>Example:</a:t>
            </a:r>
            <a:r>
              <a:rPr sz="2000" spc="-3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Fossil</a:t>
            </a:r>
            <a:r>
              <a:rPr sz="2000" spc="-3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3D07"/>
                </a:solidFill>
                <a:latin typeface="Arial"/>
                <a:cs typeface="Arial"/>
              </a:rPr>
              <a:t>fuels,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Nuclear</a:t>
            </a:r>
            <a:r>
              <a:rPr sz="2000" spc="5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D07"/>
                </a:solidFill>
                <a:latin typeface="Arial"/>
                <a:cs typeface="Arial"/>
              </a:rPr>
              <a:t>power,</a:t>
            </a:r>
            <a:r>
              <a:rPr sz="2000" spc="7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3D07"/>
                </a:solidFill>
                <a:latin typeface="Arial"/>
                <a:cs typeface="Arial"/>
              </a:rPr>
              <a:t>Minerals </a:t>
            </a:r>
            <a:r>
              <a:rPr sz="2000" spc="-20" dirty="0">
                <a:solidFill>
                  <a:srgbClr val="003D07"/>
                </a:solidFill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6884" y="2214372"/>
            <a:ext cx="4357115" cy="31805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PPT</a:t>
            </a:r>
            <a:r>
              <a:rPr spc="-30" dirty="0"/>
              <a:t> </a:t>
            </a:r>
            <a:r>
              <a:rPr dirty="0"/>
              <a:t>should</a:t>
            </a:r>
            <a:r>
              <a:rPr spc="-15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dirty="0"/>
              <a:t>reference</a:t>
            </a:r>
            <a:r>
              <a:rPr spc="-7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30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448"/>
    </mc:Choice>
    <mc:Fallback>
      <p:transition spd="slow" advTm="2744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8622"/>
            <a:ext cx="7501890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Some</a:t>
            </a:r>
            <a:r>
              <a:rPr spc="-80" dirty="0"/>
              <a:t> </a:t>
            </a:r>
            <a:r>
              <a:rPr spc="95" dirty="0"/>
              <a:t>natural</a:t>
            </a:r>
            <a:r>
              <a:rPr spc="-75" dirty="0"/>
              <a:t> </a:t>
            </a:r>
            <a:r>
              <a:rPr spc="60" dirty="0"/>
              <a:t>resources</a:t>
            </a:r>
            <a:r>
              <a:rPr spc="-75" dirty="0"/>
              <a:t> </a:t>
            </a:r>
            <a:r>
              <a:rPr spc="70" dirty="0"/>
              <a:t>to</a:t>
            </a:r>
            <a:r>
              <a:rPr spc="-100" dirty="0"/>
              <a:t> </a:t>
            </a:r>
            <a:r>
              <a:rPr spc="-25" dirty="0"/>
              <a:t>be </a:t>
            </a:r>
            <a:r>
              <a:rPr spc="-10" dirty="0"/>
              <a:t>discussed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511" y="1499616"/>
            <a:ext cx="2761488" cy="20726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4011" y="1499616"/>
            <a:ext cx="3112008" cy="20726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29000" y="3928871"/>
            <a:ext cx="2429255" cy="208178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01511" y="3915155"/>
            <a:ext cx="2785872" cy="208635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16686" y="3591559"/>
            <a:ext cx="1567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006600"/>
                </a:solidFill>
                <a:latin typeface="Arial"/>
                <a:cs typeface="Arial"/>
              </a:rPr>
              <a:t>Land</a:t>
            </a:r>
            <a:r>
              <a:rPr sz="1800" b="1" spc="-3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800" b="1" spc="-60" dirty="0">
                <a:solidFill>
                  <a:srgbClr val="006600"/>
                </a:solidFill>
                <a:latin typeface="Arial"/>
                <a:cs typeface="Arial"/>
              </a:rPr>
              <a:t>Resource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PPT</a:t>
            </a:r>
            <a:r>
              <a:rPr spc="-30" dirty="0"/>
              <a:t> </a:t>
            </a:r>
            <a:r>
              <a:rPr dirty="0"/>
              <a:t>should</a:t>
            </a:r>
            <a:r>
              <a:rPr spc="-15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dirty="0"/>
              <a:t>reference</a:t>
            </a:r>
            <a:r>
              <a:rPr spc="-7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30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9646" y="3604005"/>
            <a:ext cx="1727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006600"/>
                </a:solidFill>
                <a:latin typeface="Arial"/>
                <a:cs typeface="Arial"/>
              </a:rPr>
              <a:t>Forest</a:t>
            </a:r>
            <a:r>
              <a:rPr sz="1800" b="1" spc="-8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800" b="1" spc="-60" dirty="0">
                <a:solidFill>
                  <a:srgbClr val="006600"/>
                </a:solidFill>
                <a:latin typeface="Arial"/>
                <a:cs typeface="Arial"/>
              </a:rPr>
              <a:t>Resource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1328" y="5948883"/>
            <a:ext cx="16738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06600"/>
                </a:solidFill>
                <a:latin typeface="Arial"/>
                <a:cs typeface="Arial"/>
              </a:rPr>
              <a:t>Water</a:t>
            </a:r>
            <a:r>
              <a:rPr sz="1800" b="1" spc="-9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800" b="1" spc="-65" dirty="0">
                <a:solidFill>
                  <a:srgbClr val="006600"/>
                </a:solidFill>
                <a:latin typeface="Arial"/>
                <a:cs typeface="Arial"/>
              </a:rPr>
              <a:t>Resource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40245" y="5948883"/>
            <a:ext cx="1779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006600"/>
                </a:solidFill>
                <a:latin typeface="Arial"/>
                <a:cs typeface="Arial"/>
              </a:rPr>
              <a:t>Energy</a:t>
            </a:r>
            <a:r>
              <a:rPr sz="1800" b="1" spc="-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800" b="1" spc="-60" dirty="0">
                <a:solidFill>
                  <a:srgbClr val="006600"/>
                </a:solidFill>
                <a:latin typeface="Arial"/>
                <a:cs typeface="Arial"/>
              </a:rPr>
              <a:t>Resource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04"/>
    </mc:Choice>
    <mc:Fallback>
      <p:transition spd="slow" advTm="1780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956380"/>
            <a:ext cx="7353300" cy="1746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5" dirty="0">
                <a:solidFill>
                  <a:srgbClr val="EBF0DE"/>
                </a:solidFill>
                <a:latin typeface="Arial"/>
                <a:cs typeface="Arial"/>
              </a:rPr>
              <a:t>LAND</a:t>
            </a:r>
            <a:r>
              <a:rPr sz="4400" spc="-235" dirty="0">
                <a:solidFill>
                  <a:srgbClr val="EBF0DE"/>
                </a:solidFill>
                <a:latin typeface="Arial"/>
                <a:cs typeface="Arial"/>
              </a:rPr>
              <a:t> </a:t>
            </a:r>
            <a:r>
              <a:rPr sz="4400" spc="-380" dirty="0">
                <a:solidFill>
                  <a:srgbClr val="EBF0DE"/>
                </a:solidFill>
                <a:latin typeface="Arial"/>
                <a:cs typeface="Arial"/>
              </a:rPr>
              <a:t>RESOURCE</a:t>
            </a:r>
            <a:endParaRPr sz="4400">
              <a:latin typeface="Arial"/>
              <a:cs typeface="Arial"/>
            </a:endParaRPr>
          </a:p>
          <a:p>
            <a:pPr marL="4030979">
              <a:lnSpc>
                <a:spcPct val="100000"/>
              </a:lnSpc>
              <a:spcBef>
                <a:spcPts val="4425"/>
              </a:spcBef>
            </a:pPr>
            <a:r>
              <a:rPr sz="3200" dirty="0">
                <a:solidFill>
                  <a:srgbClr val="C3D59B"/>
                </a:solidFill>
                <a:latin typeface="Arial"/>
                <a:cs typeface="Arial"/>
              </a:rPr>
              <a:t>Dr.</a:t>
            </a:r>
            <a:r>
              <a:rPr sz="3200" spc="150" dirty="0">
                <a:solidFill>
                  <a:srgbClr val="C3D59B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3D59B"/>
                </a:solidFill>
                <a:latin typeface="Arial"/>
                <a:cs typeface="Arial"/>
              </a:rPr>
              <a:t>Prasenjit</a:t>
            </a:r>
            <a:r>
              <a:rPr sz="3200" spc="150" dirty="0">
                <a:solidFill>
                  <a:srgbClr val="C3D59B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C3D59B"/>
                </a:solidFill>
                <a:latin typeface="Arial"/>
                <a:cs typeface="Arial"/>
              </a:rPr>
              <a:t>Adak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62"/>
    </mc:Choice>
    <mc:Fallback>
      <p:transition spd="slow" advTm="206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Land</a:t>
            </a:r>
            <a:r>
              <a:rPr spc="-135" dirty="0"/>
              <a:t> </a:t>
            </a:r>
            <a:r>
              <a:rPr dirty="0"/>
              <a:t>as</a:t>
            </a:r>
            <a:r>
              <a:rPr spc="-135" dirty="0"/>
              <a:t> </a:t>
            </a:r>
            <a:r>
              <a:rPr dirty="0"/>
              <a:t>a</a:t>
            </a:r>
            <a:r>
              <a:rPr spc="-135" dirty="0"/>
              <a:t> </a:t>
            </a:r>
            <a:r>
              <a:rPr spc="45" dirty="0"/>
              <a:t>resource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PPT</a:t>
            </a:r>
            <a:r>
              <a:rPr spc="-30" dirty="0"/>
              <a:t> </a:t>
            </a:r>
            <a:r>
              <a:rPr dirty="0"/>
              <a:t>should</a:t>
            </a:r>
            <a:r>
              <a:rPr spc="-15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dirty="0"/>
              <a:t>reference</a:t>
            </a:r>
            <a:r>
              <a:rPr spc="-7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30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1950"/>
            <a:ext cx="6943090" cy="430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0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2100" spc="-105" dirty="0">
                <a:solidFill>
                  <a:srgbClr val="003D07"/>
                </a:solidFill>
                <a:latin typeface="Arial"/>
                <a:cs typeface="Arial"/>
              </a:rPr>
              <a:t>The</a:t>
            </a:r>
            <a:r>
              <a:rPr sz="2100" spc="5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3D07"/>
                </a:solidFill>
                <a:latin typeface="Arial"/>
                <a:cs typeface="Arial"/>
              </a:rPr>
              <a:t>study</a:t>
            </a:r>
            <a:r>
              <a:rPr sz="2100" spc="5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3D07"/>
                </a:solidFill>
                <a:latin typeface="Arial"/>
                <a:cs typeface="Arial"/>
              </a:rPr>
              <a:t>of</a:t>
            </a:r>
            <a:r>
              <a:rPr sz="2100" spc="50" dirty="0">
                <a:solidFill>
                  <a:srgbClr val="003D07"/>
                </a:solidFill>
                <a:latin typeface="Arial"/>
                <a:cs typeface="Arial"/>
              </a:rPr>
              <a:t> soils</a:t>
            </a:r>
            <a:r>
              <a:rPr sz="2100" spc="4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3D07"/>
                </a:solidFill>
                <a:latin typeface="Arial"/>
                <a:cs typeface="Arial"/>
              </a:rPr>
              <a:t>in</a:t>
            </a:r>
            <a:r>
              <a:rPr sz="2100" spc="4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100" spc="65" dirty="0">
                <a:solidFill>
                  <a:srgbClr val="003D07"/>
                </a:solidFill>
                <a:latin typeface="Arial"/>
                <a:cs typeface="Arial"/>
              </a:rPr>
              <a:t>their</a:t>
            </a:r>
            <a:r>
              <a:rPr sz="2100" spc="5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100" spc="45" dirty="0">
                <a:solidFill>
                  <a:srgbClr val="003D07"/>
                </a:solidFill>
                <a:latin typeface="Arial"/>
                <a:cs typeface="Arial"/>
              </a:rPr>
              <a:t>natural </a:t>
            </a:r>
            <a:r>
              <a:rPr sz="2100" dirty="0">
                <a:solidFill>
                  <a:srgbClr val="003D07"/>
                </a:solidFill>
                <a:latin typeface="Arial"/>
                <a:cs typeface="Arial"/>
              </a:rPr>
              <a:t>environment</a:t>
            </a:r>
            <a:r>
              <a:rPr sz="2100" spc="3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3D07"/>
                </a:solidFill>
                <a:latin typeface="Arial"/>
                <a:cs typeface="Arial"/>
              </a:rPr>
              <a:t>is</a:t>
            </a:r>
            <a:r>
              <a:rPr sz="2100" spc="5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03D07"/>
                </a:solidFill>
                <a:latin typeface="Arial"/>
                <a:cs typeface="Arial"/>
              </a:rPr>
              <a:t>called</a:t>
            </a:r>
            <a:endParaRPr sz="21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2100" spc="-10" dirty="0">
                <a:solidFill>
                  <a:srgbClr val="003D07"/>
                </a:solidFill>
                <a:latin typeface="Arial"/>
                <a:cs typeface="Arial"/>
              </a:rPr>
              <a:t>“pedology”.</a:t>
            </a:r>
            <a:endParaRPr sz="210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2100" dirty="0">
                <a:solidFill>
                  <a:srgbClr val="003D07"/>
                </a:solidFill>
                <a:latin typeface="Arial"/>
                <a:cs typeface="Arial"/>
              </a:rPr>
              <a:t>Land</a:t>
            </a:r>
            <a:r>
              <a:rPr sz="2100" spc="2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3D07"/>
                </a:solidFill>
                <a:latin typeface="Arial"/>
                <a:cs typeface="Arial"/>
              </a:rPr>
              <a:t>is</a:t>
            </a:r>
            <a:r>
              <a:rPr sz="2100" spc="2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3D07"/>
                </a:solidFill>
                <a:latin typeface="Arial"/>
                <a:cs typeface="Arial"/>
              </a:rPr>
              <a:t>a</a:t>
            </a:r>
            <a:r>
              <a:rPr sz="2100" spc="1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3D07"/>
                </a:solidFill>
                <a:latin typeface="Arial"/>
                <a:cs typeface="Arial"/>
              </a:rPr>
              <a:t>renewable</a:t>
            </a:r>
            <a:r>
              <a:rPr sz="2100" spc="2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3D07"/>
                </a:solidFill>
                <a:latin typeface="Arial"/>
                <a:cs typeface="Arial"/>
              </a:rPr>
              <a:t>but</a:t>
            </a:r>
            <a:r>
              <a:rPr sz="2100" spc="-2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100" spc="45" dirty="0">
                <a:solidFill>
                  <a:srgbClr val="E36C09"/>
                </a:solidFill>
                <a:latin typeface="Arial"/>
                <a:cs typeface="Arial"/>
              </a:rPr>
              <a:t>limited</a:t>
            </a:r>
            <a:r>
              <a:rPr sz="2100" spc="25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03D07"/>
                </a:solidFill>
                <a:latin typeface="Arial"/>
                <a:cs typeface="Arial"/>
              </a:rPr>
              <a:t>resource</a:t>
            </a:r>
            <a:endParaRPr sz="210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79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2800" dirty="0">
                <a:solidFill>
                  <a:srgbClr val="003D07"/>
                </a:solidFill>
                <a:latin typeface="Arial"/>
                <a:cs typeface="Arial"/>
              </a:rPr>
              <a:t>Problems</a:t>
            </a:r>
            <a:r>
              <a:rPr sz="2800" spc="14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D07"/>
                </a:solidFill>
                <a:latin typeface="Arial"/>
                <a:cs typeface="Arial"/>
              </a:rPr>
              <a:t>related</a:t>
            </a:r>
            <a:r>
              <a:rPr sz="2800" spc="150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D07"/>
                </a:solidFill>
                <a:latin typeface="Arial"/>
                <a:cs typeface="Arial"/>
              </a:rPr>
              <a:t>to</a:t>
            </a:r>
            <a:r>
              <a:rPr sz="2800" spc="12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D07"/>
                </a:solidFill>
                <a:latin typeface="Arial"/>
                <a:cs typeface="Arial"/>
              </a:rPr>
              <a:t>land</a:t>
            </a:r>
            <a:r>
              <a:rPr sz="2800" spc="125" dirty="0">
                <a:solidFill>
                  <a:srgbClr val="003D07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3D07"/>
                </a:solidFill>
                <a:latin typeface="Arial"/>
                <a:cs typeface="Arial"/>
              </a:rPr>
              <a:t>resource</a:t>
            </a:r>
            <a:endParaRPr sz="2800">
              <a:latin typeface="Arial"/>
              <a:cs typeface="Arial"/>
            </a:endParaRPr>
          </a:p>
          <a:p>
            <a:pPr marL="742315" lvl="1" indent="-272415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2400" spc="-35" dirty="0">
                <a:solidFill>
                  <a:srgbClr val="4F6128"/>
                </a:solidFill>
                <a:latin typeface="Arial"/>
                <a:cs typeface="Arial"/>
              </a:rPr>
              <a:t>Reaching</a:t>
            </a:r>
            <a:r>
              <a:rPr sz="2400" spc="7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the</a:t>
            </a:r>
            <a:r>
              <a:rPr sz="2400" spc="7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carrying</a:t>
            </a:r>
            <a:r>
              <a:rPr sz="2400" spc="8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F6128"/>
                </a:solidFill>
                <a:latin typeface="Arial"/>
                <a:cs typeface="Arial"/>
              </a:rPr>
              <a:t>capacity</a:t>
            </a:r>
            <a:endParaRPr sz="2400">
              <a:latin typeface="Arial"/>
              <a:cs typeface="Arial"/>
            </a:endParaRPr>
          </a:p>
          <a:p>
            <a:pPr marL="742315" lvl="1" indent="-272415">
              <a:lnSpc>
                <a:spcPct val="100000"/>
              </a:lnSpc>
              <a:spcBef>
                <a:spcPts val="71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Population</a:t>
            </a:r>
            <a:r>
              <a:rPr sz="2400" spc="1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F6128"/>
                </a:solidFill>
                <a:latin typeface="Arial"/>
                <a:cs typeface="Arial"/>
              </a:rPr>
              <a:t>density</a:t>
            </a:r>
            <a:endParaRPr sz="2400">
              <a:latin typeface="Arial"/>
              <a:cs typeface="Arial"/>
            </a:endParaRPr>
          </a:p>
          <a:p>
            <a:pPr marL="742315" lvl="1" indent="-272415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Improper</a:t>
            </a:r>
            <a:r>
              <a:rPr sz="2400" spc="9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4F6128"/>
                </a:solidFill>
                <a:latin typeface="Arial"/>
                <a:cs typeface="Arial"/>
              </a:rPr>
              <a:t>land-</a:t>
            </a: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use</a:t>
            </a:r>
            <a:r>
              <a:rPr sz="2400" spc="13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F6128"/>
                </a:solidFill>
                <a:latin typeface="Arial"/>
                <a:cs typeface="Arial"/>
              </a:rPr>
              <a:t>planning</a:t>
            </a:r>
            <a:endParaRPr sz="2400">
              <a:latin typeface="Arial"/>
              <a:cs typeface="Arial"/>
            </a:endParaRPr>
          </a:p>
          <a:p>
            <a:pPr marL="742315" lvl="1" indent="-272415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Saltwater</a:t>
            </a:r>
            <a:r>
              <a:rPr sz="2400" spc="35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F6128"/>
                </a:solidFill>
                <a:latin typeface="Arial"/>
                <a:cs typeface="Arial"/>
              </a:rPr>
              <a:t>intrusion</a:t>
            </a:r>
            <a:endParaRPr sz="2400">
              <a:latin typeface="Arial"/>
              <a:cs typeface="Arial"/>
            </a:endParaRPr>
          </a:p>
          <a:p>
            <a:pPr marL="742315" lvl="1" indent="-272415">
              <a:lnSpc>
                <a:spcPct val="100000"/>
              </a:lnSpc>
              <a:spcBef>
                <a:spcPts val="71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Land</a:t>
            </a:r>
            <a:r>
              <a:rPr sz="2400" spc="-15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F6128"/>
                </a:solidFill>
                <a:latin typeface="Arial"/>
                <a:cs typeface="Arial"/>
              </a:rPr>
              <a:t>degradation</a:t>
            </a:r>
            <a:endParaRPr sz="2400">
              <a:latin typeface="Arial"/>
              <a:cs typeface="Arial"/>
            </a:endParaRPr>
          </a:p>
          <a:p>
            <a:pPr marL="742315" lvl="1" indent="-272415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Soil</a:t>
            </a:r>
            <a:r>
              <a:rPr sz="2400" spc="25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F6128"/>
                </a:solidFill>
                <a:latin typeface="Arial"/>
                <a:cs typeface="Arial"/>
              </a:rPr>
              <a:t>erosion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581"/>
    </mc:Choice>
    <mc:Fallback>
      <p:transition spd="slow" advTm="2858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Land</a:t>
            </a:r>
            <a:r>
              <a:rPr spc="-155" dirty="0"/>
              <a:t> </a:t>
            </a:r>
            <a:r>
              <a:rPr spc="-10" dirty="0"/>
              <a:t>Degradation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PPT</a:t>
            </a:r>
            <a:r>
              <a:rPr spc="-30" dirty="0"/>
              <a:t> </a:t>
            </a:r>
            <a:r>
              <a:rPr dirty="0"/>
              <a:t>should</a:t>
            </a:r>
            <a:r>
              <a:rPr spc="-15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dirty="0"/>
              <a:t>reference</a:t>
            </a:r>
            <a:r>
              <a:rPr spc="-75" dirty="0"/>
              <a:t> </a:t>
            </a:r>
            <a:r>
              <a:rPr spc="-10" dirty="0"/>
              <a:t>only.</a:t>
            </a:r>
            <a:r>
              <a:rPr spc="15" dirty="0"/>
              <a:t> </a:t>
            </a:r>
            <a:r>
              <a:rPr dirty="0"/>
              <a:t>Reading</a:t>
            </a:r>
            <a:r>
              <a:rPr spc="-45" dirty="0"/>
              <a:t> </a:t>
            </a:r>
            <a:r>
              <a:rPr dirty="0"/>
              <a:t>books</a:t>
            </a:r>
            <a:r>
              <a:rPr spc="-30" dirty="0"/>
              <a:t> </a:t>
            </a:r>
            <a:r>
              <a:rPr spc="-10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-15" dirty="0"/>
              <a:t> </a:t>
            </a:r>
            <a:r>
              <a:rPr dirty="0"/>
              <a:t>syllabus)</a:t>
            </a:r>
            <a:r>
              <a:rPr spc="-1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mandatory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preparation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841" y="1589659"/>
            <a:ext cx="6805930" cy="4408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indent="-330200">
              <a:lnSpc>
                <a:spcPts val="3320"/>
              </a:lnSpc>
              <a:spcBef>
                <a:spcPts val="9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</a:tabLst>
            </a:pPr>
            <a:r>
              <a:rPr sz="2800" spc="-10" dirty="0">
                <a:solidFill>
                  <a:srgbClr val="003D07"/>
                </a:solidFill>
                <a:latin typeface="Arial"/>
                <a:cs typeface="Arial"/>
              </a:rPr>
              <a:t>Causes</a:t>
            </a:r>
            <a:endParaRPr sz="2800">
              <a:latin typeface="Arial"/>
              <a:cs typeface="Arial"/>
            </a:endParaRPr>
          </a:p>
          <a:p>
            <a:pPr marL="742315" lvl="1" indent="-272415">
              <a:lnSpc>
                <a:spcPts val="2830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Natural</a:t>
            </a:r>
            <a:r>
              <a:rPr sz="2400" spc="26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F6128"/>
                </a:solidFill>
                <a:latin typeface="Arial"/>
                <a:cs typeface="Arial"/>
              </a:rPr>
              <a:t>causes</a:t>
            </a:r>
            <a:endParaRPr sz="2400">
              <a:latin typeface="Arial"/>
              <a:cs typeface="Arial"/>
            </a:endParaRPr>
          </a:p>
          <a:p>
            <a:pPr marL="1155065" lvl="2" indent="-227965">
              <a:lnSpc>
                <a:spcPts val="2130"/>
              </a:lnSpc>
              <a:buFont typeface="Wingdings"/>
              <a:buChar char=""/>
              <a:tabLst>
                <a:tab pos="1155065" algn="l"/>
              </a:tabLst>
            </a:pPr>
            <a:r>
              <a:rPr sz="1800" spc="-25" dirty="0">
                <a:solidFill>
                  <a:srgbClr val="77923B"/>
                </a:solidFill>
                <a:latin typeface="Arial"/>
                <a:cs typeface="Arial"/>
              </a:rPr>
              <a:t>Heavy</a:t>
            </a:r>
            <a:r>
              <a:rPr sz="1800" spc="-85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77923B"/>
                </a:solidFill>
                <a:latin typeface="Arial"/>
                <a:cs typeface="Arial"/>
              </a:rPr>
              <a:t>rainfall</a:t>
            </a:r>
            <a:endParaRPr sz="1800">
              <a:latin typeface="Arial"/>
              <a:cs typeface="Arial"/>
            </a:endParaRPr>
          </a:p>
          <a:p>
            <a:pPr marL="1155065" lvl="2" indent="-227965">
              <a:lnSpc>
                <a:spcPts val="2130"/>
              </a:lnSpc>
              <a:buFont typeface="Wingdings"/>
              <a:buChar char=""/>
              <a:tabLst>
                <a:tab pos="1155065" algn="l"/>
              </a:tabLst>
            </a:pPr>
            <a:r>
              <a:rPr sz="1800" dirty="0">
                <a:solidFill>
                  <a:srgbClr val="77923B"/>
                </a:solidFill>
                <a:latin typeface="Arial"/>
                <a:cs typeface="Arial"/>
              </a:rPr>
              <a:t>High</a:t>
            </a:r>
            <a:r>
              <a:rPr sz="1800" spc="-95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7923B"/>
                </a:solidFill>
                <a:latin typeface="Arial"/>
                <a:cs typeface="Arial"/>
              </a:rPr>
              <a:t>speed</a:t>
            </a:r>
            <a:r>
              <a:rPr sz="1800" spc="-95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7923B"/>
                </a:solidFill>
                <a:latin typeface="Arial"/>
                <a:cs typeface="Arial"/>
              </a:rPr>
              <a:t>winds</a:t>
            </a:r>
            <a:endParaRPr sz="1800">
              <a:latin typeface="Arial"/>
              <a:cs typeface="Arial"/>
            </a:endParaRPr>
          </a:p>
          <a:p>
            <a:pPr marL="1155065" lvl="2" indent="-227965">
              <a:lnSpc>
                <a:spcPts val="2130"/>
              </a:lnSpc>
              <a:buFont typeface="Wingdings"/>
              <a:buChar char=""/>
              <a:tabLst>
                <a:tab pos="1155065" algn="l"/>
              </a:tabLst>
            </a:pPr>
            <a:r>
              <a:rPr sz="1800" dirty="0">
                <a:solidFill>
                  <a:srgbClr val="77923B"/>
                </a:solidFill>
                <a:latin typeface="Arial"/>
                <a:cs typeface="Arial"/>
              </a:rPr>
              <a:t>Natural</a:t>
            </a:r>
            <a:r>
              <a:rPr sz="1800" spc="80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7923B"/>
                </a:solidFill>
                <a:latin typeface="Arial"/>
                <a:cs typeface="Arial"/>
              </a:rPr>
              <a:t>disasters:</a:t>
            </a:r>
            <a:r>
              <a:rPr sz="1800" spc="70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7923B"/>
                </a:solidFill>
                <a:latin typeface="Arial"/>
                <a:cs typeface="Arial"/>
              </a:rPr>
              <a:t>earthquake,</a:t>
            </a:r>
            <a:r>
              <a:rPr sz="1800" spc="65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7923B"/>
                </a:solidFill>
                <a:latin typeface="Arial"/>
                <a:cs typeface="Arial"/>
              </a:rPr>
              <a:t>landslide,</a:t>
            </a:r>
            <a:r>
              <a:rPr sz="1800" spc="100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7923B"/>
                </a:solidFill>
                <a:latin typeface="Arial"/>
                <a:cs typeface="Arial"/>
              </a:rPr>
              <a:t>flood,</a:t>
            </a:r>
            <a:r>
              <a:rPr sz="1800" spc="70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7923B"/>
                </a:solidFill>
                <a:latin typeface="Arial"/>
                <a:cs typeface="Arial"/>
              </a:rPr>
              <a:t>draught</a:t>
            </a:r>
            <a:endParaRPr sz="1800">
              <a:latin typeface="Arial"/>
              <a:cs typeface="Arial"/>
            </a:endParaRPr>
          </a:p>
          <a:p>
            <a:pPr marL="1155065" lvl="2" indent="-227965">
              <a:lnSpc>
                <a:spcPts val="2100"/>
              </a:lnSpc>
              <a:buFont typeface="Wingdings"/>
              <a:buChar char=""/>
              <a:tabLst>
                <a:tab pos="1155065" algn="l"/>
              </a:tabLst>
            </a:pPr>
            <a:r>
              <a:rPr sz="1800" spc="-10" dirty="0">
                <a:solidFill>
                  <a:srgbClr val="77923B"/>
                </a:solidFill>
                <a:latin typeface="Arial"/>
                <a:cs typeface="Arial"/>
              </a:rPr>
              <a:t>Expansion</a:t>
            </a:r>
            <a:r>
              <a:rPr sz="1800" spc="-60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7923B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7923B"/>
                </a:solidFill>
                <a:latin typeface="Arial"/>
                <a:cs typeface="Arial"/>
              </a:rPr>
              <a:t>desert</a:t>
            </a:r>
            <a:endParaRPr sz="1800">
              <a:latin typeface="Arial"/>
              <a:cs typeface="Arial"/>
            </a:endParaRPr>
          </a:p>
          <a:p>
            <a:pPr marL="742315" lvl="1" indent="-272415">
              <a:lnSpc>
                <a:spcPts val="2825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</a:tabLst>
            </a:pPr>
            <a:r>
              <a:rPr sz="2400" dirty="0">
                <a:solidFill>
                  <a:srgbClr val="4F6128"/>
                </a:solidFill>
                <a:latin typeface="Arial"/>
                <a:cs typeface="Arial"/>
              </a:rPr>
              <a:t>Anthropogenic</a:t>
            </a:r>
            <a:r>
              <a:rPr sz="2400" spc="3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F6128"/>
                </a:solidFill>
                <a:latin typeface="Arial"/>
                <a:cs typeface="Arial"/>
              </a:rPr>
              <a:t>causes</a:t>
            </a:r>
            <a:endParaRPr sz="2400">
              <a:latin typeface="Arial"/>
              <a:cs typeface="Arial"/>
            </a:endParaRPr>
          </a:p>
          <a:p>
            <a:pPr marL="1155065" lvl="2" indent="-227965">
              <a:lnSpc>
                <a:spcPts val="2130"/>
              </a:lnSpc>
              <a:buFont typeface="Wingdings"/>
              <a:buChar char=""/>
              <a:tabLst>
                <a:tab pos="1155065" algn="l"/>
              </a:tabLst>
            </a:pPr>
            <a:r>
              <a:rPr sz="1800" spc="-10" dirty="0">
                <a:solidFill>
                  <a:srgbClr val="77923B"/>
                </a:solidFill>
                <a:latin typeface="Arial"/>
                <a:cs typeface="Arial"/>
              </a:rPr>
              <a:t>Mining</a:t>
            </a:r>
            <a:endParaRPr sz="1800">
              <a:latin typeface="Arial"/>
              <a:cs typeface="Arial"/>
            </a:endParaRPr>
          </a:p>
          <a:p>
            <a:pPr marL="1155065" lvl="2" indent="-227965">
              <a:lnSpc>
                <a:spcPts val="2130"/>
              </a:lnSpc>
              <a:buFont typeface="Wingdings"/>
              <a:buChar char=""/>
              <a:tabLst>
                <a:tab pos="1155065" algn="l"/>
              </a:tabLst>
            </a:pPr>
            <a:r>
              <a:rPr sz="1800" spc="-10" dirty="0">
                <a:solidFill>
                  <a:srgbClr val="77923B"/>
                </a:solidFill>
                <a:latin typeface="Arial"/>
                <a:cs typeface="Arial"/>
              </a:rPr>
              <a:t>Urbanization</a:t>
            </a:r>
            <a:endParaRPr sz="1800">
              <a:latin typeface="Arial"/>
              <a:cs typeface="Arial"/>
            </a:endParaRPr>
          </a:p>
          <a:p>
            <a:pPr marL="1155065" lvl="2" indent="-227965">
              <a:lnSpc>
                <a:spcPts val="2130"/>
              </a:lnSpc>
              <a:buFont typeface="Wingdings"/>
              <a:buChar char=""/>
              <a:tabLst>
                <a:tab pos="1155065" algn="l"/>
              </a:tabLst>
            </a:pPr>
            <a:r>
              <a:rPr sz="1800" spc="-10" dirty="0">
                <a:solidFill>
                  <a:srgbClr val="77923B"/>
                </a:solidFill>
                <a:latin typeface="Arial"/>
                <a:cs typeface="Arial"/>
              </a:rPr>
              <a:t>Deforestation</a:t>
            </a:r>
            <a:endParaRPr sz="1800">
              <a:latin typeface="Arial"/>
              <a:cs typeface="Arial"/>
            </a:endParaRPr>
          </a:p>
          <a:p>
            <a:pPr marL="1155065" lvl="2" indent="-227965">
              <a:lnSpc>
                <a:spcPts val="2125"/>
              </a:lnSpc>
              <a:buFont typeface="Wingdings"/>
              <a:buChar char=""/>
              <a:tabLst>
                <a:tab pos="1155065" algn="l"/>
              </a:tabLst>
            </a:pPr>
            <a:r>
              <a:rPr sz="1800" spc="-10" dirty="0">
                <a:solidFill>
                  <a:srgbClr val="77923B"/>
                </a:solidFill>
                <a:latin typeface="Arial"/>
                <a:cs typeface="Arial"/>
              </a:rPr>
              <a:t>Overgrazing</a:t>
            </a:r>
            <a:endParaRPr sz="1800">
              <a:latin typeface="Arial"/>
              <a:cs typeface="Arial"/>
            </a:endParaRPr>
          </a:p>
          <a:p>
            <a:pPr marL="1155065" lvl="2" indent="-227965">
              <a:lnSpc>
                <a:spcPts val="2130"/>
              </a:lnSpc>
              <a:buFont typeface="Wingdings"/>
              <a:buChar char=""/>
              <a:tabLst>
                <a:tab pos="1155065" algn="l"/>
              </a:tabLst>
            </a:pPr>
            <a:r>
              <a:rPr sz="1800" dirty="0">
                <a:solidFill>
                  <a:srgbClr val="77923B"/>
                </a:solidFill>
                <a:latin typeface="Arial"/>
                <a:cs typeface="Arial"/>
              </a:rPr>
              <a:t>Water</a:t>
            </a:r>
            <a:r>
              <a:rPr sz="1800" spc="-15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7923B"/>
                </a:solidFill>
                <a:latin typeface="Arial"/>
                <a:cs typeface="Arial"/>
              </a:rPr>
              <a:t>logging</a:t>
            </a:r>
            <a:endParaRPr sz="1800">
              <a:latin typeface="Arial"/>
              <a:cs typeface="Arial"/>
            </a:endParaRPr>
          </a:p>
          <a:p>
            <a:pPr marL="1155065" lvl="2" indent="-227965">
              <a:lnSpc>
                <a:spcPts val="2130"/>
              </a:lnSpc>
              <a:buFont typeface="Wingdings"/>
              <a:buChar char=""/>
              <a:tabLst>
                <a:tab pos="1155065" algn="l"/>
              </a:tabLst>
            </a:pPr>
            <a:r>
              <a:rPr sz="1800" dirty="0">
                <a:solidFill>
                  <a:srgbClr val="77923B"/>
                </a:solidFill>
                <a:latin typeface="Arial"/>
                <a:cs typeface="Arial"/>
              </a:rPr>
              <a:t>Construction</a:t>
            </a:r>
            <a:r>
              <a:rPr sz="1800" spc="70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7923B"/>
                </a:solidFill>
                <a:latin typeface="Arial"/>
                <a:cs typeface="Arial"/>
              </a:rPr>
              <a:t>of</a:t>
            </a:r>
            <a:r>
              <a:rPr sz="1800" spc="50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77923B"/>
                </a:solidFill>
                <a:latin typeface="Arial"/>
                <a:cs typeface="Arial"/>
              </a:rPr>
              <a:t>dams</a:t>
            </a:r>
            <a:endParaRPr sz="1800">
              <a:latin typeface="Arial"/>
              <a:cs typeface="Arial"/>
            </a:endParaRPr>
          </a:p>
          <a:p>
            <a:pPr marL="1155065" lvl="2" indent="-227965">
              <a:lnSpc>
                <a:spcPts val="2125"/>
              </a:lnSpc>
              <a:buFont typeface="Wingdings"/>
              <a:buChar char=""/>
              <a:tabLst>
                <a:tab pos="1155065" algn="l"/>
              </a:tabLst>
            </a:pPr>
            <a:r>
              <a:rPr sz="1800" dirty="0">
                <a:solidFill>
                  <a:srgbClr val="77923B"/>
                </a:solidFill>
                <a:latin typeface="Arial"/>
                <a:cs typeface="Arial"/>
              </a:rPr>
              <a:t>Extensive</a:t>
            </a:r>
            <a:r>
              <a:rPr sz="1800" spc="-60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7923B"/>
                </a:solidFill>
                <a:latin typeface="Arial"/>
                <a:cs typeface="Arial"/>
              </a:rPr>
              <a:t>use</a:t>
            </a:r>
            <a:r>
              <a:rPr sz="1800" spc="-45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7923B"/>
                </a:solidFill>
                <a:latin typeface="Arial"/>
                <a:cs typeface="Arial"/>
              </a:rPr>
              <a:t>of</a:t>
            </a:r>
            <a:r>
              <a:rPr sz="1800" spc="-35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77923B"/>
                </a:solidFill>
                <a:latin typeface="Arial"/>
                <a:cs typeface="Arial"/>
              </a:rPr>
              <a:t>fertilizers</a:t>
            </a:r>
            <a:endParaRPr sz="1800">
              <a:latin typeface="Arial"/>
              <a:cs typeface="Arial"/>
            </a:endParaRPr>
          </a:p>
          <a:p>
            <a:pPr marL="1155065" lvl="2" indent="-227965">
              <a:lnSpc>
                <a:spcPts val="2140"/>
              </a:lnSpc>
              <a:buFont typeface="Wingdings"/>
              <a:buChar char=""/>
              <a:tabLst>
                <a:tab pos="1155065" algn="l"/>
              </a:tabLst>
            </a:pPr>
            <a:r>
              <a:rPr sz="1800" spc="-10" dirty="0">
                <a:solidFill>
                  <a:srgbClr val="77923B"/>
                </a:solidFill>
                <a:latin typeface="Arial"/>
                <a:cs typeface="Arial"/>
              </a:rPr>
              <a:t>Dumping</a:t>
            </a:r>
            <a:r>
              <a:rPr sz="1800" spc="70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7923B"/>
                </a:solidFill>
                <a:latin typeface="Arial"/>
                <a:cs typeface="Arial"/>
              </a:rPr>
              <a:t>of</a:t>
            </a:r>
            <a:r>
              <a:rPr sz="1800" spc="75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7923B"/>
                </a:solidFill>
                <a:latin typeface="Arial"/>
                <a:cs typeface="Arial"/>
              </a:rPr>
              <a:t>industrial</a:t>
            </a:r>
            <a:r>
              <a:rPr sz="1800" spc="65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7923B"/>
                </a:solidFill>
                <a:latin typeface="Arial"/>
                <a:cs typeface="Arial"/>
              </a:rPr>
              <a:t>and</a:t>
            </a:r>
            <a:r>
              <a:rPr sz="1800" spc="75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7923B"/>
                </a:solidFill>
                <a:latin typeface="Arial"/>
                <a:cs typeface="Arial"/>
              </a:rPr>
              <a:t>municipal</a:t>
            </a:r>
            <a:r>
              <a:rPr sz="1800" spc="45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7923B"/>
                </a:solidFill>
                <a:latin typeface="Arial"/>
                <a:cs typeface="Arial"/>
              </a:rPr>
              <a:t>wastes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214"/>
    </mc:Choice>
    <mc:Fallback>
      <p:transition spd="slow" advTm="6321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</TotalTime>
  <Words>1250</Words>
  <Application>Microsoft Office PowerPoint</Application>
  <PresentationFormat>On-screen Show (4:3)</PresentationFormat>
  <Paragraphs>220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Courier New</vt:lpstr>
      <vt:lpstr>Wingdings</vt:lpstr>
      <vt:lpstr>Office Theme</vt:lpstr>
      <vt:lpstr>PowerPoint Presentation</vt:lpstr>
      <vt:lpstr>Resources</vt:lpstr>
      <vt:lpstr>Natural Resources</vt:lpstr>
      <vt:lpstr>Types of natural resources</vt:lpstr>
      <vt:lpstr>Renewable and Non-renewable Resources</vt:lpstr>
      <vt:lpstr>Some natural resources to be discussed</vt:lpstr>
      <vt:lpstr>PowerPoint Presentation</vt:lpstr>
      <vt:lpstr>Land as a resource</vt:lpstr>
      <vt:lpstr>Land Degradation</vt:lpstr>
      <vt:lpstr>Soil</vt:lpstr>
      <vt:lpstr>Soil</vt:lpstr>
      <vt:lpstr>Soil</vt:lpstr>
      <vt:lpstr>Soil Erosion</vt:lpstr>
      <vt:lpstr>Soil Erosion</vt:lpstr>
      <vt:lpstr>Soil Erosion</vt:lpstr>
      <vt:lpstr>Conventional tillage VS Conservation tillage</vt:lpstr>
      <vt:lpstr>Contour Lines</vt:lpstr>
      <vt:lpstr>Wind Breaks</vt:lpstr>
      <vt:lpstr>Desertification</vt:lpstr>
      <vt:lpstr>Desertification</vt:lpstr>
      <vt:lpstr>Desertification</vt:lpstr>
      <vt:lpstr>Mining</vt:lpstr>
      <vt:lpstr>Mining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Azure</dc:creator>
  <cp:lastModifiedBy>Aashish Raj</cp:lastModifiedBy>
  <cp:revision>1</cp:revision>
  <dcterms:created xsi:type="dcterms:W3CDTF">2023-12-12T13:57:57Z</dcterms:created>
  <dcterms:modified xsi:type="dcterms:W3CDTF">2023-12-14T09:55:10Z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2023-12-12T00:00:00Z</vt:filetime>
  </property>
  <property fmtid="{D5CDD505-2E9C-101B-9397-08002B2CF9AE}" pid="5" name="Producer">
    <vt:lpwstr>3-Heights(TM) PDF Security Shell 4.8.25.2 (http://www.pdf-tools.com)</vt:lpwstr>
  </property>
</Properties>
</file>