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79" d="100"/>
          <a:sy n="79" d="100"/>
        </p:scale>
        <p:origin x="210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D07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9144000" y="0"/>
                </a:moveTo>
                <a:lnTo>
                  <a:pt x="0" y="0"/>
                </a:lnTo>
                <a:lnTo>
                  <a:pt x="0" y="2302764"/>
                </a:lnTo>
                <a:lnTo>
                  <a:pt x="9144000" y="23027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8"/>
                </a:lnTo>
                <a:lnTo>
                  <a:pt x="9144000" y="6202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8622"/>
            <a:ext cx="6957059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11164"/>
            <a:ext cx="8047355" cy="464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3D07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79066"/>
            <a:ext cx="5166360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956380"/>
            <a:ext cx="7351395" cy="174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0" dirty="0">
                <a:solidFill>
                  <a:srgbClr val="EBF0DE"/>
                </a:solidFill>
                <a:latin typeface="Trebuchet MS"/>
                <a:cs typeface="Trebuchet MS"/>
              </a:rPr>
              <a:t>FOREST</a:t>
            </a:r>
            <a:r>
              <a:rPr sz="4400" spc="-175" dirty="0">
                <a:solidFill>
                  <a:srgbClr val="EBF0DE"/>
                </a:solidFill>
                <a:latin typeface="Trebuchet MS"/>
                <a:cs typeface="Trebuchet MS"/>
              </a:rPr>
              <a:t> </a:t>
            </a:r>
            <a:r>
              <a:rPr sz="4400" spc="225" dirty="0">
                <a:solidFill>
                  <a:srgbClr val="EBF0DE"/>
                </a:solidFill>
                <a:latin typeface="Trebuchet MS"/>
                <a:cs typeface="Trebuchet MS"/>
              </a:rPr>
              <a:t>RESOURCE</a:t>
            </a:r>
            <a:endParaRPr sz="4400">
              <a:latin typeface="Trebuchet MS"/>
              <a:cs typeface="Trebuchet MS"/>
            </a:endParaRPr>
          </a:p>
          <a:p>
            <a:pPr marL="4030979">
              <a:lnSpc>
                <a:spcPct val="100000"/>
              </a:lnSpc>
              <a:spcBef>
                <a:spcPts val="4425"/>
              </a:spcBef>
            </a:pPr>
            <a:r>
              <a:rPr sz="3200" spc="-60" dirty="0">
                <a:solidFill>
                  <a:srgbClr val="C3D59B"/>
                </a:solidFill>
                <a:latin typeface="Lato"/>
                <a:cs typeface="Lato"/>
              </a:rPr>
              <a:t>Dr. </a:t>
            </a:r>
            <a:r>
              <a:rPr sz="3200" spc="75" dirty="0">
                <a:solidFill>
                  <a:srgbClr val="C3D59B"/>
                </a:solidFill>
                <a:latin typeface="Lato"/>
                <a:cs typeface="Lato"/>
              </a:rPr>
              <a:t>Prasenjit </a:t>
            </a:r>
            <a:r>
              <a:rPr sz="3200" dirty="0">
                <a:solidFill>
                  <a:srgbClr val="C3D59B"/>
                </a:solidFill>
                <a:latin typeface="Lato"/>
                <a:cs typeface="Lato"/>
              </a:rPr>
              <a:t>Adak</a:t>
            </a:r>
            <a:endParaRPr sz="32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5"/>
    </mc:Choice>
    <mc:Fallback>
      <p:transition spd="slow" advTm="19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197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Energy</a:t>
            </a:r>
            <a:r>
              <a:rPr spc="-200" dirty="0"/>
              <a:t> </a:t>
            </a:r>
            <a:r>
              <a:rPr spc="10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205"/>
            <a:ext cx="644080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3000" spc="-140" dirty="0">
                <a:solidFill>
                  <a:srgbClr val="003D07"/>
                </a:solidFill>
                <a:latin typeface="Lato"/>
                <a:cs typeface="Lato"/>
              </a:rPr>
              <a:t>What </a:t>
            </a:r>
            <a:r>
              <a:rPr sz="3000" spc="14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3000" spc="15" dirty="0">
                <a:solidFill>
                  <a:srgbClr val="003D07"/>
                </a:solidFill>
                <a:latin typeface="Lato"/>
                <a:cs typeface="Lato"/>
              </a:rPr>
              <a:t>energy: </a:t>
            </a:r>
            <a:r>
              <a:rPr sz="3000" spc="-10" dirty="0">
                <a:solidFill>
                  <a:srgbClr val="003D07"/>
                </a:solidFill>
                <a:latin typeface="Lato"/>
                <a:cs typeface="Lato"/>
              </a:rPr>
              <a:t>Capacity </a:t>
            </a:r>
            <a:r>
              <a:rPr sz="3000" spc="-85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3000" spc="-70" dirty="0">
                <a:solidFill>
                  <a:srgbClr val="003D07"/>
                </a:solidFill>
                <a:latin typeface="Lato"/>
                <a:cs typeface="Lato"/>
              </a:rPr>
              <a:t>do</a:t>
            </a:r>
            <a:r>
              <a:rPr sz="3000" spc="204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30" dirty="0">
                <a:solidFill>
                  <a:srgbClr val="003D07"/>
                </a:solidFill>
                <a:latin typeface="Lato"/>
                <a:cs typeface="Lato"/>
              </a:rPr>
              <a:t>work</a:t>
            </a:r>
            <a:endParaRPr sz="3000">
              <a:latin typeface="Lato"/>
              <a:cs typeface="Lato"/>
            </a:endParaRPr>
          </a:p>
          <a:p>
            <a:pPr marL="342900" indent="-33083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3000" spc="70" dirty="0">
                <a:solidFill>
                  <a:srgbClr val="003D07"/>
                </a:solidFill>
                <a:latin typeface="Lato"/>
                <a:cs typeface="Lato"/>
              </a:rPr>
              <a:t>Source </a:t>
            </a:r>
            <a:r>
              <a:rPr sz="3000" spc="-8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3000" spc="15" dirty="0">
                <a:solidFill>
                  <a:srgbClr val="003D07"/>
                </a:solidFill>
                <a:latin typeface="Lato"/>
                <a:cs typeface="Lato"/>
              </a:rPr>
              <a:t>energy:</a:t>
            </a:r>
            <a:r>
              <a:rPr sz="3000" spc="9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70" dirty="0">
                <a:solidFill>
                  <a:srgbClr val="003D07"/>
                </a:solidFill>
                <a:latin typeface="Lato"/>
                <a:cs typeface="Lato"/>
              </a:rPr>
              <a:t>Sun</a:t>
            </a:r>
            <a:endParaRPr sz="3000">
              <a:latin typeface="Lato"/>
              <a:cs typeface="Lato"/>
            </a:endParaRPr>
          </a:p>
          <a:p>
            <a:pPr marL="342900" indent="-330835">
              <a:lnSpc>
                <a:spcPct val="100000"/>
              </a:lnSpc>
              <a:spcBef>
                <a:spcPts val="8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3000" spc="35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3000" spc="100" dirty="0">
                <a:solidFill>
                  <a:srgbClr val="003D07"/>
                </a:solidFill>
                <a:latin typeface="Lato"/>
                <a:cs typeface="Lato"/>
              </a:rPr>
              <a:t>sources </a:t>
            </a:r>
            <a:r>
              <a:rPr sz="3000" spc="15" dirty="0">
                <a:solidFill>
                  <a:srgbClr val="003D07"/>
                </a:solidFill>
                <a:latin typeface="Lato"/>
                <a:cs typeface="Lato"/>
              </a:rPr>
              <a:t>in</a:t>
            </a:r>
            <a:r>
              <a:rPr sz="3000" spc="-8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-5" dirty="0">
                <a:solidFill>
                  <a:srgbClr val="003D07"/>
                </a:solidFill>
                <a:latin typeface="Lato"/>
                <a:cs typeface="Lato"/>
              </a:rPr>
              <a:t>India:</a:t>
            </a:r>
            <a:endParaRPr sz="3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9511" y="3072383"/>
            <a:ext cx="6041136" cy="293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3"/>
    </mc:Choice>
    <mc:Fallback>
      <p:transition spd="slow" advTm="85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"/>
            <a:ext cx="78593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Renewable </a:t>
            </a:r>
            <a:r>
              <a:rPr dirty="0"/>
              <a:t>and</a:t>
            </a:r>
            <a:r>
              <a:rPr spc="-355" dirty="0"/>
              <a:t> </a:t>
            </a:r>
            <a:r>
              <a:rPr spc="60" dirty="0"/>
              <a:t>non-renewable  </a:t>
            </a:r>
            <a:r>
              <a:rPr spc="40" dirty="0"/>
              <a:t>energy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049"/>
            <a:ext cx="7826375" cy="44081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52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30" dirty="0">
                <a:solidFill>
                  <a:srgbClr val="003D07"/>
                </a:solidFill>
                <a:latin typeface="Lato"/>
                <a:cs typeface="Lato"/>
              </a:rPr>
              <a:t>Non-renewable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36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Sources: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Coal,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oil,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natural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gas,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nuclear</a:t>
            </a:r>
            <a:r>
              <a:rPr sz="2000" spc="-18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energy</a:t>
            </a:r>
            <a:endParaRPr sz="20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36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Problems</a:t>
            </a:r>
            <a:endParaRPr sz="20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40" dirty="0">
                <a:solidFill>
                  <a:srgbClr val="77923B"/>
                </a:solidFill>
                <a:latin typeface="Lato"/>
                <a:cs typeface="Lato"/>
              </a:rPr>
              <a:t>Leakage </a:t>
            </a:r>
            <a:r>
              <a:rPr sz="1800" spc="15" dirty="0">
                <a:solidFill>
                  <a:srgbClr val="77923B"/>
                </a:solidFill>
                <a:latin typeface="Lato"/>
                <a:cs typeface="Lato"/>
              </a:rPr>
              <a:t>during transportation </a:t>
            </a:r>
            <a:r>
              <a:rPr sz="1800" spc="-45" dirty="0">
                <a:solidFill>
                  <a:srgbClr val="77923B"/>
                </a:solidFill>
                <a:latin typeface="Lato"/>
                <a:cs typeface="Lato"/>
              </a:rPr>
              <a:t>– </a:t>
            </a:r>
            <a:r>
              <a:rPr sz="1800" spc="15" dirty="0">
                <a:solidFill>
                  <a:srgbClr val="77923B"/>
                </a:solidFill>
                <a:latin typeface="Lato"/>
                <a:cs typeface="Lato"/>
              </a:rPr>
              <a:t>water</a:t>
            </a:r>
            <a:r>
              <a:rPr sz="1800" spc="6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77923B"/>
                </a:solidFill>
                <a:latin typeface="Lato"/>
                <a:cs typeface="Lato"/>
              </a:rPr>
              <a:t>pollution</a:t>
            </a:r>
            <a:endParaRPr sz="18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5" dirty="0">
                <a:solidFill>
                  <a:srgbClr val="77923B"/>
                </a:solidFill>
                <a:latin typeface="Lato"/>
                <a:cs typeface="Lato"/>
              </a:rPr>
              <a:t>Accidental </a:t>
            </a:r>
            <a:r>
              <a:rPr sz="1800" spc="20" dirty="0">
                <a:solidFill>
                  <a:srgbClr val="77923B"/>
                </a:solidFill>
                <a:latin typeface="Lato"/>
                <a:cs typeface="Lato"/>
              </a:rPr>
              <a:t>fire </a:t>
            </a:r>
            <a:r>
              <a:rPr sz="1800" spc="-45" dirty="0">
                <a:solidFill>
                  <a:srgbClr val="77923B"/>
                </a:solidFill>
                <a:latin typeface="Lato"/>
                <a:cs typeface="Lato"/>
              </a:rPr>
              <a:t>– </a:t>
            </a:r>
            <a:r>
              <a:rPr sz="1800" spc="65" dirty="0">
                <a:solidFill>
                  <a:srgbClr val="77923B"/>
                </a:solidFill>
                <a:latin typeface="Lato"/>
                <a:cs typeface="Lato"/>
              </a:rPr>
              <a:t>air</a:t>
            </a:r>
            <a:r>
              <a:rPr sz="1800" spc="9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77923B"/>
                </a:solidFill>
                <a:latin typeface="Lato"/>
                <a:cs typeface="Lato"/>
              </a:rPr>
              <a:t>pollution</a:t>
            </a:r>
            <a:endParaRPr sz="18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10" dirty="0">
                <a:solidFill>
                  <a:srgbClr val="77923B"/>
                </a:solidFill>
                <a:latin typeface="Lato"/>
                <a:cs typeface="Lato"/>
              </a:rPr>
              <a:t>Refinery </a:t>
            </a:r>
            <a:r>
              <a:rPr sz="1800" spc="25" dirty="0">
                <a:solidFill>
                  <a:srgbClr val="77923B"/>
                </a:solidFill>
                <a:latin typeface="Lato"/>
                <a:cs typeface="Lato"/>
              </a:rPr>
              <a:t>waste </a:t>
            </a:r>
            <a:r>
              <a:rPr sz="1800" spc="-45" dirty="0">
                <a:solidFill>
                  <a:srgbClr val="77923B"/>
                </a:solidFill>
                <a:latin typeface="Lato"/>
                <a:cs typeface="Lato"/>
              </a:rPr>
              <a:t>– </a:t>
            </a:r>
            <a:r>
              <a:rPr sz="1800" spc="35" dirty="0">
                <a:solidFill>
                  <a:srgbClr val="77923B"/>
                </a:solidFill>
                <a:latin typeface="Lato"/>
                <a:cs typeface="Lato"/>
              </a:rPr>
              <a:t>solid </a:t>
            </a:r>
            <a:r>
              <a:rPr sz="1800" spc="20" dirty="0">
                <a:solidFill>
                  <a:srgbClr val="77923B"/>
                </a:solidFill>
                <a:latin typeface="Lato"/>
                <a:cs typeface="Lato"/>
              </a:rPr>
              <a:t>waste, </a:t>
            </a:r>
            <a:r>
              <a:rPr sz="1800" spc="50" dirty="0">
                <a:solidFill>
                  <a:srgbClr val="77923B"/>
                </a:solidFill>
                <a:latin typeface="Lato"/>
                <a:cs typeface="Lato"/>
              </a:rPr>
              <a:t>salt, grease, </a:t>
            </a:r>
            <a:r>
              <a:rPr sz="1800" spc="30" dirty="0">
                <a:solidFill>
                  <a:srgbClr val="77923B"/>
                </a:solidFill>
                <a:latin typeface="Lato"/>
                <a:cs typeface="Lato"/>
              </a:rPr>
              <a:t>cleaning </a:t>
            </a:r>
            <a:r>
              <a:rPr sz="1800" spc="-55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800" spc="25" dirty="0">
                <a:solidFill>
                  <a:srgbClr val="77923B"/>
                </a:solidFill>
                <a:latin typeface="Lato"/>
                <a:cs typeface="Lato"/>
              </a:rPr>
              <a:t>oil</a:t>
            </a:r>
            <a:r>
              <a:rPr sz="1800" spc="14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800" spc="40" dirty="0">
                <a:solidFill>
                  <a:srgbClr val="77923B"/>
                </a:solidFill>
                <a:latin typeface="Lato"/>
                <a:cs typeface="Lato"/>
              </a:rPr>
              <a:t>tankers</a:t>
            </a:r>
            <a:endParaRPr sz="18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15" dirty="0">
                <a:solidFill>
                  <a:srgbClr val="77923B"/>
                </a:solidFill>
                <a:latin typeface="Lato"/>
                <a:cs typeface="Lato"/>
              </a:rPr>
              <a:t>Vehicular</a:t>
            </a:r>
            <a:r>
              <a:rPr sz="1800" spc="2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800" spc="45" dirty="0">
                <a:solidFill>
                  <a:srgbClr val="77923B"/>
                </a:solidFill>
                <a:latin typeface="Lato"/>
                <a:cs typeface="Lato"/>
              </a:rPr>
              <a:t>emission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ct val="100000"/>
              </a:lnSpc>
              <a:spcBef>
                <a:spcPts val="409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25" dirty="0">
                <a:solidFill>
                  <a:srgbClr val="003D07"/>
                </a:solidFill>
                <a:latin typeface="Lato"/>
                <a:cs typeface="Lato"/>
              </a:rPr>
              <a:t>Renewable</a:t>
            </a:r>
            <a:endParaRPr sz="2400">
              <a:latin typeface="Lato"/>
              <a:cs typeface="Lato"/>
            </a:endParaRPr>
          </a:p>
          <a:p>
            <a:pPr marL="742950" marR="99060" lvl="1" indent="-273050" algn="just">
              <a:lnSpc>
                <a:spcPts val="2160"/>
              </a:lnSpc>
              <a:spcBef>
                <a:spcPts val="63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spc="80" dirty="0">
                <a:solidFill>
                  <a:srgbClr val="4F6128"/>
                </a:solidFill>
                <a:latin typeface="Lato"/>
                <a:cs typeface="Lato"/>
              </a:rPr>
              <a:t>Solar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energy, 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wind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energy,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hydro-power, 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Tidal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energy, </a:t>
            </a:r>
            <a:r>
              <a:rPr sz="2000" spc="-35" dirty="0">
                <a:solidFill>
                  <a:srgbClr val="4F6128"/>
                </a:solidFill>
                <a:latin typeface="Lato"/>
                <a:cs typeface="Lato"/>
              </a:rPr>
              <a:t>Ocean 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thermal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energy, </a:t>
            </a:r>
            <a:r>
              <a:rPr sz="2000" spc="-65" dirty="0">
                <a:solidFill>
                  <a:srgbClr val="4F6128"/>
                </a:solidFill>
                <a:latin typeface="Lato"/>
                <a:cs typeface="Lato"/>
              </a:rPr>
              <a:t>Geo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thermal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energy,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biomass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energy,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biogas, 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biofuel,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hydrogen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fuel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Lato"/>
              <a:cs typeface="Lato"/>
            </a:endParaRPr>
          </a:p>
          <a:p>
            <a:pPr marL="469900">
              <a:lnSpc>
                <a:spcPct val="100000"/>
              </a:lnSpc>
            </a:pPr>
            <a:r>
              <a:rPr sz="2000" spc="-50" dirty="0">
                <a:solidFill>
                  <a:srgbClr val="4F6128"/>
                </a:solidFill>
                <a:latin typeface="Lato"/>
                <a:cs typeface="Lato"/>
              </a:rPr>
              <a:t>[Note: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Alternative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sources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energy </a:t>
            </a:r>
            <a:r>
              <a:rPr sz="2000" spc="-245" dirty="0">
                <a:solidFill>
                  <a:srgbClr val="4F6128"/>
                </a:solidFill>
                <a:latin typeface="Lato"/>
                <a:cs typeface="Lato"/>
              </a:rPr>
              <a:t>=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Non-fossil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fuel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sources]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065"/>
    </mc:Choice>
    <mc:Fallback>
      <p:transition spd="slow" advTm="1090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6522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Non-renewable</a:t>
            </a:r>
            <a:r>
              <a:rPr spc="-240" dirty="0"/>
              <a:t> </a:t>
            </a:r>
            <a:r>
              <a:rPr spc="15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564893"/>
            <a:ext cx="8448675" cy="423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200" spc="5" dirty="0">
                <a:solidFill>
                  <a:srgbClr val="003D07"/>
                </a:solidFill>
                <a:latin typeface="Lato"/>
                <a:cs typeface="Lato"/>
              </a:rPr>
              <a:t>Coal</a:t>
            </a:r>
            <a:endParaRPr sz="22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Types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 coal</a:t>
            </a:r>
            <a:endParaRPr sz="2000">
              <a:latin typeface="Lato"/>
              <a:cs typeface="Lato"/>
            </a:endParaRPr>
          </a:p>
          <a:p>
            <a:pPr marL="1155700" marR="130810" lvl="2" indent="-229235">
              <a:lnSpc>
                <a:spcPts val="1630"/>
              </a:lnSpc>
              <a:spcBef>
                <a:spcPts val="40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700" b="1" spc="-65" dirty="0">
                <a:solidFill>
                  <a:srgbClr val="77923B"/>
                </a:solidFill>
                <a:latin typeface="Arial"/>
                <a:cs typeface="Arial"/>
              </a:rPr>
              <a:t>Anthracite: </a:t>
            </a:r>
            <a:r>
              <a:rPr sz="1700" spc="-60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highest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rank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coal. </a:t>
            </a:r>
            <a:r>
              <a:rPr sz="1700" spc="-35" dirty="0">
                <a:solidFill>
                  <a:srgbClr val="77923B"/>
                </a:solidFill>
                <a:latin typeface="Lato"/>
                <a:cs typeface="Lato"/>
              </a:rPr>
              <a:t>It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hard,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brittle, and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black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lustrous 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coal, </a:t>
            </a:r>
            <a:r>
              <a:rPr sz="1700" spc="-30" dirty="0">
                <a:solidFill>
                  <a:srgbClr val="77923B"/>
                </a:solidFill>
                <a:latin typeface="Lato"/>
                <a:cs typeface="Lato"/>
              </a:rPr>
              <a:t>often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referred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to </a:t>
            </a:r>
            <a:r>
              <a:rPr sz="1700" spc="100" dirty="0">
                <a:solidFill>
                  <a:srgbClr val="77923B"/>
                </a:solidFill>
                <a:latin typeface="Lato"/>
                <a:cs typeface="Lato"/>
              </a:rPr>
              <a:t>as </a:t>
            </a:r>
            <a:r>
              <a:rPr sz="1700" spc="30" dirty="0">
                <a:solidFill>
                  <a:srgbClr val="77923B"/>
                </a:solidFill>
                <a:latin typeface="Lato"/>
                <a:cs typeface="Lato"/>
              </a:rPr>
              <a:t>hard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coal,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containing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high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percentage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700" spc="-5" dirty="0">
                <a:solidFill>
                  <a:srgbClr val="77923B"/>
                </a:solidFill>
                <a:latin typeface="Lato"/>
                <a:cs typeface="Lato"/>
              </a:rPr>
              <a:t>fixed 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carbon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low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percentage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volatile</a:t>
            </a:r>
            <a:r>
              <a:rPr sz="1700" spc="-2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matter.</a:t>
            </a:r>
            <a:endParaRPr sz="1700">
              <a:latin typeface="Lato"/>
              <a:cs typeface="Lato"/>
            </a:endParaRPr>
          </a:p>
          <a:p>
            <a:pPr marL="1155700" marR="5080" lvl="2" indent="-229235">
              <a:lnSpc>
                <a:spcPct val="80000"/>
              </a:lnSpc>
              <a:spcBef>
                <a:spcPts val="414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700" b="1" spc="-85" dirty="0">
                <a:solidFill>
                  <a:srgbClr val="77923B"/>
                </a:solidFill>
                <a:latin typeface="Arial"/>
                <a:cs typeface="Arial"/>
              </a:rPr>
              <a:t>Bituminous: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Bituminous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coal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middle </a:t>
            </a:r>
            <a:r>
              <a:rPr sz="1700" spc="55" dirty="0">
                <a:solidFill>
                  <a:srgbClr val="77923B"/>
                </a:solidFill>
                <a:latin typeface="Lato"/>
                <a:cs typeface="Lato"/>
              </a:rPr>
              <a:t>rank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coal </a:t>
            </a:r>
            <a:r>
              <a:rPr sz="1700" spc="-10" dirty="0">
                <a:solidFill>
                  <a:srgbClr val="77923B"/>
                </a:solidFill>
                <a:latin typeface="Lato"/>
                <a:cs typeface="Lato"/>
              </a:rPr>
              <a:t>between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subbituminous 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and anthracite. Bituminous </a:t>
            </a:r>
            <a:r>
              <a:rPr sz="1700" spc="45" dirty="0">
                <a:solidFill>
                  <a:srgbClr val="77923B"/>
                </a:solidFill>
                <a:latin typeface="Lato"/>
                <a:cs typeface="Lato"/>
              </a:rPr>
              <a:t>usually </a:t>
            </a:r>
            <a:r>
              <a:rPr sz="1700" spc="70" dirty="0">
                <a:solidFill>
                  <a:srgbClr val="77923B"/>
                </a:solidFill>
                <a:latin typeface="Lato"/>
                <a:cs typeface="Lato"/>
              </a:rPr>
              <a:t>has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high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heating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(Btu)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value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</a:t>
            </a:r>
            <a:r>
              <a:rPr sz="1700" spc="-10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700" spc="-15" dirty="0">
                <a:solidFill>
                  <a:srgbClr val="77923B"/>
                </a:solidFill>
                <a:latin typeface="Lato"/>
                <a:cs typeface="Lato"/>
              </a:rPr>
              <a:t>the 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most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common </a:t>
            </a:r>
            <a:r>
              <a:rPr sz="1700" spc="-35" dirty="0">
                <a:solidFill>
                  <a:srgbClr val="77923B"/>
                </a:solidFill>
                <a:latin typeface="Lato"/>
                <a:cs typeface="Lato"/>
              </a:rPr>
              <a:t>type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coal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used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in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electricity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generation in </a:t>
            </a:r>
            <a:r>
              <a:rPr sz="1700" spc="-15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700" spc="-35" dirty="0">
                <a:solidFill>
                  <a:srgbClr val="77923B"/>
                </a:solidFill>
                <a:latin typeface="Lato"/>
                <a:cs typeface="Lato"/>
              </a:rPr>
              <a:t>United 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States.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Bituminous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coal </a:t>
            </a:r>
            <a:r>
              <a:rPr sz="1700" spc="45" dirty="0">
                <a:solidFill>
                  <a:srgbClr val="77923B"/>
                </a:solidFill>
                <a:latin typeface="Lato"/>
                <a:cs typeface="Lato"/>
              </a:rPr>
              <a:t>appears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shiny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smooth </a:t>
            </a:r>
            <a:r>
              <a:rPr sz="1700" spc="-5" dirty="0">
                <a:solidFill>
                  <a:srgbClr val="77923B"/>
                </a:solidFill>
                <a:latin typeface="Lato"/>
                <a:cs typeface="Lato"/>
              </a:rPr>
              <a:t>when </a:t>
            </a:r>
            <a:r>
              <a:rPr sz="1700" spc="-30" dirty="0">
                <a:solidFill>
                  <a:srgbClr val="77923B"/>
                </a:solidFill>
                <a:latin typeface="Lato"/>
                <a:cs typeface="Lato"/>
              </a:rPr>
              <a:t>you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first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see </a:t>
            </a:r>
            <a:r>
              <a:rPr sz="1700" spc="-15" dirty="0">
                <a:solidFill>
                  <a:srgbClr val="77923B"/>
                </a:solidFill>
                <a:latin typeface="Lato"/>
                <a:cs typeface="Lato"/>
              </a:rPr>
              <a:t>it,  </a:t>
            </a:r>
            <a:r>
              <a:rPr sz="1700" spc="-30" dirty="0">
                <a:solidFill>
                  <a:srgbClr val="77923B"/>
                </a:solidFill>
                <a:latin typeface="Lato"/>
                <a:cs typeface="Lato"/>
              </a:rPr>
              <a:t>but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look </a:t>
            </a:r>
            <a:r>
              <a:rPr sz="1700" spc="55" dirty="0">
                <a:solidFill>
                  <a:srgbClr val="77923B"/>
                </a:solidFill>
                <a:latin typeface="Lato"/>
                <a:cs typeface="Lato"/>
              </a:rPr>
              <a:t>closer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spc="-30" dirty="0">
                <a:solidFill>
                  <a:srgbClr val="77923B"/>
                </a:solidFill>
                <a:latin typeface="Lato"/>
                <a:cs typeface="Lato"/>
              </a:rPr>
              <a:t>you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may </a:t>
            </a:r>
            <a:r>
              <a:rPr sz="1700" spc="55" dirty="0">
                <a:solidFill>
                  <a:srgbClr val="77923B"/>
                </a:solidFill>
                <a:latin typeface="Lato"/>
                <a:cs typeface="Lato"/>
              </a:rPr>
              <a:t>see </a:t>
            </a:r>
            <a:r>
              <a:rPr sz="1700" spc="-20" dirty="0">
                <a:solidFill>
                  <a:srgbClr val="77923B"/>
                </a:solidFill>
                <a:latin typeface="Lato"/>
                <a:cs typeface="Lato"/>
              </a:rPr>
              <a:t>it </a:t>
            </a:r>
            <a:r>
              <a:rPr sz="1700" spc="65" dirty="0">
                <a:solidFill>
                  <a:srgbClr val="77923B"/>
                </a:solidFill>
                <a:latin typeface="Lato"/>
                <a:cs typeface="Lato"/>
              </a:rPr>
              <a:t>has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layers.</a:t>
            </a:r>
            <a:endParaRPr sz="1700">
              <a:latin typeface="Lato"/>
              <a:cs typeface="Lato"/>
            </a:endParaRPr>
          </a:p>
          <a:p>
            <a:pPr marL="1155700" marR="278765" lvl="2" indent="-229235">
              <a:lnSpc>
                <a:spcPts val="1630"/>
              </a:lnSpc>
              <a:spcBef>
                <a:spcPts val="38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700" b="1" spc="-85" dirty="0">
                <a:solidFill>
                  <a:srgbClr val="77923B"/>
                </a:solidFill>
                <a:latin typeface="Arial"/>
                <a:cs typeface="Arial"/>
              </a:rPr>
              <a:t>Subbituminous: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Subbituminous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coal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40" dirty="0">
                <a:solidFill>
                  <a:srgbClr val="77923B"/>
                </a:solidFill>
                <a:latin typeface="Lato"/>
                <a:cs typeface="Lato"/>
              </a:rPr>
              <a:t>black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in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color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dull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(not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shiny), 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spc="70" dirty="0">
                <a:solidFill>
                  <a:srgbClr val="77923B"/>
                </a:solidFill>
                <a:latin typeface="Lato"/>
                <a:cs typeface="Lato"/>
              </a:rPr>
              <a:t>has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higher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heating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value 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than</a:t>
            </a:r>
            <a:r>
              <a:rPr sz="1700" spc="-13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lignite.</a:t>
            </a:r>
            <a:endParaRPr sz="1700">
              <a:latin typeface="Lato"/>
              <a:cs typeface="Lato"/>
            </a:endParaRPr>
          </a:p>
          <a:p>
            <a:pPr marL="1155700" marR="36830" lvl="2" indent="-229235">
              <a:lnSpc>
                <a:spcPts val="1630"/>
              </a:lnSpc>
              <a:spcBef>
                <a:spcPts val="415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700" b="1" spc="-75" dirty="0">
                <a:solidFill>
                  <a:srgbClr val="77923B"/>
                </a:solidFill>
                <a:latin typeface="Arial"/>
                <a:cs typeface="Arial"/>
              </a:rPr>
              <a:t>Lignite: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Lignite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coal,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aka 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brown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coal,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-20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lowest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grade coal </a:t>
            </a:r>
            <a:r>
              <a:rPr sz="1700" spc="-15" dirty="0">
                <a:solidFill>
                  <a:srgbClr val="77923B"/>
                </a:solidFill>
                <a:latin typeface="Lato"/>
                <a:cs typeface="Lato"/>
              </a:rPr>
              <a:t>with </a:t>
            </a:r>
            <a:r>
              <a:rPr sz="1700" spc="-20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least  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concentration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of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carbon.</a:t>
            </a:r>
            <a:endParaRPr sz="1700">
              <a:latin typeface="Lato"/>
              <a:cs typeface="Lato"/>
            </a:endParaRPr>
          </a:p>
          <a:p>
            <a:pPr marL="1155700" marR="107950" lvl="2" indent="-229235">
              <a:lnSpc>
                <a:spcPct val="80000"/>
              </a:lnSpc>
              <a:spcBef>
                <a:spcPts val="409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Also,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there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b="1" spc="-45" dirty="0">
                <a:solidFill>
                  <a:srgbClr val="77923B"/>
                </a:solidFill>
                <a:latin typeface="Arial"/>
                <a:cs typeface="Arial"/>
              </a:rPr>
              <a:t>peat</a:t>
            </a:r>
            <a:r>
              <a:rPr sz="1700" spc="-45" dirty="0">
                <a:solidFill>
                  <a:srgbClr val="77923B"/>
                </a:solidFill>
                <a:latin typeface="Lato"/>
                <a:cs typeface="Lato"/>
              </a:rPr>
              <a:t>.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Peat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-35" dirty="0">
                <a:solidFill>
                  <a:srgbClr val="77923B"/>
                </a:solidFill>
                <a:latin typeface="Lato"/>
                <a:cs typeface="Lato"/>
              </a:rPr>
              <a:t>not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actually coal, </a:t>
            </a:r>
            <a:r>
              <a:rPr sz="1700" spc="-30" dirty="0">
                <a:solidFill>
                  <a:srgbClr val="77923B"/>
                </a:solidFill>
                <a:latin typeface="Lato"/>
                <a:cs typeface="Lato"/>
              </a:rPr>
              <a:t>but </a:t>
            </a:r>
            <a:r>
              <a:rPr sz="1700" spc="35" dirty="0">
                <a:solidFill>
                  <a:srgbClr val="77923B"/>
                </a:solidFill>
                <a:latin typeface="Lato"/>
                <a:cs typeface="Lato"/>
              </a:rPr>
              <a:t>rather </a:t>
            </a:r>
            <a:r>
              <a:rPr sz="1700" spc="-20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precursor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to 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coal.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Peat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soft </a:t>
            </a:r>
            <a:r>
              <a:rPr sz="1700" spc="30" dirty="0">
                <a:solidFill>
                  <a:srgbClr val="77923B"/>
                </a:solidFill>
                <a:latin typeface="Lato"/>
                <a:cs typeface="Lato"/>
              </a:rPr>
              <a:t>organic </a:t>
            </a:r>
            <a:r>
              <a:rPr sz="1700" spc="40" dirty="0">
                <a:solidFill>
                  <a:srgbClr val="77923B"/>
                </a:solidFill>
                <a:latin typeface="Lato"/>
                <a:cs typeface="Lato"/>
              </a:rPr>
              <a:t>material </a:t>
            </a:r>
            <a:r>
              <a:rPr sz="1700" spc="30" dirty="0">
                <a:solidFill>
                  <a:srgbClr val="77923B"/>
                </a:solidFill>
                <a:latin typeface="Lato"/>
                <a:cs typeface="Lato"/>
              </a:rPr>
              <a:t>consisting </a:t>
            </a:r>
            <a:r>
              <a:rPr sz="1700" spc="-50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partly 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decayed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plant 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and, 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in </a:t>
            </a:r>
            <a:r>
              <a:rPr sz="1700" spc="45" dirty="0">
                <a:solidFill>
                  <a:srgbClr val="77923B"/>
                </a:solidFill>
                <a:latin typeface="Lato"/>
                <a:cs typeface="Lato"/>
              </a:rPr>
              <a:t>some </a:t>
            </a:r>
            <a:r>
              <a:rPr sz="1700" spc="65" dirty="0">
                <a:solidFill>
                  <a:srgbClr val="77923B"/>
                </a:solidFill>
                <a:latin typeface="Lato"/>
                <a:cs typeface="Lato"/>
              </a:rPr>
              <a:t>cases, </a:t>
            </a:r>
            <a:r>
              <a:rPr sz="1700" spc="-5" dirty="0">
                <a:solidFill>
                  <a:srgbClr val="77923B"/>
                </a:solidFill>
                <a:latin typeface="Lato"/>
                <a:cs typeface="Lato"/>
              </a:rPr>
              <a:t>deposited </a:t>
            </a:r>
            <a:r>
              <a:rPr sz="1700" spc="50" dirty="0">
                <a:solidFill>
                  <a:srgbClr val="77923B"/>
                </a:solidFill>
                <a:latin typeface="Lato"/>
                <a:cs typeface="Lato"/>
              </a:rPr>
              <a:t>mineral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matter. </a:t>
            </a:r>
            <a:r>
              <a:rPr sz="1700" spc="-80" dirty="0">
                <a:solidFill>
                  <a:srgbClr val="77923B"/>
                </a:solidFill>
                <a:latin typeface="Lato"/>
                <a:cs typeface="Lato"/>
              </a:rPr>
              <a:t>When </a:t>
            </a:r>
            <a:r>
              <a:rPr sz="1700" spc="-5" dirty="0">
                <a:solidFill>
                  <a:srgbClr val="77923B"/>
                </a:solidFill>
                <a:latin typeface="Lato"/>
                <a:cs typeface="Lato"/>
              </a:rPr>
              <a:t>peat </a:t>
            </a:r>
            <a:r>
              <a:rPr sz="1700" spc="8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placed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under </a:t>
            </a:r>
            <a:r>
              <a:rPr sz="1700" spc="15" dirty="0">
                <a:solidFill>
                  <a:srgbClr val="77923B"/>
                </a:solidFill>
                <a:latin typeface="Lato"/>
                <a:cs typeface="Lato"/>
              </a:rPr>
              <a:t>high  </a:t>
            </a:r>
            <a:r>
              <a:rPr sz="1700" spc="60" dirty="0">
                <a:solidFill>
                  <a:srgbClr val="77923B"/>
                </a:solidFill>
                <a:latin typeface="Lato"/>
                <a:cs typeface="Lato"/>
              </a:rPr>
              <a:t>pressure </a:t>
            </a:r>
            <a:r>
              <a:rPr sz="1700" spc="10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700" dirty="0">
                <a:solidFill>
                  <a:srgbClr val="77923B"/>
                </a:solidFill>
                <a:latin typeface="Lato"/>
                <a:cs typeface="Lato"/>
              </a:rPr>
              <a:t>heat, </a:t>
            </a:r>
            <a:r>
              <a:rPr sz="1700" spc="-20" dirty="0">
                <a:solidFill>
                  <a:srgbClr val="77923B"/>
                </a:solidFill>
                <a:latin typeface="Lato"/>
                <a:cs typeface="Lato"/>
              </a:rPr>
              <a:t>it </a:t>
            </a:r>
            <a:r>
              <a:rPr sz="1700" spc="25" dirty="0">
                <a:solidFill>
                  <a:srgbClr val="77923B"/>
                </a:solidFill>
                <a:latin typeface="Lato"/>
                <a:cs typeface="Lato"/>
              </a:rPr>
              <a:t>becomes</a:t>
            </a:r>
            <a:r>
              <a:rPr sz="1700" spc="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700" spc="20" dirty="0">
                <a:solidFill>
                  <a:srgbClr val="77923B"/>
                </a:solidFill>
                <a:latin typeface="Lato"/>
                <a:cs typeface="Lato"/>
              </a:rPr>
              <a:t>coal.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920"/>
    </mc:Choice>
    <mc:Fallback>
      <p:transition spd="slow" advTm="699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6522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Non-renewable</a:t>
            </a:r>
            <a:r>
              <a:rPr spc="-240" dirty="0"/>
              <a:t> </a:t>
            </a:r>
            <a:r>
              <a:rPr spc="15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15605" cy="407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30" dirty="0">
                <a:solidFill>
                  <a:srgbClr val="003D07"/>
                </a:solidFill>
                <a:latin typeface="Lato"/>
                <a:cs typeface="Lato"/>
              </a:rPr>
              <a:t>Petroleum</a:t>
            </a:r>
            <a:endParaRPr sz="2500">
              <a:latin typeface="Lato"/>
              <a:cs typeface="Lato"/>
            </a:endParaRPr>
          </a:p>
          <a:p>
            <a:pPr marL="742950" marR="463550" lvl="1" indent="-273050">
              <a:lnSpc>
                <a:spcPct val="801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Organization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Petroleum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Exporting Countries </a:t>
            </a:r>
            <a:r>
              <a:rPr sz="2200" spc="-15" dirty="0">
                <a:solidFill>
                  <a:srgbClr val="4F6128"/>
                </a:solidFill>
                <a:latin typeface="Lato"/>
                <a:cs typeface="Lato"/>
              </a:rPr>
              <a:t>(OPEC)  </a:t>
            </a:r>
            <a:r>
              <a:rPr sz="2200" spc="55" dirty="0">
                <a:solidFill>
                  <a:srgbClr val="4F6128"/>
                </a:solidFill>
                <a:latin typeface="Lato"/>
                <a:cs typeface="Lato"/>
              </a:rPr>
              <a:t>consists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-335" dirty="0">
                <a:solidFill>
                  <a:srgbClr val="4F6128"/>
                </a:solidFill>
                <a:latin typeface="Lato"/>
                <a:cs typeface="Lato"/>
              </a:rPr>
              <a:t>13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countries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having </a:t>
            </a:r>
            <a:r>
              <a:rPr sz="2200" spc="-195" dirty="0">
                <a:solidFill>
                  <a:srgbClr val="4F6128"/>
                </a:solidFill>
                <a:latin typeface="Lato"/>
                <a:cs typeface="Lato"/>
              </a:rPr>
              <a:t>67%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worlds 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petroleum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reserve.</a:t>
            </a:r>
            <a:endParaRPr sz="22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Petroleum </a:t>
            </a:r>
            <a:r>
              <a:rPr sz="2200" spc="100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complex mixture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alkane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hydrocarbons.</a:t>
            </a:r>
            <a:endParaRPr sz="2200">
              <a:latin typeface="Lato"/>
              <a:cs typeface="Lato"/>
            </a:endParaRPr>
          </a:p>
          <a:p>
            <a:pPr marL="742950" lvl="1" indent="-273050">
              <a:lnSpc>
                <a:spcPts val="2375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It </a:t>
            </a:r>
            <a:r>
              <a:rPr sz="2200" spc="100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purified and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refined </a:t>
            </a:r>
            <a:r>
              <a:rPr sz="2200" spc="-60" dirty="0">
                <a:solidFill>
                  <a:srgbClr val="4F6128"/>
                </a:solidFill>
                <a:latin typeface="Lato"/>
                <a:cs typeface="Lato"/>
              </a:rPr>
              <a:t>by </a:t>
            </a:r>
            <a:r>
              <a:rPr sz="22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200" spc="65" dirty="0">
                <a:solidFill>
                  <a:srgbClr val="4F6128"/>
                </a:solidFill>
                <a:latin typeface="Lato"/>
                <a:cs typeface="Lato"/>
              </a:rPr>
              <a:t>process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200" spc="1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fractional</a:t>
            </a:r>
            <a:endParaRPr sz="2200">
              <a:latin typeface="Lato"/>
              <a:cs typeface="Lato"/>
            </a:endParaRPr>
          </a:p>
          <a:p>
            <a:pPr marL="742950">
              <a:lnSpc>
                <a:spcPts val="2375"/>
              </a:lnSpc>
            </a:pP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distillation.</a:t>
            </a:r>
            <a:endParaRPr sz="22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Petroleum </a:t>
            </a:r>
            <a:r>
              <a:rPr sz="2200" spc="100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cleaner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fuel </a:t>
            </a:r>
            <a:r>
              <a:rPr sz="2200" spc="125" dirty="0">
                <a:solidFill>
                  <a:srgbClr val="4F6128"/>
                </a:solidFill>
                <a:latin typeface="Lato"/>
                <a:cs typeface="Lato"/>
              </a:rPr>
              <a:t>as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compared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to</a:t>
            </a:r>
            <a:r>
              <a:rPr sz="2200" spc="-1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coal.</a:t>
            </a:r>
            <a:endParaRPr sz="22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Petroleum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products</a:t>
            </a:r>
            <a:endParaRPr sz="2200">
              <a:latin typeface="Lato"/>
              <a:cs typeface="Lato"/>
            </a:endParaRPr>
          </a:p>
          <a:p>
            <a:pPr marL="1155700" marR="5080" lvl="2" indent="-228600">
              <a:lnSpc>
                <a:spcPts val="1820"/>
              </a:lnSpc>
              <a:spcBef>
                <a:spcPts val="495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25" dirty="0">
                <a:solidFill>
                  <a:srgbClr val="77923B"/>
                </a:solidFill>
                <a:latin typeface="Lato"/>
                <a:cs typeface="Lato"/>
              </a:rPr>
              <a:t>Petroleum </a:t>
            </a:r>
            <a:r>
              <a:rPr sz="1900" spc="60" dirty="0">
                <a:solidFill>
                  <a:srgbClr val="77923B"/>
                </a:solidFill>
                <a:latin typeface="Lato"/>
                <a:cs typeface="Lato"/>
              </a:rPr>
              <a:t>gas, </a:t>
            </a:r>
            <a:r>
              <a:rPr sz="1900" spc="30" dirty="0">
                <a:solidFill>
                  <a:srgbClr val="77923B"/>
                </a:solidFill>
                <a:latin typeface="Lato"/>
                <a:cs typeface="Lato"/>
              </a:rPr>
              <a:t>kerosene, </a:t>
            </a:r>
            <a:r>
              <a:rPr sz="1900" spc="10" dirty="0">
                <a:solidFill>
                  <a:srgbClr val="77923B"/>
                </a:solidFill>
                <a:latin typeface="Lato"/>
                <a:cs typeface="Lato"/>
              </a:rPr>
              <a:t>petrol, </a:t>
            </a:r>
            <a:r>
              <a:rPr sz="1900" spc="35" dirty="0">
                <a:solidFill>
                  <a:srgbClr val="77923B"/>
                </a:solidFill>
                <a:latin typeface="Lato"/>
                <a:cs typeface="Lato"/>
              </a:rPr>
              <a:t>diesel, </a:t>
            </a:r>
            <a:r>
              <a:rPr sz="1900" spc="25" dirty="0">
                <a:solidFill>
                  <a:srgbClr val="77923B"/>
                </a:solidFill>
                <a:latin typeface="Lato"/>
                <a:cs typeface="Lato"/>
              </a:rPr>
              <a:t>lubricating </a:t>
            </a:r>
            <a:r>
              <a:rPr sz="1900" spc="15" dirty="0">
                <a:solidFill>
                  <a:srgbClr val="77923B"/>
                </a:solidFill>
                <a:latin typeface="Lato"/>
                <a:cs typeface="Lato"/>
              </a:rPr>
              <a:t>oil, </a:t>
            </a:r>
            <a:r>
              <a:rPr sz="1900" spc="10" dirty="0">
                <a:solidFill>
                  <a:srgbClr val="77923B"/>
                </a:solidFill>
                <a:latin typeface="Lato"/>
                <a:cs typeface="Lato"/>
              </a:rPr>
              <a:t>paraffin,  wax, </a:t>
            </a:r>
            <a:r>
              <a:rPr sz="1900" spc="30" dirty="0">
                <a:solidFill>
                  <a:srgbClr val="77923B"/>
                </a:solidFill>
                <a:latin typeface="Lato"/>
                <a:cs typeface="Lato"/>
              </a:rPr>
              <a:t>asphalt, </a:t>
            </a:r>
            <a:r>
              <a:rPr sz="1900" spc="40" dirty="0">
                <a:solidFill>
                  <a:srgbClr val="77923B"/>
                </a:solidFill>
                <a:latin typeface="Lato"/>
                <a:cs typeface="Lato"/>
              </a:rPr>
              <a:t>plastic</a:t>
            </a:r>
            <a:r>
              <a:rPr sz="1900" spc="6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900" spc="-15" dirty="0">
                <a:solidFill>
                  <a:srgbClr val="77923B"/>
                </a:solidFill>
                <a:latin typeface="Lato"/>
                <a:cs typeface="Lato"/>
              </a:rPr>
              <a:t>etc.</a:t>
            </a:r>
            <a:endParaRPr sz="1900">
              <a:latin typeface="Lato"/>
              <a:cs typeface="Lato"/>
            </a:endParaRPr>
          </a:p>
          <a:p>
            <a:pPr marL="742950" lvl="1" indent="-273050">
              <a:lnSpc>
                <a:spcPts val="2380"/>
              </a:lnSpc>
              <a:spcBef>
                <a:spcPts val="9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Liquefied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Petroleum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Gas: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mainly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composed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200" spc="114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4F6128"/>
                </a:solidFill>
                <a:latin typeface="Lato"/>
                <a:cs typeface="Lato"/>
              </a:rPr>
              <a:t>butane,</a:t>
            </a:r>
            <a:endParaRPr sz="2200">
              <a:latin typeface="Lato"/>
              <a:cs typeface="Lato"/>
            </a:endParaRPr>
          </a:p>
          <a:p>
            <a:pPr marL="742950">
              <a:lnSpc>
                <a:spcPts val="2380"/>
              </a:lnSpc>
            </a:pP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other being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propane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ethane.</a:t>
            </a:r>
            <a:endParaRPr sz="22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009"/>
    </mc:Choice>
    <mc:Fallback>
      <p:transition spd="slow" advTm="930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6522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Non-renewable</a:t>
            </a:r>
            <a:r>
              <a:rPr spc="-240" dirty="0"/>
              <a:t> </a:t>
            </a:r>
            <a:r>
              <a:rPr spc="15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876540" cy="435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30" dirty="0">
                <a:solidFill>
                  <a:srgbClr val="003D07"/>
                </a:solidFill>
                <a:latin typeface="Lato"/>
                <a:cs typeface="Lato"/>
              </a:rPr>
              <a:t>Natural</a:t>
            </a:r>
            <a:r>
              <a:rPr sz="2500" spc="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500" spc="110" dirty="0">
                <a:solidFill>
                  <a:srgbClr val="003D07"/>
                </a:solidFill>
                <a:latin typeface="Lato"/>
                <a:cs typeface="Lato"/>
              </a:rPr>
              <a:t>gas</a:t>
            </a:r>
            <a:endParaRPr sz="25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Natural </a:t>
            </a:r>
            <a:r>
              <a:rPr sz="2200" spc="95" dirty="0">
                <a:solidFill>
                  <a:srgbClr val="4F6128"/>
                </a:solidFill>
                <a:latin typeface="Lato"/>
                <a:cs typeface="Lato"/>
              </a:rPr>
              <a:t>gas </a:t>
            </a:r>
            <a:r>
              <a:rPr sz="2200" spc="10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cleanest </a:t>
            </a:r>
            <a:r>
              <a:rPr sz="2200" spc="65" dirty="0">
                <a:solidFill>
                  <a:srgbClr val="4F6128"/>
                </a:solidFill>
                <a:latin typeface="Lato"/>
                <a:cs typeface="Lato"/>
              </a:rPr>
              <a:t>fossil</a:t>
            </a:r>
            <a:r>
              <a:rPr sz="2200" spc="-10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fuel.</a:t>
            </a:r>
            <a:endParaRPr sz="2200">
              <a:latin typeface="Lato"/>
              <a:cs typeface="Lato"/>
            </a:endParaRPr>
          </a:p>
          <a:p>
            <a:pPr marL="742950" marR="5080" lvl="1" indent="-273050">
              <a:lnSpc>
                <a:spcPts val="2110"/>
              </a:lnSpc>
              <a:spcBef>
                <a:spcPts val="59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composed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-165" dirty="0">
                <a:solidFill>
                  <a:srgbClr val="4F6128"/>
                </a:solidFill>
                <a:latin typeface="Lato"/>
                <a:cs typeface="Lato"/>
              </a:rPr>
              <a:t>95%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methane, </a:t>
            </a:r>
            <a:r>
              <a:rPr sz="2200" spc="110" dirty="0">
                <a:solidFill>
                  <a:srgbClr val="4F6128"/>
                </a:solidFill>
                <a:latin typeface="Lato"/>
                <a:cs typeface="Lato"/>
              </a:rPr>
              <a:t>small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amount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propane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ethane.</a:t>
            </a:r>
            <a:endParaRPr sz="2200">
              <a:latin typeface="Lato"/>
              <a:cs typeface="Lato"/>
            </a:endParaRPr>
          </a:p>
          <a:p>
            <a:pPr marL="742950" marR="593725" lvl="1" indent="-273050">
              <a:lnSpc>
                <a:spcPct val="80000"/>
              </a:lnSpc>
              <a:spcBef>
                <a:spcPts val="6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It </a:t>
            </a:r>
            <a:r>
              <a:rPr sz="2200" spc="80" dirty="0">
                <a:solidFill>
                  <a:srgbClr val="4F6128"/>
                </a:solidFill>
                <a:latin typeface="Lato"/>
                <a:cs typeface="Lato"/>
              </a:rPr>
              <a:t>has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been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formed </a:t>
            </a:r>
            <a:r>
              <a:rPr sz="2200" spc="-60" dirty="0">
                <a:solidFill>
                  <a:srgbClr val="4F6128"/>
                </a:solidFill>
                <a:latin typeface="Lato"/>
                <a:cs typeface="Lato"/>
              </a:rPr>
              <a:t>by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decomposing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remains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-10" dirty="0">
                <a:solidFill>
                  <a:srgbClr val="4F6128"/>
                </a:solidFill>
                <a:latin typeface="Lato"/>
                <a:cs typeface="Lato"/>
              </a:rPr>
              <a:t>dead 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plants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60" dirty="0">
                <a:solidFill>
                  <a:srgbClr val="4F6128"/>
                </a:solidFill>
                <a:latin typeface="Lato"/>
                <a:cs typeface="Lato"/>
              </a:rPr>
              <a:t>animals.</a:t>
            </a:r>
            <a:endParaRPr sz="22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It </a:t>
            </a:r>
            <a:r>
              <a:rPr sz="2200" spc="80" dirty="0">
                <a:solidFill>
                  <a:srgbClr val="4F6128"/>
                </a:solidFill>
                <a:latin typeface="Lato"/>
                <a:cs typeface="Lato"/>
              </a:rPr>
              <a:t>has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calorific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value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(about </a:t>
            </a:r>
            <a:r>
              <a:rPr sz="2200" spc="-75" dirty="0">
                <a:solidFill>
                  <a:srgbClr val="4F6128"/>
                </a:solidFill>
                <a:latin typeface="Lato"/>
                <a:cs typeface="Lato"/>
              </a:rPr>
              <a:t>50</a:t>
            </a:r>
            <a:r>
              <a:rPr sz="2200" spc="5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KJ/g)</a:t>
            </a:r>
            <a:endParaRPr sz="2200">
              <a:latin typeface="Lato"/>
              <a:cs typeface="Lato"/>
            </a:endParaRPr>
          </a:p>
          <a:p>
            <a:pPr marL="742950" marR="304165" lvl="1" indent="-273050">
              <a:lnSpc>
                <a:spcPts val="211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Compressed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Natural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Gas </a:t>
            </a:r>
            <a:r>
              <a:rPr sz="2200" spc="-35" dirty="0">
                <a:solidFill>
                  <a:srgbClr val="4F6128"/>
                </a:solidFill>
                <a:latin typeface="Lato"/>
                <a:cs typeface="Lato"/>
              </a:rPr>
              <a:t>(CNG): </a:t>
            </a: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It </a:t>
            </a:r>
            <a:r>
              <a:rPr sz="2200" spc="100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used </a:t>
            </a:r>
            <a:r>
              <a:rPr sz="2200" spc="125" dirty="0">
                <a:solidFill>
                  <a:srgbClr val="4F6128"/>
                </a:solidFill>
                <a:latin typeface="Lato"/>
                <a:cs typeface="Lato"/>
              </a:rPr>
              <a:t>as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an 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alternative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to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petrol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diesel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in many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cities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including  </a:t>
            </a:r>
            <a:r>
              <a:rPr sz="2200" spc="-25" dirty="0">
                <a:solidFill>
                  <a:srgbClr val="4F6128"/>
                </a:solidFill>
                <a:latin typeface="Lato"/>
                <a:cs typeface="Lato"/>
              </a:rPr>
              <a:t>Delhi.</a:t>
            </a:r>
            <a:endParaRPr sz="2200">
              <a:latin typeface="Lato"/>
              <a:cs typeface="Lato"/>
            </a:endParaRPr>
          </a:p>
          <a:p>
            <a:pPr marL="742950" marR="476884" lvl="1" indent="-273050">
              <a:lnSpc>
                <a:spcPct val="80000"/>
              </a:lnSpc>
              <a:spcBef>
                <a:spcPts val="6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Synthetic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Natural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Gas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(SNG): </a:t>
            </a: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It </a:t>
            </a:r>
            <a:r>
              <a:rPr sz="2200" spc="100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mixture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carbon 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monoxide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hydrogen.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Low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grade coal </a:t>
            </a:r>
            <a:r>
              <a:rPr sz="2200" spc="10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first 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transformed </a:t>
            </a:r>
            <a:r>
              <a:rPr sz="2200" spc="-30" dirty="0">
                <a:solidFill>
                  <a:srgbClr val="4F6128"/>
                </a:solidFill>
                <a:latin typeface="Lato"/>
                <a:cs typeface="Lato"/>
              </a:rPr>
              <a:t>into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synthetic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gas, </a:t>
            </a:r>
            <a:r>
              <a:rPr sz="2200" spc="-15" dirty="0">
                <a:solidFill>
                  <a:srgbClr val="4F6128"/>
                </a:solidFill>
                <a:latin typeface="Lato"/>
                <a:cs typeface="Lato"/>
              </a:rPr>
              <a:t>then </a:t>
            </a:r>
            <a:r>
              <a:rPr sz="2200" spc="-30" dirty="0">
                <a:solidFill>
                  <a:srgbClr val="4F6128"/>
                </a:solidFill>
                <a:latin typeface="Lato"/>
                <a:cs typeface="Lato"/>
              </a:rPr>
              <a:t>into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methane </a:t>
            </a:r>
            <a:r>
              <a:rPr sz="2200" spc="-60" dirty="0">
                <a:solidFill>
                  <a:srgbClr val="4F6128"/>
                </a:solidFill>
                <a:latin typeface="Lato"/>
                <a:cs typeface="Lato"/>
              </a:rPr>
              <a:t>by 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catalytic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conversion.</a:t>
            </a:r>
            <a:endParaRPr sz="22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61"/>
    </mc:Choice>
    <mc:Fallback>
      <p:transition spd="slow" advTm="5066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3874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Nuclear</a:t>
            </a:r>
            <a:r>
              <a:rPr spc="-229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/>
          <p:nvPr/>
        </p:nvSpPr>
        <p:spPr>
          <a:xfrm>
            <a:off x="4155947" y="2357627"/>
            <a:ext cx="4988052" cy="316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941" y="1627758"/>
            <a:ext cx="3651250" cy="422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ts val="19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-30" dirty="0">
                <a:solidFill>
                  <a:srgbClr val="003D07"/>
                </a:solidFill>
                <a:latin typeface="Lato"/>
                <a:cs typeface="Lato"/>
              </a:rPr>
              <a:t>Types </a:t>
            </a:r>
            <a:r>
              <a:rPr sz="1600" spc="-5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1600" spc="35" dirty="0">
                <a:solidFill>
                  <a:srgbClr val="003D07"/>
                </a:solidFill>
                <a:latin typeface="Lato"/>
                <a:cs typeface="Lato"/>
              </a:rPr>
              <a:t>nuclear</a:t>
            </a:r>
            <a:r>
              <a:rPr sz="1600" spc="19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600" spc="25" dirty="0">
                <a:solidFill>
                  <a:srgbClr val="003D07"/>
                </a:solidFill>
                <a:latin typeface="Lato"/>
                <a:cs typeface="Lato"/>
              </a:rPr>
              <a:t>reactions</a:t>
            </a:r>
            <a:endParaRPr sz="1600">
              <a:latin typeface="Lato"/>
              <a:cs typeface="Lato"/>
            </a:endParaRPr>
          </a:p>
          <a:p>
            <a:pPr marL="742315" marR="250190" lvl="1" indent="-273050">
              <a:lnSpc>
                <a:spcPts val="1340"/>
              </a:lnSpc>
              <a:spcBef>
                <a:spcPts val="3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25" dirty="0">
                <a:solidFill>
                  <a:srgbClr val="4F6128"/>
                </a:solidFill>
                <a:latin typeface="Lato"/>
                <a:cs typeface="Lato"/>
              </a:rPr>
              <a:t>Fission: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Splitting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50" dirty="0">
                <a:solidFill>
                  <a:srgbClr val="4F6128"/>
                </a:solidFill>
                <a:latin typeface="Lato"/>
                <a:cs typeface="Lato"/>
              </a:rPr>
              <a:t>large</a:t>
            </a:r>
            <a:r>
              <a:rPr sz="1400" spc="-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30" dirty="0">
                <a:solidFill>
                  <a:srgbClr val="4F6128"/>
                </a:solidFill>
                <a:latin typeface="Lato"/>
                <a:cs typeface="Lato"/>
              </a:rPr>
              <a:t>nucleus  </a:t>
            </a:r>
            <a:r>
              <a:rPr sz="1400" spc="-20" dirty="0">
                <a:solidFill>
                  <a:srgbClr val="4F6128"/>
                </a:solidFill>
                <a:latin typeface="Lato"/>
                <a:cs typeface="Lato"/>
              </a:rPr>
              <a:t>into </a:t>
            </a:r>
            <a:r>
              <a:rPr sz="1400" spc="65" dirty="0">
                <a:solidFill>
                  <a:srgbClr val="4F6128"/>
                </a:solidFill>
                <a:latin typeface="Lato"/>
                <a:cs typeface="Lato"/>
              </a:rPr>
              <a:t>smaller</a:t>
            </a:r>
            <a:r>
              <a:rPr sz="1400" spc="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nuclei.</a:t>
            </a:r>
            <a:endParaRPr sz="1400">
              <a:latin typeface="Lato"/>
              <a:cs typeface="Lato"/>
            </a:endParaRPr>
          </a:p>
          <a:p>
            <a:pPr marL="742315" marR="5080" lvl="1" indent="-273050">
              <a:lnSpc>
                <a:spcPts val="1340"/>
              </a:lnSpc>
              <a:spcBef>
                <a:spcPts val="3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5" dirty="0">
                <a:solidFill>
                  <a:srgbClr val="4F6128"/>
                </a:solidFill>
                <a:latin typeface="Lato"/>
                <a:cs typeface="Lato"/>
              </a:rPr>
              <a:t>Fusion: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Joining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70" dirty="0">
                <a:solidFill>
                  <a:srgbClr val="4F6128"/>
                </a:solidFill>
                <a:latin typeface="Lato"/>
                <a:cs typeface="Lato"/>
              </a:rPr>
              <a:t>small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nuclei </a:t>
            </a:r>
            <a:r>
              <a:rPr sz="1400" spc="-20" dirty="0">
                <a:solidFill>
                  <a:srgbClr val="4F6128"/>
                </a:solidFill>
                <a:latin typeface="Lato"/>
                <a:cs typeface="Lato"/>
              </a:rPr>
              <a:t>into </a:t>
            </a:r>
            <a:r>
              <a:rPr sz="1400" spc="50" dirty="0">
                <a:solidFill>
                  <a:srgbClr val="4F6128"/>
                </a:solidFill>
                <a:latin typeface="Lato"/>
                <a:cs typeface="Lato"/>
              </a:rPr>
              <a:t>a  large</a:t>
            </a:r>
            <a:r>
              <a:rPr sz="1400" spc="-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4F6128"/>
                </a:solidFill>
                <a:latin typeface="Lato"/>
                <a:cs typeface="Lato"/>
              </a:rPr>
              <a:t>nucleus.</a:t>
            </a:r>
            <a:endParaRPr sz="1400">
              <a:latin typeface="Lato"/>
              <a:cs typeface="Lato"/>
            </a:endParaRPr>
          </a:p>
          <a:p>
            <a:pPr marL="342900" marR="306070" indent="-330835">
              <a:lnSpc>
                <a:spcPct val="80100"/>
              </a:lnSpc>
              <a:spcBef>
                <a:spcPts val="32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30" dirty="0">
                <a:solidFill>
                  <a:srgbClr val="003D07"/>
                </a:solidFill>
                <a:latin typeface="Lato"/>
                <a:cs typeface="Lato"/>
              </a:rPr>
              <a:t>Elements </a:t>
            </a:r>
            <a:r>
              <a:rPr sz="1600" spc="20" dirty="0">
                <a:solidFill>
                  <a:srgbClr val="003D07"/>
                </a:solidFill>
                <a:latin typeface="Lato"/>
                <a:cs typeface="Lato"/>
              </a:rPr>
              <a:t>used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1600" spc="35" dirty="0">
                <a:solidFill>
                  <a:srgbClr val="003D07"/>
                </a:solidFill>
                <a:latin typeface="Lato"/>
                <a:cs typeface="Lato"/>
              </a:rPr>
              <a:t>nuclear </a:t>
            </a:r>
            <a:r>
              <a:rPr sz="1600" spc="10" dirty="0">
                <a:solidFill>
                  <a:srgbClr val="003D07"/>
                </a:solidFill>
                <a:latin typeface="Lato"/>
                <a:cs typeface="Lato"/>
              </a:rPr>
              <a:t>energy  </a:t>
            </a:r>
            <a:r>
              <a:rPr sz="1600" spc="-15" dirty="0">
                <a:solidFill>
                  <a:srgbClr val="003D07"/>
                </a:solidFill>
                <a:latin typeface="Lato"/>
                <a:cs typeface="Lato"/>
              </a:rPr>
              <a:t>production: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Uranium, </a:t>
            </a:r>
            <a:r>
              <a:rPr sz="1600" spc="-10" dirty="0">
                <a:solidFill>
                  <a:srgbClr val="003D07"/>
                </a:solidFill>
                <a:latin typeface="Lato"/>
                <a:cs typeface="Lato"/>
              </a:rPr>
              <a:t>Thorium, 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Plutonium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ts val="1814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Advantages: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639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80" dirty="0">
                <a:solidFill>
                  <a:srgbClr val="4F6128"/>
                </a:solidFill>
                <a:latin typeface="Lato"/>
                <a:cs typeface="Lato"/>
              </a:rPr>
              <a:t>Less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fuel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offers </a:t>
            </a:r>
            <a:r>
              <a:rPr sz="1400" spc="25" dirty="0">
                <a:solidFill>
                  <a:srgbClr val="4F6128"/>
                </a:solidFill>
                <a:latin typeface="Lato"/>
                <a:cs typeface="Lato"/>
              </a:rPr>
              <a:t>more</a:t>
            </a:r>
            <a:r>
              <a:rPr sz="1400" spc="-15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energy.</a:t>
            </a:r>
            <a:endParaRPr sz="1400">
              <a:latin typeface="Lato"/>
              <a:cs typeface="Lato"/>
            </a:endParaRPr>
          </a:p>
          <a:p>
            <a:pPr marL="742315" marR="109855" lvl="1" indent="-273050">
              <a:lnSpc>
                <a:spcPts val="1340"/>
              </a:lnSpc>
              <a:spcBef>
                <a:spcPts val="3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-5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cost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30" dirty="0">
                <a:solidFill>
                  <a:srgbClr val="4F6128"/>
                </a:solidFill>
                <a:latin typeface="Lato"/>
                <a:cs typeface="Lato"/>
              </a:rPr>
              <a:t>nuclear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fuel </a:t>
            </a:r>
            <a:r>
              <a:rPr sz="1400" spc="6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1400" dirty="0">
                <a:solidFill>
                  <a:srgbClr val="4F6128"/>
                </a:solidFill>
                <a:latin typeface="Lato"/>
                <a:cs typeface="Lato"/>
              </a:rPr>
              <a:t>only </a:t>
            </a:r>
            <a:r>
              <a:rPr sz="1400" spc="-100" dirty="0">
                <a:solidFill>
                  <a:srgbClr val="4F6128"/>
                </a:solidFill>
                <a:latin typeface="Lato"/>
                <a:cs typeface="Lato"/>
              </a:rPr>
              <a:t>20% 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-1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cost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energy</a:t>
            </a:r>
            <a:r>
              <a:rPr sz="1400" spc="10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4F6128"/>
                </a:solidFill>
                <a:latin typeface="Lato"/>
                <a:cs typeface="Lato"/>
              </a:rPr>
              <a:t>generated.</a:t>
            </a:r>
            <a:endParaRPr sz="1400">
              <a:latin typeface="Lato"/>
              <a:cs typeface="Lato"/>
            </a:endParaRPr>
          </a:p>
          <a:p>
            <a:pPr marL="742315" marR="93980" lvl="1" indent="-273050">
              <a:lnSpc>
                <a:spcPct val="80100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-5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400" spc="-5" dirty="0">
                <a:solidFill>
                  <a:srgbClr val="4F6128"/>
                </a:solidFill>
                <a:latin typeface="Lato"/>
                <a:cs typeface="Lato"/>
              </a:rPr>
              <a:t>production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25" dirty="0">
                <a:solidFill>
                  <a:srgbClr val="4F6128"/>
                </a:solidFill>
                <a:latin typeface="Lato"/>
                <a:cs typeface="Lato"/>
              </a:rPr>
              <a:t>electric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energy </a:t>
            </a:r>
            <a:r>
              <a:rPr sz="1400" spc="65" dirty="0">
                <a:solidFill>
                  <a:srgbClr val="4F6128"/>
                </a:solidFill>
                <a:latin typeface="Lato"/>
                <a:cs typeface="Lato"/>
              </a:rPr>
              <a:t>is  </a:t>
            </a:r>
            <a:r>
              <a:rPr sz="1400" dirty="0">
                <a:solidFill>
                  <a:srgbClr val="4F6128"/>
                </a:solidFill>
                <a:latin typeface="Lato"/>
                <a:cs typeface="Lato"/>
              </a:rPr>
              <a:t>continuous </a:t>
            </a:r>
            <a:r>
              <a:rPr sz="1400" spc="40" dirty="0">
                <a:solidFill>
                  <a:srgbClr val="4F6128"/>
                </a:solidFill>
                <a:latin typeface="Lato"/>
                <a:cs typeface="Lato"/>
              </a:rPr>
              <a:t>(almost </a:t>
            </a:r>
            <a:r>
              <a:rPr sz="1400" spc="-100" dirty="0">
                <a:solidFill>
                  <a:srgbClr val="4F6128"/>
                </a:solidFill>
                <a:latin typeface="Lato"/>
                <a:cs typeface="Lato"/>
              </a:rPr>
              <a:t>90%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25" dirty="0">
                <a:solidFill>
                  <a:srgbClr val="4F6128"/>
                </a:solidFill>
                <a:latin typeface="Lato"/>
                <a:cs typeface="Lato"/>
              </a:rPr>
              <a:t>annual 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time).</a:t>
            </a:r>
            <a:endParaRPr sz="1400">
              <a:latin typeface="Lato"/>
              <a:cs typeface="Lato"/>
            </a:endParaRPr>
          </a:p>
          <a:p>
            <a:pPr marL="342900" indent="-330835">
              <a:lnSpc>
                <a:spcPts val="182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Disadvantages:</a:t>
            </a:r>
            <a:endParaRPr sz="1600">
              <a:latin typeface="Lato"/>
              <a:cs typeface="Lato"/>
            </a:endParaRPr>
          </a:p>
          <a:p>
            <a:pPr marL="742315" marR="33020" lvl="1" indent="-273050">
              <a:lnSpc>
                <a:spcPts val="1340"/>
              </a:lnSpc>
              <a:spcBef>
                <a:spcPts val="3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45" dirty="0">
                <a:solidFill>
                  <a:srgbClr val="4F6128"/>
                </a:solidFill>
                <a:latin typeface="Lato"/>
                <a:cs typeface="Lato"/>
              </a:rPr>
              <a:t>Risk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400" spc="-5" dirty="0">
                <a:solidFill>
                  <a:srgbClr val="4F6128"/>
                </a:solidFill>
                <a:latin typeface="Lato"/>
                <a:cs typeface="Lato"/>
              </a:rPr>
              <a:t>unexpected </a:t>
            </a:r>
            <a:r>
              <a:rPr sz="1400" spc="-10" dirty="0">
                <a:solidFill>
                  <a:srgbClr val="4F6128"/>
                </a:solidFill>
                <a:latin typeface="Lato"/>
                <a:cs typeface="Lato"/>
              </a:rPr>
              <a:t>event </a:t>
            </a:r>
            <a:r>
              <a:rPr sz="1400" spc="30" dirty="0">
                <a:solidFill>
                  <a:srgbClr val="4F6128"/>
                </a:solidFill>
                <a:latin typeface="Lato"/>
                <a:cs typeface="Lato"/>
              </a:rPr>
              <a:t>or nuclear 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accidents.</a:t>
            </a:r>
            <a:endParaRPr sz="1400">
              <a:latin typeface="Lato"/>
              <a:cs typeface="Lato"/>
            </a:endParaRPr>
          </a:p>
          <a:p>
            <a:pPr marL="742315" marR="419100" lvl="1" indent="-273050">
              <a:lnSpc>
                <a:spcPct val="80000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-25" dirty="0">
                <a:solidFill>
                  <a:srgbClr val="4F6128"/>
                </a:solidFill>
                <a:latin typeface="Lato"/>
                <a:cs typeface="Lato"/>
              </a:rPr>
              <a:t>Difficulty </a:t>
            </a:r>
            <a:r>
              <a:rPr sz="1400" spc="5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1400" spc="-1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400" spc="15" dirty="0">
                <a:solidFill>
                  <a:srgbClr val="4F6128"/>
                </a:solidFill>
                <a:latin typeface="Lato"/>
                <a:cs typeface="Lato"/>
              </a:rPr>
              <a:t>management </a:t>
            </a:r>
            <a:r>
              <a:rPr sz="1400" spc="-40" dirty="0">
                <a:solidFill>
                  <a:srgbClr val="4F6128"/>
                </a:solidFill>
                <a:latin typeface="Lato"/>
                <a:cs typeface="Lato"/>
              </a:rPr>
              <a:t>of  </a:t>
            </a:r>
            <a:r>
              <a:rPr sz="1400" spc="30" dirty="0">
                <a:solidFill>
                  <a:srgbClr val="4F6128"/>
                </a:solidFill>
                <a:latin typeface="Lato"/>
                <a:cs typeface="Lato"/>
              </a:rPr>
              <a:t>nuclear</a:t>
            </a:r>
            <a:r>
              <a:rPr sz="1400" spc="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waste.</a:t>
            </a:r>
            <a:endParaRPr sz="1400">
              <a:latin typeface="Lato"/>
              <a:cs typeface="Lato"/>
            </a:endParaRPr>
          </a:p>
          <a:p>
            <a:pPr marL="742315" lvl="1" indent="-273050">
              <a:lnSpc>
                <a:spcPts val="164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400" spc="20" dirty="0">
                <a:solidFill>
                  <a:srgbClr val="4F6128"/>
                </a:solidFill>
                <a:latin typeface="Lato"/>
                <a:cs typeface="Lato"/>
              </a:rPr>
              <a:t>Nuclear </a:t>
            </a:r>
            <a:r>
              <a:rPr sz="1400" spc="25" dirty="0">
                <a:solidFill>
                  <a:srgbClr val="4F6128"/>
                </a:solidFill>
                <a:latin typeface="Lato"/>
                <a:cs typeface="Lato"/>
              </a:rPr>
              <a:t>plants </a:t>
            </a:r>
            <a:r>
              <a:rPr sz="1400" spc="5" dirty="0">
                <a:solidFill>
                  <a:srgbClr val="4F6128"/>
                </a:solidFill>
                <a:latin typeface="Lato"/>
                <a:cs typeface="Lato"/>
              </a:rPr>
              <a:t>have </a:t>
            </a:r>
            <a:r>
              <a:rPr sz="1400" spc="5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1400" spc="10" dirty="0">
                <a:solidFill>
                  <a:srgbClr val="4F6128"/>
                </a:solidFill>
                <a:latin typeface="Lato"/>
                <a:cs typeface="Lato"/>
              </a:rPr>
              <a:t>limited</a:t>
            </a:r>
            <a:r>
              <a:rPr sz="1400" spc="-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4F6128"/>
                </a:solidFill>
                <a:latin typeface="Lato"/>
                <a:cs typeface="Lato"/>
              </a:rPr>
              <a:t>life.</a:t>
            </a:r>
            <a:endParaRPr sz="1400">
              <a:latin typeface="Lato"/>
              <a:cs typeface="La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50"/>
    </mc:Choice>
    <mc:Fallback>
      <p:transition spd="slow" advTm="4605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538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Hydro-electric</a:t>
            </a:r>
            <a:r>
              <a:rPr spc="-240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620139"/>
            <a:ext cx="3779520" cy="42456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5080" indent="-330835">
              <a:lnSpc>
                <a:spcPct val="80000"/>
              </a:lnSpc>
              <a:spcBef>
                <a:spcPts val="53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6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-5" dirty="0">
                <a:solidFill>
                  <a:srgbClr val="003D07"/>
                </a:solidFill>
                <a:latin typeface="Lato"/>
                <a:cs typeface="Lato"/>
              </a:rPr>
              <a:t>potential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1800" spc="-2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water  </a:t>
            </a: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stored </a:t>
            </a: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1800" spc="55" dirty="0">
                <a:solidFill>
                  <a:srgbClr val="003D07"/>
                </a:solidFill>
                <a:latin typeface="Lato"/>
                <a:cs typeface="Lato"/>
              </a:rPr>
              <a:t>dams </a:t>
            </a:r>
            <a:r>
              <a:rPr sz="1800" spc="8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1800" spc="-5" dirty="0">
                <a:solidFill>
                  <a:srgbClr val="003D07"/>
                </a:solidFill>
                <a:latin typeface="Lato"/>
                <a:cs typeface="Lato"/>
              </a:rPr>
              <a:t>converted </a:t>
            </a:r>
            <a:r>
              <a:rPr sz="1800" spc="-25" dirty="0">
                <a:solidFill>
                  <a:srgbClr val="003D07"/>
                </a:solidFill>
                <a:latin typeface="Lato"/>
                <a:cs typeface="Lato"/>
              </a:rPr>
              <a:t>into  </a:t>
            </a: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electrical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1800" spc="-45" dirty="0">
                <a:solidFill>
                  <a:srgbClr val="003D07"/>
                </a:solidFill>
                <a:latin typeface="Lato"/>
                <a:cs typeface="Lato"/>
              </a:rPr>
              <a:t>by </a:t>
            </a:r>
            <a:r>
              <a:rPr sz="1800" spc="50" dirty="0">
                <a:solidFill>
                  <a:srgbClr val="003D07"/>
                </a:solidFill>
                <a:latin typeface="Lato"/>
                <a:cs typeface="Lato"/>
              </a:rPr>
              <a:t>releasing </a:t>
            </a:r>
            <a:r>
              <a:rPr sz="1800" spc="-20" dirty="0">
                <a:solidFill>
                  <a:srgbClr val="003D07"/>
                </a:solidFill>
                <a:latin typeface="Lato"/>
                <a:cs typeface="Lato"/>
              </a:rPr>
              <a:t>the 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water </a:t>
            </a:r>
            <a:r>
              <a:rPr sz="1800" spc="-10" dirty="0">
                <a:solidFill>
                  <a:srgbClr val="003D07"/>
                </a:solidFill>
                <a:latin typeface="Lato"/>
                <a:cs typeface="Lato"/>
              </a:rPr>
              <a:t>flow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and rotating </a:t>
            </a:r>
            <a:r>
              <a:rPr sz="1800" spc="-20" dirty="0">
                <a:solidFill>
                  <a:srgbClr val="003D07"/>
                </a:solidFill>
                <a:latin typeface="Lato"/>
                <a:cs typeface="Lato"/>
              </a:rPr>
              <a:t>the 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turbine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ts val="209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Advantages</a:t>
            </a:r>
            <a:endParaRPr sz="1800">
              <a:latin typeface="Lato"/>
              <a:cs typeface="Lato"/>
            </a:endParaRPr>
          </a:p>
          <a:p>
            <a:pPr marL="742315" marR="119380" lvl="1" indent="-273050">
              <a:lnSpc>
                <a:spcPct val="80000"/>
              </a:lnSpc>
              <a:spcBef>
                <a:spcPts val="34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Low operating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maintenance 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79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Non-polluting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Reliable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Flexible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64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Safe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ts val="21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Disadvantages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30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setup</a:t>
            </a:r>
            <a:r>
              <a:rPr sz="1600" spc="9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15" dirty="0">
                <a:solidFill>
                  <a:srgbClr val="4F6128"/>
                </a:solidFill>
                <a:latin typeface="Lato"/>
                <a:cs typeface="Lato"/>
              </a:rPr>
              <a:t>Affects </a:t>
            </a: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fish</a:t>
            </a:r>
            <a:r>
              <a:rPr sz="1600" spc="10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Lato"/>
                <a:cs typeface="Lato"/>
              </a:rPr>
              <a:t>population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Limited</a:t>
            </a: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reservoirs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35" dirty="0">
                <a:solidFill>
                  <a:srgbClr val="4F6128"/>
                </a:solidFill>
                <a:latin typeface="Lato"/>
                <a:cs typeface="Lato"/>
              </a:rPr>
              <a:t>Affected </a:t>
            </a:r>
            <a:r>
              <a:rPr sz="1600" spc="-45" dirty="0">
                <a:solidFill>
                  <a:srgbClr val="4F6128"/>
                </a:solidFill>
                <a:latin typeface="Lato"/>
                <a:cs typeface="Lato"/>
              </a:rPr>
              <a:t>by</a:t>
            </a:r>
            <a:r>
              <a:rPr sz="1600" spc="1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draught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8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Probable 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seismic</a:t>
            </a:r>
            <a:r>
              <a:rPr sz="1600" spc="6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-15" dirty="0">
                <a:solidFill>
                  <a:srgbClr val="4F6128"/>
                </a:solidFill>
                <a:latin typeface="Lato"/>
                <a:cs typeface="Lato"/>
              </a:rPr>
              <a:t>activity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6864" y="2500883"/>
            <a:ext cx="4517136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77"/>
    </mc:Choice>
    <mc:Fallback>
      <p:transition spd="slow" advTm="3397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3245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Solar</a:t>
            </a:r>
            <a:r>
              <a:rPr spc="-235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620139"/>
            <a:ext cx="4620260" cy="412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ts val="214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450" dirty="0">
                <a:solidFill>
                  <a:srgbClr val="003D07"/>
                </a:solidFill>
                <a:latin typeface="Lato"/>
                <a:cs typeface="Lato"/>
              </a:rPr>
              <a:t>1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hour </a:t>
            </a:r>
            <a:r>
              <a:rPr sz="1800" spc="75" dirty="0">
                <a:solidFill>
                  <a:srgbClr val="003D07"/>
                </a:solidFill>
                <a:latin typeface="Lato"/>
                <a:cs typeface="Lato"/>
              </a:rPr>
              <a:t>solar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1800" spc="30" dirty="0">
                <a:solidFill>
                  <a:srgbClr val="003D07"/>
                </a:solidFill>
                <a:latin typeface="Lato"/>
                <a:cs typeface="Lato"/>
              </a:rPr>
              <a:t>can </a:t>
            </a:r>
            <a:r>
              <a:rPr sz="1800" spc="-10" dirty="0">
                <a:solidFill>
                  <a:srgbClr val="003D07"/>
                </a:solidFill>
                <a:latin typeface="Lato"/>
                <a:cs typeface="Lato"/>
              </a:rPr>
              <a:t>be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used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for </a:t>
            </a:r>
            <a:r>
              <a:rPr sz="1800" spc="-450" dirty="0">
                <a:solidFill>
                  <a:srgbClr val="003D07"/>
                </a:solidFill>
                <a:latin typeface="Lato"/>
                <a:cs typeface="Lato"/>
              </a:rPr>
              <a:t>1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year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ts val="210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Uses </a:t>
            </a:r>
            <a:r>
              <a:rPr sz="1800" spc="-5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1800" spc="75" dirty="0">
                <a:solidFill>
                  <a:srgbClr val="003D07"/>
                </a:solidFill>
                <a:latin typeface="Lato"/>
                <a:cs typeface="Lato"/>
              </a:rPr>
              <a:t>solar</a:t>
            </a:r>
            <a:r>
              <a:rPr sz="1800" spc="9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energy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1839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60" dirty="0">
                <a:solidFill>
                  <a:srgbClr val="4F6128"/>
                </a:solidFill>
                <a:latin typeface="Lato"/>
                <a:cs typeface="Lato"/>
              </a:rPr>
              <a:t>Solar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heating </a:t>
            </a:r>
            <a:r>
              <a:rPr sz="16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home</a:t>
            </a:r>
            <a:r>
              <a:rPr sz="1600" spc="1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(sunspace)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68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60" dirty="0">
                <a:solidFill>
                  <a:srgbClr val="4F6128"/>
                </a:solidFill>
                <a:latin typeface="Lato"/>
                <a:cs typeface="Lato"/>
              </a:rPr>
              <a:t>Solar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water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heating, </a:t>
            </a:r>
            <a:r>
              <a:rPr sz="1600" spc="60" dirty="0">
                <a:solidFill>
                  <a:srgbClr val="4F6128"/>
                </a:solidFill>
                <a:latin typeface="Lato"/>
                <a:cs typeface="Lato"/>
              </a:rPr>
              <a:t>solar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cooker,</a:t>
            </a:r>
            <a:r>
              <a:rPr sz="1600" spc="8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60" dirty="0">
                <a:solidFill>
                  <a:srgbClr val="4F6128"/>
                </a:solidFill>
                <a:latin typeface="Lato"/>
                <a:cs typeface="Lato"/>
              </a:rPr>
              <a:t>solar</a:t>
            </a:r>
            <a:endParaRPr sz="1600">
              <a:latin typeface="Lato"/>
              <a:cs typeface="Lato"/>
            </a:endParaRPr>
          </a:p>
          <a:p>
            <a:pPr marL="742315">
              <a:lnSpc>
                <a:spcPts val="1685"/>
              </a:lnSpc>
            </a:pP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furnace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64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60" dirty="0">
                <a:solidFill>
                  <a:srgbClr val="4F6128"/>
                </a:solidFill>
                <a:latin typeface="Lato"/>
                <a:cs typeface="Lato"/>
              </a:rPr>
              <a:t>Solar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desalination</a:t>
            </a: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system</a:t>
            </a:r>
            <a:endParaRPr sz="1600">
              <a:latin typeface="Lato"/>
              <a:cs typeface="Lato"/>
            </a:endParaRPr>
          </a:p>
          <a:p>
            <a:pPr marL="342900" marR="5715" indent="-330835">
              <a:lnSpc>
                <a:spcPct val="80000"/>
              </a:lnSpc>
              <a:spcBef>
                <a:spcPts val="41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5" dirty="0">
                <a:solidFill>
                  <a:srgbClr val="003D07"/>
                </a:solidFill>
                <a:latin typeface="Lato"/>
                <a:cs typeface="Lato"/>
              </a:rPr>
              <a:t>Photovoltaic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energy: </a:t>
            </a: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Silicon </a:t>
            </a:r>
            <a:r>
              <a:rPr sz="1800" spc="-40" dirty="0">
                <a:solidFill>
                  <a:srgbClr val="003D07"/>
                </a:solidFill>
                <a:latin typeface="Lato"/>
                <a:cs typeface="Lato"/>
              </a:rPr>
              <a:t>-&gt; </a:t>
            </a:r>
            <a:r>
              <a:rPr sz="1800" spc="-65" dirty="0">
                <a:solidFill>
                  <a:srgbClr val="003D07"/>
                </a:solidFill>
                <a:latin typeface="Lato"/>
                <a:cs typeface="Lato"/>
              </a:rPr>
              <a:t>PV </a:t>
            </a:r>
            <a:r>
              <a:rPr sz="1800" spc="70" dirty="0">
                <a:solidFill>
                  <a:srgbClr val="003D07"/>
                </a:solidFill>
                <a:latin typeface="Lato"/>
                <a:cs typeface="Lato"/>
              </a:rPr>
              <a:t>cells </a:t>
            </a:r>
            <a:r>
              <a:rPr sz="1800" spc="-40" dirty="0">
                <a:solidFill>
                  <a:srgbClr val="003D07"/>
                </a:solidFill>
                <a:latin typeface="Lato"/>
                <a:cs typeface="Lato"/>
              </a:rPr>
              <a:t>-&gt;  </a:t>
            </a:r>
            <a:r>
              <a:rPr sz="1800" spc="-65" dirty="0">
                <a:solidFill>
                  <a:srgbClr val="003D07"/>
                </a:solidFill>
                <a:latin typeface="Lato"/>
                <a:cs typeface="Lato"/>
              </a:rPr>
              <a:t>PV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modules </a:t>
            </a:r>
            <a:r>
              <a:rPr sz="1800" spc="-40" dirty="0">
                <a:solidFill>
                  <a:srgbClr val="003D07"/>
                </a:solidFill>
                <a:latin typeface="Lato"/>
                <a:cs typeface="Lato"/>
              </a:rPr>
              <a:t>-&gt; </a:t>
            </a:r>
            <a:r>
              <a:rPr sz="1800" spc="-65" dirty="0">
                <a:solidFill>
                  <a:srgbClr val="003D07"/>
                </a:solidFill>
                <a:latin typeface="Lato"/>
                <a:cs typeface="Lato"/>
              </a:rPr>
              <a:t>PV </a:t>
            </a:r>
            <a:r>
              <a:rPr sz="1800" spc="50" dirty="0">
                <a:solidFill>
                  <a:srgbClr val="003D07"/>
                </a:solidFill>
                <a:latin typeface="Lato"/>
                <a:cs typeface="Lato"/>
              </a:rPr>
              <a:t>array </a:t>
            </a:r>
            <a:r>
              <a:rPr sz="1800" spc="-40" dirty="0">
                <a:solidFill>
                  <a:srgbClr val="003D07"/>
                </a:solidFill>
                <a:latin typeface="Lato"/>
                <a:cs typeface="Lato"/>
              </a:rPr>
              <a:t>-&gt; </a:t>
            </a:r>
            <a:r>
              <a:rPr sz="1800" spc="75" dirty="0">
                <a:solidFill>
                  <a:srgbClr val="003D07"/>
                </a:solidFill>
                <a:latin typeface="Lato"/>
                <a:cs typeface="Lato"/>
              </a:rPr>
              <a:t>solar</a:t>
            </a:r>
            <a:r>
              <a:rPr sz="1800" spc="33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30" dirty="0">
                <a:solidFill>
                  <a:srgbClr val="003D07"/>
                </a:solidFill>
                <a:latin typeface="Lato"/>
                <a:cs typeface="Lato"/>
              </a:rPr>
              <a:t>panel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ts val="208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Advantages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1839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Easy </a:t>
            </a:r>
            <a:r>
              <a:rPr sz="1600" spc="-50" dirty="0">
                <a:solidFill>
                  <a:srgbClr val="4F6128"/>
                </a:solidFill>
                <a:latin typeface="Lato"/>
                <a:cs typeface="Lato"/>
              </a:rPr>
              <a:t>to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40" dirty="0">
                <a:solidFill>
                  <a:srgbClr val="4F6128"/>
                </a:solidFill>
                <a:latin typeface="Lato"/>
                <a:cs typeface="Lato"/>
              </a:rPr>
              <a:t>install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9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75" dirty="0">
                <a:solidFill>
                  <a:srgbClr val="4F6128"/>
                </a:solidFill>
                <a:latin typeface="Lato"/>
                <a:cs typeface="Lato"/>
              </a:rPr>
              <a:t>No 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pollution, </a:t>
            </a:r>
            <a:r>
              <a:rPr sz="1600" spc="-25" dirty="0">
                <a:solidFill>
                  <a:srgbClr val="4F6128"/>
                </a:solidFill>
                <a:latin typeface="Lato"/>
                <a:cs typeface="Lato"/>
              </a:rPr>
              <a:t>no</a:t>
            </a:r>
            <a:r>
              <a:rPr sz="1600" spc="18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noise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5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10" dirty="0">
                <a:solidFill>
                  <a:srgbClr val="4F6128"/>
                </a:solidFill>
                <a:latin typeface="Lato"/>
                <a:cs typeface="Lato"/>
              </a:rPr>
              <a:t>Can be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installed</a:t>
            </a:r>
            <a:r>
              <a:rPr sz="1600" spc="8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anywhere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ts val="21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Disadvantages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1839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30" dirty="0">
                <a:solidFill>
                  <a:srgbClr val="4F6128"/>
                </a:solidFill>
                <a:latin typeface="Lato"/>
                <a:cs typeface="Lato"/>
              </a:rPr>
              <a:t>Doesn’t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work </a:t>
            </a:r>
            <a:r>
              <a:rPr sz="1600" spc="-10" dirty="0">
                <a:solidFill>
                  <a:srgbClr val="4F6128"/>
                </a:solidFill>
                <a:latin typeface="Lato"/>
                <a:cs typeface="Lato"/>
              </a:rPr>
              <a:t>when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light </a:t>
            </a:r>
            <a:r>
              <a:rPr sz="1600" spc="7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1600" spc="-35" dirty="0">
                <a:solidFill>
                  <a:srgbClr val="4F6128"/>
                </a:solidFill>
                <a:latin typeface="Lato"/>
                <a:cs typeface="Lato"/>
              </a:rPr>
              <a:t>not</a:t>
            </a:r>
            <a:r>
              <a:rPr sz="1600" spc="1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available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Requires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energy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storage</a:t>
            </a:r>
            <a:r>
              <a:rPr sz="1600" spc="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device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Low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Lato"/>
                <a:cs typeface="Lato"/>
              </a:rPr>
              <a:t>efficiency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8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Damage</a:t>
            </a: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easily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0011" y="2500883"/>
            <a:ext cx="3713987" cy="261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98"/>
    </mc:Choice>
    <mc:Fallback>
      <p:transition spd="slow" advTm="4209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3127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Wind</a:t>
            </a:r>
            <a:r>
              <a:rPr spc="-225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441" y="1601851"/>
            <a:ext cx="5027295" cy="41827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68300" marR="607060" indent="-330835">
              <a:lnSpc>
                <a:spcPts val="2300"/>
              </a:lnSpc>
              <a:spcBef>
                <a:spcPts val="660"/>
              </a:spcBef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2400" spc="-120" dirty="0">
                <a:solidFill>
                  <a:srgbClr val="003D07"/>
                </a:solidFill>
                <a:latin typeface="Lato"/>
                <a:cs typeface="Lato"/>
              </a:rPr>
              <a:t>One </a:t>
            </a:r>
            <a:r>
              <a:rPr sz="2400" spc="-70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2400" spc="65" dirty="0">
                <a:solidFill>
                  <a:srgbClr val="003D07"/>
                </a:solidFill>
                <a:latin typeface="Lato"/>
                <a:cs typeface="Lato"/>
              </a:rPr>
              <a:t>earliest </a:t>
            </a:r>
            <a:r>
              <a:rPr sz="2400" spc="35" dirty="0">
                <a:solidFill>
                  <a:srgbClr val="003D07"/>
                </a:solidFill>
                <a:latin typeface="Lato"/>
                <a:cs typeface="Lato"/>
              </a:rPr>
              <a:t>renewable 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2400" spc="-55" dirty="0">
                <a:solidFill>
                  <a:srgbClr val="003D07"/>
                </a:solidFill>
                <a:latin typeface="Lato"/>
                <a:cs typeface="Lato"/>
              </a:rPr>
              <a:t>– </a:t>
            </a:r>
            <a:r>
              <a:rPr sz="2400" spc="110" dirty="0">
                <a:solidFill>
                  <a:srgbClr val="003D07"/>
                </a:solidFill>
                <a:latin typeface="Lato"/>
                <a:cs typeface="Lato"/>
              </a:rPr>
              <a:t>sail </a:t>
            </a:r>
            <a:r>
              <a:rPr sz="2400" spc="65" dirty="0">
                <a:solidFill>
                  <a:srgbClr val="003D07"/>
                </a:solidFill>
                <a:latin typeface="Lato"/>
                <a:cs typeface="Lato"/>
              </a:rPr>
              <a:t>ships,</a:t>
            </a:r>
            <a:r>
              <a:rPr sz="2400" spc="3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50" dirty="0">
                <a:solidFill>
                  <a:srgbClr val="003D07"/>
                </a:solidFill>
                <a:latin typeface="Lato"/>
                <a:cs typeface="Lato"/>
              </a:rPr>
              <a:t>windmills</a:t>
            </a:r>
            <a:endParaRPr sz="2400">
              <a:latin typeface="Lato"/>
              <a:cs typeface="Lato"/>
            </a:endParaRPr>
          </a:p>
          <a:p>
            <a:pPr marL="368300" marR="30480" indent="-330835">
              <a:lnSpc>
                <a:spcPts val="231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2400" spc="5" dirty="0">
                <a:solidFill>
                  <a:srgbClr val="003D07"/>
                </a:solidFill>
                <a:latin typeface="Lato"/>
                <a:cs typeface="Lato"/>
              </a:rPr>
              <a:t>India </a:t>
            </a:r>
            <a:r>
              <a:rPr sz="2400" spc="114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the 4</a:t>
            </a:r>
            <a:r>
              <a:rPr sz="2400" spc="-37" baseline="24305" dirty="0">
                <a:solidFill>
                  <a:srgbClr val="003D07"/>
                </a:solidFill>
                <a:latin typeface="Lato"/>
                <a:cs typeface="Lato"/>
              </a:rPr>
              <a:t>th </a:t>
            </a:r>
            <a:r>
              <a:rPr sz="2400" spc="75" dirty="0">
                <a:solidFill>
                  <a:srgbClr val="003D07"/>
                </a:solidFill>
                <a:latin typeface="Lato"/>
                <a:cs typeface="Lato"/>
              </a:rPr>
              <a:t>largest </a:t>
            </a:r>
            <a:r>
              <a:rPr sz="2400" spc="25" dirty="0">
                <a:solidFill>
                  <a:srgbClr val="003D07"/>
                </a:solidFill>
                <a:latin typeface="Lato"/>
                <a:cs typeface="Lato"/>
              </a:rPr>
              <a:t>producer </a:t>
            </a:r>
            <a:r>
              <a:rPr sz="2400" spc="-70" dirty="0">
                <a:solidFill>
                  <a:srgbClr val="003D07"/>
                </a:solidFill>
                <a:latin typeface="Lato"/>
                <a:cs typeface="Lato"/>
              </a:rPr>
              <a:t>of  </a:t>
            </a:r>
            <a:r>
              <a:rPr sz="2400" spc="-20" dirty="0">
                <a:solidFill>
                  <a:srgbClr val="003D07"/>
                </a:solidFill>
                <a:latin typeface="Lato"/>
                <a:cs typeface="Lato"/>
              </a:rPr>
              <a:t>wind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2400" spc="40" dirty="0">
                <a:solidFill>
                  <a:srgbClr val="003D07"/>
                </a:solidFill>
                <a:latin typeface="Lato"/>
                <a:cs typeface="Lato"/>
              </a:rPr>
              <a:t>(after </a:t>
            </a:r>
            <a:r>
              <a:rPr sz="2400" dirty="0">
                <a:solidFill>
                  <a:srgbClr val="003D07"/>
                </a:solidFill>
                <a:latin typeface="Lato"/>
                <a:cs typeface="Lato"/>
              </a:rPr>
              <a:t>China, </a:t>
            </a:r>
            <a:r>
              <a:rPr sz="2400" spc="-10" dirty="0">
                <a:solidFill>
                  <a:srgbClr val="003D07"/>
                </a:solidFill>
                <a:latin typeface="Lato"/>
                <a:cs typeface="Lato"/>
              </a:rPr>
              <a:t>US </a:t>
            </a:r>
            <a:r>
              <a:rPr sz="2400" spc="5" dirty="0">
                <a:solidFill>
                  <a:srgbClr val="003D07"/>
                </a:solidFill>
                <a:latin typeface="Lato"/>
                <a:cs typeface="Lato"/>
              </a:rPr>
              <a:t>and  </a:t>
            </a:r>
            <a:r>
              <a:rPr sz="2400" spc="15" dirty="0">
                <a:solidFill>
                  <a:srgbClr val="003D07"/>
                </a:solidFill>
                <a:latin typeface="Lato"/>
                <a:cs typeface="Lato"/>
              </a:rPr>
              <a:t>Germany).</a:t>
            </a:r>
            <a:endParaRPr sz="2400">
              <a:latin typeface="Lato"/>
              <a:cs typeface="Lato"/>
            </a:endParaRPr>
          </a:p>
          <a:p>
            <a:pPr marL="368300" indent="-330835">
              <a:lnSpc>
                <a:spcPts val="2815"/>
              </a:lnSpc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2400" spc="10" dirty="0">
                <a:solidFill>
                  <a:srgbClr val="003D07"/>
                </a:solidFill>
                <a:latin typeface="Lato"/>
                <a:cs typeface="Lato"/>
              </a:rPr>
              <a:t>Advantages</a:t>
            </a:r>
            <a:endParaRPr sz="2400">
              <a:latin typeface="Lato"/>
              <a:cs typeface="Lato"/>
            </a:endParaRPr>
          </a:p>
          <a:p>
            <a:pPr marL="767715" lvl="1" indent="-273050">
              <a:lnSpc>
                <a:spcPct val="10000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Unlimited,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free,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renewable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resource</a:t>
            </a:r>
            <a:endParaRPr sz="2000">
              <a:latin typeface="Lato"/>
              <a:cs typeface="Lato"/>
            </a:endParaRPr>
          </a:p>
          <a:p>
            <a:pPr marL="767715" lvl="1" indent="-273050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Low maintenance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2000">
              <a:latin typeface="Lato"/>
              <a:cs typeface="Lato"/>
            </a:endParaRPr>
          </a:p>
          <a:p>
            <a:pPr marL="767715" lvl="1" indent="-273050">
              <a:lnSpc>
                <a:spcPts val="236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2000" spc="-90" dirty="0">
                <a:solidFill>
                  <a:srgbClr val="4F6128"/>
                </a:solidFill>
                <a:latin typeface="Lato"/>
                <a:cs typeface="Lato"/>
              </a:rPr>
              <a:t>No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pollution</a:t>
            </a:r>
            <a:endParaRPr sz="2000">
              <a:latin typeface="Lato"/>
              <a:cs typeface="Lato"/>
            </a:endParaRPr>
          </a:p>
          <a:p>
            <a:pPr marL="368300" indent="-330835">
              <a:lnSpc>
                <a:spcPts val="2840"/>
              </a:lnSpc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Disadvantages</a:t>
            </a:r>
            <a:endParaRPr sz="2400">
              <a:latin typeface="Lato"/>
              <a:cs typeface="Lato"/>
            </a:endParaRPr>
          </a:p>
          <a:p>
            <a:pPr marL="767715" lvl="1" indent="-273050">
              <a:lnSpc>
                <a:spcPct val="10000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setup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2000">
              <a:latin typeface="Lato"/>
              <a:cs typeface="Lato"/>
            </a:endParaRPr>
          </a:p>
          <a:p>
            <a:pPr marL="767715" lvl="1" indent="-273050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Birds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bats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get</a:t>
            </a: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killed</a:t>
            </a:r>
            <a:endParaRPr sz="2000">
              <a:latin typeface="Lato"/>
              <a:cs typeface="Lato"/>
            </a:endParaRPr>
          </a:p>
          <a:p>
            <a:pPr marL="767715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Noise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signal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reception</a:t>
            </a:r>
            <a:r>
              <a:rPr sz="2000" spc="-1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problem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0428" y="1482852"/>
            <a:ext cx="3433572" cy="473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01"/>
    </mc:Choice>
    <mc:Fallback>
      <p:transition spd="slow" advTm="495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3066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Tidal</a:t>
            </a:r>
            <a:r>
              <a:rPr spc="-235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1601851"/>
            <a:ext cx="4335780" cy="3991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900" marR="5080" indent="-330835">
              <a:lnSpc>
                <a:spcPct val="80000"/>
              </a:lnSpc>
              <a:spcBef>
                <a:spcPts val="6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b="1" spc="-125" dirty="0">
                <a:solidFill>
                  <a:srgbClr val="003D07"/>
                </a:solidFill>
                <a:latin typeface="Arial"/>
                <a:cs typeface="Arial"/>
              </a:rPr>
              <a:t>Tidal </a:t>
            </a:r>
            <a:r>
              <a:rPr sz="2400" b="1" spc="-60" dirty="0">
                <a:solidFill>
                  <a:srgbClr val="003D07"/>
                </a:solidFill>
                <a:latin typeface="Arial"/>
                <a:cs typeface="Arial"/>
              </a:rPr>
              <a:t>power </a:t>
            </a:r>
            <a:r>
              <a:rPr sz="2400" spc="45" dirty="0">
                <a:solidFill>
                  <a:srgbClr val="003D07"/>
                </a:solidFill>
                <a:latin typeface="Lato"/>
                <a:cs typeface="Lato"/>
              </a:rPr>
              <a:t>or </a:t>
            </a:r>
            <a:r>
              <a:rPr sz="2400" b="1" spc="-65" dirty="0">
                <a:solidFill>
                  <a:srgbClr val="003D07"/>
                </a:solidFill>
                <a:latin typeface="Arial"/>
                <a:cs typeface="Arial"/>
              </a:rPr>
              <a:t>tidal </a:t>
            </a:r>
            <a:r>
              <a:rPr sz="2400" b="1" spc="-85" dirty="0">
                <a:solidFill>
                  <a:srgbClr val="003D07"/>
                </a:solidFill>
                <a:latin typeface="Arial"/>
                <a:cs typeface="Arial"/>
              </a:rPr>
              <a:t>energy </a:t>
            </a:r>
            <a:r>
              <a:rPr sz="2400" spc="114" dirty="0">
                <a:solidFill>
                  <a:srgbClr val="003D07"/>
                </a:solidFill>
                <a:latin typeface="Lato"/>
                <a:cs typeface="Lato"/>
              </a:rPr>
              <a:t>is  </a:t>
            </a:r>
            <a:r>
              <a:rPr sz="2400" spc="80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form </a:t>
            </a:r>
            <a:r>
              <a:rPr sz="2400" spc="-70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2400" dirty="0">
                <a:solidFill>
                  <a:srgbClr val="003D07"/>
                </a:solidFill>
                <a:latin typeface="Lato"/>
                <a:cs typeface="Lato"/>
              </a:rPr>
              <a:t>hydropower </a:t>
            </a: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that  </a:t>
            </a:r>
            <a:r>
              <a:rPr sz="2400" spc="25" dirty="0">
                <a:solidFill>
                  <a:srgbClr val="003D07"/>
                </a:solidFill>
                <a:latin typeface="Lato"/>
                <a:cs typeface="Lato"/>
              </a:rPr>
              <a:t>converts </a:t>
            </a: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2400" spc="-15" dirty="0">
                <a:solidFill>
                  <a:srgbClr val="003D07"/>
                </a:solidFill>
                <a:latin typeface="Lato"/>
                <a:cs typeface="Lato"/>
              </a:rPr>
              <a:t>obtained 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from tides </a:t>
            </a: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into</a:t>
            </a:r>
            <a:r>
              <a:rPr sz="2400" spc="6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10" dirty="0">
                <a:solidFill>
                  <a:srgbClr val="003D07"/>
                </a:solidFill>
                <a:latin typeface="Lato"/>
                <a:cs typeface="Lato"/>
              </a:rPr>
              <a:t>electricity.</a:t>
            </a:r>
            <a:endParaRPr sz="2400">
              <a:latin typeface="Lato"/>
              <a:cs typeface="Lato"/>
            </a:endParaRPr>
          </a:p>
          <a:p>
            <a:pPr marL="342900" indent="-330835">
              <a:lnSpc>
                <a:spcPts val="278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b="1" spc="-114" dirty="0">
                <a:solidFill>
                  <a:srgbClr val="003D07"/>
                </a:solidFill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 marL="742315" marR="840105" lvl="1" indent="-273050">
              <a:lnSpc>
                <a:spcPct val="80000"/>
              </a:lnSpc>
              <a:spcBef>
                <a:spcPts val="4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Tides 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more</a:t>
            </a:r>
            <a:r>
              <a:rPr sz="1800" spc="-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predictable  </a:t>
            </a:r>
            <a:r>
              <a:rPr sz="1800" spc="-5" dirty="0">
                <a:solidFill>
                  <a:srgbClr val="4F6128"/>
                </a:solidFill>
                <a:latin typeface="Lato"/>
                <a:cs typeface="Lato"/>
              </a:rPr>
              <a:t>than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wind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the</a:t>
            </a:r>
            <a:r>
              <a:rPr sz="1800" spc="9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50" dirty="0">
                <a:solidFill>
                  <a:srgbClr val="4F6128"/>
                </a:solidFill>
                <a:latin typeface="Lato"/>
                <a:cs typeface="Lato"/>
              </a:rPr>
              <a:t>sun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211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Uses </a:t>
            </a:r>
            <a:r>
              <a:rPr sz="1800" spc="100" dirty="0">
                <a:solidFill>
                  <a:srgbClr val="4F6128"/>
                </a:solidFill>
                <a:latin typeface="Lato"/>
                <a:cs typeface="Lato"/>
              </a:rPr>
              <a:t>less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area.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193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80" dirty="0">
                <a:solidFill>
                  <a:srgbClr val="4F6128"/>
                </a:solidFill>
                <a:latin typeface="Lato"/>
                <a:cs typeface="Lato"/>
              </a:rPr>
              <a:t>No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emission </a:t>
            </a:r>
            <a:r>
              <a:rPr sz="18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800" spc="45" dirty="0">
                <a:solidFill>
                  <a:srgbClr val="4F6128"/>
                </a:solidFill>
                <a:latin typeface="Lato"/>
                <a:cs typeface="Lato"/>
              </a:rPr>
              <a:t>gaseous</a:t>
            </a:r>
            <a:r>
              <a:rPr sz="1800" spc="1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or</a:t>
            </a:r>
            <a:endParaRPr sz="1800">
              <a:latin typeface="Lato"/>
              <a:cs typeface="Lato"/>
            </a:endParaRPr>
          </a:p>
          <a:p>
            <a:pPr marL="742315">
              <a:lnSpc>
                <a:spcPts val="1905"/>
              </a:lnSpc>
            </a:pP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particulate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 pollutants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ts val="283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b="1" spc="-105" dirty="0">
                <a:solidFill>
                  <a:srgbClr val="003D07"/>
                </a:solidFill>
                <a:latin typeface="Arial"/>
                <a:cs typeface="Arial"/>
              </a:rPr>
              <a:t>Disadvantages</a:t>
            </a:r>
            <a:endParaRPr sz="2400">
              <a:latin typeface="Arial"/>
              <a:cs typeface="Arial"/>
            </a:endParaRPr>
          </a:p>
          <a:p>
            <a:pPr marL="742315" marR="63500" lvl="1" indent="-273050">
              <a:lnSpc>
                <a:spcPct val="80000"/>
              </a:lnSpc>
              <a:spcBef>
                <a:spcPts val="4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Electro-magnetic </a:t>
            </a:r>
            <a:r>
              <a:rPr sz="1800" spc="45" dirty="0">
                <a:solidFill>
                  <a:srgbClr val="4F6128"/>
                </a:solidFill>
                <a:latin typeface="Lato"/>
                <a:cs typeface="Lato"/>
              </a:rPr>
              <a:t>emission</a:t>
            </a: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affects 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aquatic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life.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212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30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construction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5211" y="1973579"/>
            <a:ext cx="4018788" cy="240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08" y="4625340"/>
            <a:ext cx="4279391" cy="123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51"/>
    </mc:Choice>
    <mc:Fallback>
      <p:transition spd="slow" advTm="245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192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Forest</a:t>
            </a:r>
            <a:r>
              <a:rPr spc="-225" dirty="0"/>
              <a:t> </a:t>
            </a:r>
            <a:r>
              <a:rPr spc="12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458848"/>
            <a:ext cx="4840605" cy="4427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900" marR="5080" indent="-330835">
              <a:lnSpc>
                <a:spcPct val="80000"/>
              </a:lnSpc>
              <a:spcBef>
                <a:spcPts val="6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75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forest </a:t>
            </a:r>
            <a:r>
              <a:rPr sz="2400" spc="-5" dirty="0">
                <a:solidFill>
                  <a:srgbClr val="003D07"/>
                </a:solidFill>
                <a:latin typeface="Lato"/>
                <a:cs typeface="Lato"/>
              </a:rPr>
              <a:t>, </a:t>
            </a:r>
            <a:r>
              <a:rPr sz="2400" spc="80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2400" spc="-15" dirty="0">
                <a:solidFill>
                  <a:srgbClr val="003D07"/>
                </a:solidFill>
                <a:latin typeface="Lato"/>
                <a:cs typeface="Lato"/>
              </a:rPr>
              <a:t>biotic </a:t>
            </a:r>
            <a:r>
              <a:rPr sz="2400" spc="-5" dirty="0">
                <a:solidFill>
                  <a:srgbClr val="003D07"/>
                </a:solidFill>
                <a:latin typeface="Lato"/>
                <a:cs typeface="Lato"/>
              </a:rPr>
              <a:t>community  </a:t>
            </a: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with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predominance </a:t>
            </a:r>
            <a:r>
              <a:rPr sz="2400" spc="-70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2400" spc="55" dirty="0">
                <a:solidFill>
                  <a:srgbClr val="003D07"/>
                </a:solidFill>
                <a:latin typeface="Lato"/>
                <a:cs typeface="Lato"/>
              </a:rPr>
              <a:t>trees </a:t>
            </a:r>
            <a:r>
              <a:rPr sz="2400" spc="114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2400" spc="35" dirty="0">
                <a:solidFill>
                  <a:srgbClr val="003D07"/>
                </a:solidFill>
                <a:latin typeface="Lato"/>
                <a:cs typeface="Lato"/>
              </a:rPr>
              <a:t>an  </a:t>
            </a:r>
            <a:r>
              <a:rPr sz="2400" spc="5" dirty="0">
                <a:solidFill>
                  <a:srgbClr val="003D07"/>
                </a:solidFill>
                <a:latin typeface="Lato"/>
                <a:cs typeface="Lato"/>
              </a:rPr>
              <a:t>important </a:t>
            </a:r>
            <a:r>
              <a:rPr sz="2400" spc="25" dirty="0">
                <a:solidFill>
                  <a:srgbClr val="003D07"/>
                </a:solidFill>
                <a:latin typeface="Lato"/>
                <a:cs typeface="Lato"/>
              </a:rPr>
              <a:t>Renewable </a:t>
            </a:r>
            <a:r>
              <a:rPr sz="2400" spc="45" dirty="0">
                <a:solidFill>
                  <a:srgbClr val="003D07"/>
                </a:solidFill>
                <a:latin typeface="Lato"/>
                <a:cs typeface="Lato"/>
              </a:rPr>
              <a:t>natural  </a:t>
            </a:r>
            <a:r>
              <a:rPr sz="2400" spc="55" dirty="0">
                <a:solidFill>
                  <a:srgbClr val="003D07"/>
                </a:solidFill>
                <a:latin typeface="Lato"/>
                <a:cs typeface="Lato"/>
              </a:rPr>
              <a:t>resource.</a:t>
            </a:r>
            <a:endParaRPr sz="2400">
              <a:latin typeface="Lato"/>
              <a:cs typeface="Lato"/>
            </a:endParaRPr>
          </a:p>
          <a:p>
            <a:pPr marL="342900" indent="-330835">
              <a:lnSpc>
                <a:spcPts val="278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35" dirty="0">
                <a:solidFill>
                  <a:srgbClr val="003D07"/>
                </a:solidFill>
                <a:latin typeface="Lato"/>
                <a:cs typeface="Lato"/>
              </a:rPr>
              <a:t>Types </a:t>
            </a:r>
            <a:r>
              <a:rPr sz="2400" spc="-70" dirty="0">
                <a:solidFill>
                  <a:srgbClr val="003D07"/>
                </a:solidFill>
                <a:latin typeface="Lato"/>
                <a:cs typeface="Lato"/>
              </a:rPr>
              <a:t>of</a:t>
            </a:r>
            <a:r>
              <a:rPr sz="2400" spc="10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forest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13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30" dirty="0">
                <a:solidFill>
                  <a:srgbClr val="4F6128"/>
                </a:solidFill>
                <a:latin typeface="Lato"/>
                <a:cs typeface="Lato"/>
              </a:rPr>
              <a:t>Very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dense </a:t>
            </a: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– </a:t>
            </a:r>
            <a:r>
              <a:rPr sz="1800" spc="-5" dirty="0">
                <a:solidFill>
                  <a:srgbClr val="4F6128"/>
                </a:solidFill>
                <a:latin typeface="Lato"/>
                <a:cs typeface="Lato"/>
              </a:rPr>
              <a:t>above</a:t>
            </a:r>
            <a:r>
              <a:rPr sz="1800" spc="1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-135" dirty="0">
                <a:solidFill>
                  <a:srgbClr val="4F6128"/>
                </a:solidFill>
                <a:latin typeface="Lato"/>
                <a:cs typeface="Lato"/>
              </a:rPr>
              <a:t>70%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213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25" dirty="0">
                <a:solidFill>
                  <a:srgbClr val="4F6128"/>
                </a:solidFill>
                <a:latin typeface="Lato"/>
                <a:cs typeface="Lato"/>
              </a:rPr>
              <a:t>Moderately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dense </a:t>
            </a: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– </a:t>
            </a:r>
            <a:r>
              <a:rPr sz="1800" spc="-235" dirty="0">
                <a:solidFill>
                  <a:srgbClr val="4F6128"/>
                </a:solidFill>
                <a:latin typeface="Lato"/>
                <a:cs typeface="Lato"/>
              </a:rPr>
              <a:t>41 </a:t>
            </a: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–</a:t>
            </a:r>
            <a:r>
              <a:rPr sz="1800" spc="1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-135" dirty="0">
                <a:solidFill>
                  <a:srgbClr val="4F6128"/>
                </a:solidFill>
                <a:latin typeface="Lato"/>
                <a:cs typeface="Lato"/>
              </a:rPr>
              <a:t>70%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21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75" dirty="0">
                <a:solidFill>
                  <a:srgbClr val="4F6128"/>
                </a:solidFill>
                <a:latin typeface="Lato"/>
                <a:cs typeface="Lato"/>
              </a:rPr>
              <a:t>Open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forest </a:t>
            </a: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– </a:t>
            </a:r>
            <a:r>
              <a:rPr sz="1800" spc="-250" dirty="0">
                <a:solidFill>
                  <a:srgbClr val="4F6128"/>
                </a:solidFill>
                <a:latin typeface="Lato"/>
                <a:cs typeface="Lato"/>
              </a:rPr>
              <a:t>10 </a:t>
            </a: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–</a:t>
            </a:r>
            <a:r>
              <a:rPr sz="1800" spc="204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-95" dirty="0">
                <a:solidFill>
                  <a:srgbClr val="4F6128"/>
                </a:solidFill>
                <a:latin typeface="Lato"/>
                <a:cs typeface="Lato"/>
              </a:rPr>
              <a:t>40%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ts val="280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75" dirty="0">
                <a:solidFill>
                  <a:srgbClr val="003D07"/>
                </a:solidFill>
                <a:latin typeface="Lato"/>
                <a:cs typeface="Lato"/>
              </a:rPr>
              <a:t>33% </a:t>
            </a:r>
            <a:r>
              <a:rPr sz="2400" spc="35" dirty="0">
                <a:solidFill>
                  <a:srgbClr val="003D07"/>
                </a:solidFill>
                <a:latin typeface="Lato"/>
                <a:cs typeface="Lato"/>
              </a:rPr>
              <a:t>should </a:t>
            </a:r>
            <a:r>
              <a:rPr sz="2400" spc="-10" dirty="0">
                <a:solidFill>
                  <a:srgbClr val="003D07"/>
                </a:solidFill>
                <a:latin typeface="Lato"/>
                <a:cs typeface="Lato"/>
              </a:rPr>
              <a:t>be</a:t>
            </a:r>
            <a:r>
              <a:rPr sz="2400" spc="-19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forest</a:t>
            </a:r>
            <a:endParaRPr sz="2400">
              <a:latin typeface="Lato"/>
              <a:cs typeface="Lato"/>
            </a:endParaRPr>
          </a:p>
          <a:p>
            <a:pPr marL="342900" indent="-330835">
              <a:lnSpc>
                <a:spcPts val="28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30" dirty="0">
                <a:solidFill>
                  <a:srgbClr val="003D07"/>
                </a:solidFill>
                <a:latin typeface="Lato"/>
                <a:cs typeface="Lato"/>
              </a:rPr>
              <a:t>24.39% </a:t>
            </a:r>
            <a:r>
              <a:rPr sz="2400" spc="10" dirty="0">
                <a:solidFill>
                  <a:srgbClr val="003D07"/>
                </a:solidFill>
                <a:latin typeface="Lato"/>
                <a:cs typeface="Lato"/>
              </a:rPr>
              <a:t>in</a:t>
            </a:r>
            <a:r>
              <a:rPr sz="2400" spc="-29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5" dirty="0">
                <a:solidFill>
                  <a:srgbClr val="003D07"/>
                </a:solidFill>
                <a:latin typeface="Lato"/>
                <a:cs typeface="Lato"/>
              </a:rPr>
              <a:t>India</a:t>
            </a:r>
            <a:endParaRPr sz="2400">
              <a:latin typeface="Lato"/>
              <a:cs typeface="Lato"/>
            </a:endParaRPr>
          </a:p>
          <a:p>
            <a:pPr marL="342900" indent="-330835">
              <a:lnSpc>
                <a:spcPts val="284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25" dirty="0">
                <a:solidFill>
                  <a:srgbClr val="003D07"/>
                </a:solidFill>
                <a:latin typeface="Lato"/>
                <a:cs typeface="Lato"/>
              </a:rPr>
              <a:t>Average </a:t>
            </a:r>
            <a:r>
              <a:rPr sz="2400" spc="40" dirty="0">
                <a:solidFill>
                  <a:srgbClr val="003D07"/>
                </a:solidFill>
                <a:latin typeface="Lato"/>
                <a:cs typeface="Lato"/>
              </a:rPr>
              <a:t>annual</a:t>
            </a:r>
            <a:r>
              <a:rPr sz="2400" spc="4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-10" dirty="0">
                <a:solidFill>
                  <a:srgbClr val="003D07"/>
                </a:solidFill>
                <a:latin typeface="Lato"/>
                <a:cs typeface="Lato"/>
              </a:rPr>
              <a:t>growth:</a:t>
            </a:r>
            <a:endParaRPr sz="2400">
              <a:latin typeface="Lato"/>
              <a:cs typeface="Lato"/>
            </a:endParaRPr>
          </a:p>
          <a:p>
            <a:pPr marL="1085215" lvl="1" indent="-32956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  <a:tab pos="1085850" algn="l"/>
              </a:tabLst>
            </a:pPr>
            <a:r>
              <a:rPr sz="2000" spc="-95" dirty="0">
                <a:solidFill>
                  <a:srgbClr val="003D07"/>
                </a:solidFill>
                <a:latin typeface="Lato"/>
                <a:cs typeface="Lato"/>
              </a:rPr>
              <a:t>1990-2000:</a:t>
            </a:r>
            <a:r>
              <a:rPr sz="2000" spc="-7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-114" dirty="0">
                <a:solidFill>
                  <a:srgbClr val="003D07"/>
                </a:solidFill>
                <a:latin typeface="Lato"/>
                <a:cs typeface="Lato"/>
              </a:rPr>
              <a:t>0.22%</a:t>
            </a:r>
            <a:endParaRPr sz="2000">
              <a:latin typeface="Lato"/>
              <a:cs typeface="Lato"/>
            </a:endParaRPr>
          </a:p>
          <a:p>
            <a:pPr marL="1085215" lvl="1" indent="-32956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  <a:tab pos="1085850" algn="l"/>
              </a:tabLst>
            </a:pPr>
            <a:r>
              <a:rPr sz="2000" spc="-90" dirty="0">
                <a:solidFill>
                  <a:srgbClr val="003D07"/>
                </a:solidFill>
                <a:latin typeface="Lato"/>
                <a:cs typeface="Lato"/>
              </a:rPr>
              <a:t>2000-2010:</a:t>
            </a:r>
            <a:r>
              <a:rPr sz="2000" spc="-5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-90" dirty="0">
                <a:solidFill>
                  <a:srgbClr val="003D07"/>
                </a:solidFill>
                <a:latin typeface="Lato"/>
                <a:cs typeface="Lato"/>
              </a:rPr>
              <a:t>0.46%</a:t>
            </a:r>
            <a:endParaRPr sz="2000">
              <a:latin typeface="Lato"/>
              <a:cs typeface="Lato"/>
            </a:endParaRPr>
          </a:p>
          <a:p>
            <a:pPr marL="1085215" lvl="1" indent="-329565">
              <a:lnSpc>
                <a:spcPct val="10000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  <a:tab pos="1085850" algn="l"/>
              </a:tabLst>
            </a:pPr>
            <a:r>
              <a:rPr sz="2000" spc="-95" dirty="0">
                <a:solidFill>
                  <a:srgbClr val="003D07"/>
                </a:solidFill>
                <a:latin typeface="Lato"/>
                <a:cs typeface="Lato"/>
              </a:rPr>
              <a:t>2010-2020:</a:t>
            </a:r>
            <a:r>
              <a:rPr sz="2000" spc="-6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-90" dirty="0">
                <a:solidFill>
                  <a:srgbClr val="003D07"/>
                </a:solidFill>
                <a:latin typeface="Lato"/>
                <a:cs typeface="Lato"/>
              </a:rPr>
              <a:t>0.38%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2684" y="1524000"/>
            <a:ext cx="3599688" cy="4690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30"/>
    </mc:Choice>
    <mc:Fallback>
      <p:transition spd="slow" advTm="220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103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Geo-thermal</a:t>
            </a:r>
            <a:r>
              <a:rPr spc="-225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620139"/>
            <a:ext cx="4352290" cy="3803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8300" marR="378460" indent="-330835">
              <a:lnSpc>
                <a:spcPct val="80000"/>
              </a:lnSpc>
              <a:spcBef>
                <a:spcPts val="530"/>
              </a:spcBef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1800" spc="-6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1800" spc="50" dirty="0">
                <a:solidFill>
                  <a:srgbClr val="003D07"/>
                </a:solidFill>
                <a:latin typeface="Lato"/>
                <a:cs typeface="Lato"/>
              </a:rPr>
              <a:t>harnessed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from </a:t>
            </a:r>
            <a:r>
              <a:rPr sz="1800" spc="-1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-35" dirty="0">
                <a:solidFill>
                  <a:srgbClr val="003D07"/>
                </a:solidFill>
                <a:latin typeface="Lato"/>
                <a:cs typeface="Lato"/>
              </a:rPr>
              <a:t>hot  </a:t>
            </a:r>
            <a:r>
              <a:rPr sz="1800" spc="60" dirty="0">
                <a:solidFill>
                  <a:srgbClr val="003D07"/>
                </a:solidFill>
                <a:latin typeface="Lato"/>
                <a:cs typeface="Lato"/>
              </a:rPr>
              <a:t>rocks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present inside </a:t>
            </a:r>
            <a:r>
              <a:rPr sz="1800" spc="-2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earth </a:t>
            </a:r>
            <a:r>
              <a:rPr sz="1800" spc="85" dirty="0">
                <a:solidFill>
                  <a:srgbClr val="003D07"/>
                </a:solidFill>
                <a:latin typeface="Lato"/>
                <a:cs typeface="Lato"/>
              </a:rPr>
              <a:t>is  </a:t>
            </a:r>
            <a:r>
              <a:rPr sz="1800" spc="40" dirty="0">
                <a:solidFill>
                  <a:srgbClr val="003D07"/>
                </a:solidFill>
                <a:latin typeface="Lato"/>
                <a:cs typeface="Lato"/>
              </a:rPr>
              <a:t>called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geothermal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energy.</a:t>
            </a:r>
            <a:endParaRPr sz="1800">
              <a:latin typeface="Lato"/>
              <a:cs typeface="Lato"/>
            </a:endParaRPr>
          </a:p>
          <a:p>
            <a:pPr marL="368300" marR="30480" indent="-330835">
              <a:lnSpc>
                <a:spcPct val="8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Sometimes natural </a:t>
            </a:r>
            <a:r>
              <a:rPr sz="1800" spc="55" dirty="0">
                <a:solidFill>
                  <a:srgbClr val="003D07"/>
                </a:solidFill>
                <a:latin typeface="Lato"/>
                <a:cs typeface="Lato"/>
              </a:rPr>
              <a:t>geysers </a:t>
            </a: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or  </a:t>
            </a:r>
            <a:r>
              <a:rPr sz="1800" spc="30" dirty="0">
                <a:solidFill>
                  <a:srgbClr val="003D07"/>
                </a:solidFill>
                <a:latin typeface="Lato"/>
                <a:cs typeface="Lato"/>
              </a:rPr>
              <a:t>artificially </a:t>
            </a: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drilled </a:t>
            </a:r>
            <a:r>
              <a:rPr sz="1800" spc="45" dirty="0">
                <a:solidFill>
                  <a:srgbClr val="003D07"/>
                </a:solidFill>
                <a:latin typeface="Lato"/>
                <a:cs typeface="Lato"/>
              </a:rPr>
              <a:t>holes </a:t>
            </a: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can </a:t>
            </a:r>
            <a:r>
              <a:rPr sz="1800" spc="-10" dirty="0">
                <a:solidFill>
                  <a:srgbClr val="003D07"/>
                </a:solidFill>
                <a:latin typeface="Lato"/>
                <a:cs typeface="Lato"/>
              </a:rPr>
              <a:t>be </a:t>
            </a:r>
            <a:r>
              <a:rPr sz="1800" spc="30" dirty="0">
                <a:solidFill>
                  <a:srgbClr val="003D07"/>
                </a:solidFill>
                <a:latin typeface="Lato"/>
                <a:cs typeface="Lato"/>
              </a:rPr>
              <a:t>used </a:t>
            </a:r>
            <a:r>
              <a:rPr sz="1800" spc="-55" dirty="0">
                <a:solidFill>
                  <a:srgbClr val="003D07"/>
                </a:solidFill>
                <a:latin typeface="Lato"/>
                <a:cs typeface="Lato"/>
              </a:rPr>
              <a:t>to  </a:t>
            </a:r>
            <a:r>
              <a:rPr sz="1800" spc="50" dirty="0">
                <a:solidFill>
                  <a:srgbClr val="003D07"/>
                </a:solidFill>
                <a:latin typeface="Lato"/>
                <a:cs typeface="Lato"/>
              </a:rPr>
              <a:t>released </a:t>
            </a:r>
            <a:r>
              <a:rPr sz="1800" spc="-1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water </a:t>
            </a: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vapour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underneath  </a:t>
            </a:r>
            <a:r>
              <a:rPr sz="1800" spc="-1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earth</a:t>
            </a:r>
            <a:r>
              <a:rPr sz="1800" spc="4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35" dirty="0">
                <a:solidFill>
                  <a:srgbClr val="003D07"/>
                </a:solidFill>
                <a:latin typeface="Lato"/>
                <a:cs typeface="Lato"/>
              </a:rPr>
              <a:t>surface.</a:t>
            </a:r>
            <a:endParaRPr sz="1800">
              <a:latin typeface="Lato"/>
              <a:cs typeface="Lato"/>
            </a:endParaRPr>
          </a:p>
          <a:p>
            <a:pPr marL="368300" indent="-330835">
              <a:lnSpc>
                <a:spcPts val="2090"/>
              </a:lnSpc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Advantages</a:t>
            </a:r>
            <a:endParaRPr sz="1800">
              <a:latin typeface="Lato"/>
              <a:cs typeface="Lato"/>
            </a:endParaRPr>
          </a:p>
          <a:p>
            <a:pPr marL="7683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1600" spc="-75" dirty="0">
                <a:solidFill>
                  <a:srgbClr val="4F6128"/>
                </a:solidFill>
                <a:latin typeface="Lato"/>
                <a:cs typeface="Lato"/>
              </a:rPr>
              <a:t>No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pollutant</a:t>
            </a:r>
            <a:r>
              <a:rPr sz="1600" spc="1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emission</a:t>
            </a:r>
            <a:endParaRPr sz="1600">
              <a:latin typeface="Lato"/>
              <a:cs typeface="Lato"/>
            </a:endParaRPr>
          </a:p>
          <a:p>
            <a:pPr marL="7683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Reliable source </a:t>
            </a:r>
            <a:r>
              <a:rPr sz="16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renewable</a:t>
            </a:r>
            <a:r>
              <a:rPr sz="1600" spc="1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energy</a:t>
            </a:r>
            <a:endParaRPr sz="1600">
              <a:latin typeface="Lato"/>
              <a:cs typeface="Lato"/>
            </a:endParaRPr>
          </a:p>
          <a:p>
            <a:pPr marL="768350" lvl="1" indent="-273050">
              <a:lnSpc>
                <a:spcPts val="1839"/>
              </a:lnSpc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1600" spc="85" dirty="0">
                <a:solidFill>
                  <a:srgbClr val="4F6128"/>
                </a:solidFill>
                <a:latin typeface="Lato"/>
                <a:cs typeface="Lato"/>
              </a:rPr>
              <a:t>Less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operating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  <a:p>
            <a:pPr marL="768350" lvl="1" indent="-273050">
              <a:lnSpc>
                <a:spcPts val="1864"/>
              </a:lnSpc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1600" spc="85" dirty="0">
                <a:solidFill>
                  <a:srgbClr val="4F6128"/>
                </a:solidFill>
                <a:latin typeface="Lato"/>
                <a:cs typeface="Lato"/>
              </a:rPr>
              <a:t>Less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maintenance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  <a:p>
            <a:pPr marL="368300" indent="-330835">
              <a:lnSpc>
                <a:spcPts val="2105"/>
              </a:lnSpc>
              <a:buClr>
                <a:srgbClr val="77923B"/>
              </a:buClr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Disadvantages</a:t>
            </a:r>
            <a:endParaRPr sz="1800">
              <a:latin typeface="Lato"/>
              <a:cs typeface="Lato"/>
            </a:endParaRPr>
          </a:p>
          <a:p>
            <a:pPr marL="768350" marR="341630" lvl="1" indent="-273050">
              <a:lnSpc>
                <a:spcPts val="1540"/>
              </a:lnSpc>
              <a:spcBef>
                <a:spcPts val="330"/>
              </a:spcBef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Possibility </a:t>
            </a:r>
            <a:r>
              <a:rPr sz="16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600" spc="45" dirty="0">
                <a:solidFill>
                  <a:srgbClr val="4F6128"/>
                </a:solidFill>
                <a:latin typeface="Lato"/>
                <a:cs typeface="Lato"/>
              </a:rPr>
              <a:t>emissions </a:t>
            </a:r>
            <a:r>
              <a:rPr sz="16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600" spc="-20" dirty="0">
                <a:solidFill>
                  <a:srgbClr val="4F6128"/>
                </a:solidFill>
                <a:latin typeface="Lato"/>
                <a:cs typeface="Lato"/>
              </a:rPr>
              <a:t>H</a:t>
            </a:r>
            <a:r>
              <a:rPr sz="1575" spc="-30" baseline="-21164" dirty="0">
                <a:solidFill>
                  <a:srgbClr val="4F6128"/>
                </a:solidFill>
                <a:latin typeface="Lato"/>
                <a:cs typeface="Lato"/>
              </a:rPr>
              <a:t>2</a:t>
            </a:r>
            <a:r>
              <a:rPr sz="1600" spc="-20" dirty="0">
                <a:solidFill>
                  <a:srgbClr val="4F6128"/>
                </a:solidFill>
                <a:latin typeface="Lato"/>
                <a:cs typeface="Lato"/>
              </a:rPr>
              <a:t>S, </a:t>
            </a:r>
            <a:r>
              <a:rPr sz="1600" spc="-100" dirty="0">
                <a:solidFill>
                  <a:srgbClr val="4F6128"/>
                </a:solidFill>
                <a:latin typeface="Lato"/>
                <a:cs typeface="Lato"/>
              </a:rPr>
              <a:t>CO</a:t>
            </a:r>
            <a:r>
              <a:rPr sz="1575" spc="-150" baseline="-21164" dirty="0">
                <a:solidFill>
                  <a:srgbClr val="4F6128"/>
                </a:solidFill>
                <a:latin typeface="Lato"/>
                <a:cs typeface="Lato"/>
              </a:rPr>
              <a:t>2</a:t>
            </a:r>
            <a:r>
              <a:rPr sz="1600" spc="-100" dirty="0">
                <a:solidFill>
                  <a:srgbClr val="4F6128"/>
                </a:solidFill>
                <a:latin typeface="Lato"/>
                <a:cs typeface="Lato"/>
              </a:rPr>
              <a:t>,  </a:t>
            </a:r>
            <a:r>
              <a:rPr sz="1600" spc="-80" dirty="0">
                <a:solidFill>
                  <a:srgbClr val="4F6128"/>
                </a:solidFill>
                <a:latin typeface="Lato"/>
                <a:cs typeface="Lato"/>
              </a:rPr>
              <a:t>CH</a:t>
            </a:r>
            <a:r>
              <a:rPr sz="1575" spc="-120" baseline="-21164" dirty="0">
                <a:solidFill>
                  <a:srgbClr val="4F6128"/>
                </a:solidFill>
                <a:latin typeface="Lato"/>
                <a:cs typeface="Lato"/>
              </a:rPr>
              <a:t>4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during</a:t>
            </a:r>
            <a:r>
              <a:rPr sz="1600" spc="8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extraction</a:t>
            </a:r>
            <a:endParaRPr sz="1600">
              <a:latin typeface="Lato"/>
              <a:cs typeface="Lato"/>
            </a:endParaRPr>
          </a:p>
          <a:p>
            <a:pPr marL="768350" lvl="1" indent="-273050">
              <a:lnSpc>
                <a:spcPts val="1845"/>
              </a:lnSpc>
              <a:buClr>
                <a:srgbClr val="77923B"/>
              </a:buClr>
              <a:buFont typeface="Wingdings"/>
              <a:buChar char=""/>
              <a:tabLst>
                <a:tab pos="767715" algn="l"/>
                <a:tab pos="768350" algn="l"/>
              </a:tabLst>
            </a:pPr>
            <a:r>
              <a:rPr sz="1600" spc="-30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Investment</a:t>
            </a:r>
            <a:r>
              <a:rPr sz="1600" spc="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Costs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0996" y="1975104"/>
            <a:ext cx="4223004" cy="355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60"/>
    </mc:Choice>
    <mc:Fallback>
      <p:transition spd="slow" advTm="3956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682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Ocean-thermal</a:t>
            </a:r>
            <a:r>
              <a:rPr spc="-250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7758"/>
            <a:ext cx="4183379" cy="38601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2900" marR="21590" indent="-330835">
              <a:lnSpc>
                <a:spcPct val="80000"/>
              </a:lnSpc>
              <a:spcBef>
                <a:spcPts val="48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-6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600" spc="10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1600" spc="30" dirty="0">
                <a:solidFill>
                  <a:srgbClr val="003D07"/>
                </a:solidFill>
                <a:latin typeface="Lato"/>
                <a:cs typeface="Lato"/>
              </a:rPr>
              <a:t>available </a:t>
            </a:r>
            <a:r>
              <a:rPr sz="1600" spc="-15" dirty="0">
                <a:solidFill>
                  <a:srgbClr val="003D07"/>
                </a:solidFill>
                <a:latin typeface="Lato"/>
                <a:cs typeface="Lato"/>
              </a:rPr>
              <a:t>due </a:t>
            </a:r>
            <a:r>
              <a:rPr sz="1600" spc="-50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1600" spc="-2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difference 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1600" spc="15" dirty="0">
                <a:solidFill>
                  <a:srgbClr val="003D07"/>
                </a:solidFill>
                <a:latin typeface="Lato"/>
                <a:cs typeface="Lato"/>
              </a:rPr>
              <a:t>temperature </a:t>
            </a:r>
            <a:r>
              <a:rPr sz="1600" spc="-50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1600" spc="15" dirty="0">
                <a:solidFill>
                  <a:srgbClr val="003D07"/>
                </a:solidFill>
                <a:latin typeface="Lato"/>
                <a:cs typeface="Lato"/>
              </a:rPr>
              <a:t>water </a:t>
            </a: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at </a:t>
            </a:r>
            <a:r>
              <a:rPr sz="1600" spc="-2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600" spc="35" dirty="0">
                <a:solidFill>
                  <a:srgbClr val="003D07"/>
                </a:solidFill>
                <a:latin typeface="Lato"/>
                <a:cs typeface="Lato"/>
              </a:rPr>
              <a:t>surface </a:t>
            </a:r>
            <a:r>
              <a:rPr sz="1600" spc="-50" dirty="0">
                <a:solidFill>
                  <a:srgbClr val="003D07"/>
                </a:solidFill>
                <a:latin typeface="Lato"/>
                <a:cs typeface="Lato"/>
              </a:rPr>
              <a:t>of  </a:t>
            </a:r>
            <a:r>
              <a:rPr sz="1600" spc="15" dirty="0">
                <a:solidFill>
                  <a:srgbClr val="003D07"/>
                </a:solidFill>
                <a:latin typeface="Lato"/>
                <a:cs typeface="Lato"/>
              </a:rPr>
              <a:t>tropical </a:t>
            </a:r>
            <a:r>
              <a:rPr sz="1600" spc="30" dirty="0">
                <a:solidFill>
                  <a:srgbClr val="003D07"/>
                </a:solidFill>
                <a:latin typeface="Lato"/>
                <a:cs typeface="Lato"/>
              </a:rPr>
              <a:t>oceans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and deeper </a:t>
            </a:r>
            <a:r>
              <a:rPr sz="1600" spc="45" dirty="0">
                <a:solidFill>
                  <a:srgbClr val="003D07"/>
                </a:solidFill>
                <a:latin typeface="Lato"/>
                <a:cs typeface="Lato"/>
              </a:rPr>
              <a:t>levels </a:t>
            </a:r>
            <a:r>
              <a:rPr sz="1600" spc="75" dirty="0">
                <a:solidFill>
                  <a:srgbClr val="003D07"/>
                </a:solidFill>
                <a:latin typeface="Lato"/>
                <a:cs typeface="Lato"/>
              </a:rPr>
              <a:t>is  </a:t>
            </a:r>
            <a:r>
              <a:rPr sz="1600" spc="35" dirty="0">
                <a:solidFill>
                  <a:srgbClr val="003D07"/>
                </a:solidFill>
                <a:latin typeface="Lato"/>
                <a:cs typeface="Lato"/>
              </a:rPr>
              <a:t>called </a:t>
            </a:r>
            <a:r>
              <a:rPr sz="1600" spc="30" dirty="0">
                <a:solidFill>
                  <a:srgbClr val="003D07"/>
                </a:solidFill>
                <a:latin typeface="Lato"/>
                <a:cs typeface="Lato"/>
              </a:rPr>
              <a:t>ocean-thermal</a:t>
            </a:r>
            <a:r>
              <a:rPr sz="1600" spc="5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energy.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-50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difference </a:t>
            </a:r>
            <a:r>
              <a:rPr sz="1600" spc="-50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1600" spc="-5" dirty="0">
                <a:solidFill>
                  <a:srgbClr val="003D07"/>
                </a:solidFill>
                <a:latin typeface="Lato"/>
                <a:cs typeface="Lato"/>
              </a:rPr>
              <a:t>at </a:t>
            </a:r>
            <a:r>
              <a:rPr sz="1600" spc="45" dirty="0">
                <a:solidFill>
                  <a:srgbClr val="003D07"/>
                </a:solidFill>
                <a:latin typeface="Lato"/>
                <a:cs typeface="Lato"/>
              </a:rPr>
              <a:t>least </a:t>
            </a:r>
            <a:r>
              <a:rPr sz="1600" spc="-55" dirty="0">
                <a:solidFill>
                  <a:srgbClr val="003D07"/>
                </a:solidFill>
                <a:latin typeface="Lato"/>
                <a:cs typeface="Lato"/>
              </a:rPr>
              <a:t>20⁰ </a:t>
            </a:r>
            <a:r>
              <a:rPr sz="1600" spc="-80" dirty="0">
                <a:solidFill>
                  <a:srgbClr val="003D07"/>
                </a:solidFill>
                <a:latin typeface="Lato"/>
                <a:cs typeface="Lato"/>
              </a:rPr>
              <a:t>C </a:t>
            </a:r>
            <a:r>
              <a:rPr sz="1600" spc="70" dirty="0">
                <a:solidFill>
                  <a:srgbClr val="003D07"/>
                </a:solidFill>
                <a:latin typeface="Lato"/>
                <a:cs typeface="Lato"/>
              </a:rPr>
              <a:t>is</a:t>
            </a:r>
            <a:r>
              <a:rPr sz="1600" spc="37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003D07"/>
                </a:solidFill>
                <a:latin typeface="Lato"/>
                <a:cs typeface="Lato"/>
              </a:rPr>
              <a:t>required</a:t>
            </a:r>
            <a:endParaRPr sz="1600">
              <a:latin typeface="Lato"/>
              <a:cs typeface="Lato"/>
            </a:endParaRPr>
          </a:p>
          <a:p>
            <a:pPr marL="342900" marR="5080" indent="-330835">
              <a:lnSpc>
                <a:spcPts val="1540"/>
              </a:lnSpc>
              <a:spcBef>
                <a:spcPts val="384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-6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heat </a:t>
            </a:r>
            <a:r>
              <a:rPr sz="1600" spc="7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1600" spc="20" dirty="0">
                <a:solidFill>
                  <a:srgbClr val="003D07"/>
                </a:solidFill>
                <a:latin typeface="Lato"/>
                <a:cs typeface="Lato"/>
              </a:rPr>
              <a:t>used </a:t>
            </a:r>
            <a:r>
              <a:rPr sz="1600" spc="-50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1600" spc="15" dirty="0">
                <a:solidFill>
                  <a:srgbClr val="003D07"/>
                </a:solidFill>
                <a:latin typeface="Lato"/>
                <a:cs typeface="Lato"/>
              </a:rPr>
              <a:t>vaporize </a:t>
            </a:r>
            <a:r>
              <a:rPr sz="1600" spc="25" dirty="0">
                <a:solidFill>
                  <a:srgbClr val="003D07"/>
                </a:solidFill>
                <a:latin typeface="Lato"/>
                <a:cs typeface="Lato"/>
              </a:rPr>
              <a:t>ammonia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and  </a:t>
            </a: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rotate </a:t>
            </a:r>
            <a:r>
              <a:rPr sz="1600" spc="-2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600" dirty="0">
                <a:solidFill>
                  <a:srgbClr val="003D07"/>
                </a:solidFill>
                <a:latin typeface="Lato"/>
                <a:cs typeface="Lato"/>
              </a:rPr>
              <a:t>turbine </a:t>
            </a:r>
            <a:r>
              <a:rPr sz="1600" spc="40" dirty="0">
                <a:solidFill>
                  <a:srgbClr val="003D07"/>
                </a:solidFill>
                <a:latin typeface="Lato"/>
                <a:cs typeface="Lato"/>
              </a:rPr>
              <a:t>sing </a:t>
            </a:r>
            <a:r>
              <a:rPr sz="1600" spc="-20" dirty="0">
                <a:solidFill>
                  <a:srgbClr val="003D07"/>
                </a:solidFill>
                <a:latin typeface="Lato"/>
                <a:cs typeface="Lato"/>
              </a:rPr>
              <a:t>the</a:t>
            </a:r>
            <a:r>
              <a:rPr sz="1600" spc="17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003D07"/>
                </a:solidFill>
                <a:latin typeface="Lato"/>
                <a:cs typeface="Lato"/>
              </a:rPr>
              <a:t>vapour.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ts val="188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10" dirty="0">
                <a:solidFill>
                  <a:srgbClr val="003D07"/>
                </a:solidFill>
                <a:latin typeface="Lato"/>
                <a:cs typeface="Lato"/>
              </a:rPr>
              <a:t>Advantages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15" dirty="0">
                <a:solidFill>
                  <a:srgbClr val="4F6128"/>
                </a:solidFill>
                <a:latin typeface="Lato"/>
                <a:cs typeface="Lato"/>
              </a:rPr>
              <a:t>Continuous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source </a:t>
            </a:r>
            <a:r>
              <a:rPr sz="1600" spc="-5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1600" spc="1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energy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75" dirty="0">
                <a:solidFill>
                  <a:srgbClr val="4F6128"/>
                </a:solidFill>
                <a:latin typeface="Lato"/>
                <a:cs typeface="Lato"/>
              </a:rPr>
              <a:t>No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pollutant</a:t>
            </a:r>
            <a:r>
              <a:rPr sz="1600" spc="1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emission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68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70" dirty="0">
                <a:solidFill>
                  <a:srgbClr val="4F6128"/>
                </a:solidFill>
                <a:latin typeface="Lato"/>
                <a:cs typeface="Lato"/>
              </a:rPr>
              <a:t>Output </a:t>
            </a: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shows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very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little</a:t>
            </a:r>
            <a:r>
              <a:rPr sz="1600" spc="1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seasonal</a:t>
            </a:r>
            <a:endParaRPr sz="1600">
              <a:latin typeface="Lato"/>
              <a:cs typeface="Lato"/>
            </a:endParaRPr>
          </a:p>
          <a:p>
            <a:pPr marL="742950">
              <a:lnSpc>
                <a:spcPts val="1730"/>
              </a:lnSpc>
            </a:pP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variation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ts val="188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600" spc="10" dirty="0">
                <a:solidFill>
                  <a:srgbClr val="003D07"/>
                </a:solidFill>
                <a:latin typeface="Lato"/>
                <a:cs typeface="Lato"/>
              </a:rPr>
              <a:t>Disadvantages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Capital investment </a:t>
            </a:r>
            <a:r>
              <a:rPr sz="1600" spc="7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very</a:t>
            </a:r>
            <a:r>
              <a:rPr sz="1600" spc="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high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30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maintenance</a:t>
            </a:r>
            <a:r>
              <a:rPr sz="1600" spc="114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Low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Lato"/>
                <a:cs typeface="Lato"/>
              </a:rPr>
              <a:t>efficiency</a:t>
            </a:r>
            <a:endParaRPr sz="1600">
              <a:latin typeface="Lato"/>
              <a:cs typeface="Lato"/>
            </a:endParaRPr>
          </a:p>
          <a:p>
            <a:pPr marL="742950" lvl="1" indent="-273050">
              <a:lnSpc>
                <a:spcPts val="188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Pipes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could </a:t>
            </a:r>
            <a:r>
              <a:rPr sz="1600" spc="25" dirty="0">
                <a:solidFill>
                  <a:srgbClr val="4F6128"/>
                </a:solidFill>
                <a:latin typeface="Lato"/>
                <a:cs typeface="Lato"/>
              </a:rPr>
              <a:t>damage </a:t>
            </a:r>
            <a:r>
              <a:rPr sz="1600" spc="40" dirty="0">
                <a:solidFill>
                  <a:srgbClr val="4F6128"/>
                </a:solidFill>
                <a:latin typeface="Lato"/>
                <a:cs typeface="Lato"/>
              </a:rPr>
              <a:t>coral </a:t>
            </a:r>
            <a:r>
              <a:rPr sz="1600" spc="35" dirty="0">
                <a:solidFill>
                  <a:srgbClr val="4F6128"/>
                </a:solidFill>
                <a:latin typeface="Lato"/>
                <a:cs typeface="Lato"/>
              </a:rPr>
              <a:t>reefs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40" y="1978151"/>
            <a:ext cx="4328160" cy="355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19"/>
    </mc:Choice>
    <mc:Fallback>
      <p:transition spd="slow" advTm="216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062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Biomass</a:t>
            </a:r>
            <a:r>
              <a:rPr spc="-210" dirty="0"/>
              <a:t> </a:t>
            </a:r>
            <a:r>
              <a:rPr spc="40"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548206"/>
            <a:ext cx="5822315" cy="376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 algn="just">
              <a:lnSpc>
                <a:spcPts val="2145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spc="30" dirty="0">
                <a:solidFill>
                  <a:srgbClr val="003D07"/>
                </a:solidFill>
                <a:latin typeface="Lato"/>
                <a:cs typeface="Lato"/>
              </a:rPr>
              <a:t>Log </a:t>
            </a: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burning </a:t>
            </a:r>
            <a:r>
              <a:rPr sz="1800" spc="8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1800" spc="60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1800" spc="50" dirty="0">
                <a:solidFill>
                  <a:srgbClr val="003D07"/>
                </a:solidFill>
                <a:latin typeface="Lato"/>
                <a:cs typeface="Lato"/>
              </a:rPr>
              <a:t>simple </a:t>
            </a:r>
            <a:r>
              <a:rPr sz="1800" spc="-10" dirty="0">
                <a:solidFill>
                  <a:srgbClr val="003D07"/>
                </a:solidFill>
                <a:latin typeface="Lato"/>
                <a:cs typeface="Lato"/>
              </a:rPr>
              <a:t>way </a:t>
            </a:r>
            <a:r>
              <a:rPr sz="1800" spc="50" dirty="0">
                <a:solidFill>
                  <a:srgbClr val="003D07"/>
                </a:solidFill>
                <a:latin typeface="Lato"/>
                <a:cs typeface="Lato"/>
              </a:rPr>
              <a:t>use </a:t>
            </a:r>
            <a:r>
              <a:rPr sz="1800" spc="55" dirty="0">
                <a:solidFill>
                  <a:srgbClr val="003D07"/>
                </a:solidFill>
                <a:latin typeface="Lato"/>
                <a:cs typeface="Lato"/>
              </a:rPr>
              <a:t>biomass</a:t>
            </a:r>
            <a:r>
              <a:rPr sz="1800" spc="-15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energy</a:t>
            </a:r>
            <a:endParaRPr sz="1800">
              <a:latin typeface="Lato"/>
              <a:cs typeface="Lato"/>
            </a:endParaRPr>
          </a:p>
          <a:p>
            <a:pPr marL="342900" marR="106045" indent="-330835" algn="just">
              <a:lnSpc>
                <a:spcPct val="80000"/>
              </a:lnSpc>
              <a:spcBef>
                <a:spcPts val="41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spc="-114" dirty="0">
                <a:solidFill>
                  <a:srgbClr val="003D07"/>
                </a:solidFill>
                <a:latin typeface="Lato"/>
                <a:cs typeface="Lato"/>
              </a:rPr>
              <a:t>Wood </a:t>
            </a:r>
            <a:r>
              <a:rPr sz="1800" spc="8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1800" spc="-2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1800" spc="55" dirty="0">
                <a:solidFill>
                  <a:srgbClr val="003D07"/>
                </a:solidFill>
                <a:latin typeface="Lato"/>
                <a:cs typeface="Lato"/>
              </a:rPr>
              <a:t>largest </a:t>
            </a:r>
            <a:r>
              <a:rPr sz="1800" spc="45" dirty="0">
                <a:solidFill>
                  <a:srgbClr val="003D07"/>
                </a:solidFill>
                <a:latin typeface="Lato"/>
                <a:cs typeface="Lato"/>
              </a:rPr>
              <a:t>source </a:t>
            </a:r>
            <a:r>
              <a:rPr sz="1800" spc="-5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1800" spc="55" dirty="0">
                <a:solidFill>
                  <a:srgbClr val="003D07"/>
                </a:solidFill>
                <a:latin typeface="Lato"/>
                <a:cs typeface="Lato"/>
              </a:rPr>
              <a:t>biomass </a:t>
            </a: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energy. </a:t>
            </a:r>
            <a:r>
              <a:rPr sz="1800" spc="-40" dirty="0">
                <a:solidFill>
                  <a:srgbClr val="003D07"/>
                </a:solidFill>
                <a:latin typeface="Lato"/>
                <a:cs typeface="Lato"/>
              </a:rPr>
              <a:t>It </a:t>
            </a:r>
            <a:r>
              <a:rPr sz="1800" spc="30" dirty="0">
                <a:solidFill>
                  <a:srgbClr val="003D07"/>
                </a:solidFill>
                <a:latin typeface="Lato"/>
                <a:cs typeface="Lato"/>
              </a:rPr>
              <a:t>can  </a:t>
            </a:r>
            <a:r>
              <a:rPr sz="1800" spc="60" dirty="0">
                <a:solidFill>
                  <a:srgbClr val="003D07"/>
                </a:solidFill>
                <a:latin typeface="Lato"/>
                <a:cs typeface="Lato"/>
              </a:rPr>
              <a:t>also </a:t>
            </a:r>
            <a:r>
              <a:rPr sz="1800" spc="-10" dirty="0">
                <a:solidFill>
                  <a:srgbClr val="003D07"/>
                </a:solidFill>
                <a:latin typeface="Lato"/>
                <a:cs typeface="Lato"/>
              </a:rPr>
              <a:t>be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used </a:t>
            </a: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in electricity </a:t>
            </a:r>
            <a:r>
              <a:rPr sz="1800" spc="-10" dirty="0">
                <a:solidFill>
                  <a:srgbClr val="003D07"/>
                </a:solidFill>
                <a:latin typeface="Lato"/>
                <a:cs typeface="Lato"/>
              </a:rPr>
              <a:t>production </a:t>
            </a:r>
            <a:r>
              <a:rPr sz="1800" spc="10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wood-based  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power</a:t>
            </a:r>
            <a:r>
              <a:rPr sz="1800" spc="-2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stations.</a:t>
            </a:r>
            <a:endParaRPr sz="1800">
              <a:latin typeface="Lato"/>
              <a:cs typeface="Lato"/>
            </a:endParaRPr>
          </a:p>
          <a:p>
            <a:pPr marL="342900" indent="-330835" algn="just">
              <a:lnSpc>
                <a:spcPts val="2090"/>
              </a:lnSpc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Energy</a:t>
            </a:r>
            <a:r>
              <a:rPr sz="1800" spc="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003D07"/>
                </a:solidFill>
                <a:latin typeface="Lato"/>
                <a:cs typeface="Lato"/>
              </a:rPr>
              <a:t>crop</a:t>
            </a:r>
            <a:endParaRPr sz="1800">
              <a:latin typeface="Lato"/>
              <a:cs typeface="Lato"/>
            </a:endParaRPr>
          </a:p>
          <a:p>
            <a:pPr marL="742315" marR="5080" lvl="1" indent="-273050">
              <a:lnSpc>
                <a:spcPct val="80000"/>
              </a:lnSpc>
              <a:spcBef>
                <a:spcPts val="34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-30" dirty="0">
                <a:solidFill>
                  <a:srgbClr val="4F6128"/>
                </a:solidFill>
                <a:latin typeface="Lato"/>
                <a:cs typeface="Lato"/>
              </a:rPr>
              <a:t>An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energy crop </a:t>
            </a:r>
            <a:r>
              <a:rPr sz="1600" spc="7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plant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grown </a:t>
            </a:r>
            <a:r>
              <a:rPr sz="1600" spc="90" dirty="0">
                <a:solidFill>
                  <a:srgbClr val="4F6128"/>
                </a:solidFill>
                <a:latin typeface="Lato"/>
                <a:cs typeface="Lato"/>
              </a:rPr>
              <a:t>as 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low-cost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1600" spc="45" dirty="0">
                <a:solidFill>
                  <a:srgbClr val="4F6128"/>
                </a:solidFill>
                <a:latin typeface="Lato"/>
                <a:cs typeface="Lato"/>
              </a:rPr>
              <a:t>low- 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maintenance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harvest </a:t>
            </a:r>
            <a:r>
              <a:rPr sz="1600" spc="20" dirty="0">
                <a:solidFill>
                  <a:srgbClr val="4F6128"/>
                </a:solidFill>
                <a:latin typeface="Lato"/>
                <a:cs typeface="Lato"/>
              </a:rPr>
              <a:t>used </a:t>
            </a:r>
            <a:r>
              <a:rPr sz="1600" spc="-50" dirty="0">
                <a:solidFill>
                  <a:srgbClr val="4F6128"/>
                </a:solidFill>
                <a:latin typeface="Lato"/>
                <a:cs typeface="Lato"/>
              </a:rPr>
              <a:t>to </a:t>
            </a:r>
            <a:r>
              <a:rPr sz="1600" spc="30" dirty="0">
                <a:solidFill>
                  <a:srgbClr val="4F6128"/>
                </a:solidFill>
                <a:latin typeface="Lato"/>
                <a:cs typeface="Lato"/>
              </a:rPr>
              <a:t>make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biofuels, </a:t>
            </a:r>
            <a:r>
              <a:rPr sz="1600" spc="40" dirty="0">
                <a:solidFill>
                  <a:srgbClr val="4F6128"/>
                </a:solidFill>
                <a:latin typeface="Lato"/>
                <a:cs typeface="Lato"/>
              </a:rPr>
              <a:t>such </a:t>
            </a:r>
            <a:r>
              <a:rPr sz="1600" spc="85" dirty="0">
                <a:solidFill>
                  <a:srgbClr val="4F6128"/>
                </a:solidFill>
                <a:latin typeface="Lato"/>
                <a:cs typeface="Lato"/>
              </a:rPr>
              <a:t>as  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bioethanol, </a:t>
            </a:r>
            <a:r>
              <a:rPr sz="1600" spc="25" dirty="0">
                <a:solidFill>
                  <a:srgbClr val="4F6128"/>
                </a:solidFill>
                <a:latin typeface="Lato"/>
                <a:cs typeface="Lato"/>
              </a:rPr>
              <a:t>or </a:t>
            </a:r>
            <a:r>
              <a:rPr sz="1600" dirty="0">
                <a:solidFill>
                  <a:srgbClr val="4F6128"/>
                </a:solidFill>
                <a:latin typeface="Lato"/>
                <a:cs typeface="Lato"/>
              </a:rPr>
              <a:t>combusted 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for </a:t>
            </a:r>
            <a:r>
              <a:rPr sz="1600" spc="25" dirty="0">
                <a:solidFill>
                  <a:srgbClr val="4F6128"/>
                </a:solidFill>
                <a:latin typeface="Lato"/>
                <a:cs typeface="Lato"/>
              </a:rPr>
              <a:t>its </a:t>
            </a:r>
            <a:r>
              <a:rPr sz="1600" spc="10" dirty="0">
                <a:solidFill>
                  <a:srgbClr val="4F6128"/>
                </a:solidFill>
                <a:latin typeface="Lato"/>
                <a:cs typeface="Lato"/>
              </a:rPr>
              <a:t>energy </a:t>
            </a:r>
            <a:r>
              <a:rPr sz="1600" spc="-25" dirty="0">
                <a:solidFill>
                  <a:srgbClr val="4F6128"/>
                </a:solidFill>
                <a:latin typeface="Lato"/>
                <a:cs typeface="Lato"/>
              </a:rPr>
              <a:t>content </a:t>
            </a:r>
            <a:r>
              <a:rPr sz="1600" spc="-50" dirty="0">
                <a:solidFill>
                  <a:srgbClr val="4F6128"/>
                </a:solidFill>
                <a:latin typeface="Lato"/>
                <a:cs typeface="Lato"/>
              </a:rPr>
              <a:t>to 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generate </a:t>
            </a:r>
            <a:r>
              <a:rPr sz="1600" spc="5" dirty="0">
                <a:solidFill>
                  <a:srgbClr val="4F6128"/>
                </a:solidFill>
                <a:latin typeface="Lato"/>
                <a:cs typeface="Lato"/>
              </a:rPr>
              <a:t>electricity </a:t>
            </a:r>
            <a:r>
              <a:rPr sz="1600" spc="25" dirty="0">
                <a:solidFill>
                  <a:srgbClr val="4F6128"/>
                </a:solidFill>
                <a:latin typeface="Lato"/>
                <a:cs typeface="Lato"/>
              </a:rPr>
              <a:t>or </a:t>
            </a:r>
            <a:r>
              <a:rPr sz="1600" spc="-5" dirty="0">
                <a:solidFill>
                  <a:srgbClr val="4F6128"/>
                </a:solidFill>
                <a:latin typeface="Lato"/>
                <a:cs typeface="Lato"/>
              </a:rPr>
              <a:t>heat. </a:t>
            </a: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Example: Jatropha,  Sunflower</a:t>
            </a:r>
            <a:r>
              <a:rPr sz="1600" spc="5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600" spc="-15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ts val="211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1800" dirty="0">
                <a:solidFill>
                  <a:srgbClr val="003D07"/>
                </a:solidFill>
                <a:latin typeface="Lato"/>
                <a:cs typeface="Lato"/>
              </a:rPr>
              <a:t>trapped </a:t>
            </a:r>
            <a:r>
              <a:rPr sz="1800" spc="25" dirty="0">
                <a:solidFill>
                  <a:srgbClr val="003D07"/>
                </a:solidFill>
                <a:latin typeface="Lato"/>
                <a:cs typeface="Lato"/>
              </a:rPr>
              <a:t>inside</a:t>
            </a:r>
            <a:r>
              <a:rPr sz="180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1800" spc="55" dirty="0">
                <a:solidFill>
                  <a:srgbClr val="003D07"/>
                </a:solidFill>
                <a:latin typeface="Lato"/>
                <a:cs typeface="Lato"/>
              </a:rPr>
              <a:t>biomass</a:t>
            </a:r>
            <a:endParaRPr sz="1800">
              <a:latin typeface="Lato"/>
              <a:cs typeface="Lato"/>
            </a:endParaRPr>
          </a:p>
          <a:p>
            <a:pPr marL="342900" indent="-330835">
              <a:lnSpc>
                <a:spcPts val="210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20" dirty="0">
                <a:solidFill>
                  <a:srgbClr val="003D07"/>
                </a:solidFill>
                <a:latin typeface="Lato"/>
                <a:cs typeface="Lato"/>
              </a:rPr>
              <a:t>Biofuels</a:t>
            </a:r>
            <a:endParaRPr sz="1800">
              <a:latin typeface="Lato"/>
              <a:cs typeface="Lato"/>
            </a:endParaRPr>
          </a:p>
          <a:p>
            <a:pPr marL="742315" lvl="1" indent="-273050">
              <a:lnSpc>
                <a:spcPts val="1839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Biodiesel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25" dirty="0">
                <a:solidFill>
                  <a:srgbClr val="4F6128"/>
                </a:solidFill>
                <a:latin typeface="Lato"/>
                <a:cs typeface="Lato"/>
              </a:rPr>
              <a:t>Biogas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3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Bio-ethanol</a:t>
            </a:r>
            <a:endParaRPr sz="1600">
              <a:latin typeface="Lato"/>
              <a:cs typeface="Lato"/>
            </a:endParaRPr>
          </a:p>
          <a:p>
            <a:pPr marL="742315" lvl="1" indent="-273050">
              <a:lnSpc>
                <a:spcPts val="188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600" spc="15" dirty="0">
                <a:solidFill>
                  <a:srgbClr val="4F6128"/>
                </a:solidFill>
                <a:latin typeface="Lato"/>
                <a:cs typeface="Lato"/>
              </a:rPr>
              <a:t>Bio-methanol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43755" y="1972055"/>
            <a:ext cx="5000625" cy="3564890"/>
            <a:chOff x="4143755" y="1972055"/>
            <a:chExt cx="5000625" cy="3564890"/>
          </a:xfrm>
        </p:grpSpPr>
        <p:sp>
          <p:nvSpPr>
            <p:cNvPr id="5" name="object 5"/>
            <p:cNvSpPr/>
            <p:nvPr/>
          </p:nvSpPr>
          <p:spPr>
            <a:xfrm>
              <a:off x="4143755" y="3843527"/>
              <a:ext cx="5000244" cy="1693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3116" y="1972055"/>
              <a:ext cx="2500883" cy="1877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92"/>
    </mc:Choice>
    <mc:Fallback>
      <p:transition spd="slow" advTm="4149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14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Energy</a:t>
            </a:r>
            <a:r>
              <a:rPr spc="-185" dirty="0"/>
              <a:t> </a:t>
            </a:r>
            <a:r>
              <a:rPr spc="35" dirty="0"/>
              <a:t>recovery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504569"/>
            <a:ext cx="6928484" cy="4512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30835">
              <a:lnSpc>
                <a:spcPts val="371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-55" dirty="0">
                <a:solidFill>
                  <a:srgbClr val="003D07"/>
                </a:solidFill>
                <a:latin typeface="Lato"/>
                <a:cs typeface="Lato"/>
              </a:rPr>
              <a:t>Getting </a:t>
            </a: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energy </a:t>
            </a:r>
            <a:r>
              <a:rPr sz="3200" spc="-80" dirty="0">
                <a:solidFill>
                  <a:srgbClr val="003D07"/>
                </a:solidFill>
                <a:latin typeface="Lato"/>
                <a:cs typeface="Lato"/>
              </a:rPr>
              <a:t>by </a:t>
            </a: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burning </a:t>
            </a:r>
            <a:r>
              <a:rPr sz="3200" spc="-30" dirty="0">
                <a:solidFill>
                  <a:srgbClr val="003D07"/>
                </a:solidFill>
                <a:latin typeface="Lato"/>
                <a:cs typeface="Lato"/>
              </a:rPr>
              <a:t>the</a:t>
            </a:r>
            <a:r>
              <a:rPr sz="3200" spc="229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waste</a:t>
            </a:r>
            <a:endParaRPr sz="3200">
              <a:latin typeface="Lato"/>
              <a:cs typeface="Lato"/>
            </a:endParaRPr>
          </a:p>
          <a:p>
            <a:pPr marL="342900" indent="-330835">
              <a:lnSpc>
                <a:spcPts val="3620"/>
              </a:lnSpc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20" dirty="0">
                <a:solidFill>
                  <a:srgbClr val="003D07"/>
                </a:solidFill>
                <a:latin typeface="Lato"/>
                <a:cs typeface="Lato"/>
              </a:rPr>
              <a:t>Advantages</a:t>
            </a:r>
            <a:endParaRPr sz="3200">
              <a:latin typeface="Lato"/>
              <a:cs typeface="Lato"/>
            </a:endParaRPr>
          </a:p>
          <a:p>
            <a:pPr marL="742315" lvl="1" indent="-273050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Reduced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number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coal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fired power</a:t>
            </a:r>
            <a:r>
              <a:rPr sz="2400" spc="2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plants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70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Reduced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airborne</a:t>
            </a:r>
            <a:r>
              <a:rPr sz="2400" spc="9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particles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Improved </a:t>
            </a:r>
            <a:r>
              <a:rPr sz="2400" spc="80" dirty="0">
                <a:solidFill>
                  <a:srgbClr val="4F6128"/>
                </a:solidFill>
                <a:latin typeface="Lato"/>
                <a:cs typeface="Lato"/>
              </a:rPr>
              <a:t>air</a:t>
            </a: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quality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Lower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fuel </a:t>
            </a:r>
            <a:r>
              <a:rPr sz="2400" spc="90" dirty="0">
                <a:solidFill>
                  <a:srgbClr val="4F6128"/>
                </a:solidFill>
                <a:latin typeface="Lato"/>
                <a:cs typeface="Lato"/>
              </a:rPr>
              <a:t>bills </a:t>
            </a:r>
            <a:r>
              <a:rPr sz="2400" spc="-30" dirty="0">
                <a:solidFill>
                  <a:srgbClr val="4F6128"/>
                </a:solidFill>
                <a:latin typeface="Lato"/>
                <a:cs typeface="Lato"/>
              </a:rPr>
              <a:t>on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transport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70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Longer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availability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crude</a:t>
            </a:r>
            <a:r>
              <a:rPr sz="2400" spc="15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oil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0" dirty="0">
                <a:solidFill>
                  <a:srgbClr val="4F6128"/>
                </a:solidFill>
                <a:latin typeface="Lato"/>
                <a:cs typeface="Lato"/>
              </a:rPr>
              <a:t>Reduction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waste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volume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(up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to</a:t>
            </a:r>
            <a:r>
              <a:rPr sz="2400" spc="2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90" dirty="0">
                <a:solidFill>
                  <a:srgbClr val="4F6128"/>
                </a:solidFill>
                <a:latin typeface="Lato"/>
                <a:cs typeface="Lato"/>
              </a:rPr>
              <a:t>90%)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66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140" dirty="0">
                <a:solidFill>
                  <a:srgbClr val="4F6128"/>
                </a:solidFill>
                <a:latin typeface="Lato"/>
                <a:cs typeface="Lato"/>
              </a:rPr>
              <a:t>Less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requirement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landfill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space</a:t>
            </a:r>
            <a:endParaRPr sz="2400">
              <a:latin typeface="Lato"/>
              <a:cs typeface="Lato"/>
            </a:endParaRPr>
          </a:p>
          <a:p>
            <a:pPr marL="342900" indent="-330835">
              <a:lnSpc>
                <a:spcPts val="3620"/>
              </a:lnSpc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Disadvantages</a:t>
            </a:r>
            <a:endParaRPr sz="3200">
              <a:latin typeface="Lato"/>
              <a:cs typeface="Lato"/>
            </a:endParaRPr>
          </a:p>
          <a:p>
            <a:pPr marL="742315" lvl="1" indent="-273050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70" dirty="0">
                <a:solidFill>
                  <a:srgbClr val="4F6128"/>
                </a:solidFill>
                <a:latin typeface="Lato"/>
                <a:cs typeface="Lato"/>
              </a:rPr>
              <a:t>Release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-10" dirty="0">
                <a:solidFill>
                  <a:srgbClr val="4F6128"/>
                </a:solidFill>
                <a:latin typeface="Lato"/>
                <a:cs typeface="Lato"/>
              </a:rPr>
              <a:t>toxic</a:t>
            </a:r>
            <a:r>
              <a:rPr sz="2400" spc="1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substances</a:t>
            </a:r>
            <a:endParaRPr sz="2400">
              <a:latin typeface="Lato"/>
              <a:cs typeface="Lato"/>
            </a:endParaRPr>
          </a:p>
          <a:p>
            <a:pPr marL="742315" lvl="1" indent="-273050">
              <a:lnSpc>
                <a:spcPts val="279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Residual </a:t>
            </a:r>
            <a:r>
              <a:rPr sz="2400" spc="90" dirty="0">
                <a:solidFill>
                  <a:srgbClr val="4F6128"/>
                </a:solidFill>
                <a:latin typeface="Lato"/>
                <a:cs typeface="Lato"/>
              </a:rPr>
              <a:t>ash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may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contain </a:t>
            </a:r>
            <a:r>
              <a:rPr sz="2400" spc="-5" dirty="0">
                <a:solidFill>
                  <a:srgbClr val="4F6128"/>
                </a:solidFill>
                <a:latin typeface="Lato"/>
                <a:cs typeface="Lato"/>
              </a:rPr>
              <a:t>heavy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metal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30"/>
    </mc:Choice>
    <mc:Fallback>
      <p:transition spd="slow" advTm="3033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657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Refuse </a:t>
            </a:r>
            <a:r>
              <a:rPr spc="10" dirty="0"/>
              <a:t>Derived </a:t>
            </a:r>
            <a:r>
              <a:rPr spc="30" dirty="0"/>
              <a:t>Fuel</a:t>
            </a:r>
            <a:r>
              <a:rPr spc="-585" dirty="0"/>
              <a:t> </a:t>
            </a:r>
            <a:r>
              <a:rPr spc="80" dirty="0"/>
              <a:t>(RDF)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014"/>
            <a:ext cx="8197850" cy="1510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ts val="2375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200" spc="-65" dirty="0">
                <a:solidFill>
                  <a:srgbClr val="003D07"/>
                </a:solidFill>
                <a:latin typeface="Lato"/>
                <a:cs typeface="Lato"/>
              </a:rPr>
              <a:t>RDF </a:t>
            </a:r>
            <a:r>
              <a:rPr sz="2200" spc="60" dirty="0">
                <a:solidFill>
                  <a:srgbClr val="003D07"/>
                </a:solidFill>
                <a:latin typeface="Lato"/>
                <a:cs typeface="Lato"/>
              </a:rPr>
              <a:t>consists largely </a:t>
            </a:r>
            <a:r>
              <a:rPr sz="2200" spc="-6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2200" spc="20" dirty="0">
                <a:solidFill>
                  <a:srgbClr val="003D07"/>
                </a:solidFill>
                <a:latin typeface="Lato"/>
                <a:cs typeface="Lato"/>
              </a:rPr>
              <a:t>combustible </a:t>
            </a:r>
            <a:r>
              <a:rPr sz="2200" spc="10" dirty="0">
                <a:solidFill>
                  <a:srgbClr val="003D07"/>
                </a:solidFill>
                <a:latin typeface="Lato"/>
                <a:cs typeface="Lato"/>
              </a:rPr>
              <a:t>components </a:t>
            </a:r>
            <a:r>
              <a:rPr sz="2200" spc="-65" dirty="0">
                <a:solidFill>
                  <a:srgbClr val="003D07"/>
                </a:solidFill>
                <a:latin typeface="Lato"/>
                <a:cs typeface="Lato"/>
              </a:rPr>
              <a:t>of</a:t>
            </a:r>
            <a:r>
              <a:rPr sz="2200" spc="20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200" spc="55" dirty="0">
                <a:solidFill>
                  <a:srgbClr val="003D07"/>
                </a:solidFill>
                <a:latin typeface="Lato"/>
                <a:cs typeface="Lato"/>
              </a:rPr>
              <a:t>such</a:t>
            </a:r>
            <a:endParaRPr sz="2200">
              <a:latin typeface="Lato"/>
              <a:cs typeface="Lato"/>
            </a:endParaRPr>
          </a:p>
          <a:p>
            <a:pPr marL="342900">
              <a:lnSpc>
                <a:spcPts val="2375"/>
              </a:lnSpc>
            </a:pPr>
            <a:r>
              <a:rPr sz="2200" spc="25" dirty="0">
                <a:solidFill>
                  <a:srgbClr val="003D07"/>
                </a:solidFill>
                <a:latin typeface="Lato"/>
                <a:cs typeface="Lato"/>
              </a:rPr>
              <a:t>waste, </a:t>
            </a:r>
            <a:r>
              <a:rPr sz="2200" spc="125" dirty="0">
                <a:solidFill>
                  <a:srgbClr val="003D07"/>
                </a:solidFill>
                <a:latin typeface="Lato"/>
                <a:cs typeface="Lato"/>
              </a:rPr>
              <a:t>as </a:t>
            </a:r>
            <a:r>
              <a:rPr sz="2200" spc="-20" dirty="0">
                <a:solidFill>
                  <a:srgbClr val="003D07"/>
                </a:solidFill>
                <a:latin typeface="Lato"/>
                <a:cs typeface="Lato"/>
              </a:rPr>
              <a:t>non </a:t>
            </a:r>
            <a:r>
              <a:rPr sz="2200" spc="45" dirty="0">
                <a:solidFill>
                  <a:srgbClr val="003D07"/>
                </a:solidFill>
                <a:latin typeface="Lato"/>
                <a:cs typeface="Lato"/>
              </a:rPr>
              <a:t>recyclable </a:t>
            </a:r>
            <a:r>
              <a:rPr sz="2200" spc="65" dirty="0">
                <a:solidFill>
                  <a:srgbClr val="003D07"/>
                </a:solidFill>
                <a:latin typeface="Lato"/>
                <a:cs typeface="Lato"/>
              </a:rPr>
              <a:t>plastics </a:t>
            </a:r>
            <a:r>
              <a:rPr sz="2200" spc="-5" dirty="0">
                <a:solidFill>
                  <a:srgbClr val="003D07"/>
                </a:solidFill>
                <a:latin typeface="Lato"/>
                <a:cs typeface="Lato"/>
              </a:rPr>
              <a:t>, </a:t>
            </a:r>
            <a:r>
              <a:rPr sz="2200" spc="30" dirty="0">
                <a:solidFill>
                  <a:srgbClr val="003D07"/>
                </a:solidFill>
                <a:latin typeface="Lato"/>
                <a:cs typeface="Lato"/>
              </a:rPr>
              <a:t>paper </a:t>
            </a:r>
            <a:r>
              <a:rPr sz="2200" spc="25" dirty="0">
                <a:solidFill>
                  <a:srgbClr val="003D07"/>
                </a:solidFill>
                <a:latin typeface="Lato"/>
                <a:cs typeface="Lato"/>
              </a:rPr>
              <a:t>cardboard, </a:t>
            </a:r>
            <a:r>
              <a:rPr sz="2200" spc="75" dirty="0">
                <a:solidFill>
                  <a:srgbClr val="003D07"/>
                </a:solidFill>
                <a:latin typeface="Lato"/>
                <a:cs typeface="Lato"/>
              </a:rPr>
              <a:t>labels</a:t>
            </a:r>
            <a:r>
              <a:rPr sz="2200" spc="-3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003D07"/>
                </a:solidFill>
                <a:latin typeface="Lato"/>
                <a:cs typeface="Lato"/>
              </a:rPr>
              <a:t>etc.</a:t>
            </a:r>
            <a:endParaRPr sz="2200">
              <a:latin typeface="Lato"/>
              <a:cs typeface="Lato"/>
            </a:endParaRPr>
          </a:p>
          <a:p>
            <a:pPr marL="342900" marR="15875" indent="-330835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dirty="0"/>
              <a:t>	</a:t>
            </a:r>
            <a:r>
              <a:rPr sz="2200" spc="-10" dirty="0">
                <a:solidFill>
                  <a:srgbClr val="003D07"/>
                </a:solidFill>
                <a:latin typeface="Lato"/>
                <a:cs typeface="Lato"/>
              </a:rPr>
              <a:t>These </a:t>
            </a:r>
            <a:r>
              <a:rPr sz="2200" spc="30" dirty="0">
                <a:solidFill>
                  <a:srgbClr val="003D07"/>
                </a:solidFill>
                <a:latin typeface="Lato"/>
                <a:cs typeface="Lato"/>
              </a:rPr>
              <a:t>fractions </a:t>
            </a:r>
            <a:r>
              <a:rPr sz="2200" spc="70" dirty="0">
                <a:solidFill>
                  <a:srgbClr val="003D07"/>
                </a:solidFill>
                <a:latin typeface="Lato"/>
                <a:cs typeface="Lato"/>
              </a:rPr>
              <a:t>are </a:t>
            </a:r>
            <a:r>
              <a:rPr sz="2200" spc="35" dirty="0">
                <a:solidFill>
                  <a:srgbClr val="003D07"/>
                </a:solidFill>
                <a:latin typeface="Lato"/>
                <a:cs typeface="Lato"/>
              </a:rPr>
              <a:t>separated </a:t>
            </a:r>
            <a:r>
              <a:rPr sz="2200" spc="-55" dirty="0">
                <a:solidFill>
                  <a:srgbClr val="003D07"/>
                </a:solidFill>
                <a:latin typeface="Lato"/>
                <a:cs typeface="Lato"/>
              </a:rPr>
              <a:t>by </a:t>
            </a:r>
            <a:r>
              <a:rPr sz="2200" spc="-15" dirty="0">
                <a:solidFill>
                  <a:srgbClr val="003D07"/>
                </a:solidFill>
                <a:latin typeface="Lato"/>
                <a:cs typeface="Lato"/>
              </a:rPr>
              <a:t>different </a:t>
            </a:r>
            <a:r>
              <a:rPr sz="2200" spc="50" dirty="0">
                <a:solidFill>
                  <a:srgbClr val="003D07"/>
                </a:solidFill>
                <a:latin typeface="Lato"/>
                <a:cs typeface="Lato"/>
              </a:rPr>
              <a:t>processing </a:t>
            </a:r>
            <a:r>
              <a:rPr sz="2200" spc="55" dirty="0">
                <a:solidFill>
                  <a:srgbClr val="003D07"/>
                </a:solidFill>
                <a:latin typeface="Lato"/>
                <a:cs typeface="Lato"/>
              </a:rPr>
              <a:t>steps </a:t>
            </a:r>
            <a:r>
              <a:rPr sz="2200" spc="10" dirty="0">
                <a:solidFill>
                  <a:srgbClr val="003D07"/>
                </a:solidFill>
                <a:latin typeface="Lato"/>
                <a:cs typeface="Lato"/>
              </a:rPr>
              <a:t>in  </a:t>
            </a:r>
            <a:r>
              <a:rPr sz="2200" spc="35" dirty="0">
                <a:solidFill>
                  <a:srgbClr val="003D07"/>
                </a:solidFill>
                <a:latin typeface="Lato"/>
                <a:cs typeface="Lato"/>
              </a:rPr>
              <a:t>order </a:t>
            </a:r>
            <a:r>
              <a:rPr sz="2200" spc="-60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2200" spc="5" dirty="0">
                <a:solidFill>
                  <a:srgbClr val="003D07"/>
                </a:solidFill>
                <a:latin typeface="Lato"/>
                <a:cs typeface="Lato"/>
              </a:rPr>
              <a:t>produce </a:t>
            </a:r>
            <a:r>
              <a:rPr sz="2200" spc="75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2200" spc="10" dirty="0">
                <a:solidFill>
                  <a:srgbClr val="003D07"/>
                </a:solidFill>
                <a:latin typeface="Lato"/>
                <a:cs typeface="Lato"/>
              </a:rPr>
              <a:t>homogeneous </a:t>
            </a:r>
            <a:r>
              <a:rPr sz="2200" spc="50" dirty="0">
                <a:solidFill>
                  <a:srgbClr val="003D07"/>
                </a:solidFill>
                <a:latin typeface="Lato"/>
                <a:cs typeface="Lato"/>
              </a:rPr>
              <a:t>material </a:t>
            </a:r>
            <a:r>
              <a:rPr sz="2200" spc="5" dirty="0">
                <a:solidFill>
                  <a:srgbClr val="003D07"/>
                </a:solidFill>
                <a:latin typeface="Lato"/>
                <a:cs typeface="Lato"/>
              </a:rPr>
              <a:t>which </a:t>
            </a:r>
            <a:r>
              <a:rPr sz="2200" spc="35" dirty="0">
                <a:solidFill>
                  <a:srgbClr val="003D07"/>
                </a:solidFill>
                <a:latin typeface="Lato"/>
                <a:cs typeface="Lato"/>
              </a:rPr>
              <a:t>can </a:t>
            </a:r>
            <a:r>
              <a:rPr sz="2200" spc="-10" dirty="0">
                <a:solidFill>
                  <a:srgbClr val="003D07"/>
                </a:solidFill>
                <a:latin typeface="Lato"/>
                <a:cs typeface="Lato"/>
              </a:rPr>
              <a:t>be </a:t>
            </a:r>
            <a:r>
              <a:rPr sz="2200" spc="30" dirty="0">
                <a:solidFill>
                  <a:srgbClr val="003D07"/>
                </a:solidFill>
                <a:latin typeface="Lato"/>
                <a:cs typeface="Lato"/>
              </a:rPr>
              <a:t>used  </a:t>
            </a:r>
            <a:r>
              <a:rPr sz="2200" spc="125" dirty="0">
                <a:solidFill>
                  <a:srgbClr val="003D07"/>
                </a:solidFill>
                <a:latin typeface="Lato"/>
                <a:cs typeface="Lato"/>
              </a:rPr>
              <a:t>as </a:t>
            </a:r>
            <a:r>
              <a:rPr sz="2200" spc="15" dirty="0">
                <a:solidFill>
                  <a:srgbClr val="003D07"/>
                </a:solidFill>
                <a:latin typeface="Lato"/>
                <a:cs typeface="Lato"/>
              </a:rPr>
              <a:t>substitute </a:t>
            </a:r>
            <a:r>
              <a:rPr sz="2200" spc="5" dirty="0">
                <a:solidFill>
                  <a:srgbClr val="003D07"/>
                </a:solidFill>
                <a:latin typeface="Lato"/>
                <a:cs typeface="Lato"/>
              </a:rPr>
              <a:t>for </a:t>
            </a:r>
            <a:r>
              <a:rPr sz="2200" spc="65" dirty="0">
                <a:solidFill>
                  <a:srgbClr val="003D07"/>
                </a:solidFill>
                <a:latin typeface="Lato"/>
                <a:cs typeface="Lato"/>
              </a:rPr>
              <a:t>fossil</a:t>
            </a:r>
            <a:r>
              <a:rPr sz="2200" spc="-6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200" spc="45" dirty="0">
                <a:solidFill>
                  <a:srgbClr val="003D07"/>
                </a:solidFill>
                <a:latin typeface="Lato"/>
                <a:cs typeface="Lato"/>
              </a:rPr>
              <a:t>fuels</a:t>
            </a:r>
            <a:endParaRPr sz="2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244" y="3044951"/>
            <a:ext cx="5573267" cy="316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23"/>
    </mc:Choice>
    <mc:Fallback>
      <p:transition spd="slow" advTm="1852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655" y="3076701"/>
            <a:ext cx="4171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" dirty="0">
                <a:solidFill>
                  <a:srgbClr val="00664D"/>
                </a:solidFill>
              </a:rPr>
              <a:t>Thank</a:t>
            </a:r>
            <a:r>
              <a:rPr sz="7200" spc="-330" dirty="0">
                <a:solidFill>
                  <a:srgbClr val="00664D"/>
                </a:solidFill>
              </a:rPr>
              <a:t> </a:t>
            </a:r>
            <a:r>
              <a:rPr sz="7200" spc="-114" dirty="0">
                <a:solidFill>
                  <a:srgbClr val="00664D"/>
                </a:solidFill>
              </a:rPr>
              <a:t>You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6"/>
    </mc:Choice>
    <mc:Fallback>
      <p:transition spd="slow" advTm="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036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Functions </a:t>
            </a:r>
            <a:r>
              <a:rPr spc="-100" dirty="0"/>
              <a:t>of</a:t>
            </a:r>
            <a:r>
              <a:rPr spc="-405" dirty="0"/>
              <a:t> </a:t>
            </a:r>
            <a:r>
              <a:rPr spc="90" dirty="0"/>
              <a:t>forests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536014"/>
            <a:ext cx="4325620" cy="379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200" spc="35" dirty="0">
                <a:solidFill>
                  <a:srgbClr val="003D07"/>
                </a:solidFill>
                <a:latin typeface="Lato"/>
                <a:cs typeface="Lato"/>
              </a:rPr>
              <a:t>Commercial</a:t>
            </a:r>
            <a:r>
              <a:rPr sz="2200" spc="5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200" spc="60" dirty="0">
                <a:solidFill>
                  <a:srgbClr val="003D07"/>
                </a:solidFill>
                <a:latin typeface="Lato"/>
                <a:cs typeface="Lato"/>
              </a:rPr>
              <a:t>use</a:t>
            </a:r>
            <a:endParaRPr sz="22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Timber,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pulpwood</a:t>
            </a:r>
            <a:endParaRPr sz="2000">
              <a:latin typeface="Lato"/>
              <a:cs typeface="Lato"/>
            </a:endParaRPr>
          </a:p>
          <a:p>
            <a:pPr marL="742950" marR="8890" lvl="1" indent="-273050">
              <a:lnSpc>
                <a:spcPct val="8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Raw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materials: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oil,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bamboo,  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cotton,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jute,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rubber,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gum,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fibers 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  <a:p>
            <a:pPr marL="742950" marR="5080" lvl="1" indent="-273050">
              <a:lnSpc>
                <a:spcPct val="801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Edible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products: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Fruits, 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condiments,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spices,</a:t>
            </a: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Beverages, 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fodder</a:t>
            </a:r>
            <a:endParaRPr sz="20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Manure,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fuel </a:t>
            </a:r>
            <a:r>
              <a:rPr sz="2000" spc="-45" dirty="0">
                <a:solidFill>
                  <a:srgbClr val="4F6128"/>
                </a:solidFill>
                <a:latin typeface="Lato"/>
                <a:cs typeface="Lato"/>
              </a:rPr>
              <a:t>wood</a:t>
            </a:r>
            <a:endParaRPr sz="20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Medicines</a:t>
            </a:r>
            <a:endParaRPr sz="20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Minerals</a:t>
            </a:r>
            <a:endParaRPr sz="20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Employment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opportunity</a:t>
            </a:r>
            <a:endParaRPr sz="20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Recreation: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Tourism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384" y="1499616"/>
            <a:ext cx="3785870" cy="4715510"/>
            <a:chOff x="5358384" y="1499616"/>
            <a:chExt cx="3785870" cy="4715510"/>
          </a:xfrm>
        </p:grpSpPr>
        <p:sp>
          <p:nvSpPr>
            <p:cNvPr id="5" name="object 5"/>
            <p:cNvSpPr/>
            <p:nvPr/>
          </p:nvSpPr>
          <p:spPr>
            <a:xfrm>
              <a:off x="5358384" y="1499616"/>
              <a:ext cx="3785616" cy="2215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8384" y="3375660"/>
              <a:ext cx="3785616" cy="2839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05"/>
    </mc:Choice>
    <mc:Fallback>
      <p:transition spd="slow" advTm="576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036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Functions </a:t>
            </a:r>
            <a:r>
              <a:rPr spc="-100" dirty="0"/>
              <a:t>of</a:t>
            </a:r>
            <a:r>
              <a:rPr spc="-405" dirty="0"/>
              <a:t> </a:t>
            </a:r>
            <a:r>
              <a:rPr spc="90" dirty="0"/>
              <a:t>forests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635"/>
            <a:ext cx="3723004" cy="38639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3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25" dirty="0">
                <a:solidFill>
                  <a:srgbClr val="003D07"/>
                </a:solidFill>
                <a:latin typeface="Lato"/>
                <a:cs typeface="Lato"/>
              </a:rPr>
              <a:t>Environmental</a:t>
            </a:r>
            <a:r>
              <a:rPr sz="2400" spc="1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5" dirty="0">
                <a:solidFill>
                  <a:srgbClr val="003D07"/>
                </a:solidFill>
                <a:latin typeface="Lato"/>
                <a:cs typeface="Lato"/>
              </a:rPr>
              <a:t>functions</a:t>
            </a:r>
            <a:endParaRPr sz="2400">
              <a:latin typeface="Lato"/>
              <a:cs typeface="Lato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Regulation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hydrological 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cycles</a:t>
            </a:r>
            <a:endParaRPr sz="20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Produces</a:t>
            </a:r>
            <a:r>
              <a:rPr sz="2000" spc="-6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oxygen</a:t>
            </a:r>
            <a:endParaRPr sz="20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Soil</a:t>
            </a:r>
            <a:r>
              <a:rPr sz="2000" spc="-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conservation</a:t>
            </a:r>
            <a:endParaRPr sz="20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Pollutants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moderators</a:t>
            </a:r>
            <a:endParaRPr sz="2000">
              <a:latin typeface="Lato"/>
              <a:cs typeface="Lato"/>
            </a:endParaRPr>
          </a:p>
          <a:p>
            <a:pPr marL="742950" marR="276225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Driving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energy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flow</a:t>
            </a:r>
            <a:r>
              <a:rPr sz="2000" spc="-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nutrient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cycle</a:t>
            </a:r>
            <a:endParaRPr sz="20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Wild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life</a:t>
            </a:r>
            <a:r>
              <a:rPr sz="2000" spc="9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habitat</a:t>
            </a:r>
            <a:endParaRPr sz="20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Reducing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Greenhouse</a:t>
            </a: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90" dirty="0">
                <a:solidFill>
                  <a:srgbClr val="4F6128"/>
                </a:solidFill>
                <a:latin typeface="Lato"/>
                <a:cs typeface="Lato"/>
              </a:rPr>
              <a:t>gas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5255" y="1499616"/>
            <a:ext cx="4429125" cy="4742815"/>
            <a:chOff x="4715255" y="1499616"/>
            <a:chExt cx="4429125" cy="4742815"/>
          </a:xfrm>
        </p:grpSpPr>
        <p:sp>
          <p:nvSpPr>
            <p:cNvPr id="5" name="object 5"/>
            <p:cNvSpPr/>
            <p:nvPr/>
          </p:nvSpPr>
          <p:spPr>
            <a:xfrm>
              <a:off x="4715255" y="3285744"/>
              <a:ext cx="4428743" cy="2956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5255" y="1499616"/>
              <a:ext cx="4428743" cy="2618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26"/>
    </mc:Choice>
    <mc:Fallback>
      <p:transition spd="slow" advTm="180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103378"/>
            <a:ext cx="63188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Over-exploitation </a:t>
            </a:r>
            <a:r>
              <a:rPr sz="4000" spc="-95" dirty="0"/>
              <a:t>of</a:t>
            </a:r>
            <a:r>
              <a:rPr sz="4000" spc="-295" dirty="0"/>
              <a:t> </a:t>
            </a:r>
            <a:r>
              <a:rPr sz="4000" spc="75" dirty="0"/>
              <a:t>forests  </a:t>
            </a:r>
            <a:r>
              <a:rPr sz="4000" spc="-25" dirty="0"/>
              <a:t>(Deforestation)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517904"/>
            <a:ext cx="4491990" cy="43078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45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70" dirty="0">
                <a:solidFill>
                  <a:srgbClr val="003D07"/>
                </a:solidFill>
                <a:latin typeface="Lato"/>
                <a:cs typeface="Lato"/>
              </a:rPr>
              <a:t>Causes</a:t>
            </a:r>
            <a:endParaRPr sz="2700">
              <a:latin typeface="Lato"/>
              <a:cs typeface="Lato"/>
            </a:endParaRPr>
          </a:p>
          <a:p>
            <a:pPr marL="742950" marR="5080" lvl="1" indent="-273050">
              <a:lnSpc>
                <a:spcPts val="2590"/>
              </a:lnSpc>
              <a:spcBef>
                <a:spcPts val="64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Extensive </a:t>
            </a:r>
            <a:r>
              <a:rPr sz="2400" spc="-50" dirty="0">
                <a:solidFill>
                  <a:srgbClr val="4F6128"/>
                </a:solidFill>
                <a:latin typeface="Lato"/>
                <a:cs typeface="Lato"/>
              </a:rPr>
              <a:t>wood </a:t>
            </a:r>
            <a:r>
              <a:rPr sz="2400" spc="-10" dirty="0">
                <a:solidFill>
                  <a:srgbClr val="4F6128"/>
                </a:solidFill>
                <a:latin typeface="Lato"/>
                <a:cs typeface="Lato"/>
              </a:rPr>
              <a:t>cutting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 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logging</a:t>
            </a:r>
            <a:endParaRPr sz="2400">
              <a:latin typeface="Lato"/>
              <a:cs typeface="Lato"/>
            </a:endParaRPr>
          </a:p>
          <a:p>
            <a:pPr marL="742950" marR="253365" lvl="1" indent="-273050">
              <a:lnSpc>
                <a:spcPts val="259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-10" dirty="0">
                <a:solidFill>
                  <a:srgbClr val="4F6128"/>
                </a:solidFill>
                <a:latin typeface="Lato"/>
                <a:cs typeface="Lato"/>
              </a:rPr>
              <a:t>Deforestation </a:t>
            </a:r>
            <a:r>
              <a:rPr sz="2400" spc="-15" dirty="0">
                <a:solidFill>
                  <a:srgbClr val="4F6128"/>
                </a:solidFill>
                <a:latin typeface="Lato"/>
                <a:cs typeface="Lato"/>
              </a:rPr>
              <a:t>due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to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road 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construction</a:t>
            </a:r>
            <a:endParaRPr sz="2400">
              <a:latin typeface="Lato"/>
              <a:cs typeface="Lato"/>
            </a:endParaRPr>
          </a:p>
          <a:p>
            <a:pPr marL="742950" marR="1222375" lvl="1" indent="-273050">
              <a:lnSpc>
                <a:spcPts val="259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Clearing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forest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for 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agriculture</a:t>
            </a:r>
            <a:endParaRPr sz="24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2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Overgrazing</a:t>
            </a:r>
            <a:endParaRPr sz="24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-50" dirty="0">
                <a:solidFill>
                  <a:srgbClr val="4F6128"/>
                </a:solidFill>
                <a:latin typeface="Lato"/>
                <a:cs typeface="Lato"/>
              </a:rPr>
              <a:t>Mining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activities</a:t>
            </a:r>
            <a:endParaRPr sz="24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3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Big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hydropower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projects</a:t>
            </a:r>
            <a:endParaRPr sz="2400">
              <a:latin typeface="Lato"/>
              <a:cs typeface="Lato"/>
            </a:endParaRPr>
          </a:p>
          <a:p>
            <a:pPr marL="742950" lvl="1" indent="-273685">
              <a:lnSpc>
                <a:spcPct val="100000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Forest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fire</a:t>
            </a:r>
            <a:endParaRPr sz="2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5128" y="1499616"/>
            <a:ext cx="3928871" cy="471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10"/>
    </mc:Choice>
    <mc:Fallback>
      <p:transition spd="slow" advTm="319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Over-exploitation </a:t>
            </a:r>
            <a:r>
              <a:rPr spc="-100" dirty="0"/>
              <a:t>of</a:t>
            </a:r>
            <a:r>
              <a:rPr spc="-335" dirty="0"/>
              <a:t> </a:t>
            </a:r>
            <a:r>
              <a:rPr spc="90" dirty="0"/>
              <a:t>forests  </a:t>
            </a:r>
            <a:r>
              <a:rPr spc="-20" dirty="0"/>
              <a:t>(Deforestation)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726249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10" dirty="0">
                <a:solidFill>
                  <a:srgbClr val="003D07"/>
                </a:solidFill>
                <a:latin typeface="Lato"/>
                <a:cs typeface="Lato"/>
              </a:rPr>
              <a:t>Effects</a:t>
            </a:r>
            <a:endParaRPr sz="27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Threatens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existence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wildlife</a:t>
            </a:r>
            <a:r>
              <a:rPr sz="2400" spc="2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70" dirty="0">
                <a:solidFill>
                  <a:srgbClr val="4F6128"/>
                </a:solidFill>
                <a:latin typeface="Lato"/>
                <a:cs typeface="Lato"/>
              </a:rPr>
              <a:t>species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Biodiversity </a:t>
            </a:r>
            <a:r>
              <a:rPr sz="2400" spc="114" dirty="0">
                <a:solidFill>
                  <a:srgbClr val="4F6128"/>
                </a:solidFill>
                <a:latin typeface="Lato"/>
                <a:cs typeface="Lato"/>
              </a:rPr>
              <a:t>is</a:t>
            </a:r>
            <a:r>
              <a:rPr sz="2400" spc="8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lost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Hydrological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cycle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gets</a:t>
            </a:r>
            <a:r>
              <a:rPr sz="2400" spc="8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affected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Soil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erosion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400" spc="120" dirty="0">
                <a:solidFill>
                  <a:srgbClr val="4F6128"/>
                </a:solidFill>
                <a:latin typeface="Lato"/>
                <a:cs typeface="Lato"/>
              </a:rPr>
              <a:t>loss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75" dirty="0">
                <a:solidFill>
                  <a:srgbClr val="4F6128"/>
                </a:solidFill>
                <a:latin typeface="Lato"/>
                <a:cs typeface="Lato"/>
              </a:rPr>
              <a:t>soil</a:t>
            </a:r>
            <a:r>
              <a:rPr sz="2400" spc="8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fertility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Siltation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river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400" spc="1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95" dirty="0">
                <a:solidFill>
                  <a:srgbClr val="4F6128"/>
                </a:solidFill>
                <a:latin typeface="Lato"/>
                <a:cs typeface="Lato"/>
              </a:rPr>
              <a:t>lakes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25" dirty="0">
                <a:solidFill>
                  <a:srgbClr val="4F6128"/>
                </a:solidFill>
                <a:latin typeface="Lato"/>
                <a:cs typeface="Lato"/>
              </a:rPr>
              <a:t>May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lead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to</a:t>
            </a:r>
            <a:r>
              <a:rPr sz="2400" spc="204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landside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Global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warming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4F6128"/>
                </a:solidFill>
                <a:latin typeface="Lato"/>
                <a:cs typeface="Lato"/>
              </a:rPr>
              <a:t>Flood</a:t>
            </a:r>
            <a:endParaRPr sz="24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120" dirty="0">
                <a:solidFill>
                  <a:srgbClr val="4F6128"/>
                </a:solidFill>
                <a:latin typeface="Lato"/>
                <a:cs typeface="Lato"/>
              </a:rPr>
              <a:t>Loss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400" spc="-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revenue</a:t>
            </a:r>
            <a:endParaRPr sz="2400">
              <a:latin typeface="Lato"/>
              <a:cs typeface="Lato"/>
            </a:endParaRPr>
          </a:p>
          <a:p>
            <a:pPr marL="742950" marR="5080" lvl="1" indent="-273050">
              <a:lnSpc>
                <a:spcPts val="2300"/>
              </a:lnSpc>
              <a:spcBef>
                <a:spcPts val="59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Socio-economic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problems: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Relocation,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threat </a:t>
            </a:r>
            <a:r>
              <a:rPr sz="2400" spc="-75" dirty="0">
                <a:solidFill>
                  <a:srgbClr val="4F6128"/>
                </a:solidFill>
                <a:latin typeface="Lato"/>
                <a:cs typeface="Lato"/>
              </a:rPr>
              <a:t>to 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culture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4F6128"/>
                </a:solidFill>
                <a:latin typeface="Lato"/>
                <a:cs typeface="Lato"/>
              </a:rPr>
              <a:t>tradition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01"/>
    </mc:Choice>
    <mc:Fallback>
      <p:transition spd="slow" advTm="226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Over-exploitation </a:t>
            </a:r>
            <a:r>
              <a:rPr spc="-100" dirty="0"/>
              <a:t>of</a:t>
            </a:r>
            <a:r>
              <a:rPr spc="-335" dirty="0"/>
              <a:t> </a:t>
            </a:r>
            <a:r>
              <a:rPr spc="90" dirty="0"/>
              <a:t>forests  </a:t>
            </a:r>
            <a:r>
              <a:rPr spc="-20" dirty="0"/>
              <a:t>(Deforestation)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844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pc="-10" dirty="0"/>
              <a:t>Control</a:t>
            </a:r>
          </a:p>
          <a:p>
            <a:pPr marL="742950" marR="145542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-55" dirty="0">
                <a:solidFill>
                  <a:srgbClr val="4F6128"/>
                </a:solidFill>
                <a:latin typeface="Lato"/>
                <a:cs typeface="Lato"/>
              </a:rPr>
              <a:t>Mining </a:t>
            </a: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activities </a:t>
            </a:r>
            <a:r>
              <a:rPr sz="2600" spc="40" dirty="0">
                <a:solidFill>
                  <a:srgbClr val="4F6128"/>
                </a:solidFill>
                <a:latin typeface="Lato"/>
                <a:cs typeface="Lato"/>
              </a:rPr>
              <a:t>should </a:t>
            </a:r>
            <a:r>
              <a:rPr sz="2600" spc="-10" dirty="0">
                <a:solidFill>
                  <a:srgbClr val="4F6128"/>
                </a:solidFill>
                <a:latin typeface="Lato"/>
                <a:cs typeface="Lato"/>
              </a:rPr>
              <a:t>be </a:t>
            </a:r>
            <a:r>
              <a:rPr sz="2600" spc="-5" dirty="0">
                <a:solidFill>
                  <a:srgbClr val="4F6128"/>
                </a:solidFill>
                <a:latin typeface="Lato"/>
                <a:cs typeface="Lato"/>
              </a:rPr>
              <a:t>prohibited </a:t>
            </a:r>
            <a:r>
              <a:rPr sz="2600" spc="15" dirty="0">
                <a:solidFill>
                  <a:srgbClr val="4F6128"/>
                </a:solidFill>
                <a:latin typeface="Lato"/>
                <a:cs typeface="Lato"/>
              </a:rPr>
              <a:t>in  </a:t>
            </a:r>
            <a:r>
              <a:rPr sz="2600" spc="-10" dirty="0">
                <a:solidFill>
                  <a:srgbClr val="4F6128"/>
                </a:solidFill>
                <a:latin typeface="Lato"/>
                <a:cs typeface="Lato"/>
              </a:rPr>
              <a:t>protected</a:t>
            </a: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60" dirty="0">
                <a:solidFill>
                  <a:srgbClr val="4F6128"/>
                </a:solidFill>
                <a:latin typeface="Lato"/>
                <a:cs typeface="Lato"/>
              </a:rPr>
              <a:t>forests</a:t>
            </a:r>
            <a:endParaRPr sz="26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-30" dirty="0">
                <a:solidFill>
                  <a:srgbClr val="4F6128"/>
                </a:solidFill>
                <a:latin typeface="Lato"/>
                <a:cs typeface="Lato"/>
              </a:rPr>
              <a:t>Cutting </a:t>
            </a:r>
            <a:r>
              <a:rPr sz="2600" spc="-8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600" spc="65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600" spc="40" dirty="0">
                <a:solidFill>
                  <a:srgbClr val="4F6128"/>
                </a:solidFill>
                <a:latin typeface="Lato"/>
                <a:cs typeface="Lato"/>
              </a:rPr>
              <a:t>should </a:t>
            </a:r>
            <a:r>
              <a:rPr sz="2600" spc="5" dirty="0">
                <a:solidFill>
                  <a:srgbClr val="4F6128"/>
                </a:solidFill>
                <a:latin typeface="Lato"/>
                <a:cs typeface="Lato"/>
              </a:rPr>
              <a:t>follow </a:t>
            </a:r>
            <a:r>
              <a:rPr sz="2600" spc="85" dirty="0">
                <a:solidFill>
                  <a:srgbClr val="4F6128"/>
                </a:solidFill>
                <a:latin typeface="Lato"/>
                <a:cs typeface="Lato"/>
              </a:rPr>
              <a:t>massive</a:t>
            </a:r>
            <a:r>
              <a:rPr sz="2600" spc="1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5" dirty="0">
                <a:solidFill>
                  <a:srgbClr val="4F6128"/>
                </a:solidFill>
                <a:latin typeface="Lato"/>
                <a:cs typeface="Lato"/>
              </a:rPr>
              <a:t>plantation</a:t>
            </a:r>
            <a:endParaRPr sz="2600">
              <a:latin typeface="Lato"/>
              <a:cs typeface="Lato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30" dirty="0">
                <a:solidFill>
                  <a:srgbClr val="4F6128"/>
                </a:solidFill>
                <a:latin typeface="Lato"/>
                <a:cs typeface="Lato"/>
              </a:rPr>
              <a:t>Environmental </a:t>
            </a:r>
            <a:r>
              <a:rPr sz="2600" spc="105" dirty="0">
                <a:solidFill>
                  <a:srgbClr val="4F6128"/>
                </a:solidFill>
                <a:latin typeface="Lato"/>
                <a:cs typeface="Lato"/>
              </a:rPr>
              <a:t>laws </a:t>
            </a:r>
            <a:r>
              <a:rPr sz="26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600" spc="85" dirty="0">
                <a:solidFill>
                  <a:srgbClr val="4F6128"/>
                </a:solidFill>
                <a:latin typeface="Lato"/>
                <a:cs typeface="Lato"/>
              </a:rPr>
              <a:t>legal </a:t>
            </a:r>
            <a:r>
              <a:rPr sz="2600" spc="45" dirty="0">
                <a:solidFill>
                  <a:srgbClr val="4F6128"/>
                </a:solidFill>
                <a:latin typeface="Lato"/>
                <a:cs typeface="Lato"/>
              </a:rPr>
              <a:t>provisions </a:t>
            </a:r>
            <a:r>
              <a:rPr sz="2600" spc="55" dirty="0">
                <a:solidFill>
                  <a:srgbClr val="4F6128"/>
                </a:solidFill>
                <a:latin typeface="Lato"/>
                <a:cs typeface="Lato"/>
              </a:rPr>
              <a:t>must</a:t>
            </a:r>
            <a:r>
              <a:rPr sz="2600" spc="-1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Lato"/>
                <a:cs typeface="Lato"/>
              </a:rPr>
              <a:t>be  </a:t>
            </a:r>
            <a:r>
              <a:rPr sz="2600" spc="45" dirty="0">
                <a:solidFill>
                  <a:srgbClr val="4F6128"/>
                </a:solidFill>
                <a:latin typeface="Lato"/>
                <a:cs typeface="Lato"/>
              </a:rPr>
              <a:t>strictly</a:t>
            </a:r>
            <a:r>
              <a:rPr sz="2600" dirty="0">
                <a:solidFill>
                  <a:srgbClr val="4F6128"/>
                </a:solidFill>
                <a:latin typeface="Lato"/>
                <a:cs typeface="Lato"/>
              </a:rPr>
              <a:t> followed</a:t>
            </a:r>
            <a:endParaRPr sz="2600">
              <a:latin typeface="Lato"/>
              <a:cs typeface="Lato"/>
            </a:endParaRPr>
          </a:p>
          <a:p>
            <a:pPr marL="742950" marR="975994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70" dirty="0">
                <a:solidFill>
                  <a:srgbClr val="4F6128"/>
                </a:solidFill>
                <a:latin typeface="Lato"/>
                <a:cs typeface="Lato"/>
              </a:rPr>
              <a:t>Social </a:t>
            </a:r>
            <a:r>
              <a:rPr sz="2600" spc="30" dirty="0">
                <a:solidFill>
                  <a:srgbClr val="4F6128"/>
                </a:solidFill>
                <a:latin typeface="Lato"/>
                <a:cs typeface="Lato"/>
              </a:rPr>
              <a:t>forestry, </a:t>
            </a:r>
            <a:r>
              <a:rPr sz="2600" spc="55" dirty="0">
                <a:solidFill>
                  <a:srgbClr val="4F6128"/>
                </a:solidFill>
                <a:latin typeface="Lato"/>
                <a:cs typeface="Lato"/>
              </a:rPr>
              <a:t>agro-forestry,</a:t>
            </a:r>
            <a:r>
              <a:rPr sz="2600" spc="-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50" dirty="0">
                <a:solidFill>
                  <a:srgbClr val="4F6128"/>
                </a:solidFill>
                <a:latin typeface="Lato"/>
                <a:cs typeface="Lato"/>
              </a:rPr>
              <a:t>recreational  </a:t>
            </a:r>
            <a:r>
              <a:rPr sz="2600" spc="30" dirty="0">
                <a:solidFill>
                  <a:srgbClr val="4F6128"/>
                </a:solidFill>
                <a:latin typeface="Lato"/>
                <a:cs typeface="Lato"/>
              </a:rPr>
              <a:t>forestry, </a:t>
            </a: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extension</a:t>
            </a:r>
            <a:r>
              <a:rPr sz="26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35" dirty="0">
                <a:solidFill>
                  <a:srgbClr val="4F6128"/>
                </a:solidFill>
                <a:latin typeface="Lato"/>
                <a:cs typeface="Lato"/>
              </a:rPr>
              <a:t>forestry</a:t>
            </a:r>
            <a:endParaRPr sz="26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40" dirty="0">
                <a:solidFill>
                  <a:srgbClr val="4F6128"/>
                </a:solidFill>
                <a:latin typeface="Lato"/>
                <a:cs typeface="Lato"/>
              </a:rPr>
              <a:t>Public</a:t>
            </a:r>
            <a:r>
              <a:rPr sz="26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85" dirty="0">
                <a:solidFill>
                  <a:srgbClr val="4F6128"/>
                </a:solidFill>
                <a:latin typeface="Lato"/>
                <a:cs typeface="Lato"/>
              </a:rPr>
              <a:t>awareness</a:t>
            </a:r>
            <a:endParaRPr sz="2600">
              <a:latin typeface="Lato"/>
              <a:cs typeface="Lato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Participation </a:t>
            </a:r>
            <a:r>
              <a:rPr sz="2600" spc="15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2600" spc="30" dirty="0">
                <a:solidFill>
                  <a:srgbClr val="4F6128"/>
                </a:solidFill>
                <a:latin typeface="Lato"/>
                <a:cs typeface="Lato"/>
              </a:rPr>
              <a:t>forest </a:t>
            </a:r>
            <a:r>
              <a:rPr sz="2600" spc="25" dirty="0">
                <a:solidFill>
                  <a:srgbClr val="4F6128"/>
                </a:solidFill>
                <a:latin typeface="Lato"/>
                <a:cs typeface="Lato"/>
              </a:rPr>
              <a:t>conservation</a:t>
            </a: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85" dirty="0">
                <a:solidFill>
                  <a:srgbClr val="4F6128"/>
                </a:solidFill>
                <a:latin typeface="Lato"/>
                <a:cs typeface="Lato"/>
              </a:rPr>
              <a:t>programs</a:t>
            </a:r>
            <a:endParaRPr sz="26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63"/>
    </mc:Choice>
    <mc:Fallback>
      <p:transition spd="slow" advTm="684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994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Control </a:t>
            </a:r>
            <a:r>
              <a:rPr spc="-100" dirty="0"/>
              <a:t>of</a:t>
            </a:r>
            <a:r>
              <a:rPr spc="-340" dirty="0"/>
              <a:t> </a:t>
            </a:r>
            <a:r>
              <a:rPr spc="-30" dirty="0"/>
              <a:t>deforestation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654505"/>
            <a:ext cx="4566285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3000" spc="-5" dirty="0">
                <a:solidFill>
                  <a:srgbClr val="003D07"/>
                </a:solidFill>
                <a:latin typeface="Lato"/>
                <a:cs typeface="Lato"/>
              </a:rPr>
              <a:t>Control</a:t>
            </a:r>
            <a:endParaRPr sz="3000">
              <a:latin typeface="Lato"/>
              <a:cs typeface="Lato"/>
            </a:endParaRPr>
          </a:p>
          <a:p>
            <a:pPr marL="742315" lvl="1" indent="-273050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Reforestation</a:t>
            </a:r>
            <a:endParaRPr sz="2600">
              <a:latin typeface="Lato"/>
              <a:cs typeface="Lato"/>
            </a:endParaRPr>
          </a:p>
          <a:p>
            <a:pPr marL="1155065" marR="217170" lvl="2" indent="-228600">
              <a:lnSpc>
                <a:spcPct val="80000"/>
              </a:lnSpc>
              <a:spcBef>
                <a:spcPts val="60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spc="10" dirty="0">
                <a:solidFill>
                  <a:srgbClr val="77923B"/>
                </a:solidFill>
                <a:latin typeface="Lato"/>
                <a:cs typeface="Lato"/>
              </a:rPr>
              <a:t>Reforestation </a:t>
            </a:r>
            <a:r>
              <a:rPr sz="2200" spc="10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2200" spc="-25" dirty="0">
                <a:solidFill>
                  <a:srgbClr val="77923B"/>
                </a:solidFill>
                <a:latin typeface="Lato"/>
                <a:cs typeface="Lato"/>
              </a:rPr>
              <a:t>the  </a:t>
            </a:r>
            <a:r>
              <a:rPr sz="2200" spc="40" dirty="0">
                <a:solidFill>
                  <a:srgbClr val="77923B"/>
                </a:solidFill>
                <a:latin typeface="Lato"/>
                <a:cs typeface="Lato"/>
              </a:rPr>
              <a:t>reestablishment </a:t>
            </a:r>
            <a:r>
              <a:rPr sz="2200" spc="-65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2200" spc="20" dirty="0">
                <a:solidFill>
                  <a:srgbClr val="77923B"/>
                </a:solidFill>
                <a:latin typeface="Lato"/>
                <a:cs typeface="Lato"/>
              </a:rPr>
              <a:t>forest  </a:t>
            </a:r>
            <a:r>
              <a:rPr sz="2200" spc="10" dirty="0">
                <a:solidFill>
                  <a:srgbClr val="77923B"/>
                </a:solidFill>
                <a:latin typeface="Lato"/>
                <a:cs typeface="Lato"/>
              </a:rPr>
              <a:t>cover, </a:t>
            </a:r>
            <a:r>
              <a:rPr sz="2200" spc="15" dirty="0">
                <a:solidFill>
                  <a:srgbClr val="77923B"/>
                </a:solidFill>
                <a:latin typeface="Lato"/>
                <a:cs typeface="Lato"/>
              </a:rPr>
              <a:t>either </a:t>
            </a:r>
            <a:r>
              <a:rPr sz="2200" spc="35" dirty="0">
                <a:solidFill>
                  <a:srgbClr val="77923B"/>
                </a:solidFill>
                <a:latin typeface="Lato"/>
                <a:cs typeface="Lato"/>
              </a:rPr>
              <a:t>naturally </a:t>
            </a:r>
            <a:r>
              <a:rPr sz="2200" spc="40" dirty="0">
                <a:solidFill>
                  <a:srgbClr val="77923B"/>
                </a:solidFill>
                <a:latin typeface="Lato"/>
                <a:cs typeface="Lato"/>
              </a:rPr>
              <a:t>or  </a:t>
            </a:r>
            <a:r>
              <a:rPr sz="2200" spc="30" dirty="0">
                <a:solidFill>
                  <a:srgbClr val="77923B"/>
                </a:solidFill>
                <a:latin typeface="Lato"/>
                <a:cs typeface="Lato"/>
              </a:rPr>
              <a:t>artificially </a:t>
            </a:r>
            <a:r>
              <a:rPr sz="2200" spc="10" dirty="0">
                <a:solidFill>
                  <a:srgbClr val="77923B"/>
                </a:solidFill>
                <a:latin typeface="Lato"/>
                <a:cs typeface="Lato"/>
              </a:rPr>
              <a:t>in </a:t>
            </a:r>
            <a:r>
              <a:rPr sz="2200" spc="75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2200" dirty="0">
                <a:solidFill>
                  <a:srgbClr val="77923B"/>
                </a:solidFill>
                <a:latin typeface="Lato"/>
                <a:cs typeface="Lato"/>
              </a:rPr>
              <a:t>deforested  </a:t>
            </a:r>
            <a:r>
              <a:rPr sz="2200" spc="50" dirty="0">
                <a:solidFill>
                  <a:srgbClr val="77923B"/>
                </a:solidFill>
                <a:latin typeface="Lato"/>
                <a:cs typeface="Lato"/>
              </a:rPr>
              <a:t>area.</a:t>
            </a:r>
            <a:endParaRPr sz="2200">
              <a:latin typeface="Lato"/>
              <a:cs typeface="Lato"/>
            </a:endParaRPr>
          </a:p>
          <a:p>
            <a:pPr marL="742315" lvl="1" indent="-27305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-5" dirty="0">
                <a:solidFill>
                  <a:srgbClr val="4F6128"/>
                </a:solidFill>
                <a:latin typeface="Lato"/>
                <a:cs typeface="Lato"/>
              </a:rPr>
              <a:t>Afforestation</a:t>
            </a:r>
            <a:endParaRPr sz="2600">
              <a:latin typeface="Lato"/>
              <a:cs typeface="Lato"/>
            </a:endParaRPr>
          </a:p>
          <a:p>
            <a:pPr marL="1155065" marR="5080" lvl="2" indent="-228600">
              <a:lnSpc>
                <a:spcPct val="80000"/>
              </a:lnSpc>
              <a:spcBef>
                <a:spcPts val="60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spc="-10" dirty="0">
                <a:solidFill>
                  <a:srgbClr val="77923B"/>
                </a:solidFill>
                <a:latin typeface="Lato"/>
                <a:cs typeface="Lato"/>
              </a:rPr>
              <a:t>Afforestation </a:t>
            </a:r>
            <a:r>
              <a:rPr sz="2200" spc="10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2200" spc="-25" dirty="0">
                <a:solidFill>
                  <a:srgbClr val="77923B"/>
                </a:solidFill>
                <a:latin typeface="Lato"/>
                <a:cs typeface="Lato"/>
              </a:rPr>
              <a:t>the  </a:t>
            </a:r>
            <a:r>
              <a:rPr sz="2200" spc="30" dirty="0">
                <a:solidFill>
                  <a:srgbClr val="77923B"/>
                </a:solidFill>
                <a:latin typeface="Lato"/>
                <a:cs typeface="Lato"/>
              </a:rPr>
              <a:t>establishment </a:t>
            </a:r>
            <a:r>
              <a:rPr sz="2200" spc="-65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2200" spc="75" dirty="0">
                <a:solidFill>
                  <a:srgbClr val="77923B"/>
                </a:solidFill>
                <a:latin typeface="Lato"/>
                <a:cs typeface="Lato"/>
              </a:rPr>
              <a:t>a </a:t>
            </a:r>
            <a:r>
              <a:rPr sz="2200" spc="20" dirty="0">
                <a:solidFill>
                  <a:srgbClr val="77923B"/>
                </a:solidFill>
                <a:latin typeface="Lato"/>
                <a:cs typeface="Lato"/>
              </a:rPr>
              <a:t>forest  </a:t>
            </a:r>
            <a:r>
              <a:rPr sz="2200" spc="40" dirty="0">
                <a:solidFill>
                  <a:srgbClr val="77923B"/>
                </a:solidFill>
                <a:latin typeface="Lato"/>
                <a:cs typeface="Lato"/>
              </a:rPr>
              <a:t>or </a:t>
            </a:r>
            <a:r>
              <a:rPr sz="2200" spc="25" dirty="0">
                <a:solidFill>
                  <a:srgbClr val="77923B"/>
                </a:solidFill>
                <a:latin typeface="Lato"/>
                <a:cs typeface="Lato"/>
              </a:rPr>
              <a:t>stand </a:t>
            </a:r>
            <a:r>
              <a:rPr sz="2200" spc="-65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2200" spc="50" dirty="0">
                <a:solidFill>
                  <a:srgbClr val="77923B"/>
                </a:solidFill>
                <a:latin typeface="Lato"/>
                <a:cs typeface="Lato"/>
              </a:rPr>
              <a:t>trees </a:t>
            </a:r>
            <a:r>
              <a:rPr sz="2200" spc="10" dirty="0">
                <a:solidFill>
                  <a:srgbClr val="77923B"/>
                </a:solidFill>
                <a:latin typeface="Lato"/>
                <a:cs typeface="Lato"/>
              </a:rPr>
              <a:t>in </a:t>
            </a:r>
            <a:r>
              <a:rPr sz="2200" spc="35" dirty="0">
                <a:solidFill>
                  <a:srgbClr val="77923B"/>
                </a:solidFill>
                <a:latin typeface="Lato"/>
                <a:cs typeface="Lato"/>
              </a:rPr>
              <a:t>an </a:t>
            </a:r>
            <a:r>
              <a:rPr sz="2200" spc="70" dirty="0">
                <a:solidFill>
                  <a:srgbClr val="77923B"/>
                </a:solidFill>
                <a:latin typeface="Lato"/>
                <a:cs typeface="Lato"/>
              </a:rPr>
              <a:t>area  </a:t>
            </a:r>
            <a:r>
              <a:rPr sz="2200" spc="20" dirty="0">
                <a:solidFill>
                  <a:srgbClr val="77923B"/>
                </a:solidFill>
                <a:latin typeface="Lato"/>
                <a:cs typeface="Lato"/>
              </a:rPr>
              <a:t>where </a:t>
            </a:r>
            <a:r>
              <a:rPr sz="2200" spc="10" dirty="0">
                <a:solidFill>
                  <a:srgbClr val="77923B"/>
                </a:solidFill>
                <a:latin typeface="Lato"/>
                <a:cs typeface="Lato"/>
              </a:rPr>
              <a:t>there </a:t>
            </a:r>
            <a:r>
              <a:rPr sz="2200" spc="70" dirty="0">
                <a:solidFill>
                  <a:srgbClr val="77923B"/>
                </a:solidFill>
                <a:latin typeface="Lato"/>
                <a:cs typeface="Lato"/>
              </a:rPr>
              <a:t>was </a:t>
            </a:r>
            <a:r>
              <a:rPr sz="2200" spc="-30" dirty="0">
                <a:solidFill>
                  <a:srgbClr val="77923B"/>
                </a:solidFill>
                <a:latin typeface="Lato"/>
                <a:cs typeface="Lato"/>
              </a:rPr>
              <a:t>no</a:t>
            </a:r>
            <a:r>
              <a:rPr sz="2200" spc="-4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77923B"/>
                </a:solidFill>
                <a:latin typeface="Lato"/>
                <a:cs typeface="Lato"/>
              </a:rPr>
              <a:t>forest.</a:t>
            </a:r>
            <a:endParaRPr sz="2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0115" y="1699260"/>
            <a:ext cx="3428999" cy="430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42"/>
    </mc:Choice>
    <mc:Fallback>
      <p:transition spd="slow" advTm="1944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956380"/>
            <a:ext cx="7351395" cy="174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0" dirty="0">
                <a:solidFill>
                  <a:srgbClr val="EBF0DE"/>
                </a:solidFill>
                <a:latin typeface="Trebuchet MS"/>
                <a:cs typeface="Trebuchet MS"/>
              </a:rPr>
              <a:t>ENERGY</a:t>
            </a:r>
            <a:r>
              <a:rPr sz="4400" spc="-180" dirty="0">
                <a:solidFill>
                  <a:srgbClr val="EBF0DE"/>
                </a:solidFill>
                <a:latin typeface="Trebuchet MS"/>
                <a:cs typeface="Trebuchet MS"/>
              </a:rPr>
              <a:t> </a:t>
            </a:r>
            <a:r>
              <a:rPr sz="4400" spc="225" dirty="0">
                <a:solidFill>
                  <a:srgbClr val="EBF0DE"/>
                </a:solidFill>
                <a:latin typeface="Trebuchet MS"/>
                <a:cs typeface="Trebuchet MS"/>
              </a:rPr>
              <a:t>RESOURCE</a:t>
            </a:r>
            <a:endParaRPr sz="4400">
              <a:latin typeface="Trebuchet MS"/>
              <a:cs typeface="Trebuchet MS"/>
            </a:endParaRPr>
          </a:p>
          <a:p>
            <a:pPr marL="4030979">
              <a:lnSpc>
                <a:spcPct val="100000"/>
              </a:lnSpc>
              <a:spcBef>
                <a:spcPts val="4425"/>
              </a:spcBef>
            </a:pPr>
            <a:r>
              <a:rPr sz="3200" spc="-60" dirty="0">
                <a:solidFill>
                  <a:srgbClr val="C3D59B"/>
                </a:solidFill>
                <a:latin typeface="Lato"/>
                <a:cs typeface="Lato"/>
              </a:rPr>
              <a:t>Dr. </a:t>
            </a:r>
            <a:r>
              <a:rPr sz="3200" spc="75" dirty="0">
                <a:solidFill>
                  <a:srgbClr val="C3D59B"/>
                </a:solidFill>
                <a:latin typeface="Lato"/>
                <a:cs typeface="Lato"/>
              </a:rPr>
              <a:t>Prasenjit </a:t>
            </a:r>
            <a:r>
              <a:rPr sz="3200" dirty="0">
                <a:solidFill>
                  <a:srgbClr val="C3D59B"/>
                </a:solidFill>
                <a:latin typeface="Lato"/>
                <a:cs typeface="Lato"/>
              </a:rPr>
              <a:t>Adak</a:t>
            </a:r>
            <a:endParaRPr sz="32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4"/>
    </mc:Choice>
    <mc:Fallback>
      <p:transition spd="slow" advTm="13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2106</Words>
  <Application>Microsoft Office PowerPoint</Application>
  <PresentationFormat>On-screen Show (4:3)</PresentationFormat>
  <Paragraphs>278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Lato</vt:lpstr>
      <vt:lpstr>Trebuchet MS</vt:lpstr>
      <vt:lpstr>Wingdings</vt:lpstr>
      <vt:lpstr>Office Theme</vt:lpstr>
      <vt:lpstr>PowerPoint Presentation</vt:lpstr>
      <vt:lpstr>Forest Resource</vt:lpstr>
      <vt:lpstr>Functions of forests</vt:lpstr>
      <vt:lpstr>Functions of forests</vt:lpstr>
      <vt:lpstr>Over-exploitation of forests  (Deforestation)</vt:lpstr>
      <vt:lpstr>Over-exploitation of forests  (Deforestation)</vt:lpstr>
      <vt:lpstr>Over-exploitation of forests  (Deforestation)</vt:lpstr>
      <vt:lpstr>Control of deforestation</vt:lpstr>
      <vt:lpstr>PowerPoint Presentation</vt:lpstr>
      <vt:lpstr>Energy resource</vt:lpstr>
      <vt:lpstr>Renewable and non-renewable  energy</vt:lpstr>
      <vt:lpstr>Non-renewable resources</vt:lpstr>
      <vt:lpstr>Non-renewable resources</vt:lpstr>
      <vt:lpstr>Non-renewable resources</vt:lpstr>
      <vt:lpstr>Nuclear energy</vt:lpstr>
      <vt:lpstr>Hydro-electric energy</vt:lpstr>
      <vt:lpstr>Solar energy</vt:lpstr>
      <vt:lpstr>Wind energy</vt:lpstr>
      <vt:lpstr>Tidal energy</vt:lpstr>
      <vt:lpstr>Geo-thermal energy</vt:lpstr>
      <vt:lpstr>Ocean-thermal energy</vt:lpstr>
      <vt:lpstr>Biomass energy</vt:lpstr>
      <vt:lpstr>Energy recovery</vt:lpstr>
      <vt:lpstr>Refuse Derived Fuel (RDF)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Aashish Raj</cp:lastModifiedBy>
  <cp:revision>1</cp:revision>
  <dcterms:created xsi:type="dcterms:W3CDTF">2023-12-12T13:57:29Z</dcterms:created>
  <dcterms:modified xsi:type="dcterms:W3CDTF">2023-12-14T10:35:15Z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</Properties>
</file>