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28" autoAdjust="0"/>
    <p:restoredTop sz="0" autoAdjust="0"/>
  </p:normalViewPr>
  <p:slideViewPr>
    <p:cSldViewPr>
      <p:cViewPr varScale="1">
        <p:scale>
          <a:sx n="79" d="100"/>
          <a:sy n="79" d="100"/>
        </p:scale>
        <p:origin x="586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21"/>
    </p:cViewPr>
  </p:sorterViewPr>
  <p:notesViewPr>
    <p:cSldViewPr>
      <p:cViewPr varScale="1">
        <p:scale>
          <a:sx n="80" d="100"/>
          <a:sy n="80" d="100"/>
        </p:scale>
        <p:origin x="1411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F4A5A7-29DF-9C37-7B9E-6C94CE67AD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94BE6-455D-7A43-4EF0-660E78FA17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356F8-7F6C-454A-8BA1-4F7BBE514FEE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55A63-1169-0915-D394-56ADC8795D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DA7BF-C8FC-D37E-9B59-291F840261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217F5-7D06-4509-8489-2FE4864C5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7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59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59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59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523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237732"/>
                </a:moveTo>
                <a:lnTo>
                  <a:pt x="0" y="6237732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237732"/>
                </a:lnTo>
                <a:close/>
              </a:path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1484376"/>
                </a:lnTo>
                <a:lnTo>
                  <a:pt x="12192000" y="14843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73779"/>
            <a:ext cx="12192000" cy="2303145"/>
          </a:xfrm>
          <a:custGeom>
            <a:avLst/>
            <a:gdLst/>
            <a:ahLst/>
            <a:cxnLst/>
            <a:rect l="l" t="t" r="r" b="b"/>
            <a:pathLst>
              <a:path w="12192000" h="2303145">
                <a:moveTo>
                  <a:pt x="12192000" y="0"/>
                </a:moveTo>
                <a:lnTo>
                  <a:pt x="0" y="0"/>
                </a:lnTo>
                <a:lnTo>
                  <a:pt x="0" y="2302764"/>
                </a:lnTo>
                <a:lnTo>
                  <a:pt x="12192000" y="23027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5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84375"/>
            <a:ext cx="12193905" cy="4753610"/>
          </a:xfrm>
          <a:custGeom>
            <a:avLst/>
            <a:gdLst/>
            <a:ahLst/>
            <a:cxnLst/>
            <a:rect l="l" t="t" r="r" b="b"/>
            <a:pathLst>
              <a:path w="12193905" h="4753610">
                <a:moveTo>
                  <a:pt x="0" y="4753356"/>
                </a:moveTo>
                <a:lnTo>
                  <a:pt x="12193524" y="4753356"/>
                </a:lnTo>
                <a:lnTo>
                  <a:pt x="12193524" y="0"/>
                </a:lnTo>
                <a:lnTo>
                  <a:pt x="0" y="0"/>
                </a:lnTo>
                <a:lnTo>
                  <a:pt x="0" y="4753356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84630"/>
          </a:xfrm>
          <a:custGeom>
            <a:avLst/>
            <a:gdLst/>
            <a:ahLst/>
            <a:cxnLst/>
            <a:rect l="l" t="t" r="r" b="b"/>
            <a:pathLst>
              <a:path w="12192000" h="1484630">
                <a:moveTo>
                  <a:pt x="12192000" y="0"/>
                </a:moveTo>
                <a:lnTo>
                  <a:pt x="0" y="0"/>
                </a:lnTo>
                <a:lnTo>
                  <a:pt x="0" y="1484376"/>
                </a:lnTo>
                <a:lnTo>
                  <a:pt x="12192000" y="14843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237732"/>
            <a:ext cx="12192000" cy="620395"/>
          </a:xfrm>
          <a:custGeom>
            <a:avLst/>
            <a:gdLst/>
            <a:ahLst/>
            <a:cxnLst/>
            <a:rect l="l" t="t" r="r" b="b"/>
            <a:pathLst>
              <a:path w="12192000" h="620395">
                <a:moveTo>
                  <a:pt x="12192000" y="0"/>
                </a:moveTo>
                <a:lnTo>
                  <a:pt x="0" y="0"/>
                </a:lnTo>
                <a:lnTo>
                  <a:pt x="0" y="620268"/>
                </a:lnTo>
                <a:lnTo>
                  <a:pt x="12192000" y="6202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493902"/>
            <a:ext cx="1082166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3D59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527339"/>
            <a:ext cx="10821669" cy="223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8844" y="6398463"/>
            <a:ext cx="5172710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FF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617" y="3956380"/>
            <a:ext cx="4448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90" dirty="0">
                <a:solidFill>
                  <a:srgbClr val="EBF0DE"/>
                </a:solidFill>
                <a:latin typeface="Verdana"/>
                <a:cs typeface="Verdana"/>
              </a:rPr>
              <a:t>ECOLOGY</a:t>
            </a:r>
            <a:r>
              <a:rPr sz="4400" spc="-425" dirty="0">
                <a:solidFill>
                  <a:srgbClr val="EBF0DE"/>
                </a:solidFill>
                <a:latin typeface="Verdana"/>
                <a:cs typeface="Verdana"/>
              </a:rPr>
              <a:t> </a:t>
            </a:r>
            <a:r>
              <a:rPr sz="4400" spc="-345" dirty="0">
                <a:solidFill>
                  <a:srgbClr val="EBF0DE"/>
                </a:solidFill>
                <a:latin typeface="Verdana"/>
                <a:cs typeface="Verdana"/>
              </a:rPr>
              <a:t>(Part-1)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7931" y="5188966"/>
            <a:ext cx="27133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20" dirty="0">
                <a:solidFill>
                  <a:srgbClr val="C3D59B"/>
                </a:solidFill>
                <a:latin typeface="Verdana"/>
                <a:cs typeface="Verdana"/>
              </a:rPr>
              <a:t>Dr. </a:t>
            </a:r>
            <a:r>
              <a:rPr sz="2600" spc="-105" dirty="0">
                <a:solidFill>
                  <a:srgbClr val="C3D59B"/>
                </a:solidFill>
                <a:latin typeface="Verdana"/>
                <a:cs typeface="Verdana"/>
              </a:rPr>
              <a:t>Prasenjit</a:t>
            </a:r>
            <a:r>
              <a:rPr sz="2600" spc="-260" dirty="0">
                <a:solidFill>
                  <a:srgbClr val="C3D59B"/>
                </a:solidFill>
                <a:latin typeface="Verdana"/>
                <a:cs typeface="Verdana"/>
              </a:rPr>
              <a:t> </a:t>
            </a:r>
            <a:r>
              <a:rPr sz="2600" spc="-170" dirty="0">
                <a:solidFill>
                  <a:srgbClr val="C3D59B"/>
                </a:solidFill>
                <a:latin typeface="Verdana"/>
                <a:cs typeface="Verdana"/>
              </a:rPr>
              <a:t>Adak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8"/>
    </mc:Choice>
    <mc:Fallback>
      <p:transition spd="slow" advTm="19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83004"/>
            <a:ext cx="1140015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An ecological </a:t>
            </a:r>
            <a:r>
              <a:rPr sz="2000" spc="-5" dirty="0">
                <a:latin typeface="Times New Roman"/>
                <a:cs typeface="Times New Roman"/>
              </a:rPr>
              <a:t>pyramid </a:t>
            </a:r>
            <a:r>
              <a:rPr sz="2000" dirty="0">
                <a:latin typeface="Times New Roman"/>
                <a:cs typeface="Times New Roman"/>
              </a:rPr>
              <a:t>is a graphical </a:t>
            </a:r>
            <a:r>
              <a:rPr sz="2000" spc="-5" dirty="0">
                <a:latin typeface="Times New Roman"/>
                <a:cs typeface="Times New Roman"/>
              </a:rPr>
              <a:t>representation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different living organisms </a:t>
            </a:r>
            <a:r>
              <a:rPr sz="2000" dirty="0">
                <a:latin typeface="Times New Roman"/>
                <a:cs typeface="Times New Roman"/>
              </a:rPr>
              <a:t>at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trophic levels.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  was given by </a:t>
            </a:r>
            <a:r>
              <a:rPr sz="2000" spc="-5" dirty="0">
                <a:latin typeface="Times New Roman"/>
                <a:cs typeface="Times New Roman"/>
              </a:rPr>
              <a:t>Raymond Lindman </a:t>
            </a:r>
            <a:r>
              <a:rPr sz="2000" dirty="0">
                <a:latin typeface="Times New Roman"/>
                <a:cs typeface="Times New Roman"/>
              </a:rPr>
              <a:t>and G. Evelyn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Hutchinson.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These </a:t>
            </a:r>
            <a:r>
              <a:rPr sz="2000" spc="-5" dirty="0">
                <a:latin typeface="Times New Roman"/>
                <a:cs typeface="Times New Roman"/>
              </a:rPr>
              <a:t>pyramids </a:t>
            </a:r>
            <a:r>
              <a:rPr sz="2000" dirty="0">
                <a:latin typeface="Times New Roman"/>
                <a:cs typeface="Times New Roman"/>
              </a:rPr>
              <a:t>are shaped </a:t>
            </a:r>
            <a:r>
              <a:rPr sz="2000" spc="-5" dirty="0">
                <a:latin typeface="Times New Roman"/>
                <a:cs typeface="Times New Roman"/>
              </a:rPr>
              <a:t>like actual pyramids </a:t>
            </a:r>
            <a:r>
              <a:rPr sz="2000" dirty="0">
                <a:latin typeface="Times New Roman"/>
                <a:cs typeface="Times New Roman"/>
              </a:rPr>
              <a:t>with base broads and narrow down at the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apex.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first trophic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is producers and the next topic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primary consumer </a:t>
            </a:r>
            <a:r>
              <a:rPr sz="2000" dirty="0">
                <a:latin typeface="Times New Roman"/>
                <a:cs typeface="Times New Roman"/>
              </a:rPr>
              <a:t>and so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on.</a:t>
            </a:r>
            <a:endParaRPr sz="2000">
              <a:latin typeface="Times New Roman"/>
              <a:cs typeface="Times New Roman"/>
            </a:endParaRPr>
          </a:p>
          <a:p>
            <a:pPr marL="299085" marR="33147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Graphical </a:t>
            </a:r>
            <a:r>
              <a:rPr sz="2000" spc="-5" dirty="0">
                <a:latin typeface="Times New Roman"/>
                <a:cs typeface="Times New Roman"/>
              </a:rPr>
              <a:t>representation </a:t>
            </a:r>
            <a:r>
              <a:rPr sz="2000" dirty="0">
                <a:latin typeface="Times New Roman"/>
                <a:cs typeface="Times New Roman"/>
              </a:rPr>
              <a:t>of the ecological </a:t>
            </a:r>
            <a:r>
              <a:rPr sz="2000" spc="-5" dirty="0">
                <a:latin typeface="Times New Roman"/>
                <a:cs typeface="Times New Roman"/>
              </a:rPr>
              <a:t>pyramid </a:t>
            </a:r>
            <a:r>
              <a:rPr sz="2000" dirty="0">
                <a:latin typeface="Times New Roman"/>
                <a:cs typeface="Times New Roman"/>
              </a:rPr>
              <a:t>shows a </a:t>
            </a:r>
            <a:r>
              <a:rPr sz="2000" spc="-5" dirty="0">
                <a:latin typeface="Times New Roman"/>
                <a:cs typeface="Times New Roman"/>
              </a:rPr>
              <a:t>relationship </a:t>
            </a:r>
            <a:r>
              <a:rPr sz="2000" dirty="0">
                <a:latin typeface="Times New Roman"/>
                <a:cs typeface="Times New Roman"/>
              </a:rPr>
              <a:t>between </a:t>
            </a:r>
            <a:r>
              <a:rPr sz="2000" spc="-5" dirty="0">
                <a:latin typeface="Times New Roman"/>
                <a:cs typeface="Times New Roman"/>
              </a:rPr>
              <a:t>living </a:t>
            </a:r>
            <a:r>
              <a:rPr sz="2000" dirty="0">
                <a:latin typeface="Times New Roman"/>
                <a:cs typeface="Times New Roman"/>
              </a:rPr>
              <a:t>beings at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different  </a:t>
            </a:r>
            <a:r>
              <a:rPr sz="2000" dirty="0">
                <a:latin typeface="Times New Roman"/>
                <a:cs typeface="Times New Roman"/>
              </a:rPr>
              <a:t>trophic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levels.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Ecological </a:t>
            </a:r>
            <a:r>
              <a:rPr sz="2000" spc="-5" dirty="0">
                <a:latin typeface="Times New Roman"/>
                <a:cs typeface="Times New Roman"/>
              </a:rPr>
              <a:t>Pyramids </a:t>
            </a:r>
            <a:r>
              <a:rPr sz="2000" dirty="0">
                <a:latin typeface="Times New Roman"/>
                <a:cs typeface="Times New Roman"/>
              </a:rPr>
              <a:t>are of three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types: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469265" algn="l"/>
                <a:tab pos="469900" algn="l"/>
              </a:tabLst>
            </a:pPr>
            <a:r>
              <a:rPr sz="2000" spc="-5" dirty="0">
                <a:latin typeface="Times New Roman"/>
                <a:cs typeface="Times New Roman"/>
              </a:rPr>
              <a:t>Pyramid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numbers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469265" algn="l"/>
                <a:tab pos="469900" algn="l"/>
              </a:tabLst>
            </a:pPr>
            <a:r>
              <a:rPr sz="2000" spc="-5" dirty="0">
                <a:latin typeface="Times New Roman"/>
                <a:cs typeface="Times New Roman"/>
              </a:rPr>
              <a:t>Pyramid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biomass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195"/>
              </a:spcBef>
              <a:buAutoNum type="alphaLcParenR"/>
              <a:tabLst>
                <a:tab pos="469265" algn="l"/>
                <a:tab pos="469900" algn="l"/>
              </a:tabLst>
            </a:pPr>
            <a:r>
              <a:rPr sz="2000" spc="-5" dirty="0">
                <a:latin typeface="Times New Roman"/>
                <a:cs typeface="Times New Roman"/>
              </a:rPr>
              <a:t>Pyramid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energy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239" y="335026"/>
            <a:ext cx="5065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Ecological</a:t>
            </a:r>
            <a:r>
              <a:rPr spc="-430" dirty="0"/>
              <a:t> </a:t>
            </a:r>
            <a:r>
              <a:rPr spc="-265" dirty="0"/>
              <a:t>pyramids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144"/>
    </mc:Choice>
    <mc:Fallback>
      <p:transition spd="slow" advTm="2614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5061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Ecological</a:t>
            </a:r>
            <a:r>
              <a:rPr spc="-450" dirty="0"/>
              <a:t> </a:t>
            </a:r>
            <a:r>
              <a:rPr spc="-265" dirty="0"/>
              <a:t>pyramids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15" y="1552701"/>
            <a:ext cx="38627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175" dirty="0">
                <a:solidFill>
                  <a:srgbClr val="003D07"/>
                </a:solidFill>
                <a:latin typeface="Verdana"/>
                <a:cs typeface="Verdana"/>
              </a:rPr>
              <a:t>Pyramid </a:t>
            </a:r>
            <a:r>
              <a:rPr sz="3200" spc="-155" dirty="0">
                <a:solidFill>
                  <a:srgbClr val="003D07"/>
                </a:solidFill>
                <a:latin typeface="Verdana"/>
                <a:cs typeface="Verdana"/>
              </a:rPr>
              <a:t>of</a:t>
            </a:r>
            <a:r>
              <a:rPr sz="3200" spc="-42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200" spc="-215" dirty="0">
                <a:solidFill>
                  <a:srgbClr val="003D07"/>
                </a:solidFill>
                <a:latin typeface="Verdana"/>
                <a:cs typeface="Verdana"/>
              </a:rPr>
              <a:t>number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19" y="2183892"/>
            <a:ext cx="11114532" cy="394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09"/>
    </mc:Choice>
    <mc:Fallback>
      <p:transition spd="slow" advTm="2660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1640" y="1484375"/>
            <a:ext cx="5076444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5061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Ecological</a:t>
            </a:r>
            <a:r>
              <a:rPr spc="-450" dirty="0"/>
              <a:t> </a:t>
            </a:r>
            <a:r>
              <a:rPr spc="-265" dirty="0"/>
              <a:t>pyramids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615" y="1389380"/>
            <a:ext cx="3978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175" dirty="0">
                <a:solidFill>
                  <a:srgbClr val="003D07"/>
                </a:solidFill>
                <a:latin typeface="Verdana"/>
                <a:cs typeface="Verdana"/>
              </a:rPr>
              <a:t>Pyramid </a:t>
            </a:r>
            <a:r>
              <a:rPr sz="3200" spc="-155" dirty="0">
                <a:solidFill>
                  <a:srgbClr val="003D07"/>
                </a:solidFill>
                <a:latin typeface="Verdana"/>
                <a:cs typeface="Verdana"/>
              </a:rPr>
              <a:t>of</a:t>
            </a:r>
            <a:r>
              <a:rPr sz="3200" spc="-42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200" spc="-160" dirty="0">
                <a:solidFill>
                  <a:srgbClr val="003D07"/>
                </a:solidFill>
                <a:latin typeface="Verdana"/>
                <a:cs typeface="Verdana"/>
              </a:rPr>
              <a:t>biomass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39"/>
    </mc:Choice>
    <mc:Fallback>
      <p:transition spd="slow" advTm="1823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5061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Ecological</a:t>
            </a:r>
            <a:r>
              <a:rPr spc="-450" dirty="0"/>
              <a:t> </a:t>
            </a:r>
            <a:r>
              <a:rPr spc="-265" dirty="0"/>
              <a:t>pyramids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30121"/>
            <a:ext cx="37001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175" dirty="0">
                <a:solidFill>
                  <a:srgbClr val="003D07"/>
                </a:solidFill>
                <a:latin typeface="Verdana"/>
                <a:cs typeface="Verdana"/>
              </a:rPr>
              <a:t>Pyramid </a:t>
            </a:r>
            <a:r>
              <a:rPr sz="3200" spc="-155" dirty="0">
                <a:solidFill>
                  <a:srgbClr val="003D07"/>
                </a:solidFill>
                <a:latin typeface="Verdana"/>
                <a:cs typeface="Verdana"/>
              </a:rPr>
              <a:t>of</a:t>
            </a:r>
            <a:r>
              <a:rPr sz="3200" spc="-41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200" spc="-210" dirty="0">
                <a:solidFill>
                  <a:srgbClr val="003D07"/>
                </a:solidFill>
                <a:latin typeface="Verdana"/>
                <a:cs typeface="Verdana"/>
              </a:rPr>
              <a:t>energy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49140" y="1642872"/>
            <a:ext cx="7644383" cy="4415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26"/>
    </mc:Choice>
    <mc:Fallback>
      <p:transition spd="slow" advTm="3332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3011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Energy</a:t>
            </a:r>
            <a:r>
              <a:rPr spc="-425" dirty="0"/>
              <a:t> </a:t>
            </a:r>
            <a:r>
              <a:rPr spc="-145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15" y="1393951"/>
            <a:ext cx="55924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140" dirty="0">
                <a:solidFill>
                  <a:srgbClr val="003D07"/>
                </a:solidFill>
                <a:latin typeface="Verdana"/>
                <a:cs typeface="Verdana"/>
              </a:rPr>
              <a:t>Universal </a:t>
            </a:r>
            <a:r>
              <a:rPr sz="3200" spc="-210" dirty="0">
                <a:solidFill>
                  <a:srgbClr val="003D07"/>
                </a:solidFill>
                <a:latin typeface="Verdana"/>
                <a:cs typeface="Verdana"/>
              </a:rPr>
              <a:t>energy </a:t>
            </a:r>
            <a:r>
              <a:rPr sz="3200" spc="-100" dirty="0">
                <a:solidFill>
                  <a:srgbClr val="003D07"/>
                </a:solidFill>
                <a:latin typeface="Verdana"/>
                <a:cs typeface="Verdana"/>
              </a:rPr>
              <a:t>flow</a:t>
            </a:r>
            <a:r>
              <a:rPr sz="3200" spc="-509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200" spc="-195" dirty="0">
                <a:solidFill>
                  <a:srgbClr val="003D07"/>
                </a:solidFill>
                <a:latin typeface="Verdana"/>
                <a:cs typeface="Verdana"/>
              </a:rPr>
              <a:t>model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5860" y="1930907"/>
            <a:ext cx="7156704" cy="426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19"/>
    </mc:Choice>
    <mc:Fallback>
      <p:transition spd="slow" advTm="3591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3011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Energy</a:t>
            </a:r>
            <a:r>
              <a:rPr spc="-425" dirty="0"/>
              <a:t> </a:t>
            </a:r>
            <a:r>
              <a:rPr spc="-145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15" y="1397253"/>
            <a:ext cx="65379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155" dirty="0">
                <a:solidFill>
                  <a:srgbClr val="003D07"/>
                </a:solidFill>
                <a:latin typeface="Verdana"/>
                <a:cs typeface="Verdana"/>
              </a:rPr>
              <a:t>Single </a:t>
            </a:r>
            <a:r>
              <a:rPr sz="3200" spc="-170" dirty="0">
                <a:solidFill>
                  <a:srgbClr val="003D07"/>
                </a:solidFill>
                <a:latin typeface="Verdana"/>
                <a:cs typeface="Verdana"/>
              </a:rPr>
              <a:t>channel </a:t>
            </a:r>
            <a:r>
              <a:rPr sz="3200" spc="-210" dirty="0">
                <a:solidFill>
                  <a:srgbClr val="003D07"/>
                </a:solidFill>
                <a:latin typeface="Verdana"/>
                <a:cs typeface="Verdana"/>
              </a:rPr>
              <a:t>energy </a:t>
            </a:r>
            <a:r>
              <a:rPr sz="3200" spc="-100" dirty="0">
                <a:solidFill>
                  <a:srgbClr val="003D07"/>
                </a:solidFill>
                <a:latin typeface="Verdana"/>
                <a:cs typeface="Verdana"/>
              </a:rPr>
              <a:t>flow</a:t>
            </a:r>
            <a:r>
              <a:rPr sz="3200" spc="-57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200" spc="-200" dirty="0">
                <a:solidFill>
                  <a:srgbClr val="003D07"/>
                </a:solidFill>
                <a:latin typeface="Verdana"/>
                <a:cs typeface="Verdana"/>
              </a:rPr>
              <a:t>model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2704" y="1930907"/>
            <a:ext cx="5300471" cy="421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248"/>
    </mc:Choice>
    <mc:Fallback>
      <p:transition spd="slow" advTm="7824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3011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Energy</a:t>
            </a:r>
            <a:r>
              <a:rPr spc="-425" dirty="0"/>
              <a:t> </a:t>
            </a:r>
            <a:r>
              <a:rPr spc="-145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15" y="1465529"/>
            <a:ext cx="7294880" cy="8496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2425" marR="5080" indent="-340360">
              <a:lnSpc>
                <a:spcPts val="2880"/>
              </a:lnSpc>
              <a:spcBef>
                <a:spcPts val="79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000" spc="-195" dirty="0">
                <a:solidFill>
                  <a:srgbClr val="003D07"/>
                </a:solidFill>
                <a:latin typeface="Verdana"/>
                <a:cs typeface="Verdana"/>
              </a:rPr>
              <a:t>Double </a:t>
            </a:r>
            <a:r>
              <a:rPr sz="3000" spc="-155" dirty="0">
                <a:solidFill>
                  <a:srgbClr val="003D07"/>
                </a:solidFill>
                <a:latin typeface="Verdana"/>
                <a:cs typeface="Verdana"/>
              </a:rPr>
              <a:t>channel </a:t>
            </a:r>
            <a:r>
              <a:rPr sz="3000" spc="-95" dirty="0">
                <a:solidFill>
                  <a:srgbClr val="003D07"/>
                </a:solidFill>
                <a:latin typeface="Verdana"/>
                <a:cs typeface="Verdana"/>
              </a:rPr>
              <a:t>or </a:t>
            </a:r>
            <a:r>
              <a:rPr sz="3000" spc="-175" dirty="0">
                <a:solidFill>
                  <a:srgbClr val="003D07"/>
                </a:solidFill>
                <a:latin typeface="Verdana"/>
                <a:cs typeface="Verdana"/>
              </a:rPr>
              <a:t>Y-shaped </a:t>
            </a:r>
            <a:r>
              <a:rPr sz="3000" spc="-200" dirty="0">
                <a:solidFill>
                  <a:srgbClr val="003D07"/>
                </a:solidFill>
                <a:latin typeface="Verdana"/>
                <a:cs typeface="Verdana"/>
              </a:rPr>
              <a:t>energy</a:t>
            </a:r>
            <a:r>
              <a:rPr sz="3000" spc="-65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000" spc="-100" dirty="0">
                <a:solidFill>
                  <a:srgbClr val="003D07"/>
                </a:solidFill>
                <a:latin typeface="Verdana"/>
                <a:cs typeface="Verdana"/>
              </a:rPr>
              <a:t>flow  </a:t>
            </a:r>
            <a:r>
              <a:rPr sz="3000" spc="-190" dirty="0">
                <a:solidFill>
                  <a:srgbClr val="003D07"/>
                </a:solidFill>
                <a:latin typeface="Verdana"/>
                <a:cs typeface="Verdana"/>
              </a:rPr>
              <a:t>model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39511" y="2001011"/>
            <a:ext cx="6954011" cy="420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49"/>
    </mc:Choice>
    <mc:Fallback>
      <p:transition spd="slow" advTm="1724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3811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Nutrient</a:t>
            </a:r>
            <a:r>
              <a:rPr spc="-430" dirty="0"/>
              <a:t> </a:t>
            </a:r>
            <a:r>
              <a:rPr spc="-155" dirty="0"/>
              <a:t>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15" y="1482978"/>
            <a:ext cx="1946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170" dirty="0">
                <a:solidFill>
                  <a:srgbClr val="003D07"/>
                </a:solidFill>
                <a:latin typeface="Verdana"/>
                <a:cs typeface="Verdana"/>
              </a:rPr>
              <a:t>Nitrogen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78708" y="1594103"/>
            <a:ext cx="4908803" cy="4361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21"/>
    </mc:Choice>
    <mc:Fallback>
      <p:transition spd="slow" advTm="3492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3811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Nutrient</a:t>
            </a:r>
            <a:r>
              <a:rPr spc="-430" dirty="0"/>
              <a:t> </a:t>
            </a:r>
            <a:r>
              <a:rPr spc="-155" dirty="0"/>
              <a:t>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15" y="1463497"/>
            <a:ext cx="16795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195" dirty="0">
                <a:solidFill>
                  <a:srgbClr val="003D07"/>
                </a:solidFill>
                <a:latin typeface="Verdana"/>
                <a:cs typeface="Verdana"/>
              </a:rPr>
              <a:t>Carbon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8648" y="1612391"/>
            <a:ext cx="4943856" cy="4369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71"/>
    </mc:Choice>
    <mc:Fallback>
      <p:transition spd="slow" advTm="2137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3811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Nutrient</a:t>
            </a:r>
            <a:r>
              <a:rPr spc="-430" dirty="0"/>
              <a:t> </a:t>
            </a:r>
            <a:r>
              <a:rPr spc="-155" dirty="0"/>
              <a:t>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15" y="1427480"/>
            <a:ext cx="25596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135" dirty="0">
                <a:solidFill>
                  <a:srgbClr val="003D07"/>
                </a:solidFill>
                <a:latin typeface="Verdana"/>
                <a:cs typeface="Verdana"/>
              </a:rPr>
              <a:t>Phosphorus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5284" y="1603247"/>
            <a:ext cx="4815840" cy="446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995"/>
    </mc:Choice>
    <mc:Fallback>
      <p:transition spd="slow" advTm="4099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3048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30121"/>
            <a:ext cx="10770235" cy="4131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marR="58419" indent="-340360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200" dirty="0">
                <a:solidFill>
                  <a:srgbClr val="003D07"/>
                </a:solidFill>
                <a:latin typeface="Verdana"/>
                <a:cs typeface="Verdana"/>
              </a:rPr>
              <a:t>Greek </a:t>
            </a:r>
            <a:r>
              <a:rPr sz="3200" spc="-155" dirty="0">
                <a:solidFill>
                  <a:srgbClr val="003D07"/>
                </a:solidFill>
                <a:latin typeface="Verdana"/>
                <a:cs typeface="Verdana"/>
              </a:rPr>
              <a:t>word </a:t>
            </a:r>
            <a:r>
              <a:rPr sz="3200" spc="-265" dirty="0">
                <a:solidFill>
                  <a:srgbClr val="003D07"/>
                </a:solidFill>
                <a:latin typeface="Verdana"/>
                <a:cs typeface="Verdana"/>
              </a:rPr>
              <a:t>“Oikos” </a:t>
            </a:r>
            <a:r>
              <a:rPr sz="3200" spc="-235" dirty="0">
                <a:solidFill>
                  <a:srgbClr val="003D07"/>
                </a:solidFill>
                <a:latin typeface="Verdana"/>
                <a:cs typeface="Verdana"/>
              </a:rPr>
              <a:t>meaning </a:t>
            </a:r>
            <a:r>
              <a:rPr sz="3200" spc="-320" dirty="0">
                <a:solidFill>
                  <a:srgbClr val="003D07"/>
                </a:solidFill>
                <a:latin typeface="Verdana"/>
                <a:cs typeface="Verdana"/>
              </a:rPr>
              <a:t>“home” </a:t>
            </a:r>
            <a:r>
              <a:rPr sz="3200" spc="-245" dirty="0">
                <a:solidFill>
                  <a:srgbClr val="003D07"/>
                </a:solidFill>
                <a:latin typeface="Verdana"/>
                <a:cs typeface="Verdana"/>
              </a:rPr>
              <a:t>and </a:t>
            </a:r>
            <a:r>
              <a:rPr sz="3200" spc="-225" dirty="0">
                <a:solidFill>
                  <a:srgbClr val="003D07"/>
                </a:solidFill>
                <a:latin typeface="Verdana"/>
                <a:cs typeface="Verdana"/>
              </a:rPr>
              <a:t>“logos”</a:t>
            </a:r>
            <a:r>
              <a:rPr sz="3200" spc="-44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200" spc="-235" dirty="0">
                <a:solidFill>
                  <a:srgbClr val="003D07"/>
                </a:solidFill>
                <a:latin typeface="Verdana"/>
                <a:cs typeface="Verdana"/>
              </a:rPr>
              <a:t>meaning  </a:t>
            </a:r>
            <a:r>
              <a:rPr sz="3200" spc="-290" dirty="0">
                <a:solidFill>
                  <a:srgbClr val="003D07"/>
                </a:solidFill>
                <a:latin typeface="Verdana"/>
                <a:cs typeface="Verdana"/>
              </a:rPr>
              <a:t>“study”</a:t>
            </a:r>
            <a:endParaRPr sz="3200">
              <a:latin typeface="Verdana"/>
              <a:cs typeface="Verdana"/>
            </a:endParaRPr>
          </a:p>
          <a:p>
            <a:pPr marL="352425" marR="353695" indent="-340360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235" dirty="0">
                <a:solidFill>
                  <a:srgbClr val="003D07"/>
                </a:solidFill>
                <a:latin typeface="Verdana"/>
                <a:cs typeface="Verdana"/>
              </a:rPr>
              <a:t>Ecology: </a:t>
            </a:r>
            <a:r>
              <a:rPr sz="3200" spc="-290" dirty="0">
                <a:solidFill>
                  <a:srgbClr val="003D07"/>
                </a:solidFill>
                <a:latin typeface="Verdana"/>
                <a:cs typeface="Verdana"/>
              </a:rPr>
              <a:t>The </a:t>
            </a:r>
            <a:r>
              <a:rPr sz="3200" spc="-220" dirty="0">
                <a:solidFill>
                  <a:srgbClr val="003D07"/>
                </a:solidFill>
                <a:latin typeface="Verdana"/>
                <a:cs typeface="Verdana"/>
              </a:rPr>
              <a:t>study </a:t>
            </a:r>
            <a:r>
              <a:rPr sz="3200" spc="-155" dirty="0">
                <a:solidFill>
                  <a:srgbClr val="003D07"/>
                </a:solidFill>
                <a:latin typeface="Verdana"/>
                <a:cs typeface="Verdana"/>
              </a:rPr>
              <a:t>of organisms in </a:t>
            </a:r>
            <a:r>
              <a:rPr sz="3200" spc="-150" dirty="0">
                <a:solidFill>
                  <a:srgbClr val="003D07"/>
                </a:solidFill>
                <a:latin typeface="Verdana"/>
                <a:cs typeface="Verdana"/>
              </a:rPr>
              <a:t>their </a:t>
            </a:r>
            <a:r>
              <a:rPr sz="3200" spc="-155" dirty="0">
                <a:solidFill>
                  <a:srgbClr val="003D07"/>
                </a:solidFill>
                <a:latin typeface="Verdana"/>
                <a:cs typeface="Verdana"/>
              </a:rPr>
              <a:t>natural</a:t>
            </a:r>
            <a:r>
              <a:rPr sz="3200" spc="-71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200" spc="-204" dirty="0">
                <a:solidFill>
                  <a:srgbClr val="003D07"/>
                </a:solidFill>
                <a:latin typeface="Verdana"/>
                <a:cs typeface="Verdana"/>
              </a:rPr>
              <a:t>habitat  </a:t>
            </a:r>
            <a:r>
              <a:rPr sz="3200" spc="-165" dirty="0">
                <a:solidFill>
                  <a:srgbClr val="003D07"/>
                </a:solidFill>
                <a:latin typeface="Verdana"/>
                <a:cs typeface="Verdana"/>
              </a:rPr>
              <a:t>interacting </a:t>
            </a:r>
            <a:r>
              <a:rPr sz="3200" spc="-170" dirty="0">
                <a:solidFill>
                  <a:srgbClr val="003D07"/>
                </a:solidFill>
                <a:latin typeface="Verdana"/>
                <a:cs typeface="Verdana"/>
              </a:rPr>
              <a:t>with </a:t>
            </a:r>
            <a:r>
              <a:rPr sz="3200" spc="-150" dirty="0">
                <a:solidFill>
                  <a:srgbClr val="003D07"/>
                </a:solidFill>
                <a:latin typeface="Verdana"/>
                <a:cs typeface="Verdana"/>
              </a:rPr>
              <a:t>their</a:t>
            </a:r>
            <a:r>
              <a:rPr sz="3200" spc="-47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200" spc="-150" dirty="0">
                <a:solidFill>
                  <a:srgbClr val="003D07"/>
                </a:solidFill>
                <a:latin typeface="Verdana"/>
                <a:cs typeface="Verdana"/>
              </a:rPr>
              <a:t>surroundings</a:t>
            </a:r>
            <a:endParaRPr sz="3200">
              <a:latin typeface="Verdana"/>
              <a:cs typeface="Verdana"/>
            </a:endParaRPr>
          </a:p>
          <a:p>
            <a:pPr marL="352425" marR="5080" indent="-340360">
              <a:lnSpc>
                <a:spcPct val="100000"/>
              </a:lnSpc>
              <a:spcBef>
                <a:spcPts val="79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225" dirty="0">
                <a:solidFill>
                  <a:srgbClr val="003D07"/>
                </a:solidFill>
                <a:latin typeface="Verdana"/>
                <a:cs typeface="Verdana"/>
              </a:rPr>
              <a:t>Ecosystem: </a:t>
            </a:r>
            <a:r>
              <a:rPr sz="3200" spc="-114" dirty="0">
                <a:solidFill>
                  <a:srgbClr val="003D07"/>
                </a:solidFill>
                <a:latin typeface="Verdana"/>
                <a:cs typeface="Verdana"/>
              </a:rPr>
              <a:t>A </a:t>
            </a:r>
            <a:r>
              <a:rPr sz="3200" spc="-130" dirty="0">
                <a:solidFill>
                  <a:srgbClr val="003D07"/>
                </a:solidFill>
                <a:latin typeface="Verdana"/>
                <a:cs typeface="Verdana"/>
              </a:rPr>
              <a:t>self-regulating </a:t>
            </a:r>
            <a:r>
              <a:rPr sz="3200" spc="-200" dirty="0">
                <a:solidFill>
                  <a:srgbClr val="003D07"/>
                </a:solidFill>
                <a:latin typeface="Verdana"/>
                <a:cs typeface="Verdana"/>
              </a:rPr>
              <a:t>group </a:t>
            </a:r>
            <a:r>
              <a:rPr sz="3200" spc="-155" dirty="0">
                <a:solidFill>
                  <a:srgbClr val="003D07"/>
                </a:solidFill>
                <a:latin typeface="Verdana"/>
                <a:cs typeface="Verdana"/>
              </a:rPr>
              <a:t>of biotic  </a:t>
            </a:r>
            <a:r>
              <a:rPr sz="3200" spc="-190" dirty="0">
                <a:solidFill>
                  <a:srgbClr val="003D07"/>
                </a:solidFill>
                <a:latin typeface="Verdana"/>
                <a:cs typeface="Verdana"/>
              </a:rPr>
              <a:t>communities </a:t>
            </a:r>
            <a:r>
              <a:rPr sz="3200" spc="-165" dirty="0">
                <a:solidFill>
                  <a:srgbClr val="003D07"/>
                </a:solidFill>
                <a:latin typeface="Verdana"/>
                <a:cs typeface="Verdana"/>
              </a:rPr>
              <a:t>of </a:t>
            </a:r>
            <a:r>
              <a:rPr sz="3200" spc="-114" dirty="0">
                <a:solidFill>
                  <a:srgbClr val="003D07"/>
                </a:solidFill>
                <a:latin typeface="Verdana"/>
                <a:cs typeface="Verdana"/>
              </a:rPr>
              <a:t>species </a:t>
            </a:r>
            <a:r>
              <a:rPr sz="3200" spc="-165" dirty="0">
                <a:solidFill>
                  <a:srgbClr val="003D07"/>
                </a:solidFill>
                <a:latin typeface="Verdana"/>
                <a:cs typeface="Verdana"/>
              </a:rPr>
              <a:t>interacting </a:t>
            </a:r>
            <a:r>
              <a:rPr sz="3200" spc="-170" dirty="0">
                <a:solidFill>
                  <a:srgbClr val="003D07"/>
                </a:solidFill>
                <a:latin typeface="Verdana"/>
                <a:cs typeface="Verdana"/>
              </a:rPr>
              <a:t>with </a:t>
            </a:r>
            <a:r>
              <a:rPr sz="3200" spc="-210" dirty="0">
                <a:solidFill>
                  <a:srgbClr val="003D07"/>
                </a:solidFill>
                <a:latin typeface="Verdana"/>
                <a:cs typeface="Verdana"/>
              </a:rPr>
              <a:t>one </a:t>
            </a:r>
            <a:r>
              <a:rPr sz="3200" spc="-190" dirty="0">
                <a:solidFill>
                  <a:srgbClr val="003D07"/>
                </a:solidFill>
                <a:latin typeface="Verdana"/>
                <a:cs typeface="Verdana"/>
              </a:rPr>
              <a:t>another </a:t>
            </a:r>
            <a:r>
              <a:rPr sz="3200" spc="-245" dirty="0">
                <a:solidFill>
                  <a:srgbClr val="003D07"/>
                </a:solidFill>
                <a:latin typeface="Verdana"/>
                <a:cs typeface="Verdana"/>
              </a:rPr>
              <a:t>and  </a:t>
            </a:r>
            <a:r>
              <a:rPr sz="3200" spc="-170" dirty="0">
                <a:solidFill>
                  <a:srgbClr val="003D07"/>
                </a:solidFill>
                <a:latin typeface="Verdana"/>
                <a:cs typeface="Verdana"/>
              </a:rPr>
              <a:t>with </a:t>
            </a:r>
            <a:r>
              <a:rPr sz="3200" spc="-150" dirty="0">
                <a:solidFill>
                  <a:srgbClr val="003D07"/>
                </a:solidFill>
                <a:latin typeface="Verdana"/>
                <a:cs typeface="Verdana"/>
              </a:rPr>
              <a:t>their </a:t>
            </a:r>
            <a:r>
              <a:rPr sz="3200" spc="-155" dirty="0">
                <a:solidFill>
                  <a:srgbClr val="003D07"/>
                </a:solidFill>
                <a:latin typeface="Verdana"/>
                <a:cs typeface="Verdana"/>
              </a:rPr>
              <a:t>non-living </a:t>
            </a:r>
            <a:r>
              <a:rPr sz="3200" spc="-210" dirty="0">
                <a:solidFill>
                  <a:srgbClr val="003D07"/>
                </a:solidFill>
                <a:latin typeface="Verdana"/>
                <a:cs typeface="Verdana"/>
              </a:rPr>
              <a:t>environment exchanging energy</a:t>
            </a:r>
            <a:r>
              <a:rPr sz="3200" spc="-72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200" spc="-245" dirty="0">
                <a:solidFill>
                  <a:srgbClr val="003D07"/>
                </a:solidFill>
                <a:latin typeface="Verdana"/>
                <a:cs typeface="Verdana"/>
              </a:rPr>
              <a:t>and  </a:t>
            </a:r>
            <a:r>
              <a:rPr sz="3200" spc="-204" dirty="0">
                <a:solidFill>
                  <a:srgbClr val="003D07"/>
                </a:solidFill>
                <a:latin typeface="Verdana"/>
                <a:cs typeface="Verdana"/>
              </a:rPr>
              <a:t>matter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440"/>
    </mc:Choice>
    <mc:Fallback>
      <p:transition spd="slow" advTm="3344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564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Production </a:t>
            </a:r>
            <a:r>
              <a:rPr spc="-215" dirty="0"/>
              <a:t>of</a:t>
            </a:r>
            <a:r>
              <a:rPr spc="-610" dirty="0"/>
              <a:t> </a:t>
            </a:r>
            <a:r>
              <a:rPr spc="-220" dirty="0"/>
              <a:t>biomass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27339"/>
            <a:ext cx="7957184" cy="22377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91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135" dirty="0">
                <a:solidFill>
                  <a:srgbClr val="003D07"/>
                </a:solidFill>
                <a:latin typeface="Verdana"/>
                <a:cs typeface="Verdana"/>
              </a:rPr>
              <a:t>Primary</a:t>
            </a:r>
            <a:r>
              <a:rPr sz="3200" spc="-29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200" spc="-175" dirty="0">
                <a:solidFill>
                  <a:srgbClr val="003D07"/>
                </a:solidFill>
                <a:latin typeface="Verdana"/>
                <a:cs typeface="Verdana"/>
              </a:rPr>
              <a:t>production</a:t>
            </a:r>
            <a:endParaRPr sz="3200">
              <a:latin typeface="Verdana"/>
              <a:cs typeface="Verdana"/>
            </a:endParaRPr>
          </a:p>
          <a:p>
            <a:pPr marL="751840" lvl="1" indent="-282575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spc="-130" dirty="0">
                <a:solidFill>
                  <a:srgbClr val="4F6128"/>
                </a:solidFill>
                <a:latin typeface="Verdana"/>
                <a:cs typeface="Verdana"/>
              </a:rPr>
              <a:t>Biomass </a:t>
            </a:r>
            <a:r>
              <a:rPr sz="2800" spc="-160" dirty="0">
                <a:solidFill>
                  <a:srgbClr val="4F6128"/>
                </a:solidFill>
                <a:latin typeface="Verdana"/>
                <a:cs typeface="Verdana"/>
              </a:rPr>
              <a:t>production </a:t>
            </a:r>
            <a:r>
              <a:rPr sz="2800" spc="-155" dirty="0">
                <a:solidFill>
                  <a:srgbClr val="4F6128"/>
                </a:solidFill>
                <a:latin typeface="Verdana"/>
                <a:cs typeface="Verdana"/>
              </a:rPr>
              <a:t>using</a:t>
            </a:r>
            <a:r>
              <a:rPr sz="2800" spc="-38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800" spc="-155" dirty="0">
                <a:solidFill>
                  <a:srgbClr val="4F6128"/>
                </a:solidFill>
                <a:latin typeface="Verdana"/>
                <a:cs typeface="Verdana"/>
              </a:rPr>
              <a:t>photosynthesis</a:t>
            </a:r>
            <a:endParaRPr sz="2800">
              <a:latin typeface="Verdana"/>
              <a:cs typeface="Verdana"/>
            </a:endParaRPr>
          </a:p>
          <a:p>
            <a:pPr marL="352425" indent="-340360">
              <a:lnSpc>
                <a:spcPct val="100000"/>
              </a:lnSpc>
              <a:spcBef>
                <a:spcPts val="80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195" dirty="0">
                <a:solidFill>
                  <a:srgbClr val="003D07"/>
                </a:solidFill>
                <a:latin typeface="Verdana"/>
                <a:cs typeface="Verdana"/>
              </a:rPr>
              <a:t>Secondary</a:t>
            </a:r>
            <a:r>
              <a:rPr sz="3200" spc="-26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3200" spc="-175" dirty="0">
                <a:solidFill>
                  <a:srgbClr val="003D07"/>
                </a:solidFill>
                <a:latin typeface="Verdana"/>
                <a:cs typeface="Verdana"/>
              </a:rPr>
              <a:t>production</a:t>
            </a:r>
            <a:endParaRPr sz="3200">
              <a:latin typeface="Verdana"/>
              <a:cs typeface="Verdana"/>
            </a:endParaRPr>
          </a:p>
          <a:p>
            <a:pPr marL="751840" lvl="1" indent="-282575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spc="-130" dirty="0">
                <a:solidFill>
                  <a:srgbClr val="4F6128"/>
                </a:solidFill>
                <a:latin typeface="Verdana"/>
                <a:cs typeface="Verdana"/>
              </a:rPr>
              <a:t>Biomass </a:t>
            </a:r>
            <a:r>
              <a:rPr sz="2800" spc="-160" dirty="0">
                <a:solidFill>
                  <a:srgbClr val="4F6128"/>
                </a:solidFill>
                <a:latin typeface="Verdana"/>
                <a:cs typeface="Verdana"/>
              </a:rPr>
              <a:t>production </a:t>
            </a:r>
            <a:r>
              <a:rPr sz="2800" spc="-270" dirty="0">
                <a:solidFill>
                  <a:srgbClr val="4F6128"/>
                </a:solidFill>
                <a:latin typeface="Verdana"/>
                <a:cs typeface="Verdana"/>
              </a:rPr>
              <a:t>by </a:t>
            </a:r>
            <a:r>
              <a:rPr sz="2800" spc="-175" dirty="0">
                <a:solidFill>
                  <a:srgbClr val="4F6128"/>
                </a:solidFill>
                <a:latin typeface="Verdana"/>
                <a:cs typeface="Verdana"/>
              </a:rPr>
              <a:t>consuming</a:t>
            </a:r>
            <a:r>
              <a:rPr sz="2800" spc="-30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4F6128"/>
                </a:solidFill>
                <a:latin typeface="Verdana"/>
                <a:cs typeface="Verdana"/>
              </a:rPr>
              <a:t>producers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113"/>
    </mc:Choice>
    <mc:Fallback>
      <p:transition spd="slow" advTm="5611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4272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34" dirty="0"/>
              <a:t>To </a:t>
            </a:r>
            <a:r>
              <a:rPr spc="-305" dirty="0"/>
              <a:t>be</a:t>
            </a:r>
            <a:r>
              <a:rPr spc="-355" dirty="0"/>
              <a:t> </a:t>
            </a:r>
            <a:r>
              <a:rPr spc="-350" dirty="0"/>
              <a:t>continued…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7"/>
    </mc:Choice>
    <mc:Fallback>
      <p:transition spd="slow" advTm="145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99616"/>
            <a:ext cx="12193905" cy="5358765"/>
            <a:chOff x="0" y="1499616"/>
            <a:chExt cx="12193905" cy="5358765"/>
          </a:xfrm>
        </p:grpSpPr>
        <p:sp>
          <p:nvSpPr>
            <p:cNvPr id="3" name="object 3"/>
            <p:cNvSpPr/>
            <p:nvPr/>
          </p:nvSpPr>
          <p:spPr>
            <a:xfrm>
              <a:off x="6579107" y="1499616"/>
              <a:ext cx="5614415" cy="2572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74535" y="3643883"/>
              <a:ext cx="5618987" cy="2590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68662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Classification </a:t>
            </a:r>
            <a:r>
              <a:rPr spc="-215" dirty="0"/>
              <a:t>of</a:t>
            </a:r>
            <a:r>
              <a:rPr spc="-615" dirty="0"/>
              <a:t> </a:t>
            </a:r>
            <a:r>
              <a:rPr spc="-250" dirty="0"/>
              <a:t>ecosystem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1342" y="1538385"/>
            <a:ext cx="3540125" cy="43027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515"/>
              </a:spcBef>
              <a:buClr>
                <a:srgbClr val="77923B"/>
              </a:buClr>
              <a:buFont typeface="Wingdings"/>
              <a:buChar char=""/>
              <a:tabLst>
                <a:tab pos="294005" algn="l"/>
                <a:tab pos="294640" algn="l"/>
              </a:tabLst>
            </a:pPr>
            <a:r>
              <a:rPr sz="2600" spc="-120" dirty="0">
                <a:solidFill>
                  <a:srgbClr val="4F6128"/>
                </a:solidFill>
                <a:latin typeface="Verdana"/>
                <a:cs typeface="Verdana"/>
              </a:rPr>
              <a:t>Natural</a:t>
            </a:r>
            <a:r>
              <a:rPr sz="2600" spc="-229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600" spc="-145" dirty="0">
                <a:solidFill>
                  <a:srgbClr val="4F6128"/>
                </a:solidFill>
                <a:latin typeface="Verdana"/>
                <a:cs typeface="Verdana"/>
              </a:rPr>
              <a:t>ecosystem</a:t>
            </a:r>
            <a:endParaRPr sz="2600">
              <a:latin typeface="Verdana"/>
              <a:cs typeface="Verdana"/>
            </a:endParaRPr>
          </a:p>
          <a:p>
            <a:pPr marL="697865" lvl="1" indent="-228600">
              <a:lnSpc>
                <a:spcPct val="100000"/>
              </a:lnSpc>
              <a:spcBef>
                <a:spcPts val="345"/>
              </a:spcBef>
              <a:buFont typeface="Wingdings"/>
              <a:buChar char=""/>
              <a:tabLst>
                <a:tab pos="698500" algn="l"/>
              </a:tabLst>
            </a:pPr>
            <a:r>
              <a:rPr sz="2200" spc="-130" dirty="0">
                <a:solidFill>
                  <a:srgbClr val="77923B"/>
                </a:solidFill>
                <a:latin typeface="Verdana"/>
                <a:cs typeface="Verdana"/>
              </a:rPr>
              <a:t>Aquatic</a:t>
            </a:r>
            <a:endParaRPr sz="2200">
              <a:latin typeface="Verdana"/>
              <a:cs typeface="Verdana"/>
            </a:endParaRPr>
          </a:p>
          <a:p>
            <a:pPr marL="1155065" lvl="2" indent="-229235">
              <a:lnSpc>
                <a:spcPct val="100000"/>
              </a:lnSpc>
              <a:spcBef>
                <a:spcPts val="225"/>
              </a:spcBef>
              <a:buFont typeface="Courier New"/>
              <a:buChar char="o"/>
              <a:tabLst>
                <a:tab pos="1155700" algn="l"/>
              </a:tabLst>
            </a:pPr>
            <a:r>
              <a:rPr sz="1900" spc="-5" dirty="0">
                <a:latin typeface="Times New Roman"/>
                <a:cs typeface="Times New Roman"/>
              </a:rPr>
              <a:t>Fresh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water</a:t>
            </a:r>
            <a:endParaRPr sz="1900">
              <a:latin typeface="Times New Roman"/>
              <a:cs typeface="Times New Roman"/>
            </a:endParaRPr>
          </a:p>
          <a:p>
            <a:pPr marL="1612900" lvl="3" indent="-22987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1900" i="1" spc="-5" dirty="0">
                <a:latin typeface="Times New Roman"/>
                <a:cs typeface="Times New Roman"/>
              </a:rPr>
              <a:t>Running</a:t>
            </a:r>
            <a:r>
              <a:rPr sz="1900" i="1" spc="-10" dirty="0">
                <a:latin typeface="Times New Roman"/>
                <a:cs typeface="Times New Roman"/>
              </a:rPr>
              <a:t> </a:t>
            </a:r>
            <a:r>
              <a:rPr sz="1900" i="1" spc="-5" dirty="0">
                <a:latin typeface="Times New Roman"/>
                <a:cs typeface="Times New Roman"/>
              </a:rPr>
              <a:t>water</a:t>
            </a:r>
            <a:endParaRPr sz="1900">
              <a:latin typeface="Times New Roman"/>
              <a:cs typeface="Times New Roman"/>
            </a:endParaRPr>
          </a:p>
          <a:p>
            <a:pPr marL="1612900" lvl="3" indent="-22987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1900" i="1" spc="-5" dirty="0">
                <a:latin typeface="Times New Roman"/>
                <a:cs typeface="Times New Roman"/>
              </a:rPr>
              <a:t>Standing</a:t>
            </a:r>
            <a:r>
              <a:rPr sz="1900" i="1" spc="-10" dirty="0">
                <a:latin typeface="Times New Roman"/>
                <a:cs typeface="Times New Roman"/>
              </a:rPr>
              <a:t> </a:t>
            </a:r>
            <a:r>
              <a:rPr sz="1900" i="1" spc="-5" dirty="0">
                <a:latin typeface="Times New Roman"/>
                <a:cs typeface="Times New Roman"/>
              </a:rPr>
              <a:t>water</a:t>
            </a:r>
            <a:endParaRPr sz="1900">
              <a:latin typeface="Times New Roman"/>
              <a:cs typeface="Times New Roman"/>
            </a:endParaRPr>
          </a:p>
          <a:p>
            <a:pPr marL="1155065" lvl="2" indent="-229235">
              <a:lnSpc>
                <a:spcPct val="100000"/>
              </a:lnSpc>
              <a:spcBef>
                <a:spcPts val="275"/>
              </a:spcBef>
              <a:buFont typeface="Courier New"/>
              <a:buChar char="o"/>
              <a:tabLst>
                <a:tab pos="1155700" algn="l"/>
              </a:tabLst>
            </a:pPr>
            <a:r>
              <a:rPr sz="1900" spc="-5" dirty="0">
                <a:latin typeface="Times New Roman"/>
                <a:cs typeface="Times New Roman"/>
              </a:rPr>
              <a:t>Marine</a:t>
            </a:r>
            <a:endParaRPr sz="19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698500" algn="l"/>
              </a:tabLst>
            </a:pPr>
            <a:r>
              <a:rPr sz="2200" spc="-90" dirty="0">
                <a:solidFill>
                  <a:srgbClr val="77923B"/>
                </a:solidFill>
                <a:latin typeface="Verdana"/>
                <a:cs typeface="Verdana"/>
              </a:rPr>
              <a:t>Terrestrial</a:t>
            </a:r>
            <a:endParaRPr sz="2200">
              <a:latin typeface="Verdana"/>
              <a:cs typeface="Verdana"/>
            </a:endParaRPr>
          </a:p>
          <a:p>
            <a:pPr marL="1155065" lvl="2" indent="-229235">
              <a:lnSpc>
                <a:spcPct val="100000"/>
              </a:lnSpc>
              <a:spcBef>
                <a:spcPts val="215"/>
              </a:spcBef>
              <a:buFont typeface="Courier New"/>
              <a:buChar char="o"/>
              <a:tabLst>
                <a:tab pos="1155700" algn="l"/>
              </a:tabLst>
            </a:pPr>
            <a:r>
              <a:rPr sz="1900" spc="-5" dirty="0">
                <a:latin typeface="Times New Roman"/>
                <a:cs typeface="Times New Roman"/>
              </a:rPr>
              <a:t>Grassland</a:t>
            </a:r>
            <a:endParaRPr sz="1900">
              <a:latin typeface="Times New Roman"/>
              <a:cs typeface="Times New Roman"/>
            </a:endParaRPr>
          </a:p>
          <a:p>
            <a:pPr marL="1155065" lvl="2" indent="-229235">
              <a:lnSpc>
                <a:spcPct val="100000"/>
              </a:lnSpc>
              <a:spcBef>
                <a:spcPts val="275"/>
              </a:spcBef>
              <a:buFont typeface="Courier New"/>
              <a:buChar char="o"/>
              <a:tabLst>
                <a:tab pos="1155700" algn="l"/>
              </a:tabLst>
            </a:pPr>
            <a:r>
              <a:rPr sz="1900" spc="-5" dirty="0">
                <a:latin typeface="Times New Roman"/>
                <a:cs typeface="Times New Roman"/>
              </a:rPr>
              <a:t>Forest</a:t>
            </a:r>
            <a:endParaRPr sz="1900">
              <a:latin typeface="Times New Roman"/>
              <a:cs typeface="Times New Roman"/>
            </a:endParaRPr>
          </a:p>
          <a:p>
            <a:pPr marL="1155065" lvl="2" indent="-229235">
              <a:lnSpc>
                <a:spcPct val="100000"/>
              </a:lnSpc>
              <a:spcBef>
                <a:spcPts val="275"/>
              </a:spcBef>
              <a:buFont typeface="Courier New"/>
              <a:buChar char="o"/>
              <a:tabLst>
                <a:tab pos="1155700" algn="l"/>
              </a:tabLst>
            </a:pPr>
            <a:r>
              <a:rPr sz="1900" spc="-5" dirty="0">
                <a:latin typeface="Times New Roman"/>
                <a:cs typeface="Times New Roman"/>
              </a:rPr>
              <a:t>Desert</a:t>
            </a:r>
            <a:endParaRPr sz="1900">
              <a:latin typeface="Times New Roman"/>
              <a:cs typeface="Times New Roman"/>
            </a:endParaRPr>
          </a:p>
          <a:p>
            <a:pPr marL="294640" marR="5080" indent="-281940">
              <a:lnSpc>
                <a:spcPts val="2810"/>
              </a:lnSpc>
              <a:spcBef>
                <a:spcPts val="785"/>
              </a:spcBef>
              <a:buClr>
                <a:srgbClr val="77923B"/>
              </a:buClr>
              <a:buFont typeface="Wingdings"/>
              <a:buChar char=""/>
              <a:tabLst>
                <a:tab pos="294005" algn="l"/>
                <a:tab pos="294640" algn="l"/>
              </a:tabLst>
            </a:pPr>
            <a:r>
              <a:rPr sz="2600" spc="-80" dirty="0">
                <a:solidFill>
                  <a:srgbClr val="4F6128"/>
                </a:solidFill>
                <a:latin typeface="Verdana"/>
                <a:cs typeface="Verdana"/>
              </a:rPr>
              <a:t>Artificial </a:t>
            </a:r>
            <a:r>
              <a:rPr sz="2600" spc="-200" dirty="0">
                <a:solidFill>
                  <a:srgbClr val="4F6128"/>
                </a:solidFill>
                <a:latin typeface="Verdana"/>
                <a:cs typeface="Verdana"/>
              </a:rPr>
              <a:t>/</a:t>
            </a:r>
            <a:r>
              <a:rPr sz="2600" spc="-37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600" spc="-150" dirty="0">
                <a:solidFill>
                  <a:srgbClr val="4F6128"/>
                </a:solidFill>
                <a:latin typeface="Verdana"/>
                <a:cs typeface="Verdana"/>
              </a:rPr>
              <a:t>Engineered  ecosystem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294"/>
    </mc:Choice>
    <mc:Fallback>
      <p:transition spd="slow" advTm="342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1023" y="1476755"/>
            <a:ext cx="4762499" cy="4738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15" y="307670"/>
            <a:ext cx="3671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Structural</a:t>
            </a:r>
            <a:r>
              <a:rPr spc="-450" dirty="0"/>
              <a:t> </a:t>
            </a:r>
            <a:r>
              <a:rPr spc="-270" dirty="0"/>
              <a:t>unit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240" y="1437372"/>
            <a:ext cx="5892800" cy="36969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64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400" spc="-114" dirty="0">
                <a:solidFill>
                  <a:srgbClr val="003D07"/>
                </a:solidFill>
                <a:latin typeface="Verdana"/>
                <a:cs typeface="Verdana"/>
              </a:rPr>
              <a:t>Abiotic</a:t>
            </a:r>
            <a:endParaRPr sz="2400">
              <a:latin typeface="Verdana"/>
              <a:cs typeface="Verdana"/>
            </a:endParaRPr>
          </a:p>
          <a:p>
            <a:pPr marL="751840" lvl="1" indent="-281940">
              <a:lnSpc>
                <a:spcPct val="100000"/>
              </a:lnSpc>
              <a:spcBef>
                <a:spcPts val="459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2000" spc="-65" dirty="0">
                <a:solidFill>
                  <a:srgbClr val="4F6128"/>
                </a:solidFill>
                <a:latin typeface="Verdana"/>
                <a:cs typeface="Verdana"/>
              </a:rPr>
              <a:t>Physical</a:t>
            </a:r>
            <a:endParaRPr sz="2000">
              <a:latin typeface="Verdana"/>
              <a:cs typeface="Verdana"/>
            </a:endParaRPr>
          </a:p>
          <a:p>
            <a:pPr marL="1155700" marR="483870" lvl="2" indent="-228600">
              <a:lnSpc>
                <a:spcPts val="1939"/>
              </a:lnSpc>
              <a:spcBef>
                <a:spcPts val="630"/>
              </a:spcBef>
              <a:buFont typeface="Wingdings"/>
              <a:buChar char=""/>
              <a:tabLst>
                <a:tab pos="1156335" algn="l"/>
              </a:tabLst>
            </a:pPr>
            <a:r>
              <a:rPr sz="1800" spc="-90" dirty="0">
                <a:solidFill>
                  <a:srgbClr val="77923B"/>
                </a:solidFill>
                <a:latin typeface="Verdana"/>
                <a:cs typeface="Verdana"/>
              </a:rPr>
              <a:t>Climatic </a:t>
            </a:r>
            <a:r>
              <a:rPr sz="1800" spc="-135" dirty="0">
                <a:solidFill>
                  <a:srgbClr val="77923B"/>
                </a:solidFill>
                <a:latin typeface="Verdana"/>
                <a:cs typeface="Verdana"/>
              </a:rPr>
              <a:t>(Sunlight, </a:t>
            </a:r>
            <a:r>
              <a:rPr sz="1800" spc="-125" dirty="0">
                <a:solidFill>
                  <a:srgbClr val="77923B"/>
                </a:solidFill>
                <a:latin typeface="Verdana"/>
                <a:cs typeface="Verdana"/>
              </a:rPr>
              <a:t>temperature, </a:t>
            </a:r>
            <a:r>
              <a:rPr sz="1800" spc="-150" dirty="0">
                <a:solidFill>
                  <a:srgbClr val="77923B"/>
                </a:solidFill>
                <a:latin typeface="Verdana"/>
                <a:cs typeface="Verdana"/>
              </a:rPr>
              <a:t>humidity,  </a:t>
            </a:r>
            <a:r>
              <a:rPr sz="1800" spc="-80" dirty="0">
                <a:solidFill>
                  <a:srgbClr val="77923B"/>
                </a:solidFill>
                <a:latin typeface="Verdana"/>
                <a:cs typeface="Verdana"/>
              </a:rPr>
              <a:t>rainfall,</a:t>
            </a:r>
            <a:r>
              <a:rPr sz="1800" spc="-150" dirty="0">
                <a:solidFill>
                  <a:srgbClr val="77923B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77923B"/>
                </a:solidFill>
                <a:latin typeface="Verdana"/>
                <a:cs typeface="Verdana"/>
              </a:rPr>
              <a:t>wind)</a:t>
            </a:r>
            <a:endParaRPr sz="18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59"/>
              </a:spcBef>
              <a:buFont typeface="Wingdings"/>
              <a:buChar char=""/>
              <a:tabLst>
                <a:tab pos="1156335" algn="l"/>
              </a:tabLst>
            </a:pPr>
            <a:r>
              <a:rPr sz="1800" spc="-100" dirty="0">
                <a:solidFill>
                  <a:srgbClr val="77923B"/>
                </a:solidFill>
                <a:latin typeface="Verdana"/>
                <a:cs typeface="Verdana"/>
              </a:rPr>
              <a:t>Edaphic </a:t>
            </a:r>
            <a:r>
              <a:rPr sz="1800" spc="-70" dirty="0">
                <a:solidFill>
                  <a:srgbClr val="77923B"/>
                </a:solidFill>
                <a:latin typeface="Verdana"/>
                <a:cs typeface="Verdana"/>
              </a:rPr>
              <a:t>(soil </a:t>
            </a:r>
            <a:r>
              <a:rPr sz="1800" spc="-170" dirty="0">
                <a:solidFill>
                  <a:srgbClr val="77923B"/>
                </a:solidFill>
                <a:latin typeface="Verdana"/>
                <a:cs typeface="Verdana"/>
              </a:rPr>
              <a:t>type, </a:t>
            </a:r>
            <a:r>
              <a:rPr sz="1800" spc="-35" dirty="0">
                <a:solidFill>
                  <a:srgbClr val="77923B"/>
                </a:solidFill>
                <a:latin typeface="Verdana"/>
                <a:cs typeface="Verdana"/>
              </a:rPr>
              <a:t>soil </a:t>
            </a:r>
            <a:r>
              <a:rPr sz="1800" spc="-114" dirty="0">
                <a:solidFill>
                  <a:srgbClr val="77923B"/>
                </a:solidFill>
                <a:latin typeface="Verdana"/>
                <a:cs typeface="Verdana"/>
              </a:rPr>
              <a:t>moisture, </a:t>
            </a:r>
            <a:r>
              <a:rPr sz="1800" spc="-35" dirty="0">
                <a:solidFill>
                  <a:srgbClr val="77923B"/>
                </a:solidFill>
                <a:latin typeface="Verdana"/>
                <a:cs typeface="Verdana"/>
              </a:rPr>
              <a:t>soil</a:t>
            </a:r>
            <a:r>
              <a:rPr sz="1800" spc="-425" dirty="0">
                <a:solidFill>
                  <a:srgbClr val="77923B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77923B"/>
                </a:solidFill>
                <a:latin typeface="Verdana"/>
                <a:cs typeface="Verdana"/>
              </a:rPr>
              <a:t>reaction)</a:t>
            </a:r>
            <a:endParaRPr sz="18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1156335" algn="l"/>
              </a:tabLst>
            </a:pPr>
            <a:r>
              <a:rPr sz="1800" spc="-114" dirty="0">
                <a:solidFill>
                  <a:srgbClr val="77923B"/>
                </a:solidFill>
                <a:latin typeface="Verdana"/>
                <a:cs typeface="Verdana"/>
              </a:rPr>
              <a:t>Geographic </a:t>
            </a:r>
            <a:r>
              <a:rPr sz="1800" spc="-125" dirty="0">
                <a:solidFill>
                  <a:srgbClr val="77923B"/>
                </a:solidFill>
                <a:latin typeface="Verdana"/>
                <a:cs typeface="Verdana"/>
              </a:rPr>
              <a:t>(Latitude, </a:t>
            </a:r>
            <a:r>
              <a:rPr sz="1800" spc="-120" dirty="0">
                <a:solidFill>
                  <a:srgbClr val="77923B"/>
                </a:solidFill>
                <a:latin typeface="Verdana"/>
                <a:cs typeface="Verdana"/>
              </a:rPr>
              <a:t>longitude,</a:t>
            </a:r>
            <a:r>
              <a:rPr sz="1800" spc="-225" dirty="0">
                <a:solidFill>
                  <a:srgbClr val="77923B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77923B"/>
                </a:solidFill>
                <a:latin typeface="Verdana"/>
                <a:cs typeface="Verdana"/>
              </a:rPr>
              <a:t>Altitude)</a:t>
            </a:r>
            <a:endParaRPr sz="1800">
              <a:latin typeface="Verdana"/>
              <a:cs typeface="Verdana"/>
            </a:endParaRPr>
          </a:p>
          <a:p>
            <a:pPr marL="751840" lvl="1" indent="-281940">
              <a:lnSpc>
                <a:spcPct val="100000"/>
              </a:lnSpc>
              <a:spcBef>
                <a:spcPts val="459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2000" spc="-105" dirty="0">
                <a:solidFill>
                  <a:srgbClr val="4F6128"/>
                </a:solidFill>
                <a:latin typeface="Verdana"/>
                <a:cs typeface="Verdana"/>
              </a:rPr>
              <a:t>Chemical</a:t>
            </a:r>
            <a:endParaRPr sz="20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1156335" algn="l"/>
              </a:tabLst>
            </a:pPr>
            <a:r>
              <a:rPr sz="1800" spc="-105" dirty="0">
                <a:solidFill>
                  <a:srgbClr val="77923B"/>
                </a:solidFill>
                <a:latin typeface="Verdana"/>
                <a:cs typeface="Verdana"/>
              </a:rPr>
              <a:t>Major</a:t>
            </a:r>
            <a:r>
              <a:rPr sz="1800" spc="-225" dirty="0">
                <a:solidFill>
                  <a:srgbClr val="77923B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77923B"/>
                </a:solidFill>
                <a:latin typeface="Verdana"/>
                <a:cs typeface="Verdana"/>
              </a:rPr>
              <a:t>nutrients</a:t>
            </a:r>
            <a:endParaRPr sz="18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1156335" algn="l"/>
              </a:tabLst>
            </a:pPr>
            <a:r>
              <a:rPr sz="1800" spc="-110" dirty="0">
                <a:solidFill>
                  <a:srgbClr val="77923B"/>
                </a:solidFill>
                <a:latin typeface="Verdana"/>
                <a:cs typeface="Verdana"/>
              </a:rPr>
              <a:t>Trace</a:t>
            </a:r>
            <a:r>
              <a:rPr sz="1800" spc="-225" dirty="0">
                <a:solidFill>
                  <a:srgbClr val="77923B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77923B"/>
                </a:solidFill>
                <a:latin typeface="Verdana"/>
                <a:cs typeface="Verdana"/>
              </a:rPr>
              <a:t>elements</a:t>
            </a:r>
            <a:endParaRPr sz="18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1156335" algn="l"/>
              </a:tabLst>
            </a:pPr>
            <a:r>
              <a:rPr sz="1800" spc="-75" dirty="0">
                <a:solidFill>
                  <a:srgbClr val="77923B"/>
                </a:solidFill>
                <a:latin typeface="Verdana"/>
                <a:cs typeface="Verdana"/>
              </a:rPr>
              <a:t>Pollutants</a:t>
            </a:r>
            <a:endParaRPr sz="18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1156335" algn="l"/>
              </a:tabLst>
            </a:pPr>
            <a:r>
              <a:rPr sz="1800" spc="-110" dirty="0">
                <a:solidFill>
                  <a:srgbClr val="77923B"/>
                </a:solidFill>
                <a:latin typeface="Verdana"/>
                <a:cs typeface="Verdana"/>
              </a:rPr>
              <a:t>Organic</a:t>
            </a:r>
            <a:r>
              <a:rPr sz="1800" spc="-165" dirty="0">
                <a:solidFill>
                  <a:srgbClr val="77923B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77923B"/>
                </a:solidFill>
                <a:latin typeface="Verdana"/>
                <a:cs typeface="Verdana"/>
              </a:rPr>
              <a:t>substances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95"/>
    </mc:Choice>
    <mc:Fallback>
      <p:transition spd="slow" advTm="271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535" y="1499616"/>
            <a:ext cx="4475987" cy="471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3667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Structural</a:t>
            </a:r>
            <a:r>
              <a:rPr spc="-475" dirty="0"/>
              <a:t> </a:t>
            </a:r>
            <a:r>
              <a:rPr spc="-270" dirty="0"/>
              <a:t>unit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527471"/>
            <a:ext cx="5661025" cy="41471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58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800" spc="-114" dirty="0">
                <a:solidFill>
                  <a:srgbClr val="003D07"/>
                </a:solidFill>
                <a:latin typeface="Verdana"/>
                <a:cs typeface="Verdana"/>
              </a:rPr>
              <a:t>Biotic</a:t>
            </a:r>
            <a:endParaRPr sz="2800">
              <a:latin typeface="Verdana"/>
              <a:cs typeface="Verdana"/>
            </a:endParaRPr>
          </a:p>
          <a:p>
            <a:pPr marL="751840" lvl="1" indent="-282575">
              <a:lnSpc>
                <a:spcPct val="100000"/>
              </a:lnSpc>
              <a:spcBef>
                <a:spcPts val="41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400" spc="-80" dirty="0">
                <a:solidFill>
                  <a:srgbClr val="4F6128"/>
                </a:solidFill>
                <a:latin typeface="Verdana"/>
                <a:cs typeface="Verdana"/>
              </a:rPr>
              <a:t>Producers</a:t>
            </a:r>
            <a:endParaRPr sz="24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1156335" algn="l"/>
              </a:tabLst>
            </a:pPr>
            <a:r>
              <a:rPr sz="2000" spc="-100" dirty="0">
                <a:solidFill>
                  <a:srgbClr val="77923B"/>
                </a:solidFill>
                <a:latin typeface="Verdana"/>
                <a:cs typeface="Verdana"/>
              </a:rPr>
              <a:t>Photo-autotrophs</a:t>
            </a:r>
            <a:endParaRPr sz="2000">
              <a:latin typeface="Verdana"/>
              <a:cs typeface="Verdana"/>
            </a:endParaRPr>
          </a:p>
          <a:p>
            <a:pPr marL="1155700" marR="5080" lvl="2" indent="-228600">
              <a:lnSpc>
                <a:spcPts val="2160"/>
              </a:lnSpc>
              <a:spcBef>
                <a:spcPts val="630"/>
              </a:spcBef>
              <a:buFont typeface="Wingdings"/>
              <a:buChar char=""/>
              <a:tabLst>
                <a:tab pos="1156335" algn="l"/>
              </a:tabLst>
            </a:pPr>
            <a:r>
              <a:rPr sz="2000" spc="-120" dirty="0">
                <a:solidFill>
                  <a:srgbClr val="77923B"/>
                </a:solidFill>
                <a:latin typeface="Verdana"/>
                <a:cs typeface="Verdana"/>
              </a:rPr>
              <a:t>Chemo-autotrophs </a:t>
            </a:r>
            <a:r>
              <a:rPr sz="2000" spc="-175" dirty="0">
                <a:solidFill>
                  <a:srgbClr val="77923B"/>
                </a:solidFill>
                <a:latin typeface="Verdana"/>
                <a:cs typeface="Verdana"/>
              </a:rPr>
              <a:t>(</a:t>
            </a:r>
            <a:r>
              <a:rPr sz="2100" i="1" spc="-175" dirty="0">
                <a:solidFill>
                  <a:srgbClr val="77923B"/>
                </a:solidFill>
                <a:latin typeface="Verdana"/>
                <a:cs typeface="Verdana"/>
              </a:rPr>
              <a:t>Nitrosomonas,</a:t>
            </a:r>
            <a:r>
              <a:rPr sz="2100" i="1" spc="-350" dirty="0">
                <a:solidFill>
                  <a:srgbClr val="77923B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77923B"/>
                </a:solidFill>
                <a:latin typeface="Verdana"/>
                <a:cs typeface="Verdana"/>
              </a:rPr>
              <a:t>Iron  </a:t>
            </a:r>
            <a:r>
              <a:rPr sz="2000" spc="-120" dirty="0">
                <a:solidFill>
                  <a:srgbClr val="77923B"/>
                </a:solidFill>
                <a:latin typeface="Verdana"/>
                <a:cs typeface="Verdana"/>
              </a:rPr>
              <a:t>bacteria,</a:t>
            </a:r>
            <a:r>
              <a:rPr sz="2000" spc="-195" dirty="0">
                <a:solidFill>
                  <a:srgbClr val="77923B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77923B"/>
                </a:solidFill>
                <a:latin typeface="Verdana"/>
                <a:cs typeface="Verdana"/>
              </a:rPr>
              <a:t>Methanogens)</a:t>
            </a:r>
            <a:endParaRPr sz="2000">
              <a:latin typeface="Verdana"/>
              <a:cs typeface="Verdana"/>
            </a:endParaRPr>
          </a:p>
          <a:p>
            <a:pPr marL="751840" lvl="1" indent="-282575">
              <a:lnSpc>
                <a:spcPct val="100000"/>
              </a:lnSpc>
              <a:spcBef>
                <a:spcPts val="37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400" spc="-130" dirty="0">
                <a:solidFill>
                  <a:srgbClr val="4F6128"/>
                </a:solidFill>
                <a:latin typeface="Verdana"/>
                <a:cs typeface="Verdana"/>
              </a:rPr>
              <a:t>Consumers</a:t>
            </a:r>
            <a:endParaRPr sz="24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1156335" algn="l"/>
              </a:tabLst>
            </a:pPr>
            <a:r>
              <a:rPr sz="2000" spc="-90" dirty="0">
                <a:solidFill>
                  <a:srgbClr val="77923B"/>
                </a:solidFill>
                <a:latin typeface="Verdana"/>
                <a:cs typeface="Verdana"/>
              </a:rPr>
              <a:t>Herbivores</a:t>
            </a:r>
            <a:endParaRPr sz="20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1156335" algn="l"/>
              </a:tabLst>
            </a:pPr>
            <a:r>
              <a:rPr sz="2000" spc="-95" dirty="0">
                <a:solidFill>
                  <a:srgbClr val="77923B"/>
                </a:solidFill>
                <a:latin typeface="Verdana"/>
                <a:cs typeface="Verdana"/>
              </a:rPr>
              <a:t>Carnivores</a:t>
            </a:r>
            <a:endParaRPr sz="20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1156335" algn="l"/>
              </a:tabLst>
            </a:pPr>
            <a:r>
              <a:rPr sz="2000" spc="-125" dirty="0">
                <a:solidFill>
                  <a:srgbClr val="77923B"/>
                </a:solidFill>
                <a:latin typeface="Verdana"/>
                <a:cs typeface="Verdana"/>
              </a:rPr>
              <a:t>Omnivores</a:t>
            </a:r>
            <a:endParaRPr sz="20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1156335" algn="l"/>
              </a:tabLst>
            </a:pPr>
            <a:r>
              <a:rPr sz="2000" spc="-95" dirty="0">
                <a:solidFill>
                  <a:srgbClr val="77923B"/>
                </a:solidFill>
                <a:latin typeface="Verdana"/>
                <a:cs typeface="Verdana"/>
              </a:rPr>
              <a:t>Detritivores</a:t>
            </a:r>
            <a:endParaRPr sz="2000">
              <a:latin typeface="Verdana"/>
              <a:cs typeface="Verdana"/>
            </a:endParaRPr>
          </a:p>
          <a:p>
            <a:pPr marL="751840" lvl="1" indent="-282575">
              <a:lnSpc>
                <a:spcPct val="100000"/>
              </a:lnSpc>
              <a:spcBef>
                <a:spcPts val="41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400" spc="-135" dirty="0">
                <a:solidFill>
                  <a:srgbClr val="4F6128"/>
                </a:solidFill>
                <a:latin typeface="Verdana"/>
                <a:cs typeface="Verdana"/>
              </a:rPr>
              <a:t>Decomposers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90"/>
    </mc:Choice>
    <mc:Fallback>
      <p:transition spd="slow" advTm="533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4093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Limiting</a:t>
            </a:r>
            <a:r>
              <a:rPr spc="-395" dirty="0"/>
              <a:t> </a:t>
            </a:r>
            <a:r>
              <a:rPr spc="-160" dirty="0"/>
              <a:t>Factors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27339"/>
            <a:ext cx="10342245" cy="26797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91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114" dirty="0">
                <a:latin typeface="Verdana"/>
                <a:cs typeface="Verdana"/>
              </a:rPr>
              <a:t>Factors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-155" dirty="0">
                <a:latin typeface="Verdana"/>
                <a:cs typeface="Verdana"/>
              </a:rPr>
              <a:t>which</a:t>
            </a:r>
            <a:r>
              <a:rPr sz="3200" spc="-265" dirty="0">
                <a:latin typeface="Verdana"/>
                <a:cs typeface="Verdana"/>
              </a:rPr>
              <a:t> </a:t>
            </a:r>
            <a:r>
              <a:rPr sz="3200" spc="-100" dirty="0">
                <a:latin typeface="Verdana"/>
                <a:cs typeface="Verdana"/>
              </a:rPr>
              <a:t>restrict</a:t>
            </a:r>
            <a:r>
              <a:rPr sz="3200" spc="-250" dirty="0">
                <a:latin typeface="Verdana"/>
                <a:cs typeface="Verdana"/>
              </a:rPr>
              <a:t> </a:t>
            </a:r>
            <a:r>
              <a:rPr sz="3200" spc="-220" dirty="0">
                <a:latin typeface="Verdana"/>
                <a:cs typeface="Verdana"/>
              </a:rPr>
              <a:t>the</a:t>
            </a:r>
            <a:r>
              <a:rPr sz="3200" spc="-265" dirty="0">
                <a:latin typeface="Verdana"/>
                <a:cs typeface="Verdana"/>
              </a:rPr>
              <a:t> </a:t>
            </a:r>
            <a:r>
              <a:rPr sz="3200" spc="-145" dirty="0">
                <a:latin typeface="Verdana"/>
                <a:cs typeface="Verdana"/>
              </a:rPr>
              <a:t>further</a:t>
            </a:r>
            <a:r>
              <a:rPr sz="3200" spc="-285" dirty="0">
                <a:latin typeface="Verdana"/>
                <a:cs typeface="Verdana"/>
              </a:rPr>
              <a:t> </a:t>
            </a:r>
            <a:r>
              <a:rPr sz="3200" spc="-180" dirty="0">
                <a:latin typeface="Verdana"/>
                <a:cs typeface="Verdana"/>
              </a:rPr>
              <a:t>growth</a:t>
            </a:r>
            <a:r>
              <a:rPr sz="3200" spc="-265" dirty="0">
                <a:latin typeface="Verdana"/>
                <a:cs typeface="Verdana"/>
              </a:rPr>
              <a:t> </a:t>
            </a:r>
            <a:r>
              <a:rPr sz="3200" spc="-160" dirty="0">
                <a:latin typeface="Verdana"/>
                <a:cs typeface="Verdana"/>
              </a:rPr>
              <a:t>of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-190" dirty="0">
                <a:latin typeface="Verdana"/>
                <a:cs typeface="Verdana"/>
              </a:rPr>
              <a:t>population</a:t>
            </a:r>
            <a:endParaRPr sz="3200">
              <a:latin typeface="Verdana"/>
              <a:cs typeface="Verdana"/>
            </a:endParaRPr>
          </a:p>
          <a:p>
            <a:pPr marL="1132840" lvl="1" indent="-663575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1132840" algn="l"/>
                <a:tab pos="1133475" algn="l"/>
              </a:tabLst>
            </a:pPr>
            <a:r>
              <a:rPr sz="2800" spc="-140" dirty="0">
                <a:latin typeface="Verdana"/>
                <a:cs typeface="Verdana"/>
              </a:rPr>
              <a:t>Availability of</a:t>
            </a:r>
            <a:r>
              <a:rPr sz="2800" spc="-300" dirty="0">
                <a:latin typeface="Verdana"/>
                <a:cs typeface="Verdana"/>
              </a:rPr>
              <a:t> </a:t>
            </a:r>
            <a:r>
              <a:rPr sz="2800" spc="-175" dirty="0">
                <a:latin typeface="Verdana"/>
                <a:cs typeface="Verdana"/>
              </a:rPr>
              <a:t>food</a:t>
            </a:r>
            <a:endParaRPr sz="2800">
              <a:latin typeface="Verdana"/>
              <a:cs typeface="Verdana"/>
            </a:endParaRPr>
          </a:p>
          <a:p>
            <a:pPr marL="1132840" lvl="1" indent="-663575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1132840" algn="l"/>
                <a:tab pos="1133475" algn="l"/>
              </a:tabLst>
            </a:pPr>
            <a:r>
              <a:rPr sz="2800" spc="-195" dirty="0">
                <a:latin typeface="Verdana"/>
                <a:cs typeface="Verdana"/>
              </a:rPr>
              <a:t>Water</a:t>
            </a:r>
            <a:endParaRPr sz="2800">
              <a:latin typeface="Verdana"/>
              <a:cs typeface="Verdana"/>
            </a:endParaRPr>
          </a:p>
          <a:p>
            <a:pPr marL="1132840" lvl="1" indent="-663575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1132840" algn="l"/>
                <a:tab pos="1133475" algn="l"/>
              </a:tabLst>
            </a:pPr>
            <a:r>
              <a:rPr sz="2800" spc="-135" dirty="0">
                <a:latin typeface="Verdana"/>
                <a:cs typeface="Verdana"/>
              </a:rPr>
              <a:t>Shelter</a:t>
            </a:r>
            <a:endParaRPr sz="2800">
              <a:latin typeface="Verdana"/>
              <a:cs typeface="Verdana"/>
            </a:endParaRPr>
          </a:p>
          <a:p>
            <a:pPr marL="1132840" lvl="1" indent="-663575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1132840" algn="l"/>
                <a:tab pos="1133475" algn="l"/>
              </a:tabLst>
            </a:pPr>
            <a:r>
              <a:rPr sz="2800" spc="-170" dirty="0">
                <a:latin typeface="Verdana"/>
                <a:cs typeface="Verdana"/>
              </a:rPr>
              <a:t>Space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48"/>
    </mc:Choice>
    <mc:Fallback>
      <p:transition spd="slow" advTm="1624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2740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Food</a:t>
            </a:r>
            <a:r>
              <a:rPr spc="-445" dirty="0"/>
              <a:t> </a:t>
            </a:r>
            <a:r>
              <a:rPr spc="-235" dirty="0"/>
              <a:t>chain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15" y="1601851"/>
            <a:ext cx="10535920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2425" marR="5080" indent="-340360">
              <a:lnSpc>
                <a:spcPts val="2300"/>
              </a:lnSpc>
              <a:spcBef>
                <a:spcPts val="66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400" b="1" spc="-70" dirty="0">
                <a:solidFill>
                  <a:srgbClr val="003D07"/>
                </a:solidFill>
                <a:latin typeface="Trebuchet MS"/>
                <a:cs typeface="Trebuchet MS"/>
              </a:rPr>
              <a:t>Food </a:t>
            </a:r>
            <a:r>
              <a:rPr sz="2400" b="1" spc="-65" dirty="0">
                <a:solidFill>
                  <a:srgbClr val="003D07"/>
                </a:solidFill>
                <a:latin typeface="Trebuchet MS"/>
                <a:cs typeface="Trebuchet MS"/>
              </a:rPr>
              <a:t>chain </a:t>
            </a:r>
            <a:r>
              <a:rPr sz="2400" spc="-35" dirty="0">
                <a:solidFill>
                  <a:srgbClr val="003D07"/>
                </a:solidFill>
                <a:latin typeface="Verdana"/>
                <a:cs typeface="Verdana"/>
              </a:rPr>
              <a:t>is </a:t>
            </a:r>
            <a:r>
              <a:rPr sz="2400" spc="-165" dirty="0">
                <a:solidFill>
                  <a:srgbClr val="003D07"/>
                </a:solidFill>
                <a:latin typeface="Verdana"/>
                <a:cs typeface="Verdana"/>
              </a:rPr>
              <a:t>a </a:t>
            </a:r>
            <a:r>
              <a:rPr sz="2400" spc="-65" dirty="0">
                <a:solidFill>
                  <a:srgbClr val="003D07"/>
                </a:solidFill>
                <a:latin typeface="Verdana"/>
                <a:cs typeface="Verdana"/>
              </a:rPr>
              <a:t>series </a:t>
            </a:r>
            <a:r>
              <a:rPr sz="2400" spc="-120" dirty="0">
                <a:solidFill>
                  <a:srgbClr val="003D07"/>
                </a:solidFill>
                <a:latin typeface="Verdana"/>
                <a:cs typeface="Verdana"/>
              </a:rPr>
              <a:t>of </a:t>
            </a:r>
            <a:r>
              <a:rPr sz="2400" spc="-130" dirty="0">
                <a:solidFill>
                  <a:srgbClr val="003D07"/>
                </a:solidFill>
                <a:latin typeface="Verdana"/>
                <a:cs typeface="Verdana"/>
              </a:rPr>
              <a:t>groups </a:t>
            </a:r>
            <a:r>
              <a:rPr sz="2400" spc="-120" dirty="0">
                <a:solidFill>
                  <a:srgbClr val="003D07"/>
                </a:solidFill>
                <a:latin typeface="Verdana"/>
                <a:cs typeface="Verdana"/>
              </a:rPr>
              <a:t>of organisms </a:t>
            </a:r>
            <a:r>
              <a:rPr sz="2400" spc="-90" dirty="0">
                <a:solidFill>
                  <a:srgbClr val="003D07"/>
                </a:solidFill>
                <a:latin typeface="Verdana"/>
                <a:cs typeface="Verdana"/>
              </a:rPr>
              <a:t>called </a:t>
            </a:r>
            <a:r>
              <a:rPr sz="2400" spc="-120" dirty="0">
                <a:solidFill>
                  <a:srgbClr val="003D07"/>
                </a:solidFill>
                <a:latin typeface="Verdana"/>
                <a:cs typeface="Verdana"/>
              </a:rPr>
              <a:t>trophic </a:t>
            </a:r>
            <a:r>
              <a:rPr sz="2400" spc="-110" dirty="0">
                <a:solidFill>
                  <a:srgbClr val="003D07"/>
                </a:solidFill>
                <a:latin typeface="Verdana"/>
                <a:cs typeface="Verdana"/>
              </a:rPr>
              <a:t>levels, </a:t>
            </a:r>
            <a:r>
              <a:rPr sz="2400" spc="-120" dirty="0">
                <a:solidFill>
                  <a:srgbClr val="003D07"/>
                </a:solidFill>
                <a:latin typeface="Verdana"/>
                <a:cs typeface="Verdana"/>
              </a:rPr>
              <a:t>in  </a:t>
            </a:r>
            <a:r>
              <a:rPr sz="2400" spc="-150" dirty="0">
                <a:solidFill>
                  <a:srgbClr val="003D07"/>
                </a:solidFill>
                <a:latin typeface="Verdana"/>
                <a:cs typeface="Verdana"/>
              </a:rPr>
              <a:t>which, </a:t>
            </a:r>
            <a:r>
              <a:rPr sz="2400" spc="-130" dirty="0">
                <a:solidFill>
                  <a:srgbClr val="003D07"/>
                </a:solidFill>
                <a:latin typeface="Verdana"/>
                <a:cs typeface="Verdana"/>
              </a:rPr>
              <a:t>there </a:t>
            </a:r>
            <a:r>
              <a:rPr sz="2400" spc="-35" dirty="0">
                <a:solidFill>
                  <a:srgbClr val="003D07"/>
                </a:solidFill>
                <a:latin typeface="Verdana"/>
                <a:cs typeface="Verdana"/>
              </a:rPr>
              <a:t>is </a:t>
            </a:r>
            <a:r>
              <a:rPr sz="2400" spc="-145" dirty="0">
                <a:solidFill>
                  <a:srgbClr val="003D07"/>
                </a:solidFill>
                <a:latin typeface="Verdana"/>
                <a:cs typeface="Verdana"/>
              </a:rPr>
              <a:t>repeated </a:t>
            </a:r>
            <a:r>
              <a:rPr sz="2400" spc="-160" dirty="0">
                <a:solidFill>
                  <a:srgbClr val="003D07"/>
                </a:solidFill>
                <a:latin typeface="Verdana"/>
                <a:cs typeface="Verdana"/>
              </a:rPr>
              <a:t>eating </a:t>
            </a:r>
            <a:r>
              <a:rPr sz="2400" spc="-185" dirty="0">
                <a:solidFill>
                  <a:srgbClr val="003D07"/>
                </a:solidFill>
                <a:latin typeface="Verdana"/>
                <a:cs typeface="Verdana"/>
              </a:rPr>
              <a:t>and </a:t>
            </a:r>
            <a:r>
              <a:rPr sz="2400" spc="-165" dirty="0">
                <a:solidFill>
                  <a:srgbClr val="003D07"/>
                </a:solidFill>
                <a:latin typeface="Verdana"/>
                <a:cs typeface="Verdana"/>
              </a:rPr>
              <a:t>eaten </a:t>
            </a:r>
            <a:r>
              <a:rPr sz="2400" spc="-229" dirty="0">
                <a:solidFill>
                  <a:srgbClr val="003D07"/>
                </a:solidFill>
                <a:latin typeface="Verdana"/>
                <a:cs typeface="Verdana"/>
              </a:rPr>
              <a:t>by </a:t>
            </a:r>
            <a:r>
              <a:rPr sz="2400" spc="-75" dirty="0">
                <a:solidFill>
                  <a:srgbClr val="003D07"/>
                </a:solidFill>
                <a:latin typeface="Verdana"/>
                <a:cs typeface="Verdana"/>
              </a:rPr>
              <a:t>so </a:t>
            </a:r>
            <a:r>
              <a:rPr sz="2400" spc="-90" dirty="0">
                <a:solidFill>
                  <a:srgbClr val="003D07"/>
                </a:solidFill>
                <a:latin typeface="Verdana"/>
                <a:cs typeface="Verdana"/>
              </a:rPr>
              <a:t>as</a:t>
            </a:r>
            <a:r>
              <a:rPr sz="2400" spc="-64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003D07"/>
                </a:solidFill>
                <a:latin typeface="Verdana"/>
                <a:cs typeface="Verdana"/>
              </a:rPr>
              <a:t>to </a:t>
            </a:r>
            <a:r>
              <a:rPr sz="2400" spc="-100" dirty="0">
                <a:solidFill>
                  <a:srgbClr val="003D07"/>
                </a:solidFill>
                <a:latin typeface="Verdana"/>
                <a:cs typeface="Verdana"/>
              </a:rPr>
              <a:t>transfer </a:t>
            </a:r>
            <a:r>
              <a:rPr sz="2400" spc="-150" dirty="0">
                <a:solidFill>
                  <a:srgbClr val="003D07"/>
                </a:solidFill>
                <a:latin typeface="Verdana"/>
                <a:cs typeface="Verdana"/>
              </a:rPr>
              <a:t>food </a:t>
            </a:r>
            <a:r>
              <a:rPr sz="2400" spc="-185" dirty="0">
                <a:solidFill>
                  <a:srgbClr val="003D07"/>
                </a:solidFill>
                <a:latin typeface="Verdana"/>
                <a:cs typeface="Verdana"/>
              </a:rPr>
              <a:t>energy.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09871" y="2500883"/>
            <a:ext cx="7527035" cy="3526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46403" y="2560320"/>
            <a:ext cx="2007235" cy="2810510"/>
            <a:chOff x="946403" y="2560320"/>
            <a:chExt cx="2007235" cy="2810510"/>
          </a:xfrm>
        </p:grpSpPr>
        <p:sp>
          <p:nvSpPr>
            <p:cNvPr id="6" name="object 6"/>
            <p:cNvSpPr/>
            <p:nvPr/>
          </p:nvSpPr>
          <p:spPr>
            <a:xfrm>
              <a:off x="959357" y="2573274"/>
              <a:ext cx="1981200" cy="506095"/>
            </a:xfrm>
            <a:custGeom>
              <a:avLst/>
              <a:gdLst/>
              <a:ahLst/>
              <a:cxnLst/>
              <a:rect l="l" t="t" r="r" b="b"/>
              <a:pathLst>
                <a:path w="1981200" h="506094">
                  <a:moveTo>
                    <a:pt x="1930653" y="0"/>
                  </a:moveTo>
                  <a:lnTo>
                    <a:pt x="50596" y="0"/>
                  </a:lnTo>
                  <a:lnTo>
                    <a:pt x="30903" y="3968"/>
                  </a:lnTo>
                  <a:lnTo>
                    <a:pt x="14820" y="14795"/>
                  </a:lnTo>
                  <a:lnTo>
                    <a:pt x="3976" y="30861"/>
                  </a:lnTo>
                  <a:lnTo>
                    <a:pt x="0" y="50546"/>
                  </a:lnTo>
                  <a:lnTo>
                    <a:pt x="0" y="455422"/>
                  </a:lnTo>
                  <a:lnTo>
                    <a:pt x="3976" y="475107"/>
                  </a:lnTo>
                  <a:lnTo>
                    <a:pt x="14820" y="491172"/>
                  </a:lnTo>
                  <a:lnTo>
                    <a:pt x="30903" y="501999"/>
                  </a:lnTo>
                  <a:lnTo>
                    <a:pt x="50596" y="505967"/>
                  </a:lnTo>
                  <a:lnTo>
                    <a:pt x="1930653" y="505967"/>
                  </a:lnTo>
                  <a:lnTo>
                    <a:pt x="1950339" y="501999"/>
                  </a:lnTo>
                  <a:lnTo>
                    <a:pt x="1966404" y="491172"/>
                  </a:lnTo>
                  <a:lnTo>
                    <a:pt x="1977231" y="475107"/>
                  </a:lnTo>
                  <a:lnTo>
                    <a:pt x="1981200" y="455422"/>
                  </a:lnTo>
                  <a:lnTo>
                    <a:pt x="1981200" y="50546"/>
                  </a:lnTo>
                  <a:lnTo>
                    <a:pt x="1977231" y="30861"/>
                  </a:lnTo>
                  <a:lnTo>
                    <a:pt x="1966404" y="14795"/>
                  </a:lnTo>
                  <a:lnTo>
                    <a:pt x="1950339" y="3968"/>
                  </a:lnTo>
                  <a:lnTo>
                    <a:pt x="1930653" y="0"/>
                  </a:lnTo>
                  <a:close/>
                </a:path>
              </a:pathLst>
            </a:custGeom>
            <a:solidFill>
              <a:srgbClr val="006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9357" y="2573274"/>
              <a:ext cx="1981200" cy="506095"/>
            </a:xfrm>
            <a:custGeom>
              <a:avLst/>
              <a:gdLst/>
              <a:ahLst/>
              <a:cxnLst/>
              <a:rect l="l" t="t" r="r" b="b"/>
              <a:pathLst>
                <a:path w="1981200" h="506094">
                  <a:moveTo>
                    <a:pt x="0" y="50546"/>
                  </a:moveTo>
                  <a:lnTo>
                    <a:pt x="3976" y="30861"/>
                  </a:lnTo>
                  <a:lnTo>
                    <a:pt x="14820" y="14795"/>
                  </a:lnTo>
                  <a:lnTo>
                    <a:pt x="30903" y="3968"/>
                  </a:lnTo>
                  <a:lnTo>
                    <a:pt x="50596" y="0"/>
                  </a:lnTo>
                  <a:lnTo>
                    <a:pt x="1930653" y="0"/>
                  </a:lnTo>
                  <a:lnTo>
                    <a:pt x="1950339" y="3968"/>
                  </a:lnTo>
                  <a:lnTo>
                    <a:pt x="1966404" y="14795"/>
                  </a:lnTo>
                  <a:lnTo>
                    <a:pt x="1977231" y="30861"/>
                  </a:lnTo>
                  <a:lnTo>
                    <a:pt x="1981200" y="50546"/>
                  </a:lnTo>
                  <a:lnTo>
                    <a:pt x="1981200" y="455422"/>
                  </a:lnTo>
                  <a:lnTo>
                    <a:pt x="1977231" y="475107"/>
                  </a:lnTo>
                  <a:lnTo>
                    <a:pt x="1966404" y="491172"/>
                  </a:lnTo>
                  <a:lnTo>
                    <a:pt x="1950339" y="501999"/>
                  </a:lnTo>
                  <a:lnTo>
                    <a:pt x="1930653" y="505967"/>
                  </a:lnTo>
                  <a:lnTo>
                    <a:pt x="50596" y="505967"/>
                  </a:lnTo>
                  <a:lnTo>
                    <a:pt x="30903" y="501999"/>
                  </a:lnTo>
                  <a:lnTo>
                    <a:pt x="14820" y="491172"/>
                  </a:lnTo>
                  <a:lnTo>
                    <a:pt x="3976" y="475107"/>
                  </a:lnTo>
                  <a:lnTo>
                    <a:pt x="0" y="455422"/>
                  </a:lnTo>
                  <a:lnTo>
                    <a:pt x="0" y="5054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6419" y="3110484"/>
              <a:ext cx="227075" cy="190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9357" y="3332226"/>
              <a:ext cx="1981200" cy="508000"/>
            </a:xfrm>
            <a:custGeom>
              <a:avLst/>
              <a:gdLst/>
              <a:ahLst/>
              <a:cxnLst/>
              <a:rect l="l" t="t" r="r" b="b"/>
              <a:pathLst>
                <a:path w="1981200" h="508000">
                  <a:moveTo>
                    <a:pt x="1930400" y="0"/>
                  </a:moveTo>
                  <a:lnTo>
                    <a:pt x="50749" y="0"/>
                  </a:lnTo>
                  <a:lnTo>
                    <a:pt x="30994" y="3990"/>
                  </a:lnTo>
                  <a:lnTo>
                    <a:pt x="14863" y="14874"/>
                  </a:lnTo>
                  <a:lnTo>
                    <a:pt x="3987" y="31021"/>
                  </a:lnTo>
                  <a:lnTo>
                    <a:pt x="0" y="50800"/>
                  </a:lnTo>
                  <a:lnTo>
                    <a:pt x="0" y="456692"/>
                  </a:lnTo>
                  <a:lnTo>
                    <a:pt x="3987" y="476470"/>
                  </a:lnTo>
                  <a:lnTo>
                    <a:pt x="14863" y="492617"/>
                  </a:lnTo>
                  <a:lnTo>
                    <a:pt x="30994" y="503501"/>
                  </a:lnTo>
                  <a:lnTo>
                    <a:pt x="50749" y="507492"/>
                  </a:lnTo>
                  <a:lnTo>
                    <a:pt x="1930400" y="507492"/>
                  </a:lnTo>
                  <a:lnTo>
                    <a:pt x="1950178" y="503501"/>
                  </a:lnTo>
                  <a:lnTo>
                    <a:pt x="1966325" y="492617"/>
                  </a:lnTo>
                  <a:lnTo>
                    <a:pt x="1977209" y="476470"/>
                  </a:lnTo>
                  <a:lnTo>
                    <a:pt x="1981200" y="456692"/>
                  </a:lnTo>
                  <a:lnTo>
                    <a:pt x="1981200" y="50800"/>
                  </a:lnTo>
                  <a:lnTo>
                    <a:pt x="1977209" y="31021"/>
                  </a:lnTo>
                  <a:lnTo>
                    <a:pt x="1966325" y="14874"/>
                  </a:lnTo>
                  <a:lnTo>
                    <a:pt x="1950178" y="399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006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9357" y="3332226"/>
              <a:ext cx="1981200" cy="508000"/>
            </a:xfrm>
            <a:custGeom>
              <a:avLst/>
              <a:gdLst/>
              <a:ahLst/>
              <a:cxnLst/>
              <a:rect l="l" t="t" r="r" b="b"/>
              <a:pathLst>
                <a:path w="1981200" h="508000">
                  <a:moveTo>
                    <a:pt x="0" y="50800"/>
                  </a:moveTo>
                  <a:lnTo>
                    <a:pt x="3987" y="31021"/>
                  </a:lnTo>
                  <a:lnTo>
                    <a:pt x="14863" y="14874"/>
                  </a:lnTo>
                  <a:lnTo>
                    <a:pt x="30994" y="3990"/>
                  </a:lnTo>
                  <a:lnTo>
                    <a:pt x="50749" y="0"/>
                  </a:lnTo>
                  <a:lnTo>
                    <a:pt x="1930400" y="0"/>
                  </a:lnTo>
                  <a:lnTo>
                    <a:pt x="1950178" y="3990"/>
                  </a:lnTo>
                  <a:lnTo>
                    <a:pt x="1966325" y="14874"/>
                  </a:lnTo>
                  <a:lnTo>
                    <a:pt x="1977209" y="31021"/>
                  </a:lnTo>
                  <a:lnTo>
                    <a:pt x="1981200" y="50800"/>
                  </a:lnTo>
                  <a:lnTo>
                    <a:pt x="1981200" y="456692"/>
                  </a:lnTo>
                  <a:lnTo>
                    <a:pt x="1977209" y="476470"/>
                  </a:lnTo>
                  <a:lnTo>
                    <a:pt x="1966325" y="492617"/>
                  </a:lnTo>
                  <a:lnTo>
                    <a:pt x="1950178" y="503501"/>
                  </a:lnTo>
                  <a:lnTo>
                    <a:pt x="1930400" y="507492"/>
                  </a:lnTo>
                  <a:lnTo>
                    <a:pt x="50749" y="507492"/>
                  </a:lnTo>
                  <a:lnTo>
                    <a:pt x="30994" y="503501"/>
                  </a:lnTo>
                  <a:lnTo>
                    <a:pt x="14863" y="492617"/>
                  </a:lnTo>
                  <a:lnTo>
                    <a:pt x="3987" y="476470"/>
                  </a:lnTo>
                  <a:lnTo>
                    <a:pt x="0" y="456692"/>
                  </a:lnTo>
                  <a:lnTo>
                    <a:pt x="0" y="50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36419" y="3869436"/>
              <a:ext cx="227075" cy="190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9357" y="4092702"/>
              <a:ext cx="1981200" cy="506095"/>
            </a:xfrm>
            <a:custGeom>
              <a:avLst/>
              <a:gdLst/>
              <a:ahLst/>
              <a:cxnLst/>
              <a:rect l="l" t="t" r="r" b="b"/>
              <a:pathLst>
                <a:path w="1981200" h="506095">
                  <a:moveTo>
                    <a:pt x="1930653" y="0"/>
                  </a:moveTo>
                  <a:lnTo>
                    <a:pt x="50596" y="0"/>
                  </a:lnTo>
                  <a:lnTo>
                    <a:pt x="30903" y="3968"/>
                  </a:lnTo>
                  <a:lnTo>
                    <a:pt x="14820" y="14795"/>
                  </a:lnTo>
                  <a:lnTo>
                    <a:pt x="3976" y="30861"/>
                  </a:lnTo>
                  <a:lnTo>
                    <a:pt x="0" y="50546"/>
                  </a:lnTo>
                  <a:lnTo>
                    <a:pt x="0" y="455422"/>
                  </a:lnTo>
                  <a:lnTo>
                    <a:pt x="3976" y="475107"/>
                  </a:lnTo>
                  <a:lnTo>
                    <a:pt x="14820" y="491172"/>
                  </a:lnTo>
                  <a:lnTo>
                    <a:pt x="30903" y="501999"/>
                  </a:lnTo>
                  <a:lnTo>
                    <a:pt x="50596" y="505968"/>
                  </a:lnTo>
                  <a:lnTo>
                    <a:pt x="1930653" y="505968"/>
                  </a:lnTo>
                  <a:lnTo>
                    <a:pt x="1950339" y="501999"/>
                  </a:lnTo>
                  <a:lnTo>
                    <a:pt x="1966404" y="491172"/>
                  </a:lnTo>
                  <a:lnTo>
                    <a:pt x="1977231" y="475106"/>
                  </a:lnTo>
                  <a:lnTo>
                    <a:pt x="1981200" y="455422"/>
                  </a:lnTo>
                  <a:lnTo>
                    <a:pt x="1981200" y="50546"/>
                  </a:lnTo>
                  <a:lnTo>
                    <a:pt x="1977231" y="30861"/>
                  </a:lnTo>
                  <a:lnTo>
                    <a:pt x="1966404" y="14795"/>
                  </a:lnTo>
                  <a:lnTo>
                    <a:pt x="1950339" y="3968"/>
                  </a:lnTo>
                  <a:lnTo>
                    <a:pt x="1930653" y="0"/>
                  </a:lnTo>
                  <a:close/>
                </a:path>
              </a:pathLst>
            </a:custGeom>
            <a:solidFill>
              <a:srgbClr val="006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9357" y="4092702"/>
              <a:ext cx="1981200" cy="506095"/>
            </a:xfrm>
            <a:custGeom>
              <a:avLst/>
              <a:gdLst/>
              <a:ahLst/>
              <a:cxnLst/>
              <a:rect l="l" t="t" r="r" b="b"/>
              <a:pathLst>
                <a:path w="1981200" h="506095">
                  <a:moveTo>
                    <a:pt x="0" y="50546"/>
                  </a:moveTo>
                  <a:lnTo>
                    <a:pt x="3976" y="30861"/>
                  </a:lnTo>
                  <a:lnTo>
                    <a:pt x="14820" y="14795"/>
                  </a:lnTo>
                  <a:lnTo>
                    <a:pt x="30903" y="3968"/>
                  </a:lnTo>
                  <a:lnTo>
                    <a:pt x="50596" y="0"/>
                  </a:lnTo>
                  <a:lnTo>
                    <a:pt x="1930653" y="0"/>
                  </a:lnTo>
                  <a:lnTo>
                    <a:pt x="1950339" y="3968"/>
                  </a:lnTo>
                  <a:lnTo>
                    <a:pt x="1966404" y="14795"/>
                  </a:lnTo>
                  <a:lnTo>
                    <a:pt x="1977231" y="30861"/>
                  </a:lnTo>
                  <a:lnTo>
                    <a:pt x="1981200" y="50546"/>
                  </a:lnTo>
                  <a:lnTo>
                    <a:pt x="1981200" y="455422"/>
                  </a:lnTo>
                  <a:lnTo>
                    <a:pt x="1977231" y="475106"/>
                  </a:lnTo>
                  <a:lnTo>
                    <a:pt x="1966404" y="491172"/>
                  </a:lnTo>
                  <a:lnTo>
                    <a:pt x="1950339" y="501999"/>
                  </a:lnTo>
                  <a:lnTo>
                    <a:pt x="1930653" y="505968"/>
                  </a:lnTo>
                  <a:lnTo>
                    <a:pt x="50596" y="505968"/>
                  </a:lnTo>
                  <a:lnTo>
                    <a:pt x="30903" y="501999"/>
                  </a:lnTo>
                  <a:lnTo>
                    <a:pt x="14820" y="491172"/>
                  </a:lnTo>
                  <a:lnTo>
                    <a:pt x="3976" y="475107"/>
                  </a:lnTo>
                  <a:lnTo>
                    <a:pt x="0" y="455422"/>
                  </a:lnTo>
                  <a:lnTo>
                    <a:pt x="0" y="5054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6419" y="4628388"/>
              <a:ext cx="227075" cy="190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9357" y="4851654"/>
              <a:ext cx="1981200" cy="506095"/>
            </a:xfrm>
            <a:custGeom>
              <a:avLst/>
              <a:gdLst/>
              <a:ahLst/>
              <a:cxnLst/>
              <a:rect l="l" t="t" r="r" b="b"/>
              <a:pathLst>
                <a:path w="1981200" h="506095">
                  <a:moveTo>
                    <a:pt x="1930653" y="0"/>
                  </a:moveTo>
                  <a:lnTo>
                    <a:pt x="50596" y="0"/>
                  </a:lnTo>
                  <a:lnTo>
                    <a:pt x="30903" y="3968"/>
                  </a:lnTo>
                  <a:lnTo>
                    <a:pt x="14820" y="14795"/>
                  </a:lnTo>
                  <a:lnTo>
                    <a:pt x="3976" y="30861"/>
                  </a:lnTo>
                  <a:lnTo>
                    <a:pt x="0" y="50546"/>
                  </a:lnTo>
                  <a:lnTo>
                    <a:pt x="0" y="455422"/>
                  </a:lnTo>
                  <a:lnTo>
                    <a:pt x="3976" y="475107"/>
                  </a:lnTo>
                  <a:lnTo>
                    <a:pt x="14820" y="491172"/>
                  </a:lnTo>
                  <a:lnTo>
                    <a:pt x="30903" y="501999"/>
                  </a:lnTo>
                  <a:lnTo>
                    <a:pt x="50596" y="505968"/>
                  </a:lnTo>
                  <a:lnTo>
                    <a:pt x="1930653" y="505968"/>
                  </a:lnTo>
                  <a:lnTo>
                    <a:pt x="1950339" y="501999"/>
                  </a:lnTo>
                  <a:lnTo>
                    <a:pt x="1966404" y="491172"/>
                  </a:lnTo>
                  <a:lnTo>
                    <a:pt x="1977231" y="475107"/>
                  </a:lnTo>
                  <a:lnTo>
                    <a:pt x="1981200" y="455422"/>
                  </a:lnTo>
                  <a:lnTo>
                    <a:pt x="1981200" y="50546"/>
                  </a:lnTo>
                  <a:lnTo>
                    <a:pt x="1977231" y="30861"/>
                  </a:lnTo>
                  <a:lnTo>
                    <a:pt x="1966404" y="14795"/>
                  </a:lnTo>
                  <a:lnTo>
                    <a:pt x="1950339" y="3968"/>
                  </a:lnTo>
                  <a:lnTo>
                    <a:pt x="1930653" y="0"/>
                  </a:lnTo>
                  <a:close/>
                </a:path>
              </a:pathLst>
            </a:custGeom>
            <a:solidFill>
              <a:srgbClr val="006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9357" y="4851654"/>
              <a:ext cx="1981200" cy="506095"/>
            </a:xfrm>
            <a:custGeom>
              <a:avLst/>
              <a:gdLst/>
              <a:ahLst/>
              <a:cxnLst/>
              <a:rect l="l" t="t" r="r" b="b"/>
              <a:pathLst>
                <a:path w="1981200" h="506095">
                  <a:moveTo>
                    <a:pt x="0" y="50546"/>
                  </a:moveTo>
                  <a:lnTo>
                    <a:pt x="3976" y="30861"/>
                  </a:lnTo>
                  <a:lnTo>
                    <a:pt x="14820" y="14795"/>
                  </a:lnTo>
                  <a:lnTo>
                    <a:pt x="30903" y="3968"/>
                  </a:lnTo>
                  <a:lnTo>
                    <a:pt x="50596" y="0"/>
                  </a:lnTo>
                  <a:lnTo>
                    <a:pt x="1930653" y="0"/>
                  </a:lnTo>
                  <a:lnTo>
                    <a:pt x="1950339" y="3968"/>
                  </a:lnTo>
                  <a:lnTo>
                    <a:pt x="1966404" y="14795"/>
                  </a:lnTo>
                  <a:lnTo>
                    <a:pt x="1977231" y="30861"/>
                  </a:lnTo>
                  <a:lnTo>
                    <a:pt x="1981200" y="50546"/>
                  </a:lnTo>
                  <a:lnTo>
                    <a:pt x="1981200" y="455422"/>
                  </a:lnTo>
                  <a:lnTo>
                    <a:pt x="1977231" y="475107"/>
                  </a:lnTo>
                  <a:lnTo>
                    <a:pt x="1966404" y="491172"/>
                  </a:lnTo>
                  <a:lnTo>
                    <a:pt x="1950339" y="501999"/>
                  </a:lnTo>
                  <a:lnTo>
                    <a:pt x="1930653" y="505968"/>
                  </a:lnTo>
                  <a:lnTo>
                    <a:pt x="50596" y="505968"/>
                  </a:lnTo>
                  <a:lnTo>
                    <a:pt x="30903" y="501999"/>
                  </a:lnTo>
                  <a:lnTo>
                    <a:pt x="14820" y="491172"/>
                  </a:lnTo>
                  <a:lnTo>
                    <a:pt x="3976" y="475107"/>
                  </a:lnTo>
                  <a:lnTo>
                    <a:pt x="0" y="455422"/>
                  </a:lnTo>
                  <a:lnTo>
                    <a:pt x="0" y="5054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20267" y="2686939"/>
            <a:ext cx="1858645" cy="253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Tertiary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Consumer</a:t>
            </a:r>
            <a:endParaRPr sz="1500">
              <a:latin typeface="Verdana"/>
              <a:cs typeface="Verdana"/>
            </a:endParaRPr>
          </a:p>
          <a:p>
            <a:pPr marL="12065" marR="5080" algn="ctr">
              <a:lnSpc>
                <a:spcPct val="332100"/>
              </a:lnSpc>
            </a:pP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Secondary</a:t>
            </a:r>
            <a:r>
              <a:rPr sz="15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Consumer 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Primary 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Consumer 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Producer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53490" y="5586476"/>
            <a:ext cx="1798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664D"/>
                </a:solidFill>
                <a:latin typeface="Carlito"/>
                <a:cs typeface="Carlito"/>
              </a:rPr>
              <a:t>Trophic</a:t>
            </a:r>
            <a:r>
              <a:rPr sz="2400" b="1" spc="-85" dirty="0">
                <a:solidFill>
                  <a:srgbClr val="00664D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00664D"/>
                </a:solidFill>
                <a:latin typeface="Carlito"/>
                <a:cs typeface="Carlito"/>
              </a:rPr>
              <a:t>Levels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05"/>
    </mc:Choice>
    <mc:Fallback>
      <p:transition spd="slow" advTm="1970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3023" y="1530096"/>
            <a:ext cx="4000499" cy="4684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5023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5" dirty="0"/>
              <a:t>Types </a:t>
            </a:r>
            <a:r>
              <a:rPr spc="-215" dirty="0"/>
              <a:t>of </a:t>
            </a:r>
            <a:r>
              <a:rPr spc="-250" dirty="0"/>
              <a:t>Food</a:t>
            </a:r>
            <a:r>
              <a:rPr spc="-595" dirty="0"/>
              <a:t> </a:t>
            </a:r>
            <a:r>
              <a:rPr spc="-280" dirty="0"/>
              <a:t>Chain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615" y="1672793"/>
            <a:ext cx="7032625" cy="413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0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400" spc="-145" dirty="0">
                <a:solidFill>
                  <a:srgbClr val="003D07"/>
                </a:solidFill>
                <a:latin typeface="Verdana"/>
                <a:cs typeface="Verdana"/>
              </a:rPr>
              <a:t>Grazing food</a:t>
            </a:r>
            <a:r>
              <a:rPr sz="2400" spc="-21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003D07"/>
                </a:solidFill>
                <a:latin typeface="Verdana"/>
                <a:cs typeface="Verdana"/>
              </a:rPr>
              <a:t>chain</a:t>
            </a:r>
            <a:endParaRPr sz="2400">
              <a:latin typeface="Verdana"/>
              <a:cs typeface="Verdana"/>
            </a:endParaRPr>
          </a:p>
          <a:p>
            <a:pPr marL="751840" lvl="1" indent="-282575">
              <a:lnSpc>
                <a:spcPct val="100000"/>
              </a:lnSpc>
              <a:spcBef>
                <a:spcPts val="9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-85" dirty="0">
                <a:solidFill>
                  <a:srgbClr val="4F6128"/>
                </a:solidFill>
                <a:latin typeface="Verdana"/>
                <a:cs typeface="Verdana"/>
              </a:rPr>
              <a:t>Grass </a:t>
            </a:r>
            <a:r>
              <a:rPr sz="2000" dirty="0">
                <a:solidFill>
                  <a:srgbClr val="4F6128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4F6128"/>
                </a:solidFill>
                <a:latin typeface="Verdana"/>
                <a:cs typeface="Verdana"/>
              </a:rPr>
              <a:t>Rabbit </a:t>
            </a:r>
            <a:r>
              <a:rPr sz="2000" dirty="0">
                <a:solidFill>
                  <a:srgbClr val="4F6128"/>
                </a:solidFill>
                <a:latin typeface="Wingdings"/>
                <a:cs typeface="Wingdings"/>
              </a:rPr>
              <a:t></a:t>
            </a:r>
            <a:r>
              <a:rPr sz="2000" spc="-10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spc="-105" dirty="0">
                <a:solidFill>
                  <a:srgbClr val="4F6128"/>
                </a:solidFill>
                <a:latin typeface="Verdana"/>
                <a:cs typeface="Verdana"/>
              </a:rPr>
              <a:t>Fox</a:t>
            </a:r>
            <a:endParaRPr sz="2000">
              <a:latin typeface="Verdana"/>
              <a:cs typeface="Verdana"/>
            </a:endParaRPr>
          </a:p>
          <a:p>
            <a:pPr marL="751840" lvl="1" indent="-282575">
              <a:lnSpc>
                <a:spcPct val="100000"/>
              </a:lnSpc>
              <a:spcBef>
                <a:spcPts val="12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Algae </a:t>
            </a:r>
            <a:r>
              <a:rPr sz="2000" dirty="0">
                <a:solidFill>
                  <a:srgbClr val="4F6128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4F6128"/>
                </a:solidFill>
                <a:latin typeface="Verdana"/>
                <a:cs typeface="Verdana"/>
              </a:rPr>
              <a:t>Water </a:t>
            </a:r>
            <a:r>
              <a:rPr sz="2000" spc="-75" dirty="0">
                <a:solidFill>
                  <a:srgbClr val="4F6128"/>
                </a:solidFill>
                <a:latin typeface="Verdana"/>
                <a:cs typeface="Verdana"/>
              </a:rPr>
              <a:t>flea </a:t>
            </a:r>
            <a:r>
              <a:rPr sz="2000" dirty="0">
                <a:solidFill>
                  <a:srgbClr val="4F6128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Small </a:t>
            </a:r>
            <a:r>
              <a:rPr sz="2000" spc="-70" dirty="0">
                <a:solidFill>
                  <a:srgbClr val="4F6128"/>
                </a:solidFill>
                <a:latin typeface="Verdana"/>
                <a:cs typeface="Verdana"/>
              </a:rPr>
              <a:t>fish </a:t>
            </a:r>
            <a:r>
              <a:rPr sz="2000" dirty="0">
                <a:solidFill>
                  <a:srgbClr val="4F6128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Big</a:t>
            </a:r>
            <a:r>
              <a:rPr sz="2000" spc="-49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F6128"/>
                </a:solidFill>
                <a:latin typeface="Verdana"/>
                <a:cs typeface="Verdana"/>
              </a:rPr>
              <a:t>fish</a:t>
            </a:r>
            <a:endParaRPr sz="2000">
              <a:latin typeface="Verdana"/>
              <a:cs typeface="Verdana"/>
            </a:endParaRPr>
          </a:p>
          <a:p>
            <a:pPr marL="352425" indent="-340360">
              <a:lnSpc>
                <a:spcPct val="100000"/>
              </a:lnSpc>
              <a:spcBef>
                <a:spcPts val="15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400" spc="-125" dirty="0">
                <a:solidFill>
                  <a:srgbClr val="003D07"/>
                </a:solidFill>
                <a:latin typeface="Verdana"/>
                <a:cs typeface="Verdana"/>
              </a:rPr>
              <a:t>Detrius </a:t>
            </a:r>
            <a:r>
              <a:rPr sz="2400" spc="-150" dirty="0">
                <a:solidFill>
                  <a:srgbClr val="003D07"/>
                </a:solidFill>
                <a:latin typeface="Verdana"/>
                <a:cs typeface="Verdana"/>
              </a:rPr>
              <a:t>food</a:t>
            </a:r>
            <a:r>
              <a:rPr sz="2400" spc="-24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003D07"/>
                </a:solidFill>
                <a:latin typeface="Verdana"/>
                <a:cs typeface="Verdana"/>
              </a:rPr>
              <a:t>chain</a:t>
            </a:r>
            <a:endParaRPr sz="2400">
              <a:latin typeface="Verdana"/>
              <a:cs typeface="Verdana"/>
            </a:endParaRPr>
          </a:p>
          <a:p>
            <a:pPr marL="751840" lvl="1" indent="-282575">
              <a:lnSpc>
                <a:spcPct val="100000"/>
              </a:lnSpc>
              <a:spcBef>
                <a:spcPts val="8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-165" dirty="0">
                <a:solidFill>
                  <a:srgbClr val="4F6128"/>
                </a:solidFill>
                <a:latin typeface="Verdana"/>
                <a:cs typeface="Verdana"/>
              </a:rPr>
              <a:t>Dead </a:t>
            </a:r>
            <a:r>
              <a:rPr sz="2000" spc="-100" dirty="0">
                <a:solidFill>
                  <a:srgbClr val="4F6128"/>
                </a:solidFill>
                <a:latin typeface="Verdana"/>
                <a:cs typeface="Verdana"/>
              </a:rPr>
              <a:t>organic </a:t>
            </a:r>
            <a:r>
              <a:rPr sz="2000" spc="-130" dirty="0">
                <a:solidFill>
                  <a:srgbClr val="4F6128"/>
                </a:solidFill>
                <a:latin typeface="Verdana"/>
                <a:cs typeface="Verdana"/>
              </a:rPr>
              <a:t>matter </a:t>
            </a:r>
            <a:r>
              <a:rPr sz="2000" dirty="0">
                <a:solidFill>
                  <a:srgbClr val="4F6128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4F6128"/>
                </a:solidFill>
                <a:latin typeface="Verdana"/>
                <a:cs typeface="Verdana"/>
              </a:rPr>
              <a:t>Fungi </a:t>
            </a:r>
            <a:r>
              <a:rPr sz="2000" dirty="0">
                <a:solidFill>
                  <a:srgbClr val="4F6128"/>
                </a:solidFill>
                <a:latin typeface="Wingdings"/>
                <a:cs typeface="Wingdings"/>
              </a:rPr>
              <a:t></a:t>
            </a:r>
            <a:r>
              <a:rPr sz="2000" spc="-155" dirty="0">
                <a:solidFill>
                  <a:srgbClr val="4F6128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4F6128"/>
                </a:solidFill>
                <a:latin typeface="Verdana"/>
                <a:cs typeface="Verdana"/>
              </a:rPr>
              <a:t>Bacteria</a:t>
            </a:r>
            <a:endParaRPr sz="2000">
              <a:latin typeface="Verdana"/>
              <a:cs typeface="Verdana"/>
            </a:endParaRPr>
          </a:p>
          <a:p>
            <a:pPr marL="352425" indent="-340360">
              <a:lnSpc>
                <a:spcPct val="100000"/>
              </a:lnSpc>
              <a:spcBef>
                <a:spcPts val="15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400" spc="-120" dirty="0">
                <a:solidFill>
                  <a:srgbClr val="003D07"/>
                </a:solidFill>
                <a:latin typeface="Verdana"/>
                <a:cs typeface="Verdana"/>
              </a:rPr>
              <a:t>Significance of </a:t>
            </a:r>
            <a:r>
              <a:rPr sz="2400" spc="-150" dirty="0">
                <a:solidFill>
                  <a:srgbClr val="003D07"/>
                </a:solidFill>
                <a:latin typeface="Verdana"/>
                <a:cs typeface="Verdana"/>
              </a:rPr>
              <a:t>food</a:t>
            </a:r>
            <a:r>
              <a:rPr sz="2400" spc="-31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003D07"/>
                </a:solidFill>
                <a:latin typeface="Verdana"/>
                <a:cs typeface="Verdana"/>
              </a:rPr>
              <a:t>chain</a:t>
            </a:r>
            <a:endParaRPr sz="2400">
              <a:latin typeface="Verdana"/>
              <a:cs typeface="Verdana"/>
            </a:endParaRPr>
          </a:p>
          <a:p>
            <a:pPr marL="751840" lvl="1" indent="-282575">
              <a:lnSpc>
                <a:spcPct val="100000"/>
              </a:lnSpc>
              <a:spcBef>
                <a:spcPts val="12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-120" dirty="0">
                <a:solidFill>
                  <a:srgbClr val="4F6128"/>
                </a:solidFill>
                <a:latin typeface="Verdana"/>
                <a:cs typeface="Verdana"/>
              </a:rPr>
              <a:t>Energy</a:t>
            </a:r>
            <a:r>
              <a:rPr sz="2000" spc="-19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F6128"/>
                </a:solidFill>
                <a:latin typeface="Verdana"/>
                <a:cs typeface="Verdana"/>
              </a:rPr>
              <a:t>flow</a:t>
            </a:r>
            <a:endParaRPr sz="2000">
              <a:latin typeface="Verdana"/>
              <a:cs typeface="Verdana"/>
            </a:endParaRPr>
          </a:p>
          <a:p>
            <a:pPr marL="751840" lvl="1" indent="-282575">
              <a:lnSpc>
                <a:spcPct val="100000"/>
              </a:lnSpc>
              <a:spcBef>
                <a:spcPts val="12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Nutrient</a:t>
            </a:r>
            <a:r>
              <a:rPr sz="2000" spc="-204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4F6128"/>
                </a:solidFill>
                <a:latin typeface="Verdana"/>
                <a:cs typeface="Verdana"/>
              </a:rPr>
              <a:t>cycles</a:t>
            </a:r>
            <a:endParaRPr sz="2000">
              <a:latin typeface="Verdana"/>
              <a:cs typeface="Verdana"/>
            </a:endParaRPr>
          </a:p>
          <a:p>
            <a:pPr marL="751840" lvl="1" indent="-282575">
              <a:lnSpc>
                <a:spcPct val="100000"/>
              </a:lnSpc>
              <a:spcBef>
                <a:spcPts val="12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-70" dirty="0">
                <a:solidFill>
                  <a:srgbClr val="4F6128"/>
                </a:solidFill>
                <a:latin typeface="Verdana"/>
                <a:cs typeface="Verdana"/>
              </a:rPr>
              <a:t>Ecological </a:t>
            </a:r>
            <a:r>
              <a:rPr sz="2000" spc="-105" dirty="0">
                <a:solidFill>
                  <a:srgbClr val="4F6128"/>
                </a:solidFill>
                <a:latin typeface="Verdana"/>
                <a:cs typeface="Verdana"/>
              </a:rPr>
              <a:t>balance </a:t>
            </a:r>
            <a:r>
              <a:rPr sz="2000" spc="-125" dirty="0">
                <a:solidFill>
                  <a:srgbClr val="4F6128"/>
                </a:solidFill>
                <a:latin typeface="Verdana"/>
                <a:cs typeface="Verdana"/>
              </a:rPr>
              <a:t>(population </a:t>
            </a:r>
            <a:r>
              <a:rPr sz="2000" spc="-60" dirty="0">
                <a:solidFill>
                  <a:srgbClr val="4F6128"/>
                </a:solidFill>
                <a:latin typeface="Verdana"/>
                <a:cs typeface="Verdana"/>
              </a:rPr>
              <a:t>size</a:t>
            </a:r>
            <a:r>
              <a:rPr sz="2000" spc="-49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4F6128"/>
                </a:solidFill>
                <a:latin typeface="Verdana"/>
                <a:cs typeface="Verdana"/>
              </a:rPr>
              <a:t>regulation)</a:t>
            </a:r>
            <a:endParaRPr sz="2000">
              <a:latin typeface="Verdana"/>
              <a:cs typeface="Verdana"/>
            </a:endParaRPr>
          </a:p>
          <a:p>
            <a:pPr marL="751840" lvl="1" indent="-282575">
              <a:lnSpc>
                <a:spcPct val="100000"/>
              </a:lnSpc>
              <a:spcBef>
                <a:spcPts val="12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-110" dirty="0">
                <a:solidFill>
                  <a:srgbClr val="4F6128"/>
                </a:solidFill>
                <a:latin typeface="Verdana"/>
                <a:cs typeface="Verdana"/>
              </a:rPr>
              <a:t>Biomagnification</a:t>
            </a:r>
            <a:endParaRPr sz="2000">
              <a:latin typeface="Verdana"/>
              <a:cs typeface="Verdana"/>
            </a:endParaRPr>
          </a:p>
          <a:p>
            <a:pPr marL="1152525" marR="5080" lvl="2" indent="-281940">
              <a:lnSpc>
                <a:spcPct val="80000"/>
              </a:lnSpc>
              <a:spcBef>
                <a:spcPts val="610"/>
              </a:spcBef>
              <a:buClr>
                <a:srgbClr val="77923B"/>
              </a:buClr>
              <a:buFont typeface="Wingdings"/>
              <a:buChar char=""/>
              <a:tabLst>
                <a:tab pos="1152525" algn="l"/>
                <a:tab pos="1153160" algn="l"/>
              </a:tabLst>
            </a:pPr>
            <a:r>
              <a:rPr sz="1800" spc="-165" dirty="0">
                <a:solidFill>
                  <a:srgbClr val="009973"/>
                </a:solidFill>
                <a:latin typeface="Verdana"/>
                <a:cs typeface="Verdana"/>
              </a:rPr>
              <a:t>The </a:t>
            </a:r>
            <a:r>
              <a:rPr sz="1800" spc="-65" dirty="0">
                <a:solidFill>
                  <a:srgbClr val="009973"/>
                </a:solidFill>
                <a:latin typeface="Verdana"/>
                <a:cs typeface="Verdana"/>
              </a:rPr>
              <a:t>process </a:t>
            </a:r>
            <a:r>
              <a:rPr sz="1800" spc="-170" dirty="0">
                <a:solidFill>
                  <a:srgbClr val="009973"/>
                </a:solidFill>
                <a:latin typeface="Verdana"/>
                <a:cs typeface="Verdana"/>
              </a:rPr>
              <a:t>by </a:t>
            </a:r>
            <a:r>
              <a:rPr sz="1800" spc="-90" dirty="0">
                <a:solidFill>
                  <a:srgbClr val="009973"/>
                </a:solidFill>
                <a:latin typeface="Verdana"/>
                <a:cs typeface="Verdana"/>
              </a:rPr>
              <a:t>which </a:t>
            </a:r>
            <a:r>
              <a:rPr sz="1800" spc="-125" dirty="0">
                <a:solidFill>
                  <a:srgbClr val="009973"/>
                </a:solidFill>
                <a:latin typeface="Verdana"/>
                <a:cs typeface="Verdana"/>
              </a:rPr>
              <a:t>a </a:t>
            </a:r>
            <a:r>
              <a:rPr sz="1800" spc="-135" dirty="0">
                <a:solidFill>
                  <a:srgbClr val="009973"/>
                </a:solidFill>
                <a:latin typeface="Verdana"/>
                <a:cs typeface="Verdana"/>
              </a:rPr>
              <a:t>compound </a:t>
            </a:r>
            <a:r>
              <a:rPr sz="1800" spc="-110" dirty="0">
                <a:solidFill>
                  <a:srgbClr val="009973"/>
                </a:solidFill>
                <a:latin typeface="Verdana"/>
                <a:cs typeface="Verdana"/>
              </a:rPr>
              <a:t>(such </a:t>
            </a:r>
            <a:r>
              <a:rPr sz="1800" spc="-70" dirty="0">
                <a:solidFill>
                  <a:srgbClr val="009973"/>
                </a:solidFill>
                <a:latin typeface="Verdana"/>
                <a:cs typeface="Verdana"/>
              </a:rPr>
              <a:t>as </a:t>
            </a:r>
            <a:r>
              <a:rPr sz="1800" spc="-125" dirty="0">
                <a:solidFill>
                  <a:srgbClr val="009973"/>
                </a:solidFill>
                <a:latin typeface="Verdana"/>
                <a:cs typeface="Verdana"/>
              </a:rPr>
              <a:t>a </a:t>
            </a:r>
            <a:r>
              <a:rPr sz="1800" spc="-100" dirty="0">
                <a:solidFill>
                  <a:srgbClr val="009973"/>
                </a:solidFill>
                <a:latin typeface="Verdana"/>
                <a:cs typeface="Verdana"/>
              </a:rPr>
              <a:t>pollutant</a:t>
            </a:r>
            <a:r>
              <a:rPr sz="1800" spc="-470" dirty="0">
                <a:solidFill>
                  <a:srgbClr val="009973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9973"/>
                </a:solidFill>
                <a:latin typeface="Verdana"/>
                <a:cs typeface="Verdana"/>
              </a:rPr>
              <a:t>or  </a:t>
            </a:r>
            <a:r>
              <a:rPr sz="1800" spc="-100" dirty="0">
                <a:solidFill>
                  <a:srgbClr val="009973"/>
                </a:solidFill>
                <a:latin typeface="Verdana"/>
                <a:cs typeface="Verdana"/>
              </a:rPr>
              <a:t>pesticide) </a:t>
            </a:r>
            <a:r>
              <a:rPr sz="1800" spc="-70" dirty="0">
                <a:solidFill>
                  <a:srgbClr val="009973"/>
                </a:solidFill>
                <a:latin typeface="Verdana"/>
                <a:cs typeface="Verdana"/>
              </a:rPr>
              <a:t>increases </a:t>
            </a:r>
            <a:r>
              <a:rPr sz="1800" spc="-60" dirty="0">
                <a:solidFill>
                  <a:srgbClr val="009973"/>
                </a:solidFill>
                <a:latin typeface="Verdana"/>
                <a:cs typeface="Verdana"/>
              </a:rPr>
              <a:t>its </a:t>
            </a:r>
            <a:r>
              <a:rPr sz="1800" spc="-100" dirty="0">
                <a:solidFill>
                  <a:srgbClr val="009973"/>
                </a:solidFill>
                <a:latin typeface="Verdana"/>
                <a:cs typeface="Verdana"/>
              </a:rPr>
              <a:t>concentration </a:t>
            </a:r>
            <a:r>
              <a:rPr sz="1800" spc="-90" dirty="0">
                <a:solidFill>
                  <a:srgbClr val="009973"/>
                </a:solidFill>
                <a:latin typeface="Verdana"/>
                <a:cs typeface="Verdana"/>
              </a:rPr>
              <a:t>in </a:t>
            </a:r>
            <a:r>
              <a:rPr sz="1800" spc="-125" dirty="0">
                <a:solidFill>
                  <a:srgbClr val="009973"/>
                </a:solidFill>
                <a:latin typeface="Verdana"/>
                <a:cs typeface="Verdana"/>
              </a:rPr>
              <a:t>the </a:t>
            </a:r>
            <a:r>
              <a:rPr sz="1800" spc="-65" dirty="0">
                <a:solidFill>
                  <a:srgbClr val="009973"/>
                </a:solidFill>
                <a:latin typeface="Verdana"/>
                <a:cs typeface="Verdana"/>
              </a:rPr>
              <a:t>tissues </a:t>
            </a:r>
            <a:r>
              <a:rPr sz="1800" spc="-85" dirty="0">
                <a:solidFill>
                  <a:srgbClr val="009973"/>
                </a:solidFill>
                <a:latin typeface="Verdana"/>
                <a:cs typeface="Verdana"/>
              </a:rPr>
              <a:t>of  </a:t>
            </a:r>
            <a:r>
              <a:rPr sz="1800" spc="-90" dirty="0">
                <a:solidFill>
                  <a:srgbClr val="009973"/>
                </a:solidFill>
                <a:latin typeface="Verdana"/>
                <a:cs typeface="Verdana"/>
              </a:rPr>
              <a:t>organisms </a:t>
            </a:r>
            <a:r>
              <a:rPr sz="1800" spc="-70" dirty="0">
                <a:solidFill>
                  <a:srgbClr val="009973"/>
                </a:solidFill>
                <a:latin typeface="Verdana"/>
                <a:cs typeface="Verdana"/>
              </a:rPr>
              <a:t>as </a:t>
            </a:r>
            <a:r>
              <a:rPr sz="1800" spc="-85" dirty="0">
                <a:solidFill>
                  <a:srgbClr val="009973"/>
                </a:solidFill>
                <a:latin typeface="Verdana"/>
                <a:cs typeface="Verdana"/>
              </a:rPr>
              <a:t>it </a:t>
            </a:r>
            <a:r>
              <a:rPr sz="1800" spc="-80" dirty="0">
                <a:solidFill>
                  <a:srgbClr val="009973"/>
                </a:solidFill>
                <a:latin typeface="Verdana"/>
                <a:cs typeface="Verdana"/>
              </a:rPr>
              <a:t>travels </a:t>
            </a:r>
            <a:r>
              <a:rPr sz="1800" spc="-145" dirty="0">
                <a:solidFill>
                  <a:srgbClr val="009973"/>
                </a:solidFill>
                <a:latin typeface="Verdana"/>
                <a:cs typeface="Verdana"/>
              </a:rPr>
              <a:t>up </a:t>
            </a:r>
            <a:r>
              <a:rPr sz="1800" spc="-125" dirty="0">
                <a:solidFill>
                  <a:srgbClr val="009973"/>
                </a:solidFill>
                <a:latin typeface="Verdana"/>
                <a:cs typeface="Verdana"/>
              </a:rPr>
              <a:t>the </a:t>
            </a:r>
            <a:r>
              <a:rPr sz="1800" spc="-110" dirty="0">
                <a:solidFill>
                  <a:srgbClr val="009973"/>
                </a:solidFill>
                <a:latin typeface="Verdana"/>
                <a:cs typeface="Verdana"/>
              </a:rPr>
              <a:t>food</a:t>
            </a:r>
            <a:r>
              <a:rPr sz="1800" spc="-459" dirty="0">
                <a:solidFill>
                  <a:srgbClr val="009973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009973"/>
                </a:solidFill>
                <a:latin typeface="Verdana"/>
                <a:cs typeface="Verdana"/>
              </a:rPr>
              <a:t>chain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58"/>
    </mc:Choice>
    <mc:Fallback>
      <p:transition spd="slow" advTm="267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9384" y="214884"/>
            <a:ext cx="6271260" cy="6428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24777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Food</a:t>
            </a:r>
            <a:r>
              <a:rPr spc="-445" dirty="0"/>
              <a:t> </a:t>
            </a:r>
            <a:r>
              <a:rPr spc="-409" dirty="0"/>
              <a:t>Web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615" y="1527175"/>
            <a:ext cx="4507230" cy="340677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2425" marR="243204" indent="-340360">
              <a:lnSpc>
                <a:spcPts val="2300"/>
              </a:lnSpc>
              <a:spcBef>
                <a:spcPts val="66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400" spc="-140" dirty="0">
                <a:solidFill>
                  <a:srgbClr val="003D07"/>
                </a:solidFill>
                <a:latin typeface="Verdana"/>
                <a:cs typeface="Verdana"/>
              </a:rPr>
              <a:t>Food </a:t>
            </a:r>
            <a:r>
              <a:rPr sz="2400" spc="-250" dirty="0">
                <a:solidFill>
                  <a:srgbClr val="003D07"/>
                </a:solidFill>
                <a:latin typeface="Verdana"/>
                <a:cs typeface="Verdana"/>
              </a:rPr>
              <a:t>web: </a:t>
            </a:r>
            <a:r>
              <a:rPr sz="2400" spc="-90" dirty="0">
                <a:solidFill>
                  <a:srgbClr val="003D07"/>
                </a:solidFill>
                <a:latin typeface="Verdana"/>
                <a:cs typeface="Verdana"/>
              </a:rPr>
              <a:t>A </a:t>
            </a:r>
            <a:r>
              <a:rPr sz="2400" spc="-130" dirty="0">
                <a:solidFill>
                  <a:srgbClr val="003D07"/>
                </a:solidFill>
                <a:latin typeface="Verdana"/>
                <a:cs typeface="Verdana"/>
              </a:rPr>
              <a:t>network </a:t>
            </a:r>
            <a:r>
              <a:rPr sz="2400" spc="-120" dirty="0">
                <a:solidFill>
                  <a:srgbClr val="003D07"/>
                </a:solidFill>
                <a:latin typeface="Verdana"/>
                <a:cs typeface="Verdana"/>
              </a:rPr>
              <a:t>of</a:t>
            </a:r>
            <a:r>
              <a:rPr sz="2400" spc="-34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003D07"/>
                </a:solidFill>
                <a:latin typeface="Verdana"/>
                <a:cs typeface="Verdana"/>
              </a:rPr>
              <a:t>food  </a:t>
            </a:r>
            <a:r>
              <a:rPr sz="2400" spc="-130" dirty="0">
                <a:solidFill>
                  <a:srgbClr val="003D07"/>
                </a:solidFill>
                <a:latin typeface="Verdana"/>
                <a:cs typeface="Verdana"/>
              </a:rPr>
              <a:t>chain</a:t>
            </a:r>
            <a:endParaRPr sz="2400">
              <a:latin typeface="Verdana"/>
              <a:cs typeface="Verdana"/>
            </a:endParaRPr>
          </a:p>
          <a:p>
            <a:pPr marL="352425" marR="5080" indent="-340360">
              <a:lnSpc>
                <a:spcPct val="80000"/>
              </a:lnSpc>
              <a:spcBef>
                <a:spcPts val="72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400" spc="-140" dirty="0">
                <a:solidFill>
                  <a:srgbClr val="003D07"/>
                </a:solidFill>
                <a:latin typeface="Verdana"/>
                <a:cs typeface="Verdana"/>
              </a:rPr>
              <a:t>Food </a:t>
            </a:r>
            <a:r>
              <a:rPr sz="2400" spc="-150" dirty="0">
                <a:solidFill>
                  <a:srgbClr val="003D07"/>
                </a:solidFill>
                <a:latin typeface="Verdana"/>
                <a:cs typeface="Verdana"/>
              </a:rPr>
              <a:t>web </a:t>
            </a:r>
            <a:r>
              <a:rPr sz="2400" spc="-35" dirty="0">
                <a:solidFill>
                  <a:srgbClr val="003D07"/>
                </a:solidFill>
                <a:latin typeface="Verdana"/>
                <a:cs typeface="Verdana"/>
              </a:rPr>
              <a:t>is </a:t>
            </a:r>
            <a:r>
              <a:rPr sz="2400" spc="-175" dirty="0">
                <a:solidFill>
                  <a:srgbClr val="003D07"/>
                </a:solidFill>
                <a:latin typeface="Verdana"/>
                <a:cs typeface="Verdana"/>
              </a:rPr>
              <a:t>an </a:t>
            </a:r>
            <a:r>
              <a:rPr sz="2400" spc="-155" dirty="0">
                <a:solidFill>
                  <a:srgbClr val="003D07"/>
                </a:solidFill>
                <a:latin typeface="Verdana"/>
                <a:cs typeface="Verdana"/>
              </a:rPr>
              <a:t>important  </a:t>
            </a:r>
            <a:r>
              <a:rPr sz="2400" spc="-130" dirty="0">
                <a:solidFill>
                  <a:srgbClr val="003D07"/>
                </a:solidFill>
                <a:latin typeface="Verdana"/>
                <a:cs typeface="Verdana"/>
              </a:rPr>
              <a:t>conceptual </a:t>
            </a:r>
            <a:r>
              <a:rPr sz="2400" spc="-110" dirty="0">
                <a:solidFill>
                  <a:srgbClr val="003D07"/>
                </a:solidFill>
                <a:latin typeface="Verdana"/>
                <a:cs typeface="Verdana"/>
              </a:rPr>
              <a:t>tool </a:t>
            </a:r>
            <a:r>
              <a:rPr sz="2400" spc="-80" dirty="0">
                <a:solidFill>
                  <a:srgbClr val="003D07"/>
                </a:solidFill>
                <a:latin typeface="Verdana"/>
                <a:cs typeface="Verdana"/>
              </a:rPr>
              <a:t>for</a:t>
            </a:r>
            <a:r>
              <a:rPr sz="2400" spc="-32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003D07"/>
                </a:solidFill>
                <a:latin typeface="Verdana"/>
                <a:cs typeface="Verdana"/>
              </a:rPr>
              <a:t>illustrating  </a:t>
            </a:r>
            <a:r>
              <a:rPr sz="2400" spc="-165" dirty="0">
                <a:solidFill>
                  <a:srgbClr val="003D07"/>
                </a:solidFill>
                <a:latin typeface="Verdana"/>
                <a:cs typeface="Verdana"/>
              </a:rPr>
              <a:t>the </a:t>
            </a:r>
            <a:r>
              <a:rPr sz="2400" spc="-145" dirty="0">
                <a:solidFill>
                  <a:srgbClr val="003D07"/>
                </a:solidFill>
                <a:latin typeface="Verdana"/>
                <a:cs typeface="Verdana"/>
              </a:rPr>
              <a:t>feeding </a:t>
            </a:r>
            <a:r>
              <a:rPr sz="2400" spc="-100" dirty="0">
                <a:solidFill>
                  <a:srgbClr val="003D07"/>
                </a:solidFill>
                <a:latin typeface="Verdana"/>
                <a:cs typeface="Verdana"/>
              </a:rPr>
              <a:t>relationships  </a:t>
            </a:r>
            <a:r>
              <a:rPr sz="2400" spc="-200" dirty="0">
                <a:solidFill>
                  <a:srgbClr val="003D07"/>
                </a:solidFill>
                <a:latin typeface="Verdana"/>
                <a:cs typeface="Verdana"/>
              </a:rPr>
              <a:t>among </a:t>
            </a:r>
            <a:r>
              <a:rPr sz="2400" spc="-85" dirty="0">
                <a:solidFill>
                  <a:srgbClr val="003D07"/>
                </a:solidFill>
                <a:latin typeface="Verdana"/>
                <a:cs typeface="Verdana"/>
              </a:rPr>
              <a:t>species </a:t>
            </a:r>
            <a:r>
              <a:rPr sz="2400" spc="-125" dirty="0">
                <a:solidFill>
                  <a:srgbClr val="003D07"/>
                </a:solidFill>
                <a:latin typeface="Verdana"/>
                <a:cs typeface="Verdana"/>
              </a:rPr>
              <a:t>within </a:t>
            </a:r>
            <a:r>
              <a:rPr sz="2400" spc="-165" dirty="0">
                <a:solidFill>
                  <a:srgbClr val="003D07"/>
                </a:solidFill>
                <a:latin typeface="Verdana"/>
                <a:cs typeface="Verdana"/>
              </a:rPr>
              <a:t>a  </a:t>
            </a:r>
            <a:r>
              <a:rPr sz="2400" spc="-200" dirty="0">
                <a:solidFill>
                  <a:srgbClr val="003D07"/>
                </a:solidFill>
                <a:latin typeface="Verdana"/>
                <a:cs typeface="Verdana"/>
              </a:rPr>
              <a:t>community, </a:t>
            </a:r>
            <a:r>
              <a:rPr sz="2400" spc="-120" dirty="0">
                <a:solidFill>
                  <a:srgbClr val="003D07"/>
                </a:solidFill>
                <a:latin typeface="Verdana"/>
                <a:cs typeface="Verdana"/>
              </a:rPr>
              <a:t>revealing </a:t>
            </a:r>
            <a:r>
              <a:rPr sz="2400" spc="-85" dirty="0">
                <a:solidFill>
                  <a:srgbClr val="003D07"/>
                </a:solidFill>
                <a:latin typeface="Verdana"/>
                <a:cs typeface="Verdana"/>
              </a:rPr>
              <a:t>species  </a:t>
            </a:r>
            <a:r>
              <a:rPr sz="2400" spc="-114" dirty="0">
                <a:solidFill>
                  <a:srgbClr val="003D07"/>
                </a:solidFill>
                <a:latin typeface="Verdana"/>
                <a:cs typeface="Verdana"/>
              </a:rPr>
              <a:t>interactions </a:t>
            </a:r>
            <a:r>
              <a:rPr sz="2400" spc="-185" dirty="0">
                <a:solidFill>
                  <a:srgbClr val="003D07"/>
                </a:solidFill>
                <a:latin typeface="Verdana"/>
                <a:cs typeface="Verdana"/>
              </a:rPr>
              <a:t>and community  </a:t>
            </a:r>
            <a:r>
              <a:rPr sz="2400" spc="-125" dirty="0">
                <a:solidFill>
                  <a:srgbClr val="003D07"/>
                </a:solidFill>
                <a:latin typeface="Verdana"/>
                <a:cs typeface="Verdana"/>
              </a:rPr>
              <a:t>structure, </a:t>
            </a:r>
            <a:r>
              <a:rPr sz="2400" spc="-185" dirty="0">
                <a:solidFill>
                  <a:srgbClr val="003D07"/>
                </a:solidFill>
                <a:latin typeface="Verdana"/>
                <a:cs typeface="Verdana"/>
              </a:rPr>
              <a:t>and </a:t>
            </a:r>
            <a:r>
              <a:rPr sz="2400" spc="-145" dirty="0">
                <a:solidFill>
                  <a:srgbClr val="003D07"/>
                </a:solidFill>
                <a:latin typeface="Verdana"/>
                <a:cs typeface="Verdana"/>
              </a:rPr>
              <a:t>understanding  </a:t>
            </a:r>
            <a:r>
              <a:rPr sz="2400" spc="-165" dirty="0">
                <a:solidFill>
                  <a:srgbClr val="003D07"/>
                </a:solidFill>
                <a:latin typeface="Verdana"/>
                <a:cs typeface="Verdana"/>
              </a:rPr>
              <a:t>the </a:t>
            </a:r>
            <a:r>
              <a:rPr sz="2400" spc="-150" dirty="0">
                <a:solidFill>
                  <a:srgbClr val="003D07"/>
                </a:solidFill>
                <a:latin typeface="Verdana"/>
                <a:cs typeface="Verdana"/>
              </a:rPr>
              <a:t>dynamics </a:t>
            </a:r>
            <a:r>
              <a:rPr sz="2400" spc="-120" dirty="0">
                <a:solidFill>
                  <a:srgbClr val="003D07"/>
                </a:solidFill>
                <a:latin typeface="Verdana"/>
                <a:cs typeface="Verdana"/>
              </a:rPr>
              <a:t>of </a:t>
            </a:r>
            <a:r>
              <a:rPr sz="2400" spc="-160" dirty="0">
                <a:solidFill>
                  <a:srgbClr val="003D07"/>
                </a:solidFill>
                <a:latin typeface="Verdana"/>
                <a:cs typeface="Verdana"/>
              </a:rPr>
              <a:t>energy  </a:t>
            </a:r>
            <a:r>
              <a:rPr sz="2400" spc="-100" dirty="0">
                <a:solidFill>
                  <a:srgbClr val="003D07"/>
                </a:solidFill>
                <a:latin typeface="Verdana"/>
                <a:cs typeface="Verdana"/>
              </a:rPr>
              <a:t>transfer </a:t>
            </a:r>
            <a:r>
              <a:rPr sz="2400" spc="-120" dirty="0">
                <a:solidFill>
                  <a:srgbClr val="003D07"/>
                </a:solidFill>
                <a:latin typeface="Verdana"/>
                <a:cs typeface="Verdana"/>
              </a:rPr>
              <a:t>in </a:t>
            </a:r>
            <a:r>
              <a:rPr sz="2400" spc="-175" dirty="0">
                <a:solidFill>
                  <a:srgbClr val="003D07"/>
                </a:solidFill>
                <a:latin typeface="Verdana"/>
                <a:cs typeface="Verdana"/>
              </a:rPr>
              <a:t>an</a:t>
            </a:r>
            <a:r>
              <a:rPr sz="2400" spc="-36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003D07"/>
                </a:solidFill>
                <a:latin typeface="Verdana"/>
                <a:cs typeface="Verdana"/>
              </a:rPr>
              <a:t>ecosystem.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34"/>
    </mc:Choice>
    <mc:Fallback>
      <p:transition spd="slow" advTm="1023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991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Carlito</vt:lpstr>
      <vt:lpstr>Courier New</vt:lpstr>
      <vt:lpstr>Times New Roman</vt:lpstr>
      <vt:lpstr>Trebuchet MS</vt:lpstr>
      <vt:lpstr>Verdana</vt:lpstr>
      <vt:lpstr>Wingdings</vt:lpstr>
      <vt:lpstr>Office Theme</vt:lpstr>
      <vt:lpstr>PowerPoint Presentation</vt:lpstr>
      <vt:lpstr>Introduction</vt:lpstr>
      <vt:lpstr>Classification of ecosystem</vt:lpstr>
      <vt:lpstr>Structural unit</vt:lpstr>
      <vt:lpstr>Structural unit</vt:lpstr>
      <vt:lpstr>Limiting Factors</vt:lpstr>
      <vt:lpstr>Food chain</vt:lpstr>
      <vt:lpstr>Types of Food Chain</vt:lpstr>
      <vt:lpstr>Food Web</vt:lpstr>
      <vt:lpstr>Ecological pyramids</vt:lpstr>
      <vt:lpstr>Ecological pyramids</vt:lpstr>
      <vt:lpstr>Ecological pyramids</vt:lpstr>
      <vt:lpstr>Ecological pyramids</vt:lpstr>
      <vt:lpstr>Energy flow</vt:lpstr>
      <vt:lpstr>Energy flow</vt:lpstr>
      <vt:lpstr>Energy flow</vt:lpstr>
      <vt:lpstr>Nutrient cycles</vt:lpstr>
      <vt:lpstr>Nutrient cycles</vt:lpstr>
      <vt:lpstr>Nutrient cycles</vt:lpstr>
      <vt:lpstr>Production of biomass</vt:lpstr>
      <vt:lpstr>To be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ECOLOGY</dc:title>
  <dc:creator>Prasun</dc:creator>
  <cp:lastModifiedBy>Aashish Raj</cp:lastModifiedBy>
  <cp:revision>1</cp:revision>
  <dcterms:created xsi:type="dcterms:W3CDTF">2023-12-12T14:05:26Z</dcterms:created>
  <dcterms:modified xsi:type="dcterms:W3CDTF">2023-12-14T10:51:33Z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2023-12-12T00:00:00Z</vt:filetime>
  </property>
</Properties>
</file>