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0" autoAdjust="0"/>
  </p:normalViewPr>
  <p:slideViewPr>
    <p:cSldViewPr>
      <p:cViewPr varScale="1">
        <p:scale>
          <a:sx n="79" d="100"/>
          <a:sy n="79" d="100"/>
        </p:scale>
        <p:origin x="134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F00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00664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F00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00664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F00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00664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F00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3523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237732"/>
                </a:moveTo>
                <a:lnTo>
                  <a:pt x="0" y="6237732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6237732"/>
                </a:lnTo>
                <a:close/>
              </a:path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1484376"/>
                </a:lnTo>
                <a:lnTo>
                  <a:pt x="12192000" y="14843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3D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573779"/>
            <a:ext cx="12192000" cy="2303145"/>
          </a:xfrm>
          <a:custGeom>
            <a:avLst/>
            <a:gdLst/>
            <a:ahLst/>
            <a:cxnLst/>
            <a:rect l="l" t="t" r="r" b="b"/>
            <a:pathLst>
              <a:path w="12192000" h="2303145">
                <a:moveTo>
                  <a:pt x="12192000" y="0"/>
                </a:moveTo>
                <a:lnTo>
                  <a:pt x="0" y="0"/>
                </a:lnTo>
                <a:lnTo>
                  <a:pt x="0" y="2302764"/>
                </a:lnTo>
                <a:lnTo>
                  <a:pt x="12192000" y="2302764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>
              <a:alpha val="5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FF00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484375"/>
            <a:ext cx="12193905" cy="4753610"/>
          </a:xfrm>
          <a:custGeom>
            <a:avLst/>
            <a:gdLst/>
            <a:ahLst/>
            <a:cxnLst/>
            <a:rect l="l" t="t" r="r" b="b"/>
            <a:pathLst>
              <a:path w="12193905" h="4753610">
                <a:moveTo>
                  <a:pt x="0" y="4753356"/>
                </a:moveTo>
                <a:lnTo>
                  <a:pt x="12193524" y="4753356"/>
                </a:lnTo>
                <a:lnTo>
                  <a:pt x="12193524" y="0"/>
                </a:lnTo>
                <a:lnTo>
                  <a:pt x="0" y="0"/>
                </a:lnTo>
                <a:lnTo>
                  <a:pt x="0" y="4753356"/>
                </a:lnTo>
                <a:close/>
              </a:path>
            </a:pathLst>
          </a:custGeom>
          <a:solidFill>
            <a:srgbClr val="EBF0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484630"/>
          </a:xfrm>
          <a:custGeom>
            <a:avLst/>
            <a:gdLst/>
            <a:ahLst/>
            <a:cxnLst/>
            <a:rect l="l" t="t" r="r" b="b"/>
            <a:pathLst>
              <a:path w="12192000" h="1484630">
                <a:moveTo>
                  <a:pt x="12192000" y="0"/>
                </a:moveTo>
                <a:lnTo>
                  <a:pt x="0" y="0"/>
                </a:lnTo>
                <a:lnTo>
                  <a:pt x="0" y="1484376"/>
                </a:lnTo>
                <a:lnTo>
                  <a:pt x="12192000" y="14843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3D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237732"/>
            <a:ext cx="12192000" cy="620395"/>
          </a:xfrm>
          <a:custGeom>
            <a:avLst/>
            <a:gdLst/>
            <a:ahLst/>
            <a:cxnLst/>
            <a:rect l="l" t="t" r="r" b="b"/>
            <a:pathLst>
              <a:path w="12192000" h="620395">
                <a:moveTo>
                  <a:pt x="12192000" y="0"/>
                </a:moveTo>
                <a:lnTo>
                  <a:pt x="0" y="0"/>
                </a:lnTo>
                <a:lnTo>
                  <a:pt x="0" y="620268"/>
                </a:lnTo>
                <a:lnTo>
                  <a:pt x="12192000" y="620268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3D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7342" y="2933522"/>
            <a:ext cx="4423664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00664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5465" y="1548283"/>
            <a:ext cx="11707418" cy="4321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8844" y="6398463"/>
            <a:ext cx="5172710" cy="360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FFF00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617" y="3956380"/>
            <a:ext cx="48952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EBF0DE"/>
                </a:solidFill>
                <a:latin typeface="Trebuchet MS"/>
                <a:cs typeface="Trebuchet MS"/>
              </a:rPr>
              <a:t>ECOLOGY </a:t>
            </a:r>
            <a:r>
              <a:rPr sz="4400" spc="15" dirty="0">
                <a:solidFill>
                  <a:srgbClr val="EBF0DE"/>
                </a:solidFill>
                <a:latin typeface="Trebuchet MS"/>
                <a:cs typeface="Trebuchet MS"/>
              </a:rPr>
              <a:t>(Part </a:t>
            </a:r>
            <a:r>
              <a:rPr sz="4400" spc="840" dirty="0">
                <a:solidFill>
                  <a:srgbClr val="EBF0DE"/>
                </a:solidFill>
                <a:latin typeface="Trebuchet MS"/>
                <a:cs typeface="Trebuchet MS"/>
              </a:rPr>
              <a:t>–</a:t>
            </a:r>
            <a:r>
              <a:rPr sz="4400" spc="-570" dirty="0">
                <a:solidFill>
                  <a:srgbClr val="EBF0DE"/>
                </a:solidFill>
                <a:latin typeface="Trebuchet MS"/>
                <a:cs typeface="Trebuchet MS"/>
              </a:rPr>
              <a:t> </a:t>
            </a:r>
            <a:r>
              <a:rPr sz="4400" spc="-65" dirty="0">
                <a:solidFill>
                  <a:srgbClr val="EBF0DE"/>
                </a:solidFill>
                <a:latin typeface="Trebuchet MS"/>
                <a:cs typeface="Trebuchet MS"/>
              </a:rPr>
              <a:t>2)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7931" y="5188966"/>
            <a:ext cx="27133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0" dirty="0">
                <a:solidFill>
                  <a:srgbClr val="C3D59B"/>
                </a:solidFill>
                <a:latin typeface="Lato"/>
                <a:cs typeface="Lato"/>
              </a:rPr>
              <a:t>Dr. </a:t>
            </a:r>
            <a:r>
              <a:rPr sz="2600" spc="60" dirty="0">
                <a:solidFill>
                  <a:srgbClr val="C3D59B"/>
                </a:solidFill>
                <a:latin typeface="Lato"/>
                <a:cs typeface="Lato"/>
              </a:rPr>
              <a:t>Prasenjit</a:t>
            </a:r>
            <a:r>
              <a:rPr sz="2600" spc="80" dirty="0">
                <a:solidFill>
                  <a:srgbClr val="C3D59B"/>
                </a:solidFill>
                <a:latin typeface="Lato"/>
                <a:cs typeface="Lato"/>
              </a:rPr>
              <a:t> </a:t>
            </a:r>
            <a:r>
              <a:rPr sz="2600" spc="-5" dirty="0">
                <a:solidFill>
                  <a:srgbClr val="C3D59B"/>
                </a:solidFill>
                <a:latin typeface="Lato"/>
                <a:cs typeface="Lato"/>
              </a:rPr>
              <a:t>Adak</a:t>
            </a:r>
            <a:endParaRPr sz="2600">
              <a:latin typeface="Lato"/>
              <a:cs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99"/>
    </mc:Choice>
    <mc:Fallback>
      <p:transition spd="slow" advTm="15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93902"/>
            <a:ext cx="63449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0" dirty="0">
                <a:solidFill>
                  <a:srgbClr val="C3D59B"/>
                </a:solidFill>
              </a:rPr>
              <a:t>Tropical </a:t>
            </a:r>
            <a:r>
              <a:rPr sz="4400" spc="25" dirty="0">
                <a:solidFill>
                  <a:srgbClr val="C3D59B"/>
                </a:solidFill>
              </a:rPr>
              <a:t>deciduous</a:t>
            </a:r>
            <a:r>
              <a:rPr sz="4400" spc="-280" dirty="0">
                <a:solidFill>
                  <a:srgbClr val="C3D59B"/>
                </a:solidFill>
              </a:rPr>
              <a:t> </a:t>
            </a:r>
            <a:r>
              <a:rPr sz="4400" spc="20" dirty="0">
                <a:solidFill>
                  <a:srgbClr val="C3D59B"/>
                </a:solidFill>
              </a:rPr>
              <a:t>forest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16788" y="1555749"/>
            <a:ext cx="5701030" cy="4274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95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2500" spc="-20" dirty="0">
                <a:solidFill>
                  <a:srgbClr val="003D07"/>
                </a:solidFill>
                <a:latin typeface="Lato"/>
                <a:cs typeface="Lato"/>
              </a:rPr>
              <a:t>Notable</a:t>
            </a:r>
            <a:r>
              <a:rPr sz="2500" spc="30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2500" spc="25" dirty="0">
                <a:solidFill>
                  <a:srgbClr val="003D07"/>
                </a:solidFill>
                <a:latin typeface="Lato"/>
                <a:cs typeface="Lato"/>
              </a:rPr>
              <a:t>features:</a:t>
            </a:r>
            <a:endParaRPr sz="2500">
              <a:latin typeface="Lato"/>
              <a:cs typeface="Lato"/>
            </a:endParaRPr>
          </a:p>
          <a:p>
            <a:pPr marL="751840" marR="577215" lvl="1" indent="-281940">
              <a:lnSpc>
                <a:spcPct val="8000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200" dirty="0">
                <a:solidFill>
                  <a:srgbClr val="4F6128"/>
                </a:solidFill>
                <a:latin typeface="Lato"/>
                <a:cs typeface="Lato"/>
              </a:rPr>
              <a:t>Tropical </a:t>
            </a:r>
            <a:r>
              <a:rPr sz="2200" spc="5" dirty="0">
                <a:solidFill>
                  <a:srgbClr val="4F6128"/>
                </a:solidFill>
                <a:latin typeface="Lato"/>
                <a:cs typeface="Lato"/>
              </a:rPr>
              <a:t>deciduous </a:t>
            </a:r>
            <a:r>
              <a:rPr sz="2200" spc="45" dirty="0">
                <a:solidFill>
                  <a:srgbClr val="4F6128"/>
                </a:solidFill>
                <a:latin typeface="Lato"/>
                <a:cs typeface="Lato"/>
              </a:rPr>
              <a:t>forests </a:t>
            </a:r>
            <a:r>
              <a:rPr sz="2200" spc="20" dirty="0">
                <a:solidFill>
                  <a:srgbClr val="4F6128"/>
                </a:solidFill>
                <a:latin typeface="Lato"/>
                <a:cs typeface="Lato"/>
              </a:rPr>
              <a:t>form </a:t>
            </a:r>
            <a:r>
              <a:rPr sz="2200" spc="75" dirty="0">
                <a:solidFill>
                  <a:srgbClr val="4F6128"/>
                </a:solidFill>
                <a:latin typeface="Lato"/>
                <a:cs typeface="Lato"/>
              </a:rPr>
              <a:t>a  </a:t>
            </a:r>
            <a:r>
              <a:rPr sz="2200" spc="40" dirty="0">
                <a:solidFill>
                  <a:srgbClr val="4F6128"/>
                </a:solidFill>
                <a:latin typeface="Lato"/>
                <a:cs typeface="Lato"/>
              </a:rPr>
              <a:t>natural </a:t>
            </a:r>
            <a:r>
              <a:rPr sz="2200" spc="15" dirty="0">
                <a:solidFill>
                  <a:srgbClr val="4F6128"/>
                </a:solidFill>
                <a:latin typeface="Lato"/>
                <a:cs typeface="Lato"/>
              </a:rPr>
              <a:t>cover </a:t>
            </a:r>
            <a:r>
              <a:rPr sz="2200" spc="50" dirty="0">
                <a:solidFill>
                  <a:srgbClr val="4F6128"/>
                </a:solidFill>
                <a:latin typeface="Lato"/>
                <a:cs typeface="Lato"/>
              </a:rPr>
              <a:t>almost </a:t>
            </a:r>
            <a:r>
              <a:rPr sz="2200" spc="95" dirty="0">
                <a:solidFill>
                  <a:srgbClr val="4F6128"/>
                </a:solidFill>
                <a:latin typeface="Lato"/>
                <a:cs typeface="Lato"/>
              </a:rPr>
              <a:t>all </a:t>
            </a:r>
            <a:r>
              <a:rPr sz="2200" spc="15" dirty="0">
                <a:solidFill>
                  <a:srgbClr val="4F6128"/>
                </a:solidFill>
                <a:latin typeface="Lato"/>
                <a:cs typeface="Lato"/>
              </a:rPr>
              <a:t>over</a:t>
            </a:r>
            <a:r>
              <a:rPr sz="2200" spc="-7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200" spc="-5" dirty="0">
                <a:solidFill>
                  <a:srgbClr val="4F6128"/>
                </a:solidFill>
                <a:latin typeface="Lato"/>
                <a:cs typeface="Lato"/>
              </a:rPr>
              <a:t>India.</a:t>
            </a:r>
            <a:endParaRPr sz="2200">
              <a:latin typeface="Lato"/>
              <a:cs typeface="Lato"/>
            </a:endParaRPr>
          </a:p>
          <a:p>
            <a:pPr marL="751840" marR="5080" lvl="1" indent="-281940">
              <a:lnSpc>
                <a:spcPct val="80000"/>
              </a:lnSpc>
              <a:spcBef>
                <a:spcPts val="605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200" spc="-80" dirty="0">
                <a:solidFill>
                  <a:srgbClr val="4F6128"/>
                </a:solidFill>
                <a:latin typeface="Lato"/>
                <a:cs typeface="Lato"/>
              </a:rPr>
              <a:t>They </a:t>
            </a:r>
            <a:r>
              <a:rPr sz="2200" spc="70" dirty="0">
                <a:solidFill>
                  <a:srgbClr val="4F6128"/>
                </a:solidFill>
                <a:latin typeface="Lato"/>
                <a:cs typeface="Lato"/>
              </a:rPr>
              <a:t>are </a:t>
            </a:r>
            <a:r>
              <a:rPr sz="2200" spc="-65" dirty="0">
                <a:solidFill>
                  <a:srgbClr val="4F6128"/>
                </a:solidFill>
                <a:latin typeface="Lato"/>
                <a:cs typeface="Lato"/>
              </a:rPr>
              <a:t>of </a:t>
            </a:r>
            <a:r>
              <a:rPr sz="2200" spc="-55" dirty="0">
                <a:solidFill>
                  <a:srgbClr val="4F6128"/>
                </a:solidFill>
                <a:latin typeface="Lato"/>
                <a:cs typeface="Lato"/>
              </a:rPr>
              <a:t>two </a:t>
            </a:r>
            <a:r>
              <a:rPr sz="2200" spc="35" dirty="0">
                <a:solidFill>
                  <a:srgbClr val="4F6128"/>
                </a:solidFill>
                <a:latin typeface="Lato"/>
                <a:cs typeface="Lato"/>
              </a:rPr>
              <a:t>types-moist </a:t>
            </a:r>
            <a:r>
              <a:rPr sz="2200" dirty="0">
                <a:solidFill>
                  <a:srgbClr val="4F6128"/>
                </a:solidFill>
                <a:latin typeface="Lato"/>
                <a:cs typeface="Lato"/>
              </a:rPr>
              <a:t>and </a:t>
            </a:r>
            <a:r>
              <a:rPr sz="2200" spc="-10" dirty="0">
                <a:solidFill>
                  <a:srgbClr val="4F6128"/>
                </a:solidFill>
                <a:latin typeface="Lato"/>
                <a:cs typeface="Lato"/>
              </a:rPr>
              <a:t>dry.  </a:t>
            </a:r>
            <a:r>
              <a:rPr sz="2200" spc="-50" dirty="0">
                <a:solidFill>
                  <a:srgbClr val="4F6128"/>
                </a:solidFill>
                <a:latin typeface="Lato"/>
                <a:cs typeface="Lato"/>
              </a:rPr>
              <a:t>Moist </a:t>
            </a:r>
            <a:r>
              <a:rPr sz="2200" spc="45" dirty="0">
                <a:solidFill>
                  <a:srgbClr val="4F6128"/>
                </a:solidFill>
                <a:latin typeface="Lato"/>
                <a:cs typeface="Lato"/>
              </a:rPr>
              <a:t>forests </a:t>
            </a:r>
            <a:r>
              <a:rPr sz="2200" spc="70" dirty="0">
                <a:solidFill>
                  <a:srgbClr val="4F6128"/>
                </a:solidFill>
                <a:latin typeface="Lato"/>
                <a:cs typeface="Lato"/>
              </a:rPr>
              <a:t>are </a:t>
            </a:r>
            <a:r>
              <a:rPr sz="2200" spc="-40" dirty="0">
                <a:solidFill>
                  <a:srgbClr val="4F6128"/>
                </a:solidFill>
                <a:latin typeface="Lato"/>
                <a:cs typeface="Lato"/>
              </a:rPr>
              <a:t>found </a:t>
            </a:r>
            <a:r>
              <a:rPr sz="2200" spc="-30" dirty="0">
                <a:solidFill>
                  <a:srgbClr val="4F6128"/>
                </a:solidFill>
                <a:latin typeface="Lato"/>
                <a:cs typeface="Lato"/>
              </a:rPr>
              <a:t>on </a:t>
            </a:r>
            <a:r>
              <a:rPr sz="2200" spc="-25" dirty="0">
                <a:solidFill>
                  <a:srgbClr val="4F6128"/>
                </a:solidFill>
                <a:latin typeface="Lato"/>
                <a:cs typeface="Lato"/>
              </a:rPr>
              <a:t>the </a:t>
            </a:r>
            <a:r>
              <a:rPr sz="2200" spc="45" dirty="0">
                <a:solidFill>
                  <a:srgbClr val="4F6128"/>
                </a:solidFill>
                <a:latin typeface="Lato"/>
                <a:cs typeface="Lato"/>
              </a:rPr>
              <a:t>eastern  </a:t>
            </a:r>
            <a:r>
              <a:rPr sz="2200" spc="65" dirty="0">
                <a:solidFill>
                  <a:srgbClr val="4F6128"/>
                </a:solidFill>
                <a:latin typeface="Lato"/>
                <a:cs typeface="Lato"/>
              </a:rPr>
              <a:t>slopes </a:t>
            </a:r>
            <a:r>
              <a:rPr sz="2200" spc="-65" dirty="0">
                <a:solidFill>
                  <a:srgbClr val="4F6128"/>
                </a:solidFill>
                <a:latin typeface="Lato"/>
                <a:cs typeface="Lato"/>
              </a:rPr>
              <a:t>of </a:t>
            </a:r>
            <a:r>
              <a:rPr sz="2200" spc="-20" dirty="0">
                <a:solidFill>
                  <a:srgbClr val="4F6128"/>
                </a:solidFill>
                <a:latin typeface="Lato"/>
                <a:cs typeface="Lato"/>
              </a:rPr>
              <a:t>Western </a:t>
            </a:r>
            <a:r>
              <a:rPr sz="2200" spc="-10" dirty="0">
                <a:solidFill>
                  <a:srgbClr val="4F6128"/>
                </a:solidFill>
                <a:latin typeface="Lato"/>
                <a:cs typeface="Lato"/>
              </a:rPr>
              <a:t>Ghats, </a:t>
            </a:r>
            <a:r>
              <a:rPr sz="2200" spc="-30" dirty="0">
                <a:solidFill>
                  <a:srgbClr val="4F6128"/>
                </a:solidFill>
                <a:latin typeface="Lato"/>
                <a:cs typeface="Lato"/>
              </a:rPr>
              <a:t>North </a:t>
            </a:r>
            <a:r>
              <a:rPr sz="2200" spc="45" dirty="0">
                <a:solidFill>
                  <a:srgbClr val="4F6128"/>
                </a:solidFill>
                <a:latin typeface="Lato"/>
                <a:cs typeface="Lato"/>
              </a:rPr>
              <a:t>eastern  </a:t>
            </a:r>
            <a:r>
              <a:rPr sz="2200" spc="55" dirty="0">
                <a:solidFill>
                  <a:srgbClr val="4F6128"/>
                </a:solidFill>
                <a:latin typeface="Lato"/>
                <a:cs typeface="Lato"/>
              </a:rPr>
              <a:t>parts </a:t>
            </a:r>
            <a:r>
              <a:rPr sz="2200" spc="-65" dirty="0">
                <a:solidFill>
                  <a:srgbClr val="4F6128"/>
                </a:solidFill>
                <a:latin typeface="Lato"/>
                <a:cs typeface="Lato"/>
              </a:rPr>
              <a:t>of </a:t>
            </a:r>
            <a:r>
              <a:rPr sz="2200" spc="-25" dirty="0">
                <a:solidFill>
                  <a:srgbClr val="4F6128"/>
                </a:solidFill>
                <a:latin typeface="Lato"/>
                <a:cs typeface="Lato"/>
              </a:rPr>
              <a:t>the </a:t>
            </a:r>
            <a:r>
              <a:rPr sz="2200" spc="55" dirty="0">
                <a:solidFill>
                  <a:srgbClr val="4F6128"/>
                </a:solidFill>
                <a:latin typeface="Lato"/>
                <a:cs typeface="Lato"/>
              </a:rPr>
              <a:t>Peninsular </a:t>
            </a:r>
            <a:r>
              <a:rPr sz="2200" spc="-30" dirty="0">
                <a:solidFill>
                  <a:srgbClr val="4F6128"/>
                </a:solidFill>
                <a:latin typeface="Lato"/>
                <a:cs typeface="Lato"/>
              </a:rPr>
              <a:t>Chhota </a:t>
            </a:r>
            <a:r>
              <a:rPr sz="2200" spc="5" dirty="0">
                <a:solidFill>
                  <a:srgbClr val="4F6128"/>
                </a:solidFill>
                <a:latin typeface="Lato"/>
                <a:cs typeface="Lato"/>
              </a:rPr>
              <a:t>Nagpur  </a:t>
            </a:r>
            <a:r>
              <a:rPr sz="2200" spc="20" dirty="0">
                <a:solidFill>
                  <a:srgbClr val="4F6128"/>
                </a:solidFill>
                <a:latin typeface="Lato"/>
                <a:cs typeface="Lato"/>
              </a:rPr>
              <a:t>plateau </a:t>
            </a:r>
            <a:r>
              <a:rPr sz="2200" dirty="0">
                <a:solidFill>
                  <a:srgbClr val="4F6128"/>
                </a:solidFill>
                <a:latin typeface="Lato"/>
                <a:cs typeface="Lato"/>
              </a:rPr>
              <a:t>and </a:t>
            </a:r>
            <a:r>
              <a:rPr sz="2200" spc="30" dirty="0">
                <a:solidFill>
                  <a:srgbClr val="4F6128"/>
                </a:solidFill>
                <a:latin typeface="Lato"/>
                <a:cs typeface="Lato"/>
              </a:rPr>
              <a:t>along </a:t>
            </a:r>
            <a:r>
              <a:rPr sz="2200" spc="-25" dirty="0">
                <a:solidFill>
                  <a:srgbClr val="4F6128"/>
                </a:solidFill>
                <a:latin typeface="Lato"/>
                <a:cs typeface="Lato"/>
              </a:rPr>
              <a:t>the</a:t>
            </a:r>
            <a:r>
              <a:rPr sz="2200" spc="7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200" spc="55" dirty="0">
                <a:solidFill>
                  <a:srgbClr val="4F6128"/>
                </a:solidFill>
                <a:latin typeface="Lato"/>
                <a:cs typeface="Lato"/>
              </a:rPr>
              <a:t>Shiwaliks.</a:t>
            </a:r>
            <a:endParaRPr sz="2200">
              <a:latin typeface="Lato"/>
              <a:cs typeface="Lato"/>
            </a:endParaRPr>
          </a:p>
          <a:p>
            <a:pPr marL="751840" marR="109220" lvl="1" indent="-281940">
              <a:lnSpc>
                <a:spcPct val="8000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200" spc="-80" dirty="0">
                <a:solidFill>
                  <a:srgbClr val="4F6128"/>
                </a:solidFill>
                <a:latin typeface="Lato"/>
                <a:cs typeface="Lato"/>
              </a:rPr>
              <a:t>They </a:t>
            </a:r>
            <a:r>
              <a:rPr sz="2200" spc="35" dirty="0">
                <a:solidFill>
                  <a:srgbClr val="4F6128"/>
                </a:solidFill>
                <a:latin typeface="Lato"/>
                <a:cs typeface="Lato"/>
              </a:rPr>
              <a:t>shed </a:t>
            </a:r>
            <a:r>
              <a:rPr sz="2200" spc="10" dirty="0">
                <a:solidFill>
                  <a:srgbClr val="4F6128"/>
                </a:solidFill>
                <a:latin typeface="Lato"/>
                <a:cs typeface="Lato"/>
              </a:rPr>
              <a:t>there </a:t>
            </a:r>
            <a:r>
              <a:rPr sz="2200" spc="60" dirty="0">
                <a:solidFill>
                  <a:srgbClr val="4F6128"/>
                </a:solidFill>
                <a:latin typeface="Lato"/>
                <a:cs typeface="Lato"/>
              </a:rPr>
              <a:t>leaves </a:t>
            </a:r>
            <a:r>
              <a:rPr sz="2200" dirty="0">
                <a:solidFill>
                  <a:srgbClr val="4F6128"/>
                </a:solidFill>
                <a:latin typeface="Lato"/>
                <a:cs typeface="Lato"/>
              </a:rPr>
              <a:t>for </a:t>
            </a:r>
            <a:r>
              <a:rPr sz="2200" spc="75" dirty="0">
                <a:solidFill>
                  <a:srgbClr val="4F6128"/>
                </a:solidFill>
                <a:latin typeface="Lato"/>
                <a:cs typeface="Lato"/>
              </a:rPr>
              <a:t>a </a:t>
            </a:r>
            <a:r>
              <a:rPr sz="2200" spc="45" dirty="0">
                <a:solidFill>
                  <a:srgbClr val="4F6128"/>
                </a:solidFill>
                <a:latin typeface="Lato"/>
                <a:cs typeface="Lato"/>
              </a:rPr>
              <a:t>particular  </a:t>
            </a:r>
            <a:r>
              <a:rPr sz="2200" spc="5" dirty="0">
                <a:solidFill>
                  <a:srgbClr val="4F6128"/>
                </a:solidFill>
                <a:latin typeface="Lato"/>
                <a:cs typeface="Lato"/>
              </a:rPr>
              <a:t>period </a:t>
            </a:r>
            <a:r>
              <a:rPr sz="2200" spc="-65" dirty="0">
                <a:solidFill>
                  <a:srgbClr val="4F6128"/>
                </a:solidFill>
                <a:latin typeface="Lato"/>
                <a:cs typeface="Lato"/>
              </a:rPr>
              <a:t>of</a:t>
            </a:r>
            <a:r>
              <a:rPr sz="2200" spc="4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200" spc="-5" dirty="0">
                <a:solidFill>
                  <a:srgbClr val="4F6128"/>
                </a:solidFill>
                <a:latin typeface="Lato"/>
                <a:cs typeface="Lato"/>
              </a:rPr>
              <a:t>time.</a:t>
            </a:r>
            <a:endParaRPr sz="2200">
              <a:latin typeface="Lato"/>
              <a:cs typeface="Lato"/>
            </a:endParaRPr>
          </a:p>
          <a:p>
            <a:pPr marL="751840" marR="245110" lvl="1" indent="-281940">
              <a:lnSpc>
                <a:spcPct val="8000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200" spc="-80" dirty="0">
                <a:solidFill>
                  <a:srgbClr val="4F6128"/>
                </a:solidFill>
                <a:latin typeface="Lato"/>
                <a:cs typeface="Lato"/>
              </a:rPr>
              <a:t>They </a:t>
            </a:r>
            <a:r>
              <a:rPr sz="2200" spc="70" dirty="0">
                <a:solidFill>
                  <a:srgbClr val="4F6128"/>
                </a:solidFill>
                <a:latin typeface="Lato"/>
                <a:cs typeface="Lato"/>
              </a:rPr>
              <a:t>are </a:t>
            </a:r>
            <a:r>
              <a:rPr sz="2200" spc="25" dirty="0">
                <a:solidFill>
                  <a:srgbClr val="4F6128"/>
                </a:solidFill>
                <a:latin typeface="Lato"/>
                <a:cs typeface="Lato"/>
              </a:rPr>
              <a:t>economically </a:t>
            </a:r>
            <a:r>
              <a:rPr sz="2200" spc="10" dirty="0">
                <a:solidFill>
                  <a:srgbClr val="4F6128"/>
                </a:solidFill>
                <a:latin typeface="Lato"/>
                <a:cs typeface="Lato"/>
              </a:rPr>
              <a:t>very </a:t>
            </a:r>
            <a:r>
              <a:rPr sz="2200" spc="5" dirty="0">
                <a:solidFill>
                  <a:srgbClr val="4F6128"/>
                </a:solidFill>
                <a:latin typeface="Lato"/>
                <a:cs typeface="Lato"/>
              </a:rPr>
              <a:t>important  </a:t>
            </a:r>
            <a:r>
              <a:rPr sz="2200" spc="40" dirty="0">
                <a:solidFill>
                  <a:srgbClr val="4F6128"/>
                </a:solidFill>
                <a:latin typeface="Lato"/>
                <a:cs typeface="Lato"/>
              </a:rPr>
              <a:t>because </a:t>
            </a:r>
            <a:r>
              <a:rPr sz="2200" spc="-65" dirty="0">
                <a:solidFill>
                  <a:srgbClr val="4F6128"/>
                </a:solidFill>
                <a:latin typeface="Lato"/>
                <a:cs typeface="Lato"/>
              </a:rPr>
              <a:t>of </a:t>
            </a:r>
            <a:r>
              <a:rPr sz="2200" spc="20" dirty="0">
                <a:solidFill>
                  <a:srgbClr val="4F6128"/>
                </a:solidFill>
                <a:latin typeface="Lato"/>
                <a:cs typeface="Lato"/>
              </a:rPr>
              <a:t>timber </a:t>
            </a:r>
            <a:r>
              <a:rPr sz="2200" spc="50" dirty="0">
                <a:solidFill>
                  <a:srgbClr val="4F6128"/>
                </a:solidFill>
                <a:latin typeface="Lato"/>
                <a:cs typeface="Lato"/>
              </a:rPr>
              <a:t>like </a:t>
            </a:r>
            <a:r>
              <a:rPr sz="2200" spc="120" dirty="0">
                <a:solidFill>
                  <a:srgbClr val="4F6128"/>
                </a:solidFill>
                <a:latin typeface="Lato"/>
                <a:cs typeface="Lato"/>
              </a:rPr>
              <a:t>sal </a:t>
            </a:r>
            <a:r>
              <a:rPr sz="2200" dirty="0">
                <a:solidFill>
                  <a:srgbClr val="4F6128"/>
                </a:solidFill>
                <a:latin typeface="Lato"/>
                <a:cs typeface="Lato"/>
              </a:rPr>
              <a:t>and</a:t>
            </a:r>
            <a:r>
              <a:rPr sz="2200" spc="-4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200" dirty="0">
                <a:solidFill>
                  <a:srgbClr val="4F6128"/>
                </a:solidFill>
                <a:latin typeface="Lato"/>
                <a:cs typeface="Lato"/>
              </a:rPr>
              <a:t>teak.</a:t>
            </a:r>
            <a:endParaRPr sz="2200">
              <a:latin typeface="Lato"/>
              <a:cs typeface="Lato"/>
            </a:endParaRPr>
          </a:p>
          <a:p>
            <a:pPr marL="751840" marR="802005" lvl="1" indent="-281940">
              <a:lnSpc>
                <a:spcPct val="8000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200" spc="-80" dirty="0">
                <a:solidFill>
                  <a:srgbClr val="4F6128"/>
                </a:solidFill>
                <a:latin typeface="Lato"/>
                <a:cs typeface="Lato"/>
              </a:rPr>
              <a:t>The </a:t>
            </a:r>
            <a:r>
              <a:rPr sz="2200" spc="75" dirty="0">
                <a:solidFill>
                  <a:srgbClr val="4F6128"/>
                </a:solidFill>
                <a:latin typeface="Lato"/>
                <a:cs typeface="Lato"/>
              </a:rPr>
              <a:t>animals </a:t>
            </a:r>
            <a:r>
              <a:rPr sz="2200" spc="-40" dirty="0">
                <a:solidFill>
                  <a:srgbClr val="4F6128"/>
                </a:solidFill>
                <a:latin typeface="Lato"/>
                <a:cs typeface="Lato"/>
              </a:rPr>
              <a:t>found </a:t>
            </a:r>
            <a:r>
              <a:rPr sz="2200" spc="40" dirty="0">
                <a:solidFill>
                  <a:srgbClr val="4F6128"/>
                </a:solidFill>
                <a:latin typeface="Lato"/>
                <a:cs typeface="Lato"/>
              </a:rPr>
              <a:t>here </a:t>
            </a:r>
            <a:r>
              <a:rPr sz="2200" spc="70" dirty="0">
                <a:solidFill>
                  <a:srgbClr val="4F6128"/>
                </a:solidFill>
                <a:latin typeface="Lato"/>
                <a:cs typeface="Lato"/>
              </a:rPr>
              <a:t>are </a:t>
            </a:r>
            <a:r>
              <a:rPr sz="2200" spc="20" dirty="0">
                <a:solidFill>
                  <a:srgbClr val="4F6128"/>
                </a:solidFill>
                <a:latin typeface="Lato"/>
                <a:cs typeface="Lato"/>
              </a:rPr>
              <a:t>tiger,  </a:t>
            </a:r>
            <a:r>
              <a:rPr sz="2200" spc="25" dirty="0">
                <a:solidFill>
                  <a:srgbClr val="4F6128"/>
                </a:solidFill>
                <a:latin typeface="Lato"/>
                <a:cs typeface="Lato"/>
              </a:rPr>
              <a:t>wolves, </a:t>
            </a:r>
            <a:r>
              <a:rPr sz="2200" spc="10" dirty="0">
                <a:solidFill>
                  <a:srgbClr val="4F6128"/>
                </a:solidFill>
                <a:latin typeface="Lato"/>
                <a:cs typeface="Lato"/>
              </a:rPr>
              <a:t>rabbit</a:t>
            </a:r>
            <a:r>
              <a:rPr sz="2200" spc="2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200" spc="-15" dirty="0">
                <a:solidFill>
                  <a:srgbClr val="4F6128"/>
                </a:solidFill>
                <a:latin typeface="Lato"/>
                <a:cs typeface="Lato"/>
              </a:rPr>
              <a:t>etc.</a:t>
            </a:r>
            <a:endParaRPr sz="22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22491" y="1493519"/>
            <a:ext cx="5791200" cy="468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841"/>
    </mc:Choice>
    <mc:Fallback>
      <p:transition spd="slow" advTm="3184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93902"/>
            <a:ext cx="4799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60" dirty="0">
                <a:solidFill>
                  <a:srgbClr val="C3D59B"/>
                </a:solidFill>
              </a:rPr>
              <a:t>Sub-tropical</a:t>
            </a:r>
            <a:r>
              <a:rPr sz="4400" spc="-225" dirty="0">
                <a:solidFill>
                  <a:srgbClr val="C3D59B"/>
                </a:solidFill>
              </a:rPr>
              <a:t> </a:t>
            </a:r>
            <a:r>
              <a:rPr sz="4400" spc="20" dirty="0">
                <a:solidFill>
                  <a:srgbClr val="C3D59B"/>
                </a:solidFill>
              </a:rPr>
              <a:t>forest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16788" y="1446663"/>
            <a:ext cx="5435600" cy="440817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445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2700" spc="-20" dirty="0">
                <a:solidFill>
                  <a:srgbClr val="003D07"/>
                </a:solidFill>
                <a:latin typeface="Lato"/>
                <a:cs typeface="Lato"/>
              </a:rPr>
              <a:t>Notable</a:t>
            </a:r>
            <a:r>
              <a:rPr sz="2700" spc="25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2700" spc="30" dirty="0">
                <a:solidFill>
                  <a:srgbClr val="003D07"/>
                </a:solidFill>
                <a:latin typeface="Lato"/>
                <a:cs typeface="Lato"/>
              </a:rPr>
              <a:t>features:</a:t>
            </a:r>
            <a:endParaRPr sz="2700">
              <a:latin typeface="Lato"/>
              <a:cs typeface="Lato"/>
            </a:endParaRPr>
          </a:p>
          <a:p>
            <a:pPr marL="751840" lvl="1" indent="-282575">
              <a:lnSpc>
                <a:spcPts val="2735"/>
              </a:lnSpc>
              <a:spcBef>
                <a:spcPts val="315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400" spc="35" dirty="0">
                <a:solidFill>
                  <a:srgbClr val="4F6128"/>
                </a:solidFill>
                <a:latin typeface="Lato"/>
                <a:cs typeface="Lato"/>
              </a:rPr>
              <a:t>Subtropical </a:t>
            </a:r>
            <a:r>
              <a:rPr sz="2400" spc="45" dirty="0">
                <a:solidFill>
                  <a:srgbClr val="4F6128"/>
                </a:solidFill>
                <a:latin typeface="Lato"/>
                <a:cs typeface="Lato"/>
              </a:rPr>
              <a:t>forests </a:t>
            </a:r>
            <a:r>
              <a:rPr sz="2400" spc="75" dirty="0">
                <a:solidFill>
                  <a:srgbClr val="4F6128"/>
                </a:solidFill>
                <a:latin typeface="Lato"/>
                <a:cs typeface="Lato"/>
              </a:rPr>
              <a:t>are </a:t>
            </a:r>
            <a:r>
              <a:rPr sz="2400" spc="-15" dirty="0">
                <a:solidFill>
                  <a:srgbClr val="4F6128"/>
                </a:solidFill>
                <a:latin typeface="Lato"/>
                <a:cs typeface="Lato"/>
              </a:rPr>
              <a:t>within </a:t>
            </a:r>
            <a:r>
              <a:rPr sz="2400" spc="50" dirty="0">
                <a:solidFill>
                  <a:srgbClr val="4F6128"/>
                </a:solidFill>
                <a:latin typeface="Lato"/>
                <a:cs typeface="Lato"/>
              </a:rPr>
              <a:t>or</a:t>
            </a:r>
            <a:endParaRPr sz="2400">
              <a:latin typeface="Lato"/>
              <a:cs typeface="Lato"/>
            </a:endParaRPr>
          </a:p>
          <a:p>
            <a:pPr marL="751840">
              <a:lnSpc>
                <a:spcPts val="2735"/>
              </a:lnSpc>
            </a:pPr>
            <a:r>
              <a:rPr sz="2400" spc="25" dirty="0">
                <a:solidFill>
                  <a:srgbClr val="4F6128"/>
                </a:solidFill>
                <a:latin typeface="Lato"/>
                <a:cs typeface="Lato"/>
              </a:rPr>
              <a:t>bordering </a:t>
            </a:r>
            <a:r>
              <a:rPr sz="2400" spc="-25" dirty="0">
                <a:solidFill>
                  <a:srgbClr val="4F6128"/>
                </a:solidFill>
                <a:latin typeface="Lato"/>
                <a:cs typeface="Lato"/>
              </a:rPr>
              <a:t>the </a:t>
            </a:r>
            <a:r>
              <a:rPr sz="2400" spc="30" dirty="0">
                <a:solidFill>
                  <a:srgbClr val="4F6128"/>
                </a:solidFill>
                <a:latin typeface="Lato"/>
                <a:cs typeface="Lato"/>
              </a:rPr>
              <a:t>tropical</a:t>
            </a:r>
            <a:r>
              <a:rPr sz="2400" spc="114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400" spc="5" dirty="0">
                <a:solidFill>
                  <a:srgbClr val="4F6128"/>
                </a:solidFill>
                <a:latin typeface="Lato"/>
                <a:cs typeface="Lato"/>
              </a:rPr>
              <a:t>zone.</a:t>
            </a:r>
            <a:endParaRPr sz="2400">
              <a:latin typeface="Lato"/>
              <a:cs typeface="Lato"/>
            </a:endParaRPr>
          </a:p>
          <a:p>
            <a:pPr marL="751840" marR="827405" lvl="1" indent="-281940">
              <a:lnSpc>
                <a:spcPts val="2590"/>
              </a:lnSpc>
              <a:spcBef>
                <a:spcPts val="640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400" spc="35" dirty="0">
                <a:solidFill>
                  <a:srgbClr val="4F6128"/>
                </a:solidFill>
                <a:latin typeface="Lato"/>
                <a:cs typeface="Lato"/>
              </a:rPr>
              <a:t>temperatures </a:t>
            </a:r>
            <a:r>
              <a:rPr sz="2400" spc="20" dirty="0">
                <a:solidFill>
                  <a:srgbClr val="4F6128"/>
                </a:solidFill>
                <a:latin typeface="Lato"/>
                <a:cs typeface="Lato"/>
              </a:rPr>
              <a:t>may </a:t>
            </a:r>
            <a:r>
              <a:rPr sz="2400" spc="25" dirty="0">
                <a:solidFill>
                  <a:srgbClr val="4F6128"/>
                </a:solidFill>
                <a:latin typeface="Lato"/>
                <a:cs typeface="Lato"/>
              </a:rPr>
              <a:t>vary </a:t>
            </a:r>
            <a:r>
              <a:rPr sz="2400" spc="-5" dirty="0">
                <a:solidFill>
                  <a:srgbClr val="4F6128"/>
                </a:solidFill>
                <a:latin typeface="Lato"/>
                <a:cs typeface="Lato"/>
              </a:rPr>
              <a:t>only  </a:t>
            </a:r>
            <a:r>
              <a:rPr sz="2400" spc="45" dirty="0">
                <a:solidFill>
                  <a:srgbClr val="4F6128"/>
                </a:solidFill>
                <a:latin typeface="Lato"/>
                <a:cs typeface="Lato"/>
              </a:rPr>
              <a:t>slightly </a:t>
            </a:r>
            <a:r>
              <a:rPr sz="2400" spc="15" dirty="0">
                <a:solidFill>
                  <a:srgbClr val="4F6128"/>
                </a:solidFill>
                <a:latin typeface="Lato"/>
                <a:cs typeface="Lato"/>
              </a:rPr>
              <a:t>over </a:t>
            </a:r>
            <a:r>
              <a:rPr sz="2400" spc="80" dirty="0">
                <a:solidFill>
                  <a:srgbClr val="4F6128"/>
                </a:solidFill>
                <a:latin typeface="Lato"/>
                <a:cs typeface="Lato"/>
              </a:rPr>
              <a:t>a</a:t>
            </a:r>
            <a:r>
              <a:rPr sz="2400" spc="5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400" spc="40" dirty="0">
                <a:solidFill>
                  <a:srgbClr val="4F6128"/>
                </a:solidFill>
                <a:latin typeface="Lato"/>
                <a:cs typeface="Lato"/>
              </a:rPr>
              <a:t>year</a:t>
            </a:r>
            <a:endParaRPr sz="2400">
              <a:latin typeface="Lato"/>
              <a:cs typeface="Lato"/>
            </a:endParaRPr>
          </a:p>
          <a:p>
            <a:pPr marL="751840" marR="132715" lvl="1" indent="-281940">
              <a:lnSpc>
                <a:spcPct val="90000"/>
              </a:lnSpc>
              <a:spcBef>
                <a:spcPts val="560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400" spc="35" dirty="0">
                <a:solidFill>
                  <a:srgbClr val="4F6128"/>
                </a:solidFill>
                <a:latin typeface="Lato"/>
                <a:cs typeface="Lato"/>
              </a:rPr>
              <a:t>Subtropical </a:t>
            </a:r>
            <a:r>
              <a:rPr sz="2400" spc="50" dirty="0">
                <a:solidFill>
                  <a:srgbClr val="4F6128"/>
                </a:solidFill>
                <a:latin typeface="Lato"/>
                <a:cs typeface="Lato"/>
              </a:rPr>
              <a:t>rainforests </a:t>
            </a:r>
            <a:r>
              <a:rPr sz="2400" spc="35" dirty="0">
                <a:solidFill>
                  <a:srgbClr val="4F6128"/>
                </a:solidFill>
                <a:latin typeface="Lato"/>
                <a:cs typeface="Lato"/>
              </a:rPr>
              <a:t>occur </a:t>
            </a:r>
            <a:r>
              <a:rPr sz="2400" spc="10" dirty="0">
                <a:solidFill>
                  <a:srgbClr val="4F6128"/>
                </a:solidFill>
                <a:latin typeface="Lato"/>
                <a:cs typeface="Lato"/>
              </a:rPr>
              <a:t>in  </a:t>
            </a:r>
            <a:r>
              <a:rPr sz="2400" spc="25" dirty="0">
                <a:solidFill>
                  <a:srgbClr val="4F6128"/>
                </a:solidFill>
                <a:latin typeface="Lato"/>
                <a:cs typeface="Lato"/>
              </a:rPr>
              <a:t>Central </a:t>
            </a:r>
            <a:r>
              <a:rPr sz="2400" spc="35" dirty="0">
                <a:solidFill>
                  <a:srgbClr val="4F6128"/>
                </a:solidFill>
                <a:latin typeface="Lato"/>
                <a:cs typeface="Lato"/>
              </a:rPr>
              <a:t>America, </a:t>
            </a:r>
            <a:r>
              <a:rPr sz="2400" spc="-25" dirty="0">
                <a:solidFill>
                  <a:srgbClr val="4F6128"/>
                </a:solidFill>
                <a:latin typeface="Lato"/>
                <a:cs typeface="Lato"/>
              </a:rPr>
              <a:t>the </a:t>
            </a:r>
            <a:r>
              <a:rPr sz="2400" spc="-80" dirty="0">
                <a:solidFill>
                  <a:srgbClr val="4F6128"/>
                </a:solidFill>
                <a:latin typeface="Lato"/>
                <a:cs typeface="Lato"/>
              </a:rPr>
              <a:t>West </a:t>
            </a:r>
            <a:r>
              <a:rPr sz="2400" spc="20" dirty="0">
                <a:solidFill>
                  <a:srgbClr val="4F6128"/>
                </a:solidFill>
                <a:latin typeface="Lato"/>
                <a:cs typeface="Lato"/>
              </a:rPr>
              <a:t>Indies,  </a:t>
            </a:r>
            <a:r>
              <a:rPr sz="2400" dirty="0">
                <a:solidFill>
                  <a:srgbClr val="4F6128"/>
                </a:solidFill>
                <a:latin typeface="Lato"/>
                <a:cs typeface="Lato"/>
              </a:rPr>
              <a:t>India, </a:t>
            </a:r>
            <a:r>
              <a:rPr sz="2400" spc="30" dirty="0">
                <a:solidFill>
                  <a:srgbClr val="4F6128"/>
                </a:solidFill>
                <a:latin typeface="Lato"/>
                <a:cs typeface="Lato"/>
              </a:rPr>
              <a:t>Madagascar, </a:t>
            </a:r>
            <a:r>
              <a:rPr sz="2400" spc="40" dirty="0">
                <a:solidFill>
                  <a:srgbClr val="4F6128"/>
                </a:solidFill>
                <a:latin typeface="Lato"/>
                <a:cs typeface="Lato"/>
              </a:rPr>
              <a:t>mainland  </a:t>
            </a:r>
            <a:r>
              <a:rPr sz="2400" spc="25" dirty="0">
                <a:solidFill>
                  <a:srgbClr val="4F6128"/>
                </a:solidFill>
                <a:latin typeface="Lato"/>
                <a:cs typeface="Lato"/>
              </a:rPr>
              <a:t>Southeast </a:t>
            </a:r>
            <a:r>
              <a:rPr sz="2400" spc="40" dirty="0">
                <a:solidFill>
                  <a:srgbClr val="4F6128"/>
                </a:solidFill>
                <a:latin typeface="Lato"/>
                <a:cs typeface="Lato"/>
              </a:rPr>
              <a:t>Asia, </a:t>
            </a:r>
            <a:r>
              <a:rPr sz="2400" spc="5" dirty="0">
                <a:solidFill>
                  <a:srgbClr val="4F6128"/>
                </a:solidFill>
                <a:latin typeface="Lato"/>
                <a:cs typeface="Lato"/>
              </a:rPr>
              <a:t>and </a:t>
            </a:r>
            <a:r>
              <a:rPr sz="2400" spc="-25" dirty="0">
                <a:solidFill>
                  <a:srgbClr val="4F6128"/>
                </a:solidFill>
                <a:latin typeface="Lato"/>
                <a:cs typeface="Lato"/>
              </a:rPr>
              <a:t>the  </a:t>
            </a:r>
            <a:r>
              <a:rPr sz="2400" spc="30" dirty="0">
                <a:solidFill>
                  <a:srgbClr val="4F6128"/>
                </a:solidFill>
                <a:latin typeface="Lato"/>
                <a:cs typeface="Lato"/>
              </a:rPr>
              <a:t>Philippines.</a:t>
            </a:r>
            <a:endParaRPr sz="2400">
              <a:latin typeface="Lato"/>
              <a:cs typeface="Lato"/>
            </a:endParaRPr>
          </a:p>
          <a:p>
            <a:pPr marL="751840" marR="5080" lvl="1" indent="-281940">
              <a:lnSpc>
                <a:spcPts val="2590"/>
              </a:lnSpc>
              <a:spcBef>
                <a:spcPts val="645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400" spc="114" dirty="0">
                <a:solidFill>
                  <a:srgbClr val="4F6128"/>
                </a:solidFill>
                <a:latin typeface="Lato"/>
                <a:cs typeface="Lato"/>
              </a:rPr>
              <a:t>Small </a:t>
            </a:r>
            <a:r>
              <a:rPr sz="2400" spc="10" dirty="0">
                <a:solidFill>
                  <a:srgbClr val="4F6128"/>
                </a:solidFill>
                <a:latin typeface="Lato"/>
                <a:cs typeface="Lato"/>
              </a:rPr>
              <a:t>deciduous </a:t>
            </a:r>
            <a:r>
              <a:rPr sz="2400" spc="55" dirty="0">
                <a:solidFill>
                  <a:srgbClr val="4F6128"/>
                </a:solidFill>
                <a:latin typeface="Lato"/>
                <a:cs typeface="Lato"/>
              </a:rPr>
              <a:t>trees </a:t>
            </a:r>
            <a:r>
              <a:rPr sz="2400" spc="5" dirty="0">
                <a:solidFill>
                  <a:srgbClr val="4F6128"/>
                </a:solidFill>
                <a:latin typeface="Lato"/>
                <a:cs typeface="Lato"/>
              </a:rPr>
              <a:t>and </a:t>
            </a:r>
            <a:r>
              <a:rPr sz="2400" spc="85" dirty="0">
                <a:solidFill>
                  <a:srgbClr val="4F6128"/>
                </a:solidFill>
                <a:latin typeface="Lato"/>
                <a:cs typeface="Lato"/>
              </a:rPr>
              <a:t>shrubs  </a:t>
            </a:r>
            <a:r>
              <a:rPr sz="2400" spc="75" dirty="0">
                <a:solidFill>
                  <a:srgbClr val="4F6128"/>
                </a:solidFill>
                <a:latin typeface="Lato"/>
                <a:cs typeface="Lato"/>
              </a:rPr>
              <a:t>are</a:t>
            </a:r>
            <a:r>
              <a:rPr sz="2400" spc="3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400" spc="-40" dirty="0">
                <a:solidFill>
                  <a:srgbClr val="4F6128"/>
                </a:solidFill>
                <a:latin typeface="Lato"/>
                <a:cs typeface="Lato"/>
              </a:rPr>
              <a:t>found.</a:t>
            </a:r>
            <a:endParaRPr sz="24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6647" y="1540764"/>
            <a:ext cx="6016752" cy="4507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607"/>
    </mc:Choice>
    <mc:Fallback>
      <p:transition spd="slow" advTm="6060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93902"/>
            <a:ext cx="54743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70" dirty="0">
                <a:solidFill>
                  <a:srgbClr val="C3D59B"/>
                </a:solidFill>
              </a:rPr>
              <a:t>Temperate </a:t>
            </a:r>
            <a:r>
              <a:rPr sz="4400" spc="25" dirty="0">
                <a:solidFill>
                  <a:srgbClr val="C3D59B"/>
                </a:solidFill>
              </a:rPr>
              <a:t>rain</a:t>
            </a:r>
            <a:r>
              <a:rPr sz="4400" spc="-305" dirty="0">
                <a:solidFill>
                  <a:srgbClr val="C3D59B"/>
                </a:solidFill>
              </a:rPr>
              <a:t> </a:t>
            </a:r>
            <a:r>
              <a:rPr sz="4400" spc="15" dirty="0">
                <a:solidFill>
                  <a:srgbClr val="C3D59B"/>
                </a:solidFill>
              </a:rPr>
              <a:t>forest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45465" y="1564893"/>
            <a:ext cx="4726940" cy="4219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95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2200" spc="-20" dirty="0">
                <a:solidFill>
                  <a:srgbClr val="003D07"/>
                </a:solidFill>
                <a:latin typeface="Lato"/>
                <a:cs typeface="Lato"/>
              </a:rPr>
              <a:t>Notable</a:t>
            </a:r>
            <a:r>
              <a:rPr sz="2200" spc="20" dirty="0">
                <a:solidFill>
                  <a:srgbClr val="003D07"/>
                </a:solidFill>
                <a:latin typeface="Lato"/>
                <a:cs typeface="Lato"/>
              </a:rPr>
              <a:t> features:</a:t>
            </a:r>
            <a:endParaRPr sz="2200">
              <a:latin typeface="Lato"/>
              <a:cs typeface="Lato"/>
            </a:endParaRPr>
          </a:p>
          <a:p>
            <a:pPr marL="751840" marR="39370" lvl="1" indent="-281940">
              <a:lnSpc>
                <a:spcPct val="80100"/>
              </a:lnSpc>
              <a:spcBef>
                <a:spcPts val="495"/>
              </a:spcBef>
              <a:buClr>
                <a:srgbClr val="77923B"/>
              </a:buClr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2000" spc="-75" dirty="0">
                <a:solidFill>
                  <a:srgbClr val="4F6128"/>
                </a:solidFill>
                <a:latin typeface="Lato"/>
                <a:cs typeface="Lato"/>
              </a:rPr>
              <a:t>The </a:t>
            </a:r>
            <a:r>
              <a:rPr sz="2000" spc="30" dirty="0">
                <a:solidFill>
                  <a:srgbClr val="4F6128"/>
                </a:solidFill>
                <a:latin typeface="Lato"/>
                <a:cs typeface="Lato"/>
              </a:rPr>
              <a:t>world's </a:t>
            </a:r>
            <a:r>
              <a:rPr sz="2000" spc="65" dirty="0">
                <a:solidFill>
                  <a:srgbClr val="4F6128"/>
                </a:solidFill>
                <a:latin typeface="Lato"/>
                <a:cs typeface="Lato"/>
              </a:rPr>
              <a:t>largest </a:t>
            </a:r>
            <a:r>
              <a:rPr sz="2000" spc="15" dirty="0">
                <a:solidFill>
                  <a:srgbClr val="4F6128"/>
                </a:solidFill>
                <a:latin typeface="Lato"/>
                <a:cs typeface="Lato"/>
              </a:rPr>
              <a:t>temperate </a:t>
            </a:r>
            <a:r>
              <a:rPr sz="2000" spc="55" dirty="0">
                <a:solidFill>
                  <a:srgbClr val="4F6128"/>
                </a:solidFill>
                <a:latin typeface="Lato"/>
                <a:cs typeface="Lato"/>
              </a:rPr>
              <a:t>rain  </a:t>
            </a:r>
            <a:r>
              <a:rPr sz="2000" spc="45" dirty="0">
                <a:solidFill>
                  <a:srgbClr val="4F6128"/>
                </a:solidFill>
                <a:latin typeface="Lato"/>
                <a:cs typeface="Lato"/>
              </a:rPr>
              <a:t>forests </a:t>
            </a:r>
            <a:r>
              <a:rPr sz="2000" spc="65" dirty="0">
                <a:solidFill>
                  <a:srgbClr val="4F6128"/>
                </a:solidFill>
                <a:latin typeface="Lato"/>
                <a:cs typeface="Lato"/>
              </a:rPr>
              <a:t>are </a:t>
            </a:r>
            <a:r>
              <a:rPr sz="2000" spc="-30" dirty="0">
                <a:solidFill>
                  <a:srgbClr val="4F6128"/>
                </a:solidFill>
                <a:latin typeface="Lato"/>
                <a:cs typeface="Lato"/>
              </a:rPr>
              <a:t>found </a:t>
            </a:r>
            <a:r>
              <a:rPr sz="2000" spc="-20" dirty="0">
                <a:solidFill>
                  <a:srgbClr val="4F6128"/>
                </a:solidFill>
                <a:latin typeface="Lato"/>
                <a:cs typeface="Lato"/>
              </a:rPr>
              <a:t>on </a:t>
            </a:r>
            <a:r>
              <a:rPr sz="2000" spc="-25" dirty="0">
                <a:solidFill>
                  <a:srgbClr val="4F6128"/>
                </a:solidFill>
                <a:latin typeface="Lato"/>
                <a:cs typeface="Lato"/>
              </a:rPr>
              <a:t>the </a:t>
            </a:r>
            <a:r>
              <a:rPr sz="2000" spc="25" dirty="0">
                <a:solidFill>
                  <a:srgbClr val="4F6128"/>
                </a:solidFill>
                <a:latin typeface="Lato"/>
                <a:cs typeface="Lato"/>
              </a:rPr>
              <a:t>Pacific  </a:t>
            </a:r>
            <a:r>
              <a:rPr sz="2000" spc="30" dirty="0">
                <a:solidFill>
                  <a:srgbClr val="4F6128"/>
                </a:solidFill>
                <a:latin typeface="Lato"/>
                <a:cs typeface="Lato"/>
              </a:rPr>
              <a:t>coast </a:t>
            </a:r>
            <a:r>
              <a:rPr sz="2000" spc="-55" dirty="0">
                <a:solidFill>
                  <a:srgbClr val="4F6128"/>
                </a:solidFill>
                <a:latin typeface="Lato"/>
                <a:cs typeface="Lato"/>
              </a:rPr>
              <a:t>of </a:t>
            </a:r>
            <a:r>
              <a:rPr sz="2000" spc="-25" dirty="0">
                <a:solidFill>
                  <a:srgbClr val="4F6128"/>
                </a:solidFill>
                <a:latin typeface="Lato"/>
                <a:cs typeface="Lato"/>
              </a:rPr>
              <a:t>North</a:t>
            </a:r>
            <a:r>
              <a:rPr sz="2000" spc="4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30" dirty="0">
                <a:solidFill>
                  <a:srgbClr val="4F6128"/>
                </a:solidFill>
                <a:latin typeface="Lato"/>
                <a:cs typeface="Lato"/>
              </a:rPr>
              <a:t>America.</a:t>
            </a:r>
            <a:endParaRPr sz="2000">
              <a:latin typeface="Lato"/>
              <a:cs typeface="Lato"/>
            </a:endParaRPr>
          </a:p>
          <a:p>
            <a:pPr marL="751840" marR="36830" lvl="1" indent="-281940">
              <a:lnSpc>
                <a:spcPct val="8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2000" spc="-5" dirty="0">
                <a:solidFill>
                  <a:srgbClr val="4F6128"/>
                </a:solidFill>
                <a:latin typeface="Lato"/>
                <a:cs typeface="Lato"/>
              </a:rPr>
              <a:t>Temperate </a:t>
            </a:r>
            <a:r>
              <a:rPr sz="2000" spc="55" dirty="0">
                <a:solidFill>
                  <a:srgbClr val="4F6128"/>
                </a:solidFill>
                <a:latin typeface="Lato"/>
                <a:cs typeface="Lato"/>
              </a:rPr>
              <a:t>rain </a:t>
            </a:r>
            <a:r>
              <a:rPr sz="2000" spc="45" dirty="0">
                <a:solidFill>
                  <a:srgbClr val="4F6128"/>
                </a:solidFill>
                <a:latin typeface="Lato"/>
                <a:cs typeface="Lato"/>
              </a:rPr>
              <a:t>forests </a:t>
            </a:r>
            <a:r>
              <a:rPr sz="2000" spc="65" dirty="0">
                <a:solidFill>
                  <a:srgbClr val="4F6128"/>
                </a:solidFill>
                <a:latin typeface="Lato"/>
                <a:cs typeface="Lato"/>
              </a:rPr>
              <a:t>are </a:t>
            </a:r>
            <a:r>
              <a:rPr sz="2000" spc="70" dirty="0">
                <a:solidFill>
                  <a:srgbClr val="4F6128"/>
                </a:solidFill>
                <a:latin typeface="Lato"/>
                <a:cs typeface="Lato"/>
              </a:rPr>
              <a:t>also  </a:t>
            </a:r>
            <a:r>
              <a:rPr sz="2000" spc="-30" dirty="0">
                <a:solidFill>
                  <a:srgbClr val="4F6128"/>
                </a:solidFill>
                <a:latin typeface="Lato"/>
                <a:cs typeface="Lato"/>
              </a:rPr>
              <a:t>found </a:t>
            </a:r>
            <a:r>
              <a:rPr sz="2000" spc="10" dirty="0">
                <a:solidFill>
                  <a:srgbClr val="4F6128"/>
                </a:solidFill>
                <a:latin typeface="Lato"/>
                <a:cs typeface="Lato"/>
              </a:rPr>
              <a:t>in </a:t>
            </a:r>
            <a:r>
              <a:rPr sz="2000" spc="45" dirty="0">
                <a:solidFill>
                  <a:srgbClr val="4F6128"/>
                </a:solidFill>
                <a:latin typeface="Lato"/>
                <a:cs typeface="Lato"/>
              </a:rPr>
              <a:t>coastal </a:t>
            </a:r>
            <a:r>
              <a:rPr sz="2000" spc="5" dirty="0">
                <a:solidFill>
                  <a:srgbClr val="4F6128"/>
                </a:solidFill>
                <a:latin typeface="Lato"/>
                <a:cs typeface="Lato"/>
              </a:rPr>
              <a:t>Chile, </a:t>
            </a:r>
            <a:r>
              <a:rPr sz="2000" spc="-15" dirty="0">
                <a:solidFill>
                  <a:srgbClr val="4F6128"/>
                </a:solidFill>
                <a:latin typeface="Lato"/>
                <a:cs typeface="Lato"/>
              </a:rPr>
              <a:t>Norway, </a:t>
            </a:r>
            <a:r>
              <a:rPr sz="2000" spc="-25" dirty="0">
                <a:solidFill>
                  <a:srgbClr val="4F6128"/>
                </a:solidFill>
                <a:latin typeface="Lato"/>
                <a:cs typeface="Lato"/>
              </a:rPr>
              <a:t>the  </a:t>
            </a:r>
            <a:r>
              <a:rPr sz="2000" spc="-40" dirty="0">
                <a:solidFill>
                  <a:srgbClr val="4F6128"/>
                </a:solidFill>
                <a:latin typeface="Lato"/>
                <a:cs typeface="Lato"/>
              </a:rPr>
              <a:t>United </a:t>
            </a:r>
            <a:r>
              <a:rPr sz="2000" spc="-5" dirty="0">
                <a:solidFill>
                  <a:srgbClr val="4F6128"/>
                </a:solidFill>
                <a:latin typeface="Lato"/>
                <a:cs typeface="Lato"/>
              </a:rPr>
              <a:t>Kingdom, </a:t>
            </a:r>
            <a:r>
              <a:rPr sz="2000" spc="40" dirty="0">
                <a:solidFill>
                  <a:srgbClr val="4F6128"/>
                </a:solidFill>
                <a:latin typeface="Lato"/>
                <a:cs typeface="Lato"/>
              </a:rPr>
              <a:t>Japan, </a:t>
            </a:r>
            <a:r>
              <a:rPr sz="2000" spc="45" dirty="0">
                <a:solidFill>
                  <a:srgbClr val="4F6128"/>
                </a:solidFill>
                <a:latin typeface="Lato"/>
                <a:cs typeface="Lato"/>
              </a:rPr>
              <a:t>Australia  </a:t>
            </a:r>
            <a:r>
              <a:rPr sz="2000" spc="5" dirty="0">
                <a:solidFill>
                  <a:srgbClr val="4F6128"/>
                </a:solidFill>
                <a:latin typeface="Lato"/>
                <a:cs typeface="Lato"/>
              </a:rPr>
              <a:t>and </a:t>
            </a:r>
            <a:r>
              <a:rPr sz="2000" spc="-45" dirty="0">
                <a:solidFill>
                  <a:srgbClr val="4F6128"/>
                </a:solidFill>
                <a:latin typeface="Lato"/>
                <a:cs typeface="Lato"/>
              </a:rPr>
              <a:t>New</a:t>
            </a:r>
            <a:r>
              <a:rPr sz="2000" spc="1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4F6128"/>
                </a:solidFill>
                <a:latin typeface="Lato"/>
                <a:cs typeface="Lato"/>
              </a:rPr>
              <a:t>Zealand.</a:t>
            </a:r>
            <a:endParaRPr sz="2000">
              <a:latin typeface="Lato"/>
              <a:cs typeface="Lato"/>
            </a:endParaRPr>
          </a:p>
          <a:p>
            <a:pPr marL="751840" lvl="1" indent="-281940">
              <a:lnSpc>
                <a:spcPct val="100000"/>
              </a:lnSpc>
              <a:spcBef>
                <a:spcPts val="25"/>
              </a:spcBef>
              <a:buClr>
                <a:srgbClr val="77923B"/>
              </a:buClr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2000" spc="-70" dirty="0">
                <a:solidFill>
                  <a:srgbClr val="4F6128"/>
                </a:solidFill>
                <a:latin typeface="Lato"/>
                <a:cs typeface="Lato"/>
              </a:rPr>
              <a:t>The </a:t>
            </a:r>
            <a:r>
              <a:rPr sz="2000" spc="35" dirty="0">
                <a:solidFill>
                  <a:srgbClr val="4F6128"/>
                </a:solidFill>
                <a:latin typeface="Lato"/>
                <a:cs typeface="Lato"/>
              </a:rPr>
              <a:t>mild </a:t>
            </a:r>
            <a:r>
              <a:rPr sz="2000" spc="15" dirty="0">
                <a:solidFill>
                  <a:srgbClr val="4F6128"/>
                </a:solidFill>
                <a:latin typeface="Lato"/>
                <a:cs typeface="Lato"/>
              </a:rPr>
              <a:t>weather</a:t>
            </a:r>
            <a:r>
              <a:rPr sz="2000" spc="2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4F6128"/>
                </a:solidFill>
                <a:latin typeface="Lato"/>
                <a:cs typeface="Lato"/>
              </a:rPr>
              <a:t>conditions</a:t>
            </a:r>
            <a:endParaRPr sz="2000">
              <a:latin typeface="Lato"/>
              <a:cs typeface="Lato"/>
            </a:endParaRPr>
          </a:p>
          <a:p>
            <a:pPr marL="751840" lvl="1" indent="-281940">
              <a:lnSpc>
                <a:spcPct val="100000"/>
              </a:lnSpc>
              <a:spcBef>
                <a:spcPts val="10"/>
              </a:spcBef>
              <a:buClr>
                <a:srgbClr val="77923B"/>
              </a:buClr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2000" spc="-15" dirty="0">
                <a:solidFill>
                  <a:srgbClr val="4F6128"/>
                </a:solidFill>
                <a:latin typeface="Lato"/>
                <a:cs typeface="Lato"/>
              </a:rPr>
              <a:t>Adequate</a:t>
            </a:r>
            <a:r>
              <a:rPr sz="200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50" dirty="0">
                <a:solidFill>
                  <a:srgbClr val="4F6128"/>
                </a:solidFill>
                <a:latin typeface="Lato"/>
                <a:cs typeface="Lato"/>
              </a:rPr>
              <a:t>rainfall</a:t>
            </a:r>
            <a:endParaRPr sz="2000">
              <a:latin typeface="Lato"/>
              <a:cs typeface="Lato"/>
            </a:endParaRPr>
          </a:p>
          <a:p>
            <a:pPr marL="751840" marR="519430" lvl="1" indent="-281940">
              <a:lnSpc>
                <a:spcPct val="8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2000" spc="5" dirty="0">
                <a:solidFill>
                  <a:srgbClr val="4F6128"/>
                </a:solidFill>
                <a:latin typeface="Lato"/>
                <a:cs typeface="Lato"/>
              </a:rPr>
              <a:t>Coniferous </a:t>
            </a:r>
            <a:r>
              <a:rPr sz="2000" spc="50" dirty="0">
                <a:solidFill>
                  <a:srgbClr val="4F6128"/>
                </a:solidFill>
                <a:latin typeface="Lato"/>
                <a:cs typeface="Lato"/>
              </a:rPr>
              <a:t>trees </a:t>
            </a:r>
            <a:r>
              <a:rPr sz="2000" dirty="0">
                <a:solidFill>
                  <a:srgbClr val="4F6128"/>
                </a:solidFill>
                <a:latin typeface="Lato"/>
                <a:cs typeface="Lato"/>
              </a:rPr>
              <a:t>dominate</a:t>
            </a:r>
            <a:r>
              <a:rPr sz="2000" spc="-8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-25" dirty="0">
                <a:solidFill>
                  <a:srgbClr val="4F6128"/>
                </a:solidFill>
                <a:latin typeface="Lato"/>
                <a:cs typeface="Lato"/>
              </a:rPr>
              <a:t>the  </a:t>
            </a:r>
            <a:r>
              <a:rPr sz="2000" spc="20" dirty="0">
                <a:solidFill>
                  <a:srgbClr val="4F6128"/>
                </a:solidFill>
                <a:latin typeface="Lato"/>
                <a:cs typeface="Lato"/>
              </a:rPr>
              <a:t>forest</a:t>
            </a:r>
            <a:endParaRPr sz="2000">
              <a:latin typeface="Lato"/>
              <a:cs typeface="Lato"/>
            </a:endParaRPr>
          </a:p>
          <a:p>
            <a:pPr marL="751840" lvl="1" indent="-281940">
              <a:lnSpc>
                <a:spcPct val="100000"/>
              </a:lnSpc>
              <a:spcBef>
                <a:spcPts val="30"/>
              </a:spcBef>
              <a:buClr>
                <a:srgbClr val="77923B"/>
              </a:buClr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2000" spc="50" dirty="0">
                <a:solidFill>
                  <a:srgbClr val="4F6128"/>
                </a:solidFill>
                <a:latin typeface="Lato"/>
                <a:cs typeface="Lato"/>
              </a:rPr>
              <a:t>tall </a:t>
            </a:r>
            <a:r>
              <a:rPr sz="2000" spc="35" dirty="0">
                <a:solidFill>
                  <a:srgbClr val="4F6128"/>
                </a:solidFill>
                <a:latin typeface="Lato"/>
                <a:cs typeface="Lato"/>
              </a:rPr>
              <a:t>evergreen </a:t>
            </a:r>
            <a:r>
              <a:rPr sz="2000" spc="50" dirty="0">
                <a:solidFill>
                  <a:srgbClr val="4F6128"/>
                </a:solidFill>
                <a:latin typeface="Lato"/>
                <a:cs typeface="Lato"/>
              </a:rPr>
              <a:t>trees </a:t>
            </a:r>
            <a:r>
              <a:rPr sz="2000" spc="65" dirty="0">
                <a:solidFill>
                  <a:srgbClr val="4F6128"/>
                </a:solidFill>
                <a:latin typeface="Lato"/>
                <a:cs typeface="Lato"/>
              </a:rPr>
              <a:t>are </a:t>
            </a:r>
            <a:r>
              <a:rPr sz="2000" spc="70" dirty="0">
                <a:solidFill>
                  <a:srgbClr val="4F6128"/>
                </a:solidFill>
                <a:latin typeface="Lato"/>
                <a:cs typeface="Lato"/>
              </a:rPr>
              <a:t>also</a:t>
            </a:r>
            <a:r>
              <a:rPr sz="2000" spc="-22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-30" dirty="0">
                <a:solidFill>
                  <a:srgbClr val="4F6128"/>
                </a:solidFill>
                <a:latin typeface="Lato"/>
                <a:cs typeface="Lato"/>
              </a:rPr>
              <a:t>found</a:t>
            </a:r>
            <a:endParaRPr sz="2000">
              <a:latin typeface="Lato"/>
              <a:cs typeface="Lato"/>
            </a:endParaRPr>
          </a:p>
          <a:p>
            <a:pPr marL="751840" marR="66675" lvl="1" indent="-281940">
              <a:lnSpc>
                <a:spcPct val="80000"/>
              </a:lnSpc>
              <a:spcBef>
                <a:spcPts val="490"/>
              </a:spcBef>
              <a:buClr>
                <a:srgbClr val="77923B"/>
              </a:buClr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2000" spc="35" dirty="0">
                <a:solidFill>
                  <a:srgbClr val="4F6128"/>
                </a:solidFill>
                <a:latin typeface="Lato"/>
                <a:cs typeface="Lato"/>
              </a:rPr>
              <a:t>Animals: </a:t>
            </a:r>
            <a:r>
              <a:rPr sz="2000" spc="45" dirty="0">
                <a:solidFill>
                  <a:srgbClr val="4F6128"/>
                </a:solidFill>
                <a:latin typeface="Lato"/>
                <a:cs typeface="Lato"/>
              </a:rPr>
              <a:t>black </a:t>
            </a:r>
            <a:r>
              <a:rPr sz="2000" spc="55" dirty="0">
                <a:solidFill>
                  <a:srgbClr val="4F6128"/>
                </a:solidFill>
                <a:latin typeface="Lato"/>
                <a:cs typeface="Lato"/>
              </a:rPr>
              <a:t>bears, </a:t>
            </a:r>
            <a:r>
              <a:rPr sz="2000" spc="15" dirty="0">
                <a:solidFill>
                  <a:srgbClr val="4F6128"/>
                </a:solidFill>
                <a:latin typeface="Lato"/>
                <a:cs typeface="Lato"/>
              </a:rPr>
              <a:t>lynx,</a:t>
            </a:r>
            <a:r>
              <a:rPr sz="2000" spc="-12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30" dirty="0">
                <a:solidFill>
                  <a:srgbClr val="4F6128"/>
                </a:solidFill>
                <a:latin typeface="Lato"/>
                <a:cs typeface="Lato"/>
              </a:rPr>
              <a:t>wolves  </a:t>
            </a:r>
            <a:r>
              <a:rPr sz="2000" spc="-10" dirty="0">
                <a:solidFill>
                  <a:srgbClr val="4F6128"/>
                </a:solidFill>
                <a:latin typeface="Lato"/>
                <a:cs typeface="Lato"/>
              </a:rPr>
              <a:t>etc.</a:t>
            </a:r>
            <a:endParaRPr sz="20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98364" y="1499616"/>
            <a:ext cx="6995159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869"/>
    </mc:Choice>
    <mc:Fallback>
      <p:transition spd="slow" advTm="7486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93902"/>
            <a:ext cx="70243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70" dirty="0">
                <a:solidFill>
                  <a:srgbClr val="C3D59B"/>
                </a:solidFill>
              </a:rPr>
              <a:t>Temperate </a:t>
            </a:r>
            <a:r>
              <a:rPr sz="4400" spc="25" dirty="0">
                <a:solidFill>
                  <a:srgbClr val="C3D59B"/>
                </a:solidFill>
              </a:rPr>
              <a:t>deciduous</a:t>
            </a:r>
            <a:r>
              <a:rPr sz="4400" spc="-290" dirty="0">
                <a:solidFill>
                  <a:srgbClr val="C3D59B"/>
                </a:solidFill>
              </a:rPr>
              <a:t> </a:t>
            </a:r>
            <a:r>
              <a:rPr sz="4400" spc="20" dirty="0">
                <a:solidFill>
                  <a:srgbClr val="C3D59B"/>
                </a:solidFill>
              </a:rPr>
              <a:t>forest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59740" y="1654139"/>
            <a:ext cx="6346825" cy="396303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250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2400" spc="-20" dirty="0">
                <a:solidFill>
                  <a:srgbClr val="003D07"/>
                </a:solidFill>
                <a:latin typeface="Lato"/>
                <a:cs typeface="Lato"/>
              </a:rPr>
              <a:t>Notable</a:t>
            </a:r>
            <a:r>
              <a:rPr sz="2400" spc="30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2400" spc="20" dirty="0">
                <a:solidFill>
                  <a:srgbClr val="003D07"/>
                </a:solidFill>
                <a:latin typeface="Lato"/>
                <a:cs typeface="Lato"/>
              </a:rPr>
              <a:t>features:</a:t>
            </a:r>
            <a:endParaRPr sz="2400">
              <a:latin typeface="Lato"/>
              <a:cs typeface="Lato"/>
            </a:endParaRPr>
          </a:p>
          <a:p>
            <a:pPr marL="751840" marR="5080" lvl="1" indent="-282575">
              <a:lnSpc>
                <a:spcPct val="80000"/>
              </a:lnSpc>
              <a:spcBef>
                <a:spcPts val="605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000" spc="10" dirty="0">
                <a:solidFill>
                  <a:srgbClr val="4F6128"/>
                </a:solidFill>
                <a:latin typeface="Lato"/>
                <a:cs typeface="Lato"/>
              </a:rPr>
              <a:t>Located in </a:t>
            </a:r>
            <a:r>
              <a:rPr sz="2000" spc="-20" dirty="0">
                <a:solidFill>
                  <a:srgbClr val="4F6128"/>
                </a:solidFill>
                <a:latin typeface="Lato"/>
                <a:cs typeface="Lato"/>
              </a:rPr>
              <a:t>the </a:t>
            </a:r>
            <a:r>
              <a:rPr sz="2000" spc="25" dirty="0">
                <a:solidFill>
                  <a:srgbClr val="4F6128"/>
                </a:solidFill>
                <a:latin typeface="Lato"/>
                <a:cs typeface="Lato"/>
              </a:rPr>
              <a:t>mid-latitude </a:t>
            </a:r>
            <a:r>
              <a:rPr sz="2000" spc="85" dirty="0">
                <a:solidFill>
                  <a:srgbClr val="4F6128"/>
                </a:solidFill>
                <a:latin typeface="Lato"/>
                <a:cs typeface="Lato"/>
              </a:rPr>
              <a:t>areas </a:t>
            </a:r>
            <a:r>
              <a:rPr sz="2000" spc="5" dirty="0">
                <a:solidFill>
                  <a:srgbClr val="4F6128"/>
                </a:solidFill>
                <a:latin typeface="Lato"/>
                <a:cs typeface="Lato"/>
              </a:rPr>
              <a:t>(between </a:t>
            </a:r>
            <a:r>
              <a:rPr sz="2000" spc="-25" dirty="0">
                <a:solidFill>
                  <a:srgbClr val="4F6128"/>
                </a:solidFill>
                <a:latin typeface="Lato"/>
                <a:cs typeface="Lato"/>
              </a:rPr>
              <a:t>the  </a:t>
            </a:r>
            <a:r>
              <a:rPr sz="2000" spc="45" dirty="0">
                <a:solidFill>
                  <a:srgbClr val="4F6128"/>
                </a:solidFill>
                <a:latin typeface="Lato"/>
                <a:cs typeface="Lato"/>
              </a:rPr>
              <a:t>polar regions </a:t>
            </a:r>
            <a:r>
              <a:rPr sz="2000" spc="5" dirty="0">
                <a:solidFill>
                  <a:srgbClr val="4F6128"/>
                </a:solidFill>
                <a:latin typeface="Lato"/>
                <a:cs typeface="Lato"/>
              </a:rPr>
              <a:t>and </a:t>
            </a:r>
            <a:r>
              <a:rPr sz="2000" spc="-25" dirty="0">
                <a:solidFill>
                  <a:srgbClr val="4F6128"/>
                </a:solidFill>
                <a:latin typeface="Lato"/>
                <a:cs typeface="Lato"/>
              </a:rPr>
              <a:t>the </a:t>
            </a:r>
            <a:r>
              <a:rPr sz="2000" spc="35" dirty="0">
                <a:solidFill>
                  <a:srgbClr val="4F6128"/>
                </a:solidFill>
                <a:latin typeface="Lato"/>
                <a:cs typeface="Lato"/>
              </a:rPr>
              <a:t>tropics). </a:t>
            </a:r>
            <a:r>
              <a:rPr sz="2000" spc="50" dirty="0">
                <a:solidFill>
                  <a:srgbClr val="4F6128"/>
                </a:solidFill>
                <a:latin typeface="Lato"/>
                <a:cs typeface="Lato"/>
              </a:rPr>
              <a:t>E.g.- </a:t>
            </a:r>
            <a:r>
              <a:rPr sz="2000" spc="5" dirty="0">
                <a:solidFill>
                  <a:srgbClr val="4F6128"/>
                </a:solidFill>
                <a:latin typeface="Lato"/>
                <a:cs typeface="Lato"/>
              </a:rPr>
              <a:t>Northeast  </a:t>
            </a:r>
            <a:r>
              <a:rPr sz="2000" spc="-5" dirty="0">
                <a:solidFill>
                  <a:srgbClr val="4F6128"/>
                </a:solidFill>
                <a:latin typeface="Lato"/>
                <a:cs typeface="Lato"/>
              </a:rPr>
              <a:t>China </a:t>
            </a:r>
            <a:r>
              <a:rPr sz="2000" spc="50" dirty="0">
                <a:solidFill>
                  <a:srgbClr val="4F6128"/>
                </a:solidFill>
                <a:latin typeface="Lato"/>
                <a:cs typeface="Lato"/>
              </a:rPr>
              <a:t>Plain </a:t>
            </a:r>
            <a:r>
              <a:rPr sz="2000" spc="30" dirty="0">
                <a:solidFill>
                  <a:srgbClr val="4F6128"/>
                </a:solidFill>
                <a:latin typeface="Lato"/>
                <a:cs typeface="Lato"/>
              </a:rPr>
              <a:t>(China), </a:t>
            </a:r>
            <a:r>
              <a:rPr sz="2000" spc="-70" dirty="0">
                <a:solidFill>
                  <a:srgbClr val="4F6128"/>
                </a:solidFill>
                <a:latin typeface="Lato"/>
                <a:cs typeface="Lato"/>
              </a:rPr>
              <a:t>The </a:t>
            </a:r>
            <a:r>
              <a:rPr sz="2000" spc="-5" dirty="0">
                <a:solidFill>
                  <a:srgbClr val="4F6128"/>
                </a:solidFill>
                <a:latin typeface="Lato"/>
                <a:cs typeface="Lato"/>
              </a:rPr>
              <a:t>Manchurian </a:t>
            </a:r>
            <a:r>
              <a:rPr sz="2000" spc="15" dirty="0">
                <a:solidFill>
                  <a:srgbClr val="4F6128"/>
                </a:solidFill>
                <a:latin typeface="Lato"/>
                <a:cs typeface="Lato"/>
              </a:rPr>
              <a:t>mixed </a:t>
            </a:r>
            <a:r>
              <a:rPr sz="2000" spc="20" dirty="0">
                <a:solidFill>
                  <a:srgbClr val="4F6128"/>
                </a:solidFill>
                <a:latin typeface="Lato"/>
                <a:cs typeface="Lato"/>
              </a:rPr>
              <a:t>forest  </a:t>
            </a:r>
            <a:r>
              <a:rPr sz="2000" spc="70" dirty="0">
                <a:solidFill>
                  <a:srgbClr val="4F6128"/>
                </a:solidFill>
                <a:latin typeface="Lato"/>
                <a:cs typeface="Lato"/>
              </a:rPr>
              <a:t>(Asia), </a:t>
            </a:r>
            <a:r>
              <a:rPr sz="2000" spc="-70" dirty="0">
                <a:solidFill>
                  <a:srgbClr val="4F6128"/>
                </a:solidFill>
                <a:latin typeface="Lato"/>
                <a:cs typeface="Lato"/>
              </a:rPr>
              <a:t>The </a:t>
            </a:r>
            <a:r>
              <a:rPr sz="2000" spc="20" dirty="0">
                <a:solidFill>
                  <a:srgbClr val="4F6128"/>
                </a:solidFill>
                <a:latin typeface="Lato"/>
                <a:cs typeface="Lato"/>
              </a:rPr>
              <a:t>European </a:t>
            </a:r>
            <a:r>
              <a:rPr sz="2000" spc="-5" dirty="0">
                <a:solidFill>
                  <a:srgbClr val="4F6128"/>
                </a:solidFill>
                <a:latin typeface="Lato"/>
                <a:cs typeface="Lato"/>
              </a:rPr>
              <a:t>Temperate </a:t>
            </a:r>
            <a:r>
              <a:rPr sz="2000" spc="-10" dirty="0">
                <a:solidFill>
                  <a:srgbClr val="4F6128"/>
                </a:solidFill>
                <a:latin typeface="Lato"/>
                <a:cs typeface="Lato"/>
              </a:rPr>
              <a:t>Deciduous  </a:t>
            </a:r>
            <a:r>
              <a:rPr sz="2000" spc="25" dirty="0">
                <a:solidFill>
                  <a:srgbClr val="4F6128"/>
                </a:solidFill>
                <a:latin typeface="Lato"/>
                <a:cs typeface="Lato"/>
              </a:rPr>
              <a:t>Broadleaf </a:t>
            </a:r>
            <a:r>
              <a:rPr sz="2000" spc="30" dirty="0">
                <a:solidFill>
                  <a:srgbClr val="4F6128"/>
                </a:solidFill>
                <a:latin typeface="Lato"/>
                <a:cs typeface="Lato"/>
              </a:rPr>
              <a:t>Forest</a:t>
            </a:r>
            <a:r>
              <a:rPr sz="2000" spc="-4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45" dirty="0">
                <a:solidFill>
                  <a:srgbClr val="4F6128"/>
                </a:solidFill>
                <a:latin typeface="Lato"/>
                <a:cs typeface="Lato"/>
              </a:rPr>
              <a:t>(Europe)</a:t>
            </a:r>
            <a:endParaRPr sz="2000">
              <a:latin typeface="Lato"/>
              <a:cs typeface="Lato"/>
            </a:endParaRPr>
          </a:p>
          <a:p>
            <a:pPr marL="751840" lvl="1" indent="-282575">
              <a:lnSpc>
                <a:spcPts val="2160"/>
              </a:lnSpc>
              <a:spcBef>
                <a:spcPts val="120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000" spc="-75" dirty="0">
                <a:solidFill>
                  <a:srgbClr val="4F6128"/>
                </a:solidFill>
                <a:latin typeface="Lato"/>
                <a:cs typeface="Lato"/>
              </a:rPr>
              <a:t>The </a:t>
            </a:r>
            <a:r>
              <a:rPr sz="2000" spc="20" dirty="0">
                <a:solidFill>
                  <a:srgbClr val="4F6128"/>
                </a:solidFill>
                <a:latin typeface="Lato"/>
                <a:cs typeface="Lato"/>
              </a:rPr>
              <a:t>temperature </a:t>
            </a:r>
            <a:r>
              <a:rPr sz="2000" spc="65" dirty="0">
                <a:solidFill>
                  <a:srgbClr val="4F6128"/>
                </a:solidFill>
                <a:latin typeface="Lato"/>
                <a:cs typeface="Lato"/>
              </a:rPr>
              <a:t>varies </a:t>
            </a:r>
            <a:r>
              <a:rPr sz="2000" dirty="0">
                <a:solidFill>
                  <a:srgbClr val="4F6128"/>
                </a:solidFill>
                <a:latin typeface="Lato"/>
                <a:cs typeface="Lato"/>
              </a:rPr>
              <a:t>widely </a:t>
            </a:r>
            <a:r>
              <a:rPr sz="2000" spc="20" dirty="0">
                <a:solidFill>
                  <a:srgbClr val="4F6128"/>
                </a:solidFill>
                <a:latin typeface="Lato"/>
                <a:cs typeface="Lato"/>
              </a:rPr>
              <a:t>from </a:t>
            </a:r>
            <a:r>
              <a:rPr sz="2000" spc="65" dirty="0">
                <a:solidFill>
                  <a:srgbClr val="4F6128"/>
                </a:solidFill>
                <a:latin typeface="Lato"/>
                <a:cs typeface="Lato"/>
              </a:rPr>
              <a:t>season</a:t>
            </a:r>
            <a:r>
              <a:rPr sz="2000" spc="-3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-60" dirty="0">
                <a:solidFill>
                  <a:srgbClr val="4F6128"/>
                </a:solidFill>
                <a:latin typeface="Lato"/>
                <a:cs typeface="Lato"/>
              </a:rPr>
              <a:t>to</a:t>
            </a:r>
            <a:endParaRPr sz="2000">
              <a:latin typeface="Lato"/>
              <a:cs typeface="Lato"/>
            </a:endParaRPr>
          </a:p>
          <a:p>
            <a:pPr marL="751840">
              <a:lnSpc>
                <a:spcPts val="2160"/>
              </a:lnSpc>
            </a:pPr>
            <a:r>
              <a:rPr sz="2000" spc="60" dirty="0">
                <a:solidFill>
                  <a:srgbClr val="4F6128"/>
                </a:solidFill>
                <a:latin typeface="Lato"/>
                <a:cs typeface="Lato"/>
              </a:rPr>
              <a:t>season </a:t>
            </a:r>
            <a:r>
              <a:rPr sz="2000" spc="-20" dirty="0">
                <a:solidFill>
                  <a:srgbClr val="4F6128"/>
                </a:solidFill>
                <a:latin typeface="Lato"/>
                <a:cs typeface="Lato"/>
              </a:rPr>
              <a:t>with </a:t>
            </a:r>
            <a:r>
              <a:rPr sz="2000" spc="10" dirty="0">
                <a:solidFill>
                  <a:srgbClr val="4F6128"/>
                </a:solidFill>
                <a:latin typeface="Lato"/>
                <a:cs typeface="Lato"/>
              </a:rPr>
              <a:t>cold </a:t>
            </a:r>
            <a:r>
              <a:rPr sz="2000" spc="30" dirty="0">
                <a:solidFill>
                  <a:srgbClr val="4F6128"/>
                </a:solidFill>
                <a:latin typeface="Lato"/>
                <a:cs typeface="Lato"/>
              </a:rPr>
              <a:t>winters </a:t>
            </a:r>
            <a:r>
              <a:rPr sz="2000" spc="5" dirty="0">
                <a:solidFill>
                  <a:srgbClr val="4F6128"/>
                </a:solidFill>
                <a:latin typeface="Lato"/>
                <a:cs typeface="Lato"/>
              </a:rPr>
              <a:t>and </a:t>
            </a:r>
            <a:r>
              <a:rPr sz="2000" spc="-30" dirty="0">
                <a:solidFill>
                  <a:srgbClr val="4F6128"/>
                </a:solidFill>
                <a:latin typeface="Lato"/>
                <a:cs typeface="Lato"/>
              </a:rPr>
              <a:t>hot, wet</a:t>
            </a:r>
            <a:r>
              <a:rPr sz="200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75" dirty="0">
                <a:solidFill>
                  <a:srgbClr val="4F6128"/>
                </a:solidFill>
                <a:latin typeface="Lato"/>
                <a:cs typeface="Lato"/>
              </a:rPr>
              <a:t>summers.</a:t>
            </a:r>
            <a:endParaRPr sz="2000">
              <a:latin typeface="Lato"/>
              <a:cs typeface="Lato"/>
            </a:endParaRPr>
          </a:p>
          <a:p>
            <a:pPr marL="751840" marR="112395" lvl="1" indent="-282575">
              <a:lnSpc>
                <a:spcPct val="8000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000" spc="-5" dirty="0">
                <a:solidFill>
                  <a:srgbClr val="4F6128"/>
                </a:solidFill>
                <a:latin typeface="Lato"/>
                <a:cs typeface="Lato"/>
              </a:rPr>
              <a:t>During </a:t>
            </a:r>
            <a:r>
              <a:rPr sz="2000" spc="-25" dirty="0">
                <a:solidFill>
                  <a:srgbClr val="4F6128"/>
                </a:solidFill>
                <a:latin typeface="Lato"/>
                <a:cs typeface="Lato"/>
              </a:rPr>
              <a:t>the </a:t>
            </a:r>
            <a:r>
              <a:rPr sz="2000" spc="40" dirty="0">
                <a:solidFill>
                  <a:srgbClr val="4F6128"/>
                </a:solidFill>
                <a:latin typeface="Lato"/>
                <a:cs typeface="Lato"/>
              </a:rPr>
              <a:t>fall, </a:t>
            </a:r>
            <a:r>
              <a:rPr sz="2000" spc="50" dirty="0">
                <a:solidFill>
                  <a:srgbClr val="4F6128"/>
                </a:solidFill>
                <a:latin typeface="Lato"/>
                <a:cs typeface="Lato"/>
              </a:rPr>
              <a:t>trees </a:t>
            </a:r>
            <a:r>
              <a:rPr sz="2000" spc="25" dirty="0">
                <a:solidFill>
                  <a:srgbClr val="4F6128"/>
                </a:solidFill>
                <a:latin typeface="Lato"/>
                <a:cs typeface="Lato"/>
              </a:rPr>
              <a:t>change </a:t>
            </a:r>
            <a:r>
              <a:rPr sz="2000" spc="30" dirty="0">
                <a:solidFill>
                  <a:srgbClr val="4F6128"/>
                </a:solidFill>
                <a:latin typeface="Lato"/>
                <a:cs typeface="Lato"/>
              </a:rPr>
              <a:t>color </a:t>
            </a:r>
            <a:r>
              <a:rPr sz="2000" spc="5" dirty="0">
                <a:solidFill>
                  <a:srgbClr val="4F6128"/>
                </a:solidFill>
                <a:latin typeface="Lato"/>
                <a:cs typeface="Lato"/>
              </a:rPr>
              <a:t>and </a:t>
            </a:r>
            <a:r>
              <a:rPr sz="2000" spc="-20" dirty="0">
                <a:solidFill>
                  <a:srgbClr val="4F6128"/>
                </a:solidFill>
                <a:latin typeface="Lato"/>
                <a:cs typeface="Lato"/>
              </a:rPr>
              <a:t>then </a:t>
            </a:r>
            <a:r>
              <a:rPr sz="2000" spc="60" dirty="0">
                <a:solidFill>
                  <a:srgbClr val="4F6128"/>
                </a:solidFill>
                <a:latin typeface="Lato"/>
                <a:cs typeface="Lato"/>
              </a:rPr>
              <a:t>lose  </a:t>
            </a:r>
            <a:r>
              <a:rPr sz="2000" spc="15" dirty="0">
                <a:solidFill>
                  <a:srgbClr val="4F6128"/>
                </a:solidFill>
                <a:latin typeface="Lato"/>
                <a:cs typeface="Lato"/>
              </a:rPr>
              <a:t>their</a:t>
            </a:r>
            <a:r>
              <a:rPr sz="2000" spc="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45" dirty="0">
                <a:solidFill>
                  <a:srgbClr val="4F6128"/>
                </a:solidFill>
                <a:latin typeface="Lato"/>
                <a:cs typeface="Lato"/>
              </a:rPr>
              <a:t>leaves.</a:t>
            </a:r>
            <a:endParaRPr sz="2000">
              <a:latin typeface="Lato"/>
              <a:cs typeface="Lato"/>
            </a:endParaRPr>
          </a:p>
          <a:p>
            <a:pPr marL="751840" lvl="1" indent="-282575">
              <a:lnSpc>
                <a:spcPts val="2160"/>
              </a:lnSpc>
              <a:spcBef>
                <a:spcPts val="120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000" spc="-65" dirty="0">
                <a:solidFill>
                  <a:srgbClr val="4F6128"/>
                </a:solidFill>
                <a:latin typeface="Lato"/>
                <a:cs typeface="Lato"/>
              </a:rPr>
              <a:t>Most </a:t>
            </a:r>
            <a:r>
              <a:rPr sz="2000" spc="-55" dirty="0">
                <a:solidFill>
                  <a:srgbClr val="4F6128"/>
                </a:solidFill>
                <a:latin typeface="Lato"/>
                <a:cs typeface="Lato"/>
              </a:rPr>
              <a:t>of </a:t>
            </a:r>
            <a:r>
              <a:rPr sz="2000" spc="-20" dirty="0">
                <a:solidFill>
                  <a:srgbClr val="4F6128"/>
                </a:solidFill>
                <a:latin typeface="Lato"/>
                <a:cs typeface="Lato"/>
              </a:rPr>
              <a:t>the </a:t>
            </a:r>
            <a:r>
              <a:rPr sz="2000" spc="50" dirty="0">
                <a:solidFill>
                  <a:srgbClr val="4F6128"/>
                </a:solidFill>
                <a:latin typeface="Lato"/>
                <a:cs typeface="Lato"/>
              </a:rPr>
              <a:t>trees </a:t>
            </a:r>
            <a:r>
              <a:rPr sz="2000" spc="65" dirty="0">
                <a:solidFill>
                  <a:srgbClr val="4F6128"/>
                </a:solidFill>
                <a:latin typeface="Lato"/>
                <a:cs typeface="Lato"/>
              </a:rPr>
              <a:t>are </a:t>
            </a:r>
            <a:r>
              <a:rPr sz="2000" spc="20" dirty="0">
                <a:solidFill>
                  <a:srgbClr val="4F6128"/>
                </a:solidFill>
                <a:latin typeface="Lato"/>
                <a:cs typeface="Lato"/>
              </a:rPr>
              <a:t>broadleaf </a:t>
            </a:r>
            <a:r>
              <a:rPr sz="2000" spc="50" dirty="0">
                <a:solidFill>
                  <a:srgbClr val="4F6128"/>
                </a:solidFill>
                <a:latin typeface="Lato"/>
                <a:cs typeface="Lato"/>
              </a:rPr>
              <a:t>trees such</a:t>
            </a:r>
            <a:r>
              <a:rPr sz="2000" spc="7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114" dirty="0">
                <a:solidFill>
                  <a:srgbClr val="4F6128"/>
                </a:solidFill>
                <a:latin typeface="Lato"/>
                <a:cs typeface="Lato"/>
              </a:rPr>
              <a:t>as</a:t>
            </a:r>
            <a:endParaRPr sz="2000">
              <a:latin typeface="Lato"/>
              <a:cs typeface="Lato"/>
            </a:endParaRPr>
          </a:p>
          <a:p>
            <a:pPr marL="751840">
              <a:lnSpc>
                <a:spcPts val="2160"/>
              </a:lnSpc>
            </a:pPr>
            <a:r>
              <a:rPr sz="2000" spc="15" dirty="0">
                <a:solidFill>
                  <a:srgbClr val="4F6128"/>
                </a:solidFill>
                <a:latin typeface="Lato"/>
                <a:cs typeface="Lato"/>
              </a:rPr>
              <a:t>oak, </a:t>
            </a:r>
            <a:r>
              <a:rPr sz="2000" spc="35" dirty="0">
                <a:solidFill>
                  <a:srgbClr val="4F6128"/>
                </a:solidFill>
                <a:latin typeface="Lato"/>
                <a:cs typeface="Lato"/>
              </a:rPr>
              <a:t>maple, </a:t>
            </a:r>
            <a:r>
              <a:rPr sz="2000" spc="5" dirty="0">
                <a:solidFill>
                  <a:srgbClr val="4F6128"/>
                </a:solidFill>
                <a:latin typeface="Lato"/>
                <a:cs typeface="Lato"/>
              </a:rPr>
              <a:t>beech, </a:t>
            </a:r>
            <a:r>
              <a:rPr sz="2000" spc="15" dirty="0">
                <a:solidFill>
                  <a:srgbClr val="4F6128"/>
                </a:solidFill>
                <a:latin typeface="Lato"/>
                <a:cs typeface="Lato"/>
              </a:rPr>
              <a:t>hickory </a:t>
            </a:r>
            <a:r>
              <a:rPr sz="2000" spc="10" dirty="0">
                <a:solidFill>
                  <a:srgbClr val="4F6128"/>
                </a:solidFill>
                <a:latin typeface="Lato"/>
                <a:cs typeface="Lato"/>
              </a:rPr>
              <a:t>and</a:t>
            </a:r>
            <a:r>
              <a:rPr sz="2000" spc="-5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4F6128"/>
                </a:solidFill>
                <a:latin typeface="Lato"/>
                <a:cs typeface="Lato"/>
              </a:rPr>
              <a:t>chestnut.</a:t>
            </a:r>
            <a:endParaRPr sz="2000">
              <a:latin typeface="Lato"/>
              <a:cs typeface="Lato"/>
            </a:endParaRPr>
          </a:p>
          <a:p>
            <a:pPr marL="751840" marR="222885" lvl="1" indent="-282575">
              <a:lnSpc>
                <a:spcPts val="1920"/>
              </a:lnSpc>
              <a:spcBef>
                <a:spcPts val="585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000" spc="35" dirty="0">
                <a:solidFill>
                  <a:srgbClr val="4F6128"/>
                </a:solidFill>
                <a:latin typeface="Lato"/>
                <a:cs typeface="Lato"/>
              </a:rPr>
              <a:t>Animals: </a:t>
            </a:r>
            <a:r>
              <a:rPr sz="2000" spc="-20" dirty="0">
                <a:solidFill>
                  <a:srgbClr val="4F6128"/>
                </a:solidFill>
                <a:latin typeface="Lato"/>
                <a:cs typeface="Lato"/>
              </a:rPr>
              <a:t>toad, </a:t>
            </a:r>
            <a:r>
              <a:rPr sz="2000" spc="15" dirty="0">
                <a:solidFill>
                  <a:srgbClr val="4F6128"/>
                </a:solidFill>
                <a:latin typeface="Lato"/>
                <a:cs typeface="Lato"/>
              </a:rPr>
              <a:t>chipmunk, </a:t>
            </a:r>
            <a:r>
              <a:rPr sz="2000" spc="40" dirty="0">
                <a:solidFill>
                  <a:srgbClr val="4F6128"/>
                </a:solidFill>
                <a:latin typeface="Lato"/>
                <a:cs typeface="Lato"/>
              </a:rPr>
              <a:t>gray </a:t>
            </a:r>
            <a:r>
              <a:rPr sz="2000" spc="55" dirty="0">
                <a:solidFill>
                  <a:srgbClr val="4F6128"/>
                </a:solidFill>
                <a:latin typeface="Lato"/>
                <a:cs typeface="Lato"/>
              </a:rPr>
              <a:t>squirrel,</a:t>
            </a:r>
            <a:r>
              <a:rPr sz="2000" spc="-7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20" dirty="0">
                <a:solidFill>
                  <a:srgbClr val="4F6128"/>
                </a:solidFill>
                <a:latin typeface="Lato"/>
                <a:cs typeface="Lato"/>
              </a:rPr>
              <a:t>Yellow-  </a:t>
            </a:r>
            <a:r>
              <a:rPr sz="2000" spc="30" dirty="0">
                <a:solidFill>
                  <a:srgbClr val="4F6128"/>
                </a:solidFill>
                <a:latin typeface="Lato"/>
                <a:cs typeface="Lato"/>
              </a:rPr>
              <a:t>breasted </a:t>
            </a:r>
            <a:r>
              <a:rPr sz="2000" spc="5" dirty="0">
                <a:solidFill>
                  <a:srgbClr val="4F6128"/>
                </a:solidFill>
                <a:latin typeface="Lato"/>
                <a:cs typeface="Lato"/>
              </a:rPr>
              <a:t>chat</a:t>
            </a:r>
            <a:r>
              <a:rPr sz="2000" spc="-2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-10" dirty="0">
                <a:solidFill>
                  <a:srgbClr val="4F6128"/>
                </a:solidFill>
                <a:latin typeface="Lato"/>
                <a:cs typeface="Lato"/>
              </a:rPr>
              <a:t>etc.</a:t>
            </a:r>
            <a:endParaRPr sz="20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61276" y="2142743"/>
            <a:ext cx="5032247" cy="3357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128"/>
    </mc:Choice>
    <mc:Fallback>
      <p:transition spd="slow" advTm="5912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93902"/>
            <a:ext cx="708088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85" dirty="0">
                <a:solidFill>
                  <a:srgbClr val="C3D59B"/>
                </a:solidFill>
              </a:rPr>
              <a:t>Evergreen </a:t>
            </a:r>
            <a:r>
              <a:rPr sz="4400" spc="40" dirty="0">
                <a:solidFill>
                  <a:srgbClr val="C3D59B"/>
                </a:solidFill>
              </a:rPr>
              <a:t>coniferous</a:t>
            </a:r>
            <a:r>
              <a:rPr sz="4400" spc="-480" dirty="0">
                <a:solidFill>
                  <a:srgbClr val="C3D59B"/>
                </a:solidFill>
              </a:rPr>
              <a:t> </a:t>
            </a:r>
            <a:r>
              <a:rPr sz="4400" spc="20" dirty="0">
                <a:solidFill>
                  <a:srgbClr val="C3D59B"/>
                </a:solidFill>
              </a:rPr>
              <a:t>forest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8340" y="1545520"/>
            <a:ext cx="5117465" cy="456184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455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2700" spc="-20" dirty="0">
                <a:solidFill>
                  <a:srgbClr val="003D07"/>
                </a:solidFill>
                <a:latin typeface="Lato"/>
                <a:cs typeface="Lato"/>
              </a:rPr>
              <a:t>Notable</a:t>
            </a:r>
            <a:r>
              <a:rPr sz="2700" spc="25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2700" spc="30" dirty="0">
                <a:solidFill>
                  <a:srgbClr val="003D07"/>
                </a:solidFill>
                <a:latin typeface="Lato"/>
                <a:cs typeface="Lato"/>
              </a:rPr>
              <a:t>features:</a:t>
            </a:r>
            <a:endParaRPr sz="2700">
              <a:latin typeface="Lato"/>
              <a:cs typeface="Lato"/>
            </a:endParaRPr>
          </a:p>
          <a:p>
            <a:pPr marL="751840" marR="227329" lvl="1" indent="-281940">
              <a:lnSpc>
                <a:spcPts val="2590"/>
              </a:lnSpc>
              <a:spcBef>
                <a:spcPts val="645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400" spc="-85" dirty="0">
                <a:solidFill>
                  <a:srgbClr val="4F6128"/>
                </a:solidFill>
                <a:latin typeface="Lato"/>
                <a:cs typeface="Lato"/>
              </a:rPr>
              <a:t>They </a:t>
            </a:r>
            <a:r>
              <a:rPr sz="2400" spc="80" dirty="0">
                <a:solidFill>
                  <a:srgbClr val="4F6128"/>
                </a:solidFill>
                <a:latin typeface="Lato"/>
                <a:cs typeface="Lato"/>
              </a:rPr>
              <a:t>are </a:t>
            </a:r>
            <a:r>
              <a:rPr sz="2400" spc="-40" dirty="0">
                <a:solidFill>
                  <a:srgbClr val="4F6128"/>
                </a:solidFill>
                <a:latin typeface="Lato"/>
                <a:cs typeface="Lato"/>
              </a:rPr>
              <a:t>found </a:t>
            </a:r>
            <a:r>
              <a:rPr sz="2400" spc="40" dirty="0">
                <a:solidFill>
                  <a:srgbClr val="4F6128"/>
                </a:solidFill>
                <a:latin typeface="Lato"/>
                <a:cs typeface="Lato"/>
              </a:rPr>
              <a:t>just </a:t>
            </a:r>
            <a:r>
              <a:rPr sz="2400" spc="10" dirty="0">
                <a:solidFill>
                  <a:srgbClr val="4F6128"/>
                </a:solidFill>
                <a:latin typeface="Lato"/>
                <a:cs typeface="Lato"/>
              </a:rPr>
              <a:t>in south </a:t>
            </a:r>
            <a:r>
              <a:rPr sz="2400" spc="-70" dirty="0">
                <a:solidFill>
                  <a:srgbClr val="4F6128"/>
                </a:solidFill>
                <a:latin typeface="Lato"/>
                <a:cs typeface="Lato"/>
              </a:rPr>
              <a:t>of  </a:t>
            </a:r>
            <a:r>
              <a:rPr sz="2400" spc="40" dirty="0">
                <a:solidFill>
                  <a:srgbClr val="4F6128"/>
                </a:solidFill>
                <a:latin typeface="Lato"/>
                <a:cs typeface="Lato"/>
              </a:rPr>
              <a:t>arctic </a:t>
            </a:r>
            <a:r>
              <a:rPr sz="2400" spc="10" dirty="0">
                <a:solidFill>
                  <a:srgbClr val="4F6128"/>
                </a:solidFill>
                <a:latin typeface="Lato"/>
                <a:cs typeface="Lato"/>
              </a:rPr>
              <a:t>tundra</a:t>
            </a:r>
            <a:endParaRPr sz="2400">
              <a:latin typeface="Lato"/>
              <a:cs typeface="Lato"/>
            </a:endParaRPr>
          </a:p>
          <a:p>
            <a:pPr marL="751840" lvl="1" indent="-282575">
              <a:lnSpc>
                <a:spcPct val="100000"/>
              </a:lnSpc>
              <a:spcBef>
                <a:spcPts val="275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400" spc="-25" dirty="0">
                <a:solidFill>
                  <a:srgbClr val="4F6128"/>
                </a:solidFill>
                <a:latin typeface="Lato"/>
                <a:cs typeface="Lato"/>
              </a:rPr>
              <a:t>Winters </a:t>
            </a:r>
            <a:r>
              <a:rPr sz="2400" spc="75" dirty="0">
                <a:solidFill>
                  <a:srgbClr val="4F6128"/>
                </a:solidFill>
                <a:latin typeface="Lato"/>
                <a:cs typeface="Lato"/>
              </a:rPr>
              <a:t>are </a:t>
            </a:r>
            <a:r>
              <a:rPr sz="2400" spc="20" dirty="0">
                <a:solidFill>
                  <a:srgbClr val="4F6128"/>
                </a:solidFill>
                <a:latin typeface="Lato"/>
                <a:cs typeface="Lato"/>
              </a:rPr>
              <a:t>long, </a:t>
            </a:r>
            <a:r>
              <a:rPr sz="2400" spc="10" dirty="0">
                <a:solidFill>
                  <a:srgbClr val="4F6128"/>
                </a:solidFill>
                <a:latin typeface="Lato"/>
                <a:cs typeface="Lato"/>
              </a:rPr>
              <a:t>cold </a:t>
            </a:r>
            <a:r>
              <a:rPr sz="2400" spc="5" dirty="0">
                <a:solidFill>
                  <a:srgbClr val="4F6128"/>
                </a:solidFill>
                <a:latin typeface="Lato"/>
                <a:cs typeface="Lato"/>
              </a:rPr>
              <a:t>and</a:t>
            </a:r>
            <a:r>
              <a:rPr sz="2400" spc="14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400" dirty="0">
                <a:solidFill>
                  <a:srgbClr val="4F6128"/>
                </a:solidFill>
                <a:latin typeface="Lato"/>
                <a:cs typeface="Lato"/>
              </a:rPr>
              <a:t>dry</a:t>
            </a:r>
            <a:endParaRPr sz="2400">
              <a:latin typeface="Lato"/>
              <a:cs typeface="Lato"/>
            </a:endParaRPr>
          </a:p>
          <a:p>
            <a:pPr marL="751840" lvl="1" indent="-282575">
              <a:lnSpc>
                <a:spcPts val="2735"/>
              </a:lnSpc>
              <a:spcBef>
                <a:spcPts val="310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400" spc="35" dirty="0">
                <a:solidFill>
                  <a:srgbClr val="4F6128"/>
                </a:solidFill>
                <a:latin typeface="Lato"/>
                <a:cs typeface="Lato"/>
              </a:rPr>
              <a:t>Sunlight </a:t>
            </a:r>
            <a:r>
              <a:rPr sz="2400" spc="114" dirty="0">
                <a:solidFill>
                  <a:srgbClr val="4F6128"/>
                </a:solidFill>
                <a:latin typeface="Lato"/>
                <a:cs typeface="Lato"/>
              </a:rPr>
              <a:t>is </a:t>
            </a:r>
            <a:r>
              <a:rPr sz="2400" spc="50" dirty="0">
                <a:solidFill>
                  <a:srgbClr val="4F6128"/>
                </a:solidFill>
                <a:latin typeface="Lato"/>
                <a:cs typeface="Lato"/>
              </a:rPr>
              <a:t>available </a:t>
            </a:r>
            <a:r>
              <a:rPr sz="2400" spc="5" dirty="0">
                <a:solidFill>
                  <a:srgbClr val="4F6128"/>
                </a:solidFill>
                <a:latin typeface="Lato"/>
                <a:cs typeface="Lato"/>
              </a:rPr>
              <a:t>for</a:t>
            </a:r>
            <a:r>
              <a:rPr sz="2400" spc="-8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400" spc="-35" dirty="0">
                <a:solidFill>
                  <a:srgbClr val="4F6128"/>
                </a:solidFill>
                <a:latin typeface="Lato"/>
                <a:cs typeface="Lato"/>
              </a:rPr>
              <a:t>few</a:t>
            </a:r>
            <a:endParaRPr sz="2400">
              <a:latin typeface="Lato"/>
              <a:cs typeface="Lato"/>
            </a:endParaRPr>
          </a:p>
          <a:p>
            <a:pPr marL="751840">
              <a:lnSpc>
                <a:spcPts val="2735"/>
              </a:lnSpc>
            </a:pPr>
            <a:r>
              <a:rPr sz="2400" spc="60" dirty="0">
                <a:solidFill>
                  <a:srgbClr val="4F6128"/>
                </a:solidFill>
                <a:latin typeface="Lato"/>
                <a:cs typeface="Lato"/>
              </a:rPr>
              <a:t>hours</a:t>
            </a:r>
            <a:r>
              <a:rPr sz="2400" spc="3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400" spc="-5" dirty="0">
                <a:solidFill>
                  <a:srgbClr val="4F6128"/>
                </a:solidFill>
                <a:latin typeface="Lato"/>
                <a:cs typeface="Lato"/>
              </a:rPr>
              <a:t>only</a:t>
            </a:r>
            <a:endParaRPr sz="2400">
              <a:latin typeface="Lato"/>
              <a:cs typeface="Lato"/>
            </a:endParaRPr>
          </a:p>
          <a:p>
            <a:pPr marL="751840" lvl="1" indent="-282575" algn="just">
              <a:lnSpc>
                <a:spcPct val="100000"/>
              </a:lnSpc>
              <a:spcBef>
                <a:spcPts val="315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400" spc="65" dirty="0">
                <a:solidFill>
                  <a:srgbClr val="4F6128"/>
                </a:solidFill>
                <a:latin typeface="Lato"/>
                <a:cs typeface="Lato"/>
              </a:rPr>
              <a:t>Soil </a:t>
            </a:r>
            <a:r>
              <a:rPr sz="2400" spc="95" dirty="0">
                <a:solidFill>
                  <a:srgbClr val="4F6128"/>
                </a:solidFill>
                <a:latin typeface="Lato"/>
                <a:cs typeface="Lato"/>
              </a:rPr>
              <a:t>has </a:t>
            </a:r>
            <a:r>
              <a:rPr sz="2400" spc="135" dirty="0">
                <a:solidFill>
                  <a:srgbClr val="4F6128"/>
                </a:solidFill>
                <a:latin typeface="Lato"/>
                <a:cs typeface="Lato"/>
              </a:rPr>
              <a:t>less </a:t>
            </a:r>
            <a:r>
              <a:rPr sz="2400" dirty="0">
                <a:solidFill>
                  <a:srgbClr val="4F6128"/>
                </a:solidFill>
                <a:latin typeface="Lato"/>
                <a:cs typeface="Lato"/>
              </a:rPr>
              <a:t>nutrient </a:t>
            </a:r>
            <a:r>
              <a:rPr sz="2400" spc="5" dirty="0">
                <a:solidFill>
                  <a:srgbClr val="4F6128"/>
                </a:solidFill>
                <a:latin typeface="Lato"/>
                <a:cs typeface="Lato"/>
              </a:rPr>
              <a:t>and</a:t>
            </a:r>
            <a:r>
              <a:rPr sz="2400" spc="-114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400" spc="25" dirty="0">
                <a:solidFill>
                  <a:srgbClr val="4F6128"/>
                </a:solidFill>
                <a:latin typeface="Lato"/>
                <a:cs typeface="Lato"/>
              </a:rPr>
              <a:t>acidic</a:t>
            </a:r>
            <a:endParaRPr sz="2400">
              <a:latin typeface="Lato"/>
              <a:cs typeface="Lato"/>
            </a:endParaRPr>
          </a:p>
          <a:p>
            <a:pPr marL="751840" marR="72390" lvl="1" indent="-281940" algn="just">
              <a:lnSpc>
                <a:spcPts val="2590"/>
              </a:lnSpc>
              <a:spcBef>
                <a:spcPts val="640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400" spc="-30" dirty="0">
                <a:solidFill>
                  <a:srgbClr val="4F6128"/>
                </a:solidFill>
                <a:latin typeface="Lato"/>
                <a:cs typeface="Lato"/>
              </a:rPr>
              <a:t>Major </a:t>
            </a:r>
            <a:r>
              <a:rPr sz="2400" spc="55" dirty="0">
                <a:solidFill>
                  <a:srgbClr val="4F6128"/>
                </a:solidFill>
                <a:latin typeface="Lato"/>
                <a:cs typeface="Lato"/>
              </a:rPr>
              <a:t>trees </a:t>
            </a:r>
            <a:r>
              <a:rPr sz="2400" spc="75" dirty="0">
                <a:solidFill>
                  <a:srgbClr val="4F6128"/>
                </a:solidFill>
                <a:latin typeface="Lato"/>
                <a:cs typeface="Lato"/>
              </a:rPr>
              <a:t>are </a:t>
            </a:r>
            <a:r>
              <a:rPr sz="2400" spc="15" dirty="0">
                <a:solidFill>
                  <a:srgbClr val="4F6128"/>
                </a:solidFill>
                <a:latin typeface="Lato"/>
                <a:cs typeface="Lato"/>
              </a:rPr>
              <a:t>Pine, </a:t>
            </a:r>
            <a:r>
              <a:rPr sz="2400" spc="35" dirty="0">
                <a:solidFill>
                  <a:srgbClr val="4F6128"/>
                </a:solidFill>
                <a:latin typeface="Lato"/>
                <a:cs typeface="Lato"/>
              </a:rPr>
              <a:t>Fir, </a:t>
            </a:r>
            <a:r>
              <a:rPr sz="2400" spc="15" dirty="0">
                <a:solidFill>
                  <a:srgbClr val="4F6128"/>
                </a:solidFill>
                <a:latin typeface="Lato"/>
                <a:cs typeface="Lato"/>
              </a:rPr>
              <a:t>Cedar  </a:t>
            </a:r>
            <a:r>
              <a:rPr sz="2400" spc="-15" dirty="0">
                <a:solidFill>
                  <a:srgbClr val="4F6128"/>
                </a:solidFill>
                <a:latin typeface="Lato"/>
                <a:cs typeface="Lato"/>
              </a:rPr>
              <a:t>etc.</a:t>
            </a:r>
            <a:endParaRPr sz="2400">
              <a:latin typeface="Lato"/>
              <a:cs typeface="Lato"/>
            </a:endParaRPr>
          </a:p>
          <a:p>
            <a:pPr marL="751840" marR="22225" lvl="1" indent="-281940" algn="just">
              <a:lnSpc>
                <a:spcPts val="2590"/>
              </a:lnSpc>
              <a:spcBef>
                <a:spcPts val="605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400" spc="45" dirty="0">
                <a:solidFill>
                  <a:srgbClr val="4F6128"/>
                </a:solidFill>
                <a:latin typeface="Lato"/>
                <a:cs typeface="Lato"/>
              </a:rPr>
              <a:t>Animals: </a:t>
            </a:r>
            <a:r>
              <a:rPr sz="2400" spc="25" dirty="0">
                <a:solidFill>
                  <a:srgbClr val="4F6128"/>
                </a:solidFill>
                <a:latin typeface="Lato"/>
                <a:cs typeface="Lato"/>
              </a:rPr>
              <a:t>moose, </a:t>
            </a:r>
            <a:r>
              <a:rPr sz="2400" spc="20" dirty="0">
                <a:solidFill>
                  <a:srgbClr val="4F6128"/>
                </a:solidFill>
                <a:latin typeface="Lato"/>
                <a:cs typeface="Lato"/>
              </a:rPr>
              <a:t>deer, </a:t>
            </a:r>
            <a:r>
              <a:rPr sz="2400" spc="35" dirty="0">
                <a:solidFill>
                  <a:srgbClr val="4F6128"/>
                </a:solidFill>
                <a:latin typeface="Lato"/>
                <a:cs typeface="Lato"/>
              </a:rPr>
              <a:t>reindeer,  </a:t>
            </a:r>
            <a:r>
              <a:rPr sz="2400" spc="80" dirty="0">
                <a:solidFill>
                  <a:srgbClr val="4F6128"/>
                </a:solidFill>
                <a:latin typeface="Lato"/>
                <a:cs typeface="Lato"/>
              </a:rPr>
              <a:t>squirrels, </a:t>
            </a:r>
            <a:r>
              <a:rPr sz="2400" spc="25" dirty="0">
                <a:solidFill>
                  <a:srgbClr val="4F6128"/>
                </a:solidFill>
                <a:latin typeface="Lato"/>
                <a:cs typeface="Lato"/>
              </a:rPr>
              <a:t>wolves, </a:t>
            </a:r>
            <a:r>
              <a:rPr sz="2400" spc="65" dirty="0">
                <a:solidFill>
                  <a:srgbClr val="4F6128"/>
                </a:solidFill>
                <a:latin typeface="Lato"/>
                <a:cs typeface="Lato"/>
              </a:rPr>
              <a:t>bears, </a:t>
            </a:r>
            <a:r>
              <a:rPr sz="2400" spc="15" dirty="0">
                <a:solidFill>
                  <a:srgbClr val="4F6128"/>
                </a:solidFill>
                <a:latin typeface="Lato"/>
                <a:cs typeface="Lato"/>
              </a:rPr>
              <a:t>foxes,  </a:t>
            </a:r>
            <a:r>
              <a:rPr sz="2400" spc="50" dirty="0">
                <a:solidFill>
                  <a:srgbClr val="4F6128"/>
                </a:solidFill>
                <a:latin typeface="Lato"/>
                <a:cs typeface="Lato"/>
              </a:rPr>
              <a:t>owls, </a:t>
            </a:r>
            <a:r>
              <a:rPr sz="2400" spc="20" dirty="0">
                <a:solidFill>
                  <a:srgbClr val="4F6128"/>
                </a:solidFill>
                <a:latin typeface="Lato"/>
                <a:cs typeface="Lato"/>
              </a:rPr>
              <a:t>woodpeckers </a:t>
            </a:r>
            <a:r>
              <a:rPr sz="2400" spc="60" dirty="0">
                <a:solidFill>
                  <a:srgbClr val="4F6128"/>
                </a:solidFill>
                <a:latin typeface="Lato"/>
                <a:cs typeface="Lato"/>
              </a:rPr>
              <a:t>hawks</a:t>
            </a:r>
            <a:r>
              <a:rPr sz="2400" spc="4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400" spc="-15" dirty="0">
                <a:solidFill>
                  <a:srgbClr val="4F6128"/>
                </a:solidFill>
                <a:latin typeface="Lato"/>
                <a:cs typeface="Lato"/>
              </a:rPr>
              <a:t>etc.</a:t>
            </a:r>
            <a:endParaRPr sz="24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75832" y="1563624"/>
            <a:ext cx="5573268" cy="4620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748"/>
    </mc:Choice>
    <mc:Fallback>
      <p:transition spd="slow" advTm="4174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93902"/>
            <a:ext cx="54197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10" dirty="0">
                <a:solidFill>
                  <a:srgbClr val="C3D59B"/>
                </a:solidFill>
              </a:rPr>
              <a:t>Grassland</a:t>
            </a:r>
            <a:r>
              <a:rPr sz="4400" spc="-215" dirty="0">
                <a:solidFill>
                  <a:srgbClr val="C3D59B"/>
                </a:solidFill>
              </a:rPr>
              <a:t> </a:t>
            </a:r>
            <a:r>
              <a:rPr sz="4400" spc="80" dirty="0">
                <a:solidFill>
                  <a:srgbClr val="C3D59B"/>
                </a:solidFill>
              </a:rPr>
              <a:t>ecosystem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27339"/>
            <a:ext cx="7162800" cy="326961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915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3200" spc="-30" dirty="0">
                <a:solidFill>
                  <a:srgbClr val="003D07"/>
                </a:solidFill>
                <a:latin typeface="Lato"/>
                <a:cs typeface="Lato"/>
              </a:rPr>
              <a:t>Abiotic</a:t>
            </a:r>
            <a:r>
              <a:rPr sz="3200" spc="50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3200" spc="5" dirty="0">
                <a:solidFill>
                  <a:srgbClr val="003D07"/>
                </a:solidFill>
                <a:latin typeface="Lato"/>
                <a:cs typeface="Lato"/>
              </a:rPr>
              <a:t>components:</a:t>
            </a:r>
            <a:endParaRPr sz="3200">
              <a:latin typeface="Lato"/>
              <a:cs typeface="Lato"/>
            </a:endParaRPr>
          </a:p>
          <a:p>
            <a:pPr marL="751840" lvl="1" indent="-282575">
              <a:lnSpc>
                <a:spcPct val="100000"/>
              </a:lnSpc>
              <a:spcBef>
                <a:spcPts val="700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800" spc="30" dirty="0">
                <a:solidFill>
                  <a:srgbClr val="4F6128"/>
                </a:solidFill>
                <a:latin typeface="Lato"/>
                <a:cs typeface="Lato"/>
              </a:rPr>
              <a:t>Inorganic </a:t>
            </a:r>
            <a:r>
              <a:rPr sz="2800" spc="50" dirty="0">
                <a:solidFill>
                  <a:srgbClr val="4F6128"/>
                </a:solidFill>
                <a:latin typeface="Lato"/>
                <a:cs typeface="Lato"/>
              </a:rPr>
              <a:t>elements </a:t>
            </a:r>
            <a:r>
              <a:rPr sz="2800" spc="15" dirty="0">
                <a:solidFill>
                  <a:srgbClr val="4F6128"/>
                </a:solidFill>
                <a:latin typeface="Lato"/>
                <a:cs typeface="Lato"/>
              </a:rPr>
              <a:t>(C, </a:t>
            </a:r>
            <a:r>
              <a:rPr sz="2800" spc="-125" dirty="0">
                <a:solidFill>
                  <a:srgbClr val="4F6128"/>
                </a:solidFill>
                <a:latin typeface="Lato"/>
                <a:cs typeface="Lato"/>
              </a:rPr>
              <a:t>H, </a:t>
            </a:r>
            <a:r>
              <a:rPr sz="2800" spc="-220" dirty="0">
                <a:solidFill>
                  <a:srgbClr val="4F6128"/>
                </a:solidFill>
                <a:latin typeface="Lato"/>
                <a:cs typeface="Lato"/>
              </a:rPr>
              <a:t>O, </a:t>
            </a:r>
            <a:r>
              <a:rPr sz="2800" spc="-95" dirty="0">
                <a:solidFill>
                  <a:srgbClr val="4F6128"/>
                </a:solidFill>
                <a:latin typeface="Lato"/>
                <a:cs typeface="Lato"/>
              </a:rPr>
              <a:t>N, </a:t>
            </a:r>
            <a:r>
              <a:rPr sz="2800" spc="25" dirty="0">
                <a:solidFill>
                  <a:srgbClr val="4F6128"/>
                </a:solidFill>
                <a:latin typeface="Lato"/>
                <a:cs typeface="Lato"/>
              </a:rPr>
              <a:t>P,</a:t>
            </a:r>
            <a:r>
              <a:rPr sz="2800" spc="10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800" spc="200" dirty="0">
                <a:solidFill>
                  <a:srgbClr val="4F6128"/>
                </a:solidFill>
                <a:latin typeface="Lato"/>
                <a:cs typeface="Lato"/>
              </a:rPr>
              <a:t>S)</a:t>
            </a:r>
            <a:endParaRPr sz="2800">
              <a:latin typeface="Lato"/>
              <a:cs typeface="Lato"/>
            </a:endParaRPr>
          </a:p>
          <a:p>
            <a:pPr marL="751840" lvl="1" indent="-282575">
              <a:lnSpc>
                <a:spcPct val="100000"/>
              </a:lnSpc>
              <a:spcBef>
                <a:spcPts val="710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800" spc="5" dirty="0">
                <a:solidFill>
                  <a:srgbClr val="4F6128"/>
                </a:solidFill>
                <a:latin typeface="Lato"/>
                <a:cs typeface="Lato"/>
              </a:rPr>
              <a:t>Temperature, </a:t>
            </a:r>
            <a:r>
              <a:rPr sz="2800" spc="-15" dirty="0">
                <a:solidFill>
                  <a:srgbClr val="4F6128"/>
                </a:solidFill>
                <a:latin typeface="Lato"/>
                <a:cs typeface="Lato"/>
              </a:rPr>
              <a:t>humidity, </a:t>
            </a:r>
            <a:r>
              <a:rPr sz="2800" spc="60" dirty="0">
                <a:solidFill>
                  <a:srgbClr val="4F6128"/>
                </a:solidFill>
                <a:latin typeface="Lato"/>
                <a:cs typeface="Lato"/>
              </a:rPr>
              <a:t>rainfall,</a:t>
            </a:r>
            <a:r>
              <a:rPr sz="2800" spc="17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800" spc="20" dirty="0">
                <a:solidFill>
                  <a:srgbClr val="4F6128"/>
                </a:solidFill>
                <a:latin typeface="Lato"/>
                <a:cs typeface="Lato"/>
              </a:rPr>
              <a:t>light</a:t>
            </a:r>
            <a:endParaRPr sz="2800">
              <a:latin typeface="Lato"/>
              <a:cs typeface="Lato"/>
            </a:endParaRPr>
          </a:p>
          <a:p>
            <a:pPr marL="352425" indent="-340360">
              <a:lnSpc>
                <a:spcPct val="100000"/>
              </a:lnSpc>
              <a:spcBef>
                <a:spcPts val="790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3200" spc="-5" dirty="0">
                <a:solidFill>
                  <a:srgbClr val="003D07"/>
                </a:solidFill>
                <a:latin typeface="Lato"/>
                <a:cs typeface="Lato"/>
              </a:rPr>
              <a:t>Biotic</a:t>
            </a:r>
            <a:r>
              <a:rPr sz="3200" spc="50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3200" spc="5" dirty="0">
                <a:solidFill>
                  <a:srgbClr val="003D07"/>
                </a:solidFill>
                <a:latin typeface="Lato"/>
                <a:cs typeface="Lato"/>
              </a:rPr>
              <a:t>components:</a:t>
            </a:r>
            <a:endParaRPr sz="3200">
              <a:latin typeface="Lato"/>
              <a:cs typeface="Lato"/>
            </a:endParaRPr>
          </a:p>
          <a:p>
            <a:pPr marL="751840" lvl="1" indent="-282575">
              <a:lnSpc>
                <a:spcPct val="100000"/>
              </a:lnSpc>
              <a:spcBef>
                <a:spcPts val="710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800" spc="50" dirty="0">
                <a:solidFill>
                  <a:srgbClr val="4F6128"/>
                </a:solidFill>
                <a:latin typeface="Lato"/>
                <a:cs typeface="Lato"/>
              </a:rPr>
              <a:t>Producers: </a:t>
            </a:r>
            <a:r>
              <a:rPr sz="2800" spc="60" dirty="0">
                <a:solidFill>
                  <a:srgbClr val="4F6128"/>
                </a:solidFill>
                <a:latin typeface="Lato"/>
                <a:cs typeface="Lato"/>
              </a:rPr>
              <a:t>Some </a:t>
            </a:r>
            <a:r>
              <a:rPr sz="2800" spc="40" dirty="0">
                <a:solidFill>
                  <a:srgbClr val="4F6128"/>
                </a:solidFill>
                <a:latin typeface="Lato"/>
                <a:cs typeface="Lato"/>
              </a:rPr>
              <a:t>scattered </a:t>
            </a:r>
            <a:r>
              <a:rPr sz="2800" spc="55" dirty="0">
                <a:solidFill>
                  <a:srgbClr val="4F6128"/>
                </a:solidFill>
                <a:latin typeface="Lato"/>
                <a:cs typeface="Lato"/>
              </a:rPr>
              <a:t>trees,</a:t>
            </a:r>
            <a:r>
              <a:rPr sz="2800" spc="-1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800" spc="100" dirty="0">
                <a:solidFill>
                  <a:srgbClr val="4F6128"/>
                </a:solidFill>
                <a:latin typeface="Lato"/>
                <a:cs typeface="Lato"/>
              </a:rPr>
              <a:t>Grass</a:t>
            </a:r>
            <a:endParaRPr sz="2800">
              <a:latin typeface="Lato"/>
              <a:cs typeface="Lato"/>
            </a:endParaRPr>
          </a:p>
          <a:p>
            <a:pPr marL="751840" lvl="1" indent="-282575">
              <a:lnSpc>
                <a:spcPct val="100000"/>
              </a:lnSpc>
              <a:spcBef>
                <a:spcPts val="700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800" spc="70" dirty="0">
                <a:solidFill>
                  <a:srgbClr val="4F6128"/>
                </a:solidFill>
                <a:latin typeface="Lato"/>
                <a:cs typeface="Lato"/>
              </a:rPr>
              <a:t>Primary </a:t>
            </a:r>
            <a:r>
              <a:rPr sz="2800" spc="60" dirty="0">
                <a:solidFill>
                  <a:srgbClr val="4F6128"/>
                </a:solidFill>
                <a:latin typeface="Lato"/>
                <a:cs typeface="Lato"/>
              </a:rPr>
              <a:t>consumers: </a:t>
            </a:r>
            <a:r>
              <a:rPr sz="2800" spc="25" dirty="0">
                <a:solidFill>
                  <a:srgbClr val="4F6128"/>
                </a:solidFill>
                <a:latin typeface="Lato"/>
                <a:cs typeface="Lato"/>
              </a:rPr>
              <a:t>Grazing </a:t>
            </a:r>
            <a:r>
              <a:rPr sz="2800" spc="80" dirty="0">
                <a:solidFill>
                  <a:srgbClr val="4F6128"/>
                </a:solidFill>
                <a:latin typeface="Lato"/>
                <a:cs typeface="Lato"/>
              </a:rPr>
              <a:t>animals,</a:t>
            </a:r>
            <a:endParaRPr sz="2800">
              <a:latin typeface="Lato"/>
              <a:cs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937"/>
    </mc:Choice>
    <mc:Fallback>
      <p:transition spd="slow" advTm="1293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5223" y="2823972"/>
            <a:ext cx="5446776" cy="3436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493902"/>
            <a:ext cx="46520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0" dirty="0">
                <a:solidFill>
                  <a:srgbClr val="C3D59B"/>
                </a:solidFill>
              </a:rPr>
              <a:t>Tropical</a:t>
            </a:r>
            <a:r>
              <a:rPr sz="4400" spc="-240" dirty="0">
                <a:solidFill>
                  <a:srgbClr val="C3D59B"/>
                </a:solidFill>
              </a:rPr>
              <a:t> </a:t>
            </a:r>
            <a:r>
              <a:rPr sz="4400" spc="145" dirty="0">
                <a:solidFill>
                  <a:srgbClr val="C3D59B"/>
                </a:solidFill>
              </a:rPr>
              <a:t>grassland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40" y="1564893"/>
            <a:ext cx="5921375" cy="4013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95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2200" spc="-15" dirty="0">
                <a:solidFill>
                  <a:srgbClr val="003D07"/>
                </a:solidFill>
                <a:latin typeface="Lato"/>
                <a:cs typeface="Lato"/>
              </a:rPr>
              <a:t>Notable</a:t>
            </a:r>
            <a:r>
              <a:rPr sz="2200" spc="20" dirty="0">
                <a:solidFill>
                  <a:srgbClr val="003D07"/>
                </a:solidFill>
                <a:latin typeface="Lato"/>
                <a:cs typeface="Lato"/>
              </a:rPr>
              <a:t> features:</a:t>
            </a:r>
            <a:endParaRPr sz="2200">
              <a:latin typeface="Lato"/>
              <a:cs typeface="Lato"/>
            </a:endParaRPr>
          </a:p>
          <a:p>
            <a:pPr marL="751840" lvl="1" indent="-282575">
              <a:lnSpc>
                <a:spcPts val="2160"/>
              </a:lnSpc>
              <a:spcBef>
                <a:spcPts val="20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000" spc="10" dirty="0">
                <a:solidFill>
                  <a:srgbClr val="4F6128"/>
                </a:solidFill>
                <a:latin typeface="Lato"/>
                <a:cs typeface="Lato"/>
              </a:rPr>
              <a:t>Located </a:t>
            </a:r>
            <a:r>
              <a:rPr sz="2000" spc="55" dirty="0">
                <a:solidFill>
                  <a:srgbClr val="4F6128"/>
                </a:solidFill>
                <a:latin typeface="Lato"/>
                <a:cs typeface="Lato"/>
              </a:rPr>
              <a:t>near </a:t>
            </a:r>
            <a:r>
              <a:rPr sz="2000" spc="-20" dirty="0">
                <a:solidFill>
                  <a:srgbClr val="4F6128"/>
                </a:solidFill>
                <a:latin typeface="Lato"/>
                <a:cs typeface="Lato"/>
              </a:rPr>
              <a:t>the </a:t>
            </a:r>
            <a:r>
              <a:rPr sz="2000" spc="5" dirty="0">
                <a:solidFill>
                  <a:srgbClr val="4F6128"/>
                </a:solidFill>
                <a:latin typeface="Lato"/>
                <a:cs typeface="Lato"/>
              </a:rPr>
              <a:t>equator, </a:t>
            </a:r>
            <a:r>
              <a:rPr sz="2000" spc="-10" dirty="0">
                <a:solidFill>
                  <a:srgbClr val="4F6128"/>
                </a:solidFill>
                <a:latin typeface="Lato"/>
                <a:cs typeface="Lato"/>
              </a:rPr>
              <a:t>between </a:t>
            </a:r>
            <a:r>
              <a:rPr sz="2000" spc="-20" dirty="0">
                <a:solidFill>
                  <a:srgbClr val="4F6128"/>
                </a:solidFill>
                <a:latin typeface="Lato"/>
                <a:cs typeface="Lato"/>
              </a:rPr>
              <a:t>the</a:t>
            </a:r>
            <a:r>
              <a:rPr sz="2000" spc="-1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-20" dirty="0">
                <a:solidFill>
                  <a:srgbClr val="4F6128"/>
                </a:solidFill>
                <a:latin typeface="Lato"/>
                <a:cs typeface="Lato"/>
              </a:rPr>
              <a:t>Tropic</a:t>
            </a:r>
            <a:endParaRPr sz="2000">
              <a:latin typeface="Lato"/>
              <a:cs typeface="Lato"/>
            </a:endParaRPr>
          </a:p>
          <a:p>
            <a:pPr marL="751840">
              <a:lnSpc>
                <a:spcPts val="2160"/>
              </a:lnSpc>
            </a:pPr>
            <a:r>
              <a:rPr sz="2000" spc="-55" dirty="0">
                <a:solidFill>
                  <a:srgbClr val="4F6128"/>
                </a:solidFill>
                <a:latin typeface="Lato"/>
                <a:cs typeface="Lato"/>
              </a:rPr>
              <a:t>of </a:t>
            </a:r>
            <a:r>
              <a:rPr sz="2000" spc="25" dirty="0">
                <a:solidFill>
                  <a:srgbClr val="4F6128"/>
                </a:solidFill>
                <a:latin typeface="Lato"/>
                <a:cs typeface="Lato"/>
              </a:rPr>
              <a:t>Cancer </a:t>
            </a:r>
            <a:r>
              <a:rPr sz="2000" spc="5" dirty="0">
                <a:solidFill>
                  <a:srgbClr val="4F6128"/>
                </a:solidFill>
                <a:latin typeface="Lato"/>
                <a:cs typeface="Lato"/>
              </a:rPr>
              <a:t>and </a:t>
            </a:r>
            <a:r>
              <a:rPr sz="2000" spc="-25" dirty="0">
                <a:solidFill>
                  <a:srgbClr val="4F6128"/>
                </a:solidFill>
                <a:latin typeface="Lato"/>
                <a:cs typeface="Lato"/>
              </a:rPr>
              <a:t>the </a:t>
            </a:r>
            <a:r>
              <a:rPr sz="2000" spc="-20" dirty="0">
                <a:solidFill>
                  <a:srgbClr val="4F6128"/>
                </a:solidFill>
                <a:latin typeface="Lato"/>
                <a:cs typeface="Lato"/>
              </a:rPr>
              <a:t>Tropic </a:t>
            </a:r>
            <a:r>
              <a:rPr sz="2000" spc="-55" dirty="0">
                <a:solidFill>
                  <a:srgbClr val="4F6128"/>
                </a:solidFill>
                <a:latin typeface="Lato"/>
                <a:cs typeface="Lato"/>
              </a:rPr>
              <a:t>of</a:t>
            </a:r>
            <a:r>
              <a:rPr sz="2000" spc="16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15" dirty="0">
                <a:solidFill>
                  <a:srgbClr val="4F6128"/>
                </a:solidFill>
                <a:latin typeface="Lato"/>
                <a:cs typeface="Lato"/>
              </a:rPr>
              <a:t>Capricorn.</a:t>
            </a:r>
            <a:endParaRPr sz="2000">
              <a:latin typeface="Lato"/>
              <a:cs typeface="Lato"/>
            </a:endParaRPr>
          </a:p>
          <a:p>
            <a:pPr marL="751840" marR="368935" lvl="1" indent="-281940">
              <a:lnSpc>
                <a:spcPts val="1920"/>
              </a:lnSpc>
              <a:spcBef>
                <a:spcPts val="484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000" spc="-5" dirty="0">
                <a:solidFill>
                  <a:srgbClr val="4F6128"/>
                </a:solidFill>
                <a:latin typeface="Lato"/>
                <a:cs typeface="Lato"/>
              </a:rPr>
              <a:t>Although </a:t>
            </a:r>
            <a:r>
              <a:rPr sz="2000" spc="25" dirty="0">
                <a:solidFill>
                  <a:srgbClr val="4F6128"/>
                </a:solidFill>
                <a:latin typeface="Lato"/>
                <a:cs typeface="Lato"/>
              </a:rPr>
              <a:t>these </a:t>
            </a:r>
            <a:r>
              <a:rPr sz="2000" spc="85" dirty="0">
                <a:solidFill>
                  <a:srgbClr val="4F6128"/>
                </a:solidFill>
                <a:latin typeface="Lato"/>
                <a:cs typeface="Lato"/>
              </a:rPr>
              <a:t>areas </a:t>
            </a:r>
            <a:r>
              <a:rPr sz="2000" spc="65" dirty="0">
                <a:solidFill>
                  <a:srgbClr val="4F6128"/>
                </a:solidFill>
                <a:latin typeface="Lato"/>
                <a:cs typeface="Lato"/>
              </a:rPr>
              <a:t>are </a:t>
            </a:r>
            <a:r>
              <a:rPr sz="2000" spc="50" dirty="0">
                <a:solidFill>
                  <a:srgbClr val="4F6128"/>
                </a:solidFill>
                <a:latin typeface="Lato"/>
                <a:cs typeface="Lato"/>
              </a:rPr>
              <a:t>overall </a:t>
            </a:r>
            <a:r>
              <a:rPr sz="2000" spc="15" dirty="0">
                <a:solidFill>
                  <a:srgbClr val="4F6128"/>
                </a:solidFill>
                <a:latin typeface="Lato"/>
                <a:cs typeface="Lato"/>
              </a:rPr>
              <a:t>very</a:t>
            </a:r>
            <a:r>
              <a:rPr sz="2000" spc="-22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4F6128"/>
                </a:solidFill>
                <a:latin typeface="Lato"/>
                <a:cs typeface="Lato"/>
              </a:rPr>
              <a:t>dry,  </a:t>
            </a:r>
            <a:r>
              <a:rPr sz="2000" spc="-35" dirty="0">
                <a:solidFill>
                  <a:srgbClr val="4F6128"/>
                </a:solidFill>
                <a:latin typeface="Lato"/>
                <a:cs typeface="Lato"/>
              </a:rPr>
              <a:t>they </a:t>
            </a:r>
            <a:r>
              <a:rPr sz="2000" spc="-45" dirty="0">
                <a:solidFill>
                  <a:srgbClr val="4F6128"/>
                </a:solidFill>
                <a:latin typeface="Lato"/>
                <a:cs typeface="Lato"/>
              </a:rPr>
              <a:t>do </a:t>
            </a:r>
            <a:r>
              <a:rPr sz="2000" spc="15" dirty="0">
                <a:solidFill>
                  <a:srgbClr val="4F6128"/>
                </a:solidFill>
                <a:latin typeface="Lato"/>
                <a:cs typeface="Lato"/>
              </a:rPr>
              <a:t>have </a:t>
            </a:r>
            <a:r>
              <a:rPr sz="2000" spc="70" dirty="0">
                <a:solidFill>
                  <a:srgbClr val="4F6128"/>
                </a:solidFill>
                <a:latin typeface="Lato"/>
                <a:cs typeface="Lato"/>
              </a:rPr>
              <a:t>a </a:t>
            </a:r>
            <a:r>
              <a:rPr sz="2000" spc="65" dirty="0">
                <a:solidFill>
                  <a:srgbClr val="4F6128"/>
                </a:solidFill>
                <a:latin typeface="Lato"/>
                <a:cs typeface="Lato"/>
              </a:rPr>
              <a:t>season </a:t>
            </a:r>
            <a:r>
              <a:rPr sz="2000" spc="-55" dirty="0">
                <a:solidFill>
                  <a:srgbClr val="4F6128"/>
                </a:solidFill>
                <a:latin typeface="Lato"/>
                <a:cs typeface="Lato"/>
              </a:rPr>
              <a:t>of </a:t>
            </a:r>
            <a:r>
              <a:rPr sz="2000" dirty="0">
                <a:solidFill>
                  <a:srgbClr val="4F6128"/>
                </a:solidFill>
                <a:latin typeface="Lato"/>
                <a:cs typeface="Lato"/>
              </a:rPr>
              <a:t>heavy</a:t>
            </a:r>
            <a:r>
              <a:rPr sz="2000" spc="2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40" dirty="0">
                <a:solidFill>
                  <a:srgbClr val="4F6128"/>
                </a:solidFill>
                <a:latin typeface="Lato"/>
                <a:cs typeface="Lato"/>
              </a:rPr>
              <a:t>rain.</a:t>
            </a:r>
            <a:endParaRPr sz="2000">
              <a:latin typeface="Lato"/>
              <a:cs typeface="Lato"/>
            </a:endParaRPr>
          </a:p>
          <a:p>
            <a:pPr marL="751840" lvl="1" indent="-282575">
              <a:lnSpc>
                <a:spcPct val="100000"/>
              </a:lnSpc>
              <a:spcBef>
                <a:spcPts val="40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000" spc="-25" dirty="0">
                <a:solidFill>
                  <a:srgbClr val="4F6128"/>
                </a:solidFill>
                <a:latin typeface="Lato"/>
                <a:cs typeface="Lato"/>
              </a:rPr>
              <a:t>Dominated </a:t>
            </a:r>
            <a:r>
              <a:rPr sz="2000" spc="-50" dirty="0">
                <a:solidFill>
                  <a:srgbClr val="4F6128"/>
                </a:solidFill>
                <a:latin typeface="Lato"/>
                <a:cs typeface="Lato"/>
              </a:rPr>
              <a:t>by</a:t>
            </a:r>
            <a:r>
              <a:rPr sz="2000" spc="2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105" dirty="0">
                <a:solidFill>
                  <a:srgbClr val="4F6128"/>
                </a:solidFill>
                <a:latin typeface="Lato"/>
                <a:cs typeface="Lato"/>
              </a:rPr>
              <a:t>grasses</a:t>
            </a:r>
            <a:endParaRPr sz="2000">
              <a:latin typeface="Lato"/>
              <a:cs typeface="Lato"/>
            </a:endParaRPr>
          </a:p>
          <a:p>
            <a:pPr marL="751840" lvl="1" indent="-282575">
              <a:lnSpc>
                <a:spcPts val="2160"/>
              </a:lnSpc>
              <a:spcBef>
                <a:spcPts val="15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000" spc="-100" dirty="0">
                <a:solidFill>
                  <a:srgbClr val="4F6128"/>
                </a:solidFill>
                <a:latin typeface="Lato"/>
                <a:cs typeface="Lato"/>
              </a:rPr>
              <a:t>May </a:t>
            </a:r>
            <a:r>
              <a:rPr sz="2000" spc="15" dirty="0">
                <a:solidFill>
                  <a:srgbClr val="4F6128"/>
                </a:solidFill>
                <a:latin typeface="Lato"/>
                <a:cs typeface="Lato"/>
              </a:rPr>
              <a:t>have </a:t>
            </a:r>
            <a:r>
              <a:rPr sz="2000" spc="55" dirty="0">
                <a:solidFill>
                  <a:srgbClr val="4F6128"/>
                </a:solidFill>
                <a:latin typeface="Lato"/>
                <a:cs typeface="Lato"/>
              </a:rPr>
              <a:t>some </a:t>
            </a:r>
            <a:r>
              <a:rPr sz="2000" spc="35" dirty="0">
                <a:solidFill>
                  <a:srgbClr val="4F6128"/>
                </a:solidFill>
                <a:latin typeface="Lato"/>
                <a:cs typeface="Lato"/>
              </a:rPr>
              <a:t>drought-resistant,</a:t>
            </a:r>
            <a:r>
              <a:rPr sz="2000" spc="1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65" dirty="0">
                <a:solidFill>
                  <a:srgbClr val="4F6128"/>
                </a:solidFill>
                <a:latin typeface="Lato"/>
                <a:cs typeface="Lato"/>
              </a:rPr>
              <a:t>fire-</a:t>
            </a:r>
            <a:endParaRPr sz="2000">
              <a:latin typeface="Lato"/>
              <a:cs typeface="Lato"/>
            </a:endParaRPr>
          </a:p>
          <a:p>
            <a:pPr marL="751840">
              <a:lnSpc>
                <a:spcPts val="2160"/>
              </a:lnSpc>
            </a:pPr>
            <a:r>
              <a:rPr sz="2000" spc="50" dirty="0">
                <a:solidFill>
                  <a:srgbClr val="4F6128"/>
                </a:solidFill>
                <a:latin typeface="Lato"/>
                <a:cs typeface="Lato"/>
              </a:rPr>
              <a:t>resistant</a:t>
            </a:r>
            <a:r>
              <a:rPr sz="2000" spc="-2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50" dirty="0">
                <a:solidFill>
                  <a:srgbClr val="4F6128"/>
                </a:solidFill>
                <a:latin typeface="Lato"/>
                <a:cs typeface="Lato"/>
              </a:rPr>
              <a:t>trees</a:t>
            </a:r>
            <a:endParaRPr sz="2000">
              <a:latin typeface="Lato"/>
              <a:cs typeface="Lato"/>
            </a:endParaRPr>
          </a:p>
          <a:p>
            <a:pPr marL="751840" marR="174625" lvl="1" indent="-281940">
              <a:lnSpc>
                <a:spcPct val="80000"/>
              </a:lnSpc>
              <a:spcBef>
                <a:spcPts val="505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000" spc="35" dirty="0">
                <a:solidFill>
                  <a:srgbClr val="4F6128"/>
                </a:solidFill>
                <a:latin typeface="Lato"/>
                <a:cs typeface="Lato"/>
              </a:rPr>
              <a:t>Animals: </a:t>
            </a:r>
            <a:r>
              <a:rPr sz="2000" spc="30" dirty="0">
                <a:solidFill>
                  <a:srgbClr val="4F6128"/>
                </a:solidFill>
                <a:latin typeface="Lato"/>
                <a:cs typeface="Lato"/>
              </a:rPr>
              <a:t>giraffes, </a:t>
            </a:r>
            <a:r>
              <a:rPr sz="2000" spc="60" dirty="0">
                <a:solidFill>
                  <a:srgbClr val="4F6128"/>
                </a:solidFill>
                <a:latin typeface="Lato"/>
                <a:cs typeface="Lato"/>
              </a:rPr>
              <a:t>zebras, </a:t>
            </a:r>
            <a:r>
              <a:rPr sz="2000" spc="15" dirty="0">
                <a:solidFill>
                  <a:srgbClr val="4F6128"/>
                </a:solidFill>
                <a:latin typeface="Lato"/>
                <a:cs typeface="Lato"/>
              </a:rPr>
              <a:t>buffaloes,  </a:t>
            </a:r>
            <a:r>
              <a:rPr sz="2000" spc="40" dirty="0">
                <a:solidFill>
                  <a:srgbClr val="4F6128"/>
                </a:solidFill>
                <a:latin typeface="Lato"/>
                <a:cs typeface="Lato"/>
              </a:rPr>
              <a:t>kangaroos, </a:t>
            </a:r>
            <a:r>
              <a:rPr sz="2000" spc="25" dirty="0">
                <a:solidFill>
                  <a:srgbClr val="4F6128"/>
                </a:solidFill>
                <a:latin typeface="Lato"/>
                <a:cs typeface="Lato"/>
              </a:rPr>
              <a:t>mice, </a:t>
            </a:r>
            <a:r>
              <a:rPr sz="2000" spc="50" dirty="0">
                <a:solidFill>
                  <a:srgbClr val="4F6128"/>
                </a:solidFill>
                <a:latin typeface="Lato"/>
                <a:cs typeface="Lato"/>
              </a:rPr>
              <a:t>moles, </a:t>
            </a:r>
            <a:r>
              <a:rPr sz="2000" spc="30" dirty="0">
                <a:solidFill>
                  <a:srgbClr val="4F6128"/>
                </a:solidFill>
                <a:latin typeface="Lato"/>
                <a:cs typeface="Lato"/>
              </a:rPr>
              <a:t>gophers, </a:t>
            </a:r>
            <a:r>
              <a:rPr sz="2000" spc="5" dirty="0">
                <a:solidFill>
                  <a:srgbClr val="4F6128"/>
                </a:solidFill>
                <a:latin typeface="Lato"/>
                <a:cs typeface="Lato"/>
              </a:rPr>
              <a:t>ground  </a:t>
            </a:r>
            <a:r>
              <a:rPr sz="2000" spc="65" dirty="0">
                <a:solidFill>
                  <a:srgbClr val="4F6128"/>
                </a:solidFill>
                <a:latin typeface="Lato"/>
                <a:cs typeface="Lato"/>
              </a:rPr>
              <a:t>squirrels, snakes, </a:t>
            </a:r>
            <a:r>
              <a:rPr sz="2000" spc="45" dirty="0">
                <a:solidFill>
                  <a:srgbClr val="4F6128"/>
                </a:solidFill>
                <a:latin typeface="Lato"/>
                <a:cs typeface="Lato"/>
              </a:rPr>
              <a:t>worms, </a:t>
            </a:r>
            <a:r>
              <a:rPr sz="2000" spc="30" dirty="0">
                <a:solidFill>
                  <a:srgbClr val="4F6128"/>
                </a:solidFill>
                <a:latin typeface="Lato"/>
                <a:cs typeface="Lato"/>
              </a:rPr>
              <a:t>termites,</a:t>
            </a:r>
            <a:r>
              <a:rPr sz="2000" spc="-20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25" dirty="0">
                <a:solidFill>
                  <a:srgbClr val="4F6128"/>
                </a:solidFill>
                <a:latin typeface="Lato"/>
                <a:cs typeface="Lato"/>
              </a:rPr>
              <a:t>beetles,  </a:t>
            </a:r>
            <a:r>
              <a:rPr sz="2000" spc="40" dirty="0">
                <a:solidFill>
                  <a:srgbClr val="4F6128"/>
                </a:solidFill>
                <a:latin typeface="Lato"/>
                <a:cs typeface="Lato"/>
              </a:rPr>
              <a:t>lions, leopards, </a:t>
            </a:r>
            <a:r>
              <a:rPr sz="2000" spc="30" dirty="0">
                <a:solidFill>
                  <a:srgbClr val="4F6128"/>
                </a:solidFill>
                <a:latin typeface="Lato"/>
                <a:cs typeface="Lato"/>
              </a:rPr>
              <a:t>hyenas, </a:t>
            </a:r>
            <a:r>
              <a:rPr sz="2000" spc="5" dirty="0">
                <a:solidFill>
                  <a:srgbClr val="4F6128"/>
                </a:solidFill>
                <a:latin typeface="Lato"/>
                <a:cs typeface="Lato"/>
              </a:rPr>
              <a:t>and</a:t>
            </a:r>
            <a:r>
              <a:rPr sz="2000" spc="-13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25" dirty="0">
                <a:solidFill>
                  <a:srgbClr val="4F6128"/>
                </a:solidFill>
                <a:latin typeface="Lato"/>
                <a:cs typeface="Lato"/>
              </a:rPr>
              <a:t>elephants.</a:t>
            </a:r>
            <a:endParaRPr sz="2000">
              <a:latin typeface="Lato"/>
              <a:cs typeface="Lato"/>
            </a:endParaRPr>
          </a:p>
          <a:p>
            <a:pPr marL="352425" indent="-340360">
              <a:lnSpc>
                <a:spcPct val="100000"/>
              </a:lnSpc>
              <a:spcBef>
                <a:spcPts val="80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2200" spc="50" dirty="0">
                <a:solidFill>
                  <a:srgbClr val="003D07"/>
                </a:solidFill>
                <a:latin typeface="Lato"/>
                <a:cs typeface="Lato"/>
              </a:rPr>
              <a:t>Examples:</a:t>
            </a:r>
            <a:endParaRPr sz="2200">
              <a:latin typeface="Lato"/>
              <a:cs typeface="Lato"/>
            </a:endParaRPr>
          </a:p>
          <a:p>
            <a:pPr marL="751840" lvl="1" indent="-282575">
              <a:lnSpc>
                <a:spcPct val="100000"/>
              </a:lnSpc>
              <a:spcBef>
                <a:spcPts val="20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000" spc="60" dirty="0">
                <a:solidFill>
                  <a:srgbClr val="4F6128"/>
                </a:solidFill>
                <a:latin typeface="Lato"/>
                <a:cs typeface="Lato"/>
              </a:rPr>
              <a:t>Savannas</a:t>
            </a:r>
            <a:endParaRPr sz="2000">
              <a:latin typeface="Lato"/>
              <a:cs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960"/>
    </mc:Choice>
    <mc:Fallback>
      <p:transition spd="slow" advTm="3396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93208" y="1495044"/>
            <a:ext cx="7098792" cy="4748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493902"/>
            <a:ext cx="53314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70" dirty="0">
                <a:solidFill>
                  <a:srgbClr val="C3D59B"/>
                </a:solidFill>
              </a:rPr>
              <a:t>Temperate</a:t>
            </a:r>
            <a:r>
              <a:rPr sz="4400" spc="-260" dirty="0">
                <a:solidFill>
                  <a:srgbClr val="C3D59B"/>
                </a:solidFill>
              </a:rPr>
              <a:t> </a:t>
            </a:r>
            <a:r>
              <a:rPr sz="4400" spc="145" dirty="0">
                <a:solidFill>
                  <a:srgbClr val="C3D59B"/>
                </a:solidFill>
              </a:rPr>
              <a:t>grassland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40" y="1555749"/>
            <a:ext cx="4070350" cy="434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95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2500" spc="-20" dirty="0">
                <a:solidFill>
                  <a:srgbClr val="003D07"/>
                </a:solidFill>
                <a:latin typeface="Lato"/>
                <a:cs typeface="Lato"/>
              </a:rPr>
              <a:t>Notable</a:t>
            </a:r>
            <a:r>
              <a:rPr sz="2500" spc="35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2500" spc="25" dirty="0">
                <a:solidFill>
                  <a:srgbClr val="003D07"/>
                </a:solidFill>
                <a:latin typeface="Lato"/>
                <a:cs typeface="Lato"/>
              </a:rPr>
              <a:t>features:</a:t>
            </a:r>
            <a:endParaRPr sz="2500">
              <a:latin typeface="Lato"/>
              <a:cs typeface="Lato"/>
            </a:endParaRPr>
          </a:p>
          <a:p>
            <a:pPr marL="751840" marR="5080" lvl="1" indent="-281940">
              <a:lnSpc>
                <a:spcPct val="8000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200" spc="15" dirty="0">
                <a:solidFill>
                  <a:srgbClr val="4F6128"/>
                </a:solidFill>
                <a:latin typeface="Lato"/>
                <a:cs typeface="Lato"/>
              </a:rPr>
              <a:t>Trees </a:t>
            </a:r>
            <a:r>
              <a:rPr sz="2200" dirty="0">
                <a:solidFill>
                  <a:srgbClr val="4F6128"/>
                </a:solidFill>
                <a:latin typeface="Lato"/>
                <a:cs typeface="Lato"/>
              </a:rPr>
              <a:t>and </a:t>
            </a:r>
            <a:r>
              <a:rPr sz="2200" spc="75" dirty="0">
                <a:solidFill>
                  <a:srgbClr val="4F6128"/>
                </a:solidFill>
                <a:latin typeface="Lato"/>
                <a:cs typeface="Lato"/>
              </a:rPr>
              <a:t>shrubs </a:t>
            </a:r>
            <a:r>
              <a:rPr sz="2200" spc="70" dirty="0">
                <a:solidFill>
                  <a:srgbClr val="4F6128"/>
                </a:solidFill>
                <a:latin typeface="Lato"/>
                <a:cs typeface="Lato"/>
              </a:rPr>
              <a:t>are  </a:t>
            </a:r>
            <a:r>
              <a:rPr sz="2200" spc="10" dirty="0">
                <a:solidFill>
                  <a:srgbClr val="4F6128"/>
                </a:solidFill>
                <a:latin typeface="Lato"/>
                <a:cs typeface="Lato"/>
              </a:rPr>
              <a:t>completely </a:t>
            </a:r>
            <a:r>
              <a:rPr sz="2200" spc="20" dirty="0">
                <a:solidFill>
                  <a:srgbClr val="4F6128"/>
                </a:solidFill>
                <a:latin typeface="Lato"/>
                <a:cs typeface="Lato"/>
              </a:rPr>
              <a:t>absent </a:t>
            </a:r>
            <a:r>
              <a:rPr sz="2200" spc="40" dirty="0">
                <a:solidFill>
                  <a:srgbClr val="4F6128"/>
                </a:solidFill>
                <a:latin typeface="Lato"/>
                <a:cs typeface="Lato"/>
              </a:rPr>
              <a:t>or</a:t>
            </a:r>
            <a:r>
              <a:rPr sz="2200" spc="1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200" spc="65" dirty="0">
                <a:solidFill>
                  <a:srgbClr val="4F6128"/>
                </a:solidFill>
                <a:latin typeface="Lato"/>
                <a:cs typeface="Lato"/>
              </a:rPr>
              <a:t>rare.</a:t>
            </a:r>
            <a:endParaRPr sz="2200">
              <a:latin typeface="Lato"/>
              <a:cs typeface="Lato"/>
            </a:endParaRPr>
          </a:p>
          <a:p>
            <a:pPr marL="751840" marR="259715" lvl="1" indent="-281940">
              <a:lnSpc>
                <a:spcPct val="80000"/>
              </a:lnSpc>
              <a:spcBef>
                <a:spcPts val="605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200" spc="10" dirty="0">
                <a:solidFill>
                  <a:srgbClr val="4F6128"/>
                </a:solidFill>
                <a:latin typeface="Lato"/>
                <a:cs typeface="Lato"/>
              </a:rPr>
              <a:t>cold </a:t>
            </a:r>
            <a:r>
              <a:rPr sz="2200" spc="35" dirty="0">
                <a:solidFill>
                  <a:srgbClr val="4F6128"/>
                </a:solidFill>
                <a:latin typeface="Lato"/>
                <a:cs typeface="Lato"/>
              </a:rPr>
              <a:t>winters </a:t>
            </a:r>
            <a:r>
              <a:rPr sz="2200" spc="45" dirty="0">
                <a:solidFill>
                  <a:srgbClr val="4F6128"/>
                </a:solidFill>
                <a:latin typeface="Lato"/>
                <a:cs typeface="Lato"/>
              </a:rPr>
              <a:t>(-40⁰C) </a:t>
            </a:r>
            <a:r>
              <a:rPr sz="2200" dirty="0">
                <a:solidFill>
                  <a:srgbClr val="4F6128"/>
                </a:solidFill>
                <a:latin typeface="Lato"/>
                <a:cs typeface="Lato"/>
              </a:rPr>
              <a:t>and  </a:t>
            </a:r>
            <a:r>
              <a:rPr sz="2200" spc="-45" dirty="0">
                <a:solidFill>
                  <a:srgbClr val="4F6128"/>
                </a:solidFill>
                <a:latin typeface="Lato"/>
                <a:cs typeface="Lato"/>
              </a:rPr>
              <a:t>hot </a:t>
            </a:r>
            <a:r>
              <a:rPr sz="2200" spc="90" dirty="0">
                <a:solidFill>
                  <a:srgbClr val="4F6128"/>
                </a:solidFill>
                <a:latin typeface="Lato"/>
                <a:cs typeface="Lato"/>
              </a:rPr>
              <a:t>summers</a:t>
            </a:r>
            <a:r>
              <a:rPr sz="2200" spc="7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200" dirty="0">
                <a:solidFill>
                  <a:srgbClr val="4F6128"/>
                </a:solidFill>
                <a:latin typeface="Lato"/>
                <a:cs typeface="Lato"/>
              </a:rPr>
              <a:t>(38⁰C)</a:t>
            </a:r>
            <a:endParaRPr sz="2200">
              <a:latin typeface="Lato"/>
              <a:cs typeface="Lato"/>
            </a:endParaRPr>
          </a:p>
          <a:p>
            <a:pPr marL="751840" lvl="1" indent="-282575">
              <a:lnSpc>
                <a:spcPct val="100000"/>
              </a:lnSpc>
              <a:spcBef>
                <a:spcPts val="70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200" spc="-25" dirty="0">
                <a:solidFill>
                  <a:srgbClr val="4F6128"/>
                </a:solidFill>
                <a:latin typeface="Lato"/>
                <a:cs typeface="Lato"/>
              </a:rPr>
              <a:t>Gentle</a:t>
            </a:r>
            <a:r>
              <a:rPr sz="2200" spc="2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200" spc="45" dirty="0">
                <a:solidFill>
                  <a:srgbClr val="4F6128"/>
                </a:solidFill>
                <a:latin typeface="Lato"/>
                <a:cs typeface="Lato"/>
              </a:rPr>
              <a:t>slope</a:t>
            </a:r>
            <a:endParaRPr sz="2200">
              <a:latin typeface="Lato"/>
              <a:cs typeface="Lato"/>
            </a:endParaRPr>
          </a:p>
          <a:p>
            <a:pPr marL="751840" marR="105410" lvl="1" indent="-281940">
              <a:lnSpc>
                <a:spcPct val="8000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200" spc="40" dirty="0">
                <a:solidFill>
                  <a:srgbClr val="4F6128"/>
                </a:solidFill>
                <a:latin typeface="Lato"/>
                <a:cs typeface="Lato"/>
              </a:rPr>
              <a:t>Animals: </a:t>
            </a:r>
            <a:r>
              <a:rPr sz="2200" spc="10" dirty="0">
                <a:solidFill>
                  <a:srgbClr val="4F6128"/>
                </a:solidFill>
                <a:latin typeface="Lato"/>
                <a:cs typeface="Lato"/>
              </a:rPr>
              <a:t>Rodents,</a:t>
            </a:r>
            <a:r>
              <a:rPr sz="2200" spc="-3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200" spc="40" dirty="0">
                <a:solidFill>
                  <a:srgbClr val="4F6128"/>
                </a:solidFill>
                <a:latin typeface="Lato"/>
                <a:cs typeface="Lato"/>
              </a:rPr>
              <a:t>bisons,  </a:t>
            </a:r>
            <a:r>
              <a:rPr sz="2200" spc="25" dirty="0">
                <a:solidFill>
                  <a:srgbClr val="4F6128"/>
                </a:solidFill>
                <a:latin typeface="Lato"/>
                <a:cs typeface="Lato"/>
              </a:rPr>
              <a:t>wolves, </a:t>
            </a:r>
            <a:r>
              <a:rPr sz="2200" spc="40" dirty="0">
                <a:solidFill>
                  <a:srgbClr val="4F6128"/>
                </a:solidFill>
                <a:latin typeface="Lato"/>
                <a:cs typeface="Lato"/>
              </a:rPr>
              <a:t>hawks, </a:t>
            </a:r>
            <a:r>
              <a:rPr sz="2200" spc="55" dirty="0">
                <a:solidFill>
                  <a:srgbClr val="4F6128"/>
                </a:solidFill>
                <a:latin typeface="Lato"/>
                <a:cs typeface="Lato"/>
              </a:rPr>
              <a:t>owls</a:t>
            </a:r>
            <a:r>
              <a:rPr sz="2200" spc="-4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200" spc="-15" dirty="0">
                <a:solidFill>
                  <a:srgbClr val="4F6128"/>
                </a:solidFill>
                <a:latin typeface="Lato"/>
                <a:cs typeface="Lato"/>
              </a:rPr>
              <a:t>etc.</a:t>
            </a:r>
            <a:endParaRPr sz="2200">
              <a:latin typeface="Lato"/>
              <a:cs typeface="Lato"/>
            </a:endParaRPr>
          </a:p>
          <a:p>
            <a:pPr marL="352425" indent="-340360">
              <a:lnSpc>
                <a:spcPct val="100000"/>
              </a:lnSpc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2500" spc="55" dirty="0">
                <a:solidFill>
                  <a:srgbClr val="003D07"/>
                </a:solidFill>
                <a:latin typeface="Lato"/>
                <a:cs typeface="Lato"/>
              </a:rPr>
              <a:t>Examples:</a:t>
            </a:r>
            <a:endParaRPr sz="2500">
              <a:latin typeface="Lato"/>
              <a:cs typeface="Lato"/>
            </a:endParaRPr>
          </a:p>
          <a:p>
            <a:pPr marL="751840" lvl="1" indent="-282575">
              <a:lnSpc>
                <a:spcPct val="100000"/>
              </a:lnSpc>
              <a:spcBef>
                <a:spcPts val="75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200" spc="75" dirty="0">
                <a:solidFill>
                  <a:srgbClr val="4F6128"/>
                </a:solidFill>
                <a:latin typeface="Lato"/>
                <a:cs typeface="Lato"/>
              </a:rPr>
              <a:t>Prairies </a:t>
            </a:r>
            <a:r>
              <a:rPr sz="2200" spc="25" dirty="0">
                <a:solidFill>
                  <a:srgbClr val="4F6128"/>
                </a:solidFill>
                <a:latin typeface="Lato"/>
                <a:cs typeface="Lato"/>
              </a:rPr>
              <a:t>(South</a:t>
            </a:r>
            <a:r>
              <a:rPr sz="2200" spc="-3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200" spc="50" dirty="0">
                <a:solidFill>
                  <a:srgbClr val="4F6128"/>
                </a:solidFill>
                <a:latin typeface="Lato"/>
                <a:cs typeface="Lato"/>
              </a:rPr>
              <a:t>America)</a:t>
            </a:r>
            <a:endParaRPr sz="2200">
              <a:latin typeface="Lato"/>
              <a:cs typeface="Lato"/>
            </a:endParaRPr>
          </a:p>
          <a:p>
            <a:pPr marL="751840" lvl="1" indent="-282575">
              <a:lnSpc>
                <a:spcPct val="100000"/>
              </a:lnSpc>
              <a:spcBef>
                <a:spcPts val="70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200" spc="65" dirty="0">
                <a:solidFill>
                  <a:srgbClr val="4F6128"/>
                </a:solidFill>
                <a:latin typeface="Lato"/>
                <a:cs typeface="Lato"/>
              </a:rPr>
              <a:t>Pampas</a:t>
            </a:r>
            <a:r>
              <a:rPr sz="2200" spc="3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200" spc="50" dirty="0">
                <a:solidFill>
                  <a:srgbClr val="4F6128"/>
                </a:solidFill>
                <a:latin typeface="Lato"/>
                <a:cs typeface="Lato"/>
              </a:rPr>
              <a:t>(Africa)</a:t>
            </a:r>
            <a:endParaRPr sz="2200">
              <a:latin typeface="Lato"/>
              <a:cs typeface="Lato"/>
            </a:endParaRPr>
          </a:p>
          <a:p>
            <a:pPr marL="751840" lvl="1" indent="-282575">
              <a:lnSpc>
                <a:spcPct val="100000"/>
              </a:lnSpc>
              <a:spcBef>
                <a:spcPts val="75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200" spc="10" dirty="0">
                <a:solidFill>
                  <a:srgbClr val="4F6128"/>
                </a:solidFill>
                <a:latin typeface="Lato"/>
                <a:cs typeface="Lato"/>
              </a:rPr>
              <a:t>Velds </a:t>
            </a:r>
            <a:r>
              <a:rPr sz="2200" spc="30" dirty="0">
                <a:solidFill>
                  <a:srgbClr val="4F6128"/>
                </a:solidFill>
                <a:latin typeface="Lato"/>
                <a:cs typeface="Lato"/>
              </a:rPr>
              <a:t>(Central</a:t>
            </a:r>
            <a:r>
              <a:rPr sz="2200" spc="4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200" spc="35" dirty="0">
                <a:solidFill>
                  <a:srgbClr val="4F6128"/>
                </a:solidFill>
                <a:latin typeface="Lato"/>
                <a:cs typeface="Lato"/>
              </a:rPr>
              <a:t>Europe)</a:t>
            </a:r>
            <a:endParaRPr sz="2200">
              <a:latin typeface="Lato"/>
              <a:cs typeface="Lato"/>
            </a:endParaRPr>
          </a:p>
          <a:p>
            <a:pPr marL="751840" lvl="1" indent="-282575">
              <a:lnSpc>
                <a:spcPct val="100000"/>
              </a:lnSpc>
              <a:spcBef>
                <a:spcPts val="70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200" spc="30" dirty="0">
                <a:solidFill>
                  <a:srgbClr val="4F6128"/>
                </a:solidFill>
                <a:latin typeface="Lato"/>
                <a:cs typeface="Lato"/>
              </a:rPr>
              <a:t>Steppes</a:t>
            </a:r>
            <a:r>
              <a:rPr sz="2200" spc="-1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200" spc="80" dirty="0">
                <a:solidFill>
                  <a:srgbClr val="4F6128"/>
                </a:solidFill>
                <a:latin typeface="Lato"/>
                <a:cs typeface="Lato"/>
              </a:rPr>
              <a:t>(Asia)</a:t>
            </a:r>
            <a:endParaRPr sz="2200">
              <a:latin typeface="Lato"/>
              <a:cs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791"/>
    </mc:Choice>
    <mc:Fallback>
      <p:transition spd="slow" advTm="6479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93902"/>
            <a:ext cx="40170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95" dirty="0">
                <a:solidFill>
                  <a:srgbClr val="C3D59B"/>
                </a:solidFill>
              </a:rPr>
              <a:t>Polar</a:t>
            </a:r>
            <a:r>
              <a:rPr sz="4400" spc="-204" dirty="0">
                <a:solidFill>
                  <a:srgbClr val="C3D59B"/>
                </a:solidFill>
              </a:rPr>
              <a:t> </a:t>
            </a:r>
            <a:r>
              <a:rPr sz="4400" spc="145" dirty="0">
                <a:solidFill>
                  <a:srgbClr val="C3D59B"/>
                </a:solidFill>
              </a:rPr>
              <a:t>grassland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8340" y="1549349"/>
            <a:ext cx="4505325" cy="4965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100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2700" spc="-20" dirty="0">
                <a:solidFill>
                  <a:srgbClr val="003D07"/>
                </a:solidFill>
                <a:latin typeface="Lato"/>
                <a:cs typeface="Lato"/>
              </a:rPr>
              <a:t>Notable</a:t>
            </a:r>
            <a:r>
              <a:rPr sz="2700" spc="25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2700" spc="30" dirty="0">
                <a:solidFill>
                  <a:srgbClr val="003D07"/>
                </a:solidFill>
                <a:latin typeface="Lato"/>
                <a:cs typeface="Lato"/>
              </a:rPr>
              <a:t>features:</a:t>
            </a:r>
            <a:endParaRPr sz="2700">
              <a:latin typeface="Lato"/>
              <a:cs typeface="Lato"/>
            </a:endParaRPr>
          </a:p>
          <a:p>
            <a:pPr marL="751840" marR="578485" lvl="1" indent="-281940">
              <a:lnSpc>
                <a:spcPts val="2300"/>
              </a:lnSpc>
              <a:spcBef>
                <a:spcPts val="590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400" spc="55" dirty="0">
                <a:solidFill>
                  <a:srgbClr val="4F6128"/>
                </a:solidFill>
                <a:latin typeface="Lato"/>
                <a:cs typeface="Lato"/>
              </a:rPr>
              <a:t>Severe </a:t>
            </a:r>
            <a:r>
              <a:rPr sz="2400" spc="10" dirty="0">
                <a:solidFill>
                  <a:srgbClr val="4F6128"/>
                </a:solidFill>
                <a:latin typeface="Lato"/>
                <a:cs typeface="Lato"/>
              </a:rPr>
              <a:t>cold </a:t>
            </a:r>
            <a:r>
              <a:rPr sz="2400" spc="5" dirty="0">
                <a:solidFill>
                  <a:srgbClr val="4F6128"/>
                </a:solidFill>
                <a:latin typeface="Lato"/>
                <a:cs typeface="Lato"/>
              </a:rPr>
              <a:t>and </a:t>
            </a:r>
            <a:r>
              <a:rPr sz="2400" spc="45" dirty="0">
                <a:solidFill>
                  <a:srgbClr val="4F6128"/>
                </a:solidFill>
                <a:latin typeface="Lato"/>
                <a:cs typeface="Lato"/>
              </a:rPr>
              <a:t>strong  </a:t>
            </a:r>
            <a:r>
              <a:rPr sz="2400" spc="-20" dirty="0">
                <a:solidFill>
                  <a:srgbClr val="4F6128"/>
                </a:solidFill>
                <a:latin typeface="Lato"/>
                <a:cs typeface="Lato"/>
              </a:rPr>
              <a:t>wind</a:t>
            </a:r>
            <a:endParaRPr sz="2400">
              <a:latin typeface="Lato"/>
              <a:cs typeface="Lato"/>
            </a:endParaRPr>
          </a:p>
          <a:p>
            <a:pPr marL="751840" marR="315595" lvl="1" indent="-281940">
              <a:lnSpc>
                <a:spcPts val="2300"/>
              </a:lnSpc>
              <a:spcBef>
                <a:spcPts val="605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400" spc="15" dirty="0">
                <a:solidFill>
                  <a:srgbClr val="4F6128"/>
                </a:solidFill>
                <a:latin typeface="Lato"/>
                <a:cs typeface="Lato"/>
              </a:rPr>
              <a:t>Arctic </a:t>
            </a:r>
            <a:r>
              <a:rPr sz="2400" spc="-15" dirty="0">
                <a:solidFill>
                  <a:srgbClr val="4F6128"/>
                </a:solidFill>
                <a:latin typeface="Lato"/>
                <a:cs typeface="Lato"/>
              </a:rPr>
              <a:t>wolf, </a:t>
            </a:r>
            <a:r>
              <a:rPr sz="2400" spc="40" dirty="0">
                <a:solidFill>
                  <a:srgbClr val="4F6128"/>
                </a:solidFill>
                <a:latin typeface="Lato"/>
                <a:cs typeface="Lato"/>
              </a:rPr>
              <a:t>arctic </a:t>
            </a:r>
            <a:r>
              <a:rPr sz="2400" spc="-25" dirty="0">
                <a:solidFill>
                  <a:srgbClr val="4F6128"/>
                </a:solidFill>
                <a:latin typeface="Lato"/>
                <a:cs typeface="Lato"/>
              </a:rPr>
              <a:t>fox,  </a:t>
            </a:r>
            <a:r>
              <a:rPr sz="2400" spc="35" dirty="0">
                <a:solidFill>
                  <a:srgbClr val="4F6128"/>
                </a:solidFill>
                <a:latin typeface="Lato"/>
                <a:cs typeface="Lato"/>
              </a:rPr>
              <a:t>reindeer, </a:t>
            </a:r>
            <a:r>
              <a:rPr sz="2400" spc="30" dirty="0">
                <a:solidFill>
                  <a:srgbClr val="4F6128"/>
                </a:solidFill>
                <a:latin typeface="Lato"/>
                <a:cs typeface="Lato"/>
              </a:rPr>
              <a:t>migratory </a:t>
            </a:r>
            <a:r>
              <a:rPr sz="2400" spc="55" dirty="0">
                <a:solidFill>
                  <a:srgbClr val="4F6128"/>
                </a:solidFill>
                <a:latin typeface="Lato"/>
                <a:cs typeface="Lato"/>
              </a:rPr>
              <a:t>birds  </a:t>
            </a:r>
            <a:r>
              <a:rPr sz="2400" spc="5" dirty="0">
                <a:solidFill>
                  <a:srgbClr val="4F6128"/>
                </a:solidFill>
                <a:latin typeface="Lato"/>
                <a:cs typeface="Lato"/>
              </a:rPr>
              <a:t>and </a:t>
            </a:r>
            <a:r>
              <a:rPr sz="2400" spc="60" dirty="0">
                <a:solidFill>
                  <a:srgbClr val="4F6128"/>
                </a:solidFill>
                <a:latin typeface="Lato"/>
                <a:cs typeface="Lato"/>
              </a:rPr>
              <a:t>insects </a:t>
            </a:r>
            <a:r>
              <a:rPr sz="2400" spc="75" dirty="0">
                <a:solidFill>
                  <a:srgbClr val="4F6128"/>
                </a:solidFill>
                <a:latin typeface="Lato"/>
                <a:cs typeface="Lato"/>
              </a:rPr>
              <a:t>are</a:t>
            </a:r>
            <a:r>
              <a:rPr sz="2400" spc="2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400" spc="-40" dirty="0">
                <a:solidFill>
                  <a:srgbClr val="4F6128"/>
                </a:solidFill>
                <a:latin typeface="Lato"/>
                <a:cs typeface="Lato"/>
              </a:rPr>
              <a:t>found.</a:t>
            </a:r>
            <a:endParaRPr sz="2400">
              <a:latin typeface="Lato"/>
              <a:cs typeface="Lato"/>
            </a:endParaRPr>
          </a:p>
          <a:p>
            <a:pPr marL="352425" indent="-340360">
              <a:lnSpc>
                <a:spcPct val="100000"/>
              </a:lnSpc>
              <a:spcBef>
                <a:spcPts val="80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2700" spc="65" dirty="0">
                <a:solidFill>
                  <a:srgbClr val="003D07"/>
                </a:solidFill>
                <a:latin typeface="Lato"/>
                <a:cs typeface="Lato"/>
              </a:rPr>
              <a:t>Examples:</a:t>
            </a:r>
            <a:endParaRPr sz="2700">
              <a:latin typeface="Lato"/>
              <a:cs typeface="Lato"/>
            </a:endParaRPr>
          </a:p>
          <a:p>
            <a:pPr marL="751840" lvl="1" indent="-282575">
              <a:lnSpc>
                <a:spcPct val="100000"/>
              </a:lnSpc>
              <a:spcBef>
                <a:spcPts val="25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400" spc="15" dirty="0">
                <a:solidFill>
                  <a:srgbClr val="4F6128"/>
                </a:solidFill>
                <a:latin typeface="Lato"/>
                <a:cs typeface="Lato"/>
              </a:rPr>
              <a:t>Arctic</a:t>
            </a:r>
            <a:r>
              <a:rPr sz="2400" spc="4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400" spc="-20" dirty="0">
                <a:solidFill>
                  <a:srgbClr val="4F6128"/>
                </a:solidFill>
                <a:latin typeface="Lato"/>
                <a:cs typeface="Lato"/>
              </a:rPr>
              <a:t>Tundra</a:t>
            </a:r>
            <a:endParaRPr sz="2400">
              <a:latin typeface="Lato"/>
              <a:cs typeface="Lato"/>
            </a:endParaRPr>
          </a:p>
          <a:p>
            <a:pPr marL="751840" marR="5080" lvl="1" indent="-281940">
              <a:lnSpc>
                <a:spcPct val="8000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400" b="1" spc="-65" dirty="0">
                <a:solidFill>
                  <a:srgbClr val="4F6128"/>
                </a:solidFill>
                <a:latin typeface="Arial"/>
                <a:cs typeface="Arial"/>
              </a:rPr>
              <a:t>Permafrost: </a:t>
            </a:r>
            <a:r>
              <a:rPr sz="2400" spc="50" dirty="0">
                <a:solidFill>
                  <a:srgbClr val="4F6128"/>
                </a:solidFill>
                <a:latin typeface="Lato"/>
                <a:cs typeface="Lato"/>
              </a:rPr>
              <a:t>Permafrost </a:t>
            </a:r>
            <a:r>
              <a:rPr sz="2400" spc="114" dirty="0">
                <a:solidFill>
                  <a:srgbClr val="4F6128"/>
                </a:solidFill>
                <a:latin typeface="Lato"/>
                <a:cs typeface="Lato"/>
              </a:rPr>
              <a:t>is  </a:t>
            </a:r>
            <a:r>
              <a:rPr sz="2400" spc="60" dirty="0">
                <a:solidFill>
                  <a:srgbClr val="4F6128"/>
                </a:solidFill>
                <a:latin typeface="Lato"/>
                <a:cs typeface="Lato"/>
              </a:rPr>
              <a:t>soil, </a:t>
            </a:r>
            <a:r>
              <a:rPr sz="2400" spc="50" dirty="0">
                <a:solidFill>
                  <a:srgbClr val="4F6128"/>
                </a:solidFill>
                <a:latin typeface="Lato"/>
                <a:cs typeface="Lato"/>
              </a:rPr>
              <a:t>rock or </a:t>
            </a:r>
            <a:r>
              <a:rPr sz="2400" spc="25" dirty="0">
                <a:solidFill>
                  <a:srgbClr val="4F6128"/>
                </a:solidFill>
                <a:latin typeface="Lato"/>
                <a:cs typeface="Lato"/>
              </a:rPr>
              <a:t>sediment </a:t>
            </a:r>
            <a:r>
              <a:rPr sz="2400" spc="-25" dirty="0">
                <a:solidFill>
                  <a:srgbClr val="4F6128"/>
                </a:solidFill>
                <a:latin typeface="Lato"/>
                <a:cs typeface="Lato"/>
              </a:rPr>
              <a:t>that  </a:t>
            </a:r>
            <a:r>
              <a:rPr sz="2400" spc="114" dirty="0">
                <a:solidFill>
                  <a:srgbClr val="4F6128"/>
                </a:solidFill>
                <a:latin typeface="Lato"/>
                <a:cs typeface="Lato"/>
              </a:rPr>
              <a:t>is </a:t>
            </a:r>
            <a:r>
              <a:rPr sz="2400" spc="20" dirty="0">
                <a:solidFill>
                  <a:srgbClr val="4F6128"/>
                </a:solidFill>
                <a:latin typeface="Lato"/>
                <a:cs typeface="Lato"/>
              </a:rPr>
              <a:t>frozen </a:t>
            </a:r>
            <a:r>
              <a:rPr sz="2400" spc="5" dirty="0">
                <a:solidFill>
                  <a:srgbClr val="4F6128"/>
                </a:solidFill>
                <a:latin typeface="Lato"/>
                <a:cs typeface="Lato"/>
              </a:rPr>
              <a:t>for </a:t>
            </a:r>
            <a:r>
              <a:rPr sz="2400" spc="40" dirty="0">
                <a:solidFill>
                  <a:srgbClr val="4F6128"/>
                </a:solidFill>
                <a:latin typeface="Lato"/>
                <a:cs typeface="Lato"/>
              </a:rPr>
              <a:t>more </a:t>
            </a:r>
            <a:r>
              <a:rPr sz="2400" spc="-5" dirty="0">
                <a:solidFill>
                  <a:srgbClr val="4F6128"/>
                </a:solidFill>
                <a:latin typeface="Lato"/>
                <a:cs typeface="Lato"/>
              </a:rPr>
              <a:t>than </a:t>
            </a:r>
            <a:r>
              <a:rPr sz="2400" spc="-60" dirty="0">
                <a:solidFill>
                  <a:srgbClr val="4F6128"/>
                </a:solidFill>
                <a:latin typeface="Lato"/>
                <a:cs typeface="Lato"/>
              </a:rPr>
              <a:t>two  </a:t>
            </a:r>
            <a:r>
              <a:rPr sz="2400" spc="15" dirty="0">
                <a:solidFill>
                  <a:srgbClr val="4F6128"/>
                </a:solidFill>
                <a:latin typeface="Lato"/>
                <a:cs typeface="Lato"/>
              </a:rPr>
              <a:t>consecutive </a:t>
            </a:r>
            <a:r>
              <a:rPr sz="2400" spc="55" dirty="0">
                <a:solidFill>
                  <a:srgbClr val="4F6128"/>
                </a:solidFill>
                <a:latin typeface="Lato"/>
                <a:cs typeface="Lato"/>
              </a:rPr>
              <a:t>years. </a:t>
            </a:r>
            <a:r>
              <a:rPr sz="2400" spc="-10" dirty="0">
                <a:solidFill>
                  <a:srgbClr val="4F6128"/>
                </a:solidFill>
                <a:latin typeface="Lato"/>
                <a:cs typeface="Lato"/>
              </a:rPr>
              <a:t>In </a:t>
            </a:r>
            <a:r>
              <a:rPr sz="2400" spc="100" dirty="0">
                <a:solidFill>
                  <a:srgbClr val="4F6128"/>
                </a:solidFill>
                <a:latin typeface="Lato"/>
                <a:cs typeface="Lato"/>
              </a:rPr>
              <a:t>areas  </a:t>
            </a:r>
            <a:r>
              <a:rPr sz="2400" spc="-45" dirty="0">
                <a:solidFill>
                  <a:srgbClr val="4F6128"/>
                </a:solidFill>
                <a:latin typeface="Lato"/>
                <a:cs typeface="Lato"/>
              </a:rPr>
              <a:t>not </a:t>
            </a:r>
            <a:r>
              <a:rPr sz="2400" spc="35" dirty="0">
                <a:solidFill>
                  <a:srgbClr val="4F6128"/>
                </a:solidFill>
                <a:latin typeface="Lato"/>
                <a:cs typeface="Lato"/>
              </a:rPr>
              <a:t>overlain </a:t>
            </a:r>
            <a:r>
              <a:rPr sz="2400" spc="-60" dirty="0">
                <a:solidFill>
                  <a:srgbClr val="4F6128"/>
                </a:solidFill>
                <a:latin typeface="Lato"/>
                <a:cs typeface="Lato"/>
              </a:rPr>
              <a:t>by </a:t>
            </a:r>
            <a:r>
              <a:rPr sz="2400" spc="20" dirty="0">
                <a:solidFill>
                  <a:srgbClr val="4F6128"/>
                </a:solidFill>
                <a:latin typeface="Lato"/>
                <a:cs typeface="Lato"/>
              </a:rPr>
              <a:t>ice, </a:t>
            </a:r>
            <a:r>
              <a:rPr sz="2400" spc="-30" dirty="0">
                <a:solidFill>
                  <a:srgbClr val="4F6128"/>
                </a:solidFill>
                <a:latin typeface="Lato"/>
                <a:cs typeface="Lato"/>
              </a:rPr>
              <a:t>it </a:t>
            </a:r>
            <a:r>
              <a:rPr sz="2400" spc="65" dirty="0">
                <a:solidFill>
                  <a:srgbClr val="4F6128"/>
                </a:solidFill>
                <a:latin typeface="Lato"/>
                <a:cs typeface="Lato"/>
              </a:rPr>
              <a:t>exists  </a:t>
            </a:r>
            <a:r>
              <a:rPr sz="2400" dirty="0">
                <a:solidFill>
                  <a:srgbClr val="4F6128"/>
                </a:solidFill>
                <a:latin typeface="Lato"/>
                <a:cs typeface="Lato"/>
              </a:rPr>
              <a:t>beneath </a:t>
            </a:r>
            <a:r>
              <a:rPr sz="2400" spc="80" dirty="0">
                <a:solidFill>
                  <a:srgbClr val="4F6128"/>
                </a:solidFill>
                <a:latin typeface="Lato"/>
                <a:cs typeface="Lato"/>
              </a:rPr>
              <a:t>a </a:t>
            </a:r>
            <a:r>
              <a:rPr sz="2400" spc="60" dirty="0">
                <a:solidFill>
                  <a:srgbClr val="4F6128"/>
                </a:solidFill>
                <a:latin typeface="Lato"/>
                <a:cs typeface="Lato"/>
              </a:rPr>
              <a:t>layer </a:t>
            </a:r>
            <a:r>
              <a:rPr sz="2400" spc="-70" dirty="0">
                <a:solidFill>
                  <a:srgbClr val="4F6128"/>
                </a:solidFill>
                <a:latin typeface="Lato"/>
                <a:cs typeface="Lato"/>
              </a:rPr>
              <a:t>of </a:t>
            </a:r>
            <a:r>
              <a:rPr sz="2400" spc="60" dirty="0">
                <a:solidFill>
                  <a:srgbClr val="4F6128"/>
                </a:solidFill>
                <a:latin typeface="Lato"/>
                <a:cs typeface="Lato"/>
              </a:rPr>
              <a:t>soil,  </a:t>
            </a:r>
            <a:r>
              <a:rPr sz="2400" spc="50" dirty="0">
                <a:solidFill>
                  <a:srgbClr val="4F6128"/>
                </a:solidFill>
                <a:latin typeface="Lato"/>
                <a:cs typeface="Lato"/>
              </a:rPr>
              <a:t>rock or</a:t>
            </a:r>
            <a:r>
              <a:rPr sz="2400" spc="1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400" spc="15" dirty="0">
                <a:solidFill>
                  <a:srgbClr val="4F6128"/>
                </a:solidFill>
                <a:latin typeface="Lato"/>
                <a:cs typeface="Lato"/>
              </a:rPr>
              <a:t>sediment.</a:t>
            </a:r>
            <a:endParaRPr sz="24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97067" y="1562100"/>
            <a:ext cx="6405372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454"/>
    </mc:Choice>
    <mc:Fallback>
      <p:transition spd="slow" advTm="22454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84435" y="3631691"/>
            <a:ext cx="2607564" cy="2609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493902"/>
            <a:ext cx="4545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75" dirty="0">
                <a:solidFill>
                  <a:srgbClr val="C3D59B"/>
                </a:solidFill>
              </a:rPr>
              <a:t>Desert</a:t>
            </a:r>
            <a:r>
              <a:rPr sz="4400" spc="-210" dirty="0">
                <a:solidFill>
                  <a:srgbClr val="C3D59B"/>
                </a:solidFill>
              </a:rPr>
              <a:t> </a:t>
            </a:r>
            <a:r>
              <a:rPr sz="4400" spc="75" dirty="0">
                <a:solidFill>
                  <a:srgbClr val="C3D59B"/>
                </a:solidFill>
              </a:rPr>
              <a:t>ecosystem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5988" y="1510664"/>
            <a:ext cx="8636000" cy="4636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3225" indent="-340360">
              <a:lnSpc>
                <a:spcPct val="100000"/>
              </a:lnSpc>
              <a:spcBef>
                <a:spcPts val="105"/>
              </a:spcBef>
              <a:buClr>
                <a:srgbClr val="77923B"/>
              </a:buClr>
              <a:buFont typeface="Wingdings"/>
              <a:buChar char=""/>
              <a:tabLst>
                <a:tab pos="403225" algn="l"/>
                <a:tab pos="403860" algn="l"/>
              </a:tabLst>
            </a:pPr>
            <a:r>
              <a:rPr sz="2000" spc="-45" dirty="0">
                <a:solidFill>
                  <a:srgbClr val="003D07"/>
                </a:solidFill>
                <a:latin typeface="Lato"/>
                <a:cs typeface="Lato"/>
              </a:rPr>
              <a:t>About </a:t>
            </a:r>
            <a:r>
              <a:rPr sz="2000" spc="-135" dirty="0">
                <a:solidFill>
                  <a:srgbClr val="003D07"/>
                </a:solidFill>
                <a:latin typeface="Lato"/>
                <a:cs typeface="Lato"/>
              </a:rPr>
              <a:t>1/3</a:t>
            </a:r>
            <a:r>
              <a:rPr sz="1950" spc="-202" baseline="25641" dirty="0">
                <a:solidFill>
                  <a:srgbClr val="003D07"/>
                </a:solidFill>
                <a:latin typeface="Lato"/>
                <a:cs typeface="Lato"/>
              </a:rPr>
              <a:t>rd </a:t>
            </a:r>
            <a:r>
              <a:rPr sz="2000" spc="-55" dirty="0">
                <a:solidFill>
                  <a:srgbClr val="003D07"/>
                </a:solidFill>
                <a:latin typeface="Lato"/>
                <a:cs typeface="Lato"/>
              </a:rPr>
              <a:t>of </a:t>
            </a:r>
            <a:r>
              <a:rPr sz="2000" spc="-25" dirty="0">
                <a:solidFill>
                  <a:srgbClr val="003D07"/>
                </a:solidFill>
                <a:latin typeface="Lato"/>
                <a:cs typeface="Lato"/>
              </a:rPr>
              <a:t>the </a:t>
            </a:r>
            <a:r>
              <a:rPr sz="2000" spc="25" dirty="0">
                <a:solidFill>
                  <a:srgbClr val="003D07"/>
                </a:solidFill>
                <a:latin typeface="Lato"/>
                <a:cs typeface="Lato"/>
              </a:rPr>
              <a:t>worlds’ </a:t>
            </a:r>
            <a:r>
              <a:rPr sz="2000" spc="30" dirty="0">
                <a:solidFill>
                  <a:srgbClr val="003D07"/>
                </a:solidFill>
                <a:latin typeface="Lato"/>
                <a:cs typeface="Lato"/>
              </a:rPr>
              <a:t>land </a:t>
            </a:r>
            <a:r>
              <a:rPr sz="2000" spc="65" dirty="0">
                <a:solidFill>
                  <a:srgbClr val="003D07"/>
                </a:solidFill>
                <a:latin typeface="Lato"/>
                <a:cs typeface="Lato"/>
              </a:rPr>
              <a:t>area </a:t>
            </a:r>
            <a:r>
              <a:rPr sz="2000" spc="95" dirty="0">
                <a:solidFill>
                  <a:srgbClr val="003D07"/>
                </a:solidFill>
                <a:latin typeface="Lato"/>
                <a:cs typeface="Lato"/>
              </a:rPr>
              <a:t>is </a:t>
            </a:r>
            <a:r>
              <a:rPr sz="2000" spc="10" dirty="0">
                <a:solidFill>
                  <a:srgbClr val="003D07"/>
                </a:solidFill>
                <a:latin typeface="Lato"/>
                <a:cs typeface="Lato"/>
              </a:rPr>
              <a:t>covered </a:t>
            </a:r>
            <a:r>
              <a:rPr sz="2000" spc="-20" dirty="0">
                <a:solidFill>
                  <a:srgbClr val="003D07"/>
                </a:solidFill>
                <a:latin typeface="Lato"/>
                <a:cs typeface="Lato"/>
              </a:rPr>
              <a:t>with </a:t>
            </a:r>
            <a:r>
              <a:rPr sz="2000" spc="35" dirty="0">
                <a:solidFill>
                  <a:srgbClr val="003D07"/>
                </a:solidFill>
                <a:latin typeface="Lato"/>
                <a:cs typeface="Lato"/>
              </a:rPr>
              <a:t>desert</a:t>
            </a:r>
            <a:endParaRPr sz="2000">
              <a:latin typeface="Lato"/>
              <a:cs typeface="Lato"/>
            </a:endParaRPr>
          </a:p>
          <a:p>
            <a:pPr marL="403225" indent="-340360">
              <a:lnSpc>
                <a:spcPct val="100000"/>
              </a:lnSpc>
              <a:spcBef>
                <a:spcPts val="15"/>
              </a:spcBef>
              <a:buClr>
                <a:srgbClr val="77923B"/>
              </a:buClr>
              <a:buFont typeface="Wingdings"/>
              <a:buChar char=""/>
              <a:tabLst>
                <a:tab pos="403225" algn="l"/>
                <a:tab pos="403860" algn="l"/>
              </a:tabLst>
            </a:pPr>
            <a:r>
              <a:rPr sz="2000" spc="5" dirty="0">
                <a:solidFill>
                  <a:srgbClr val="003D07"/>
                </a:solidFill>
                <a:latin typeface="Lato"/>
                <a:cs typeface="Lato"/>
              </a:rPr>
              <a:t>Tropical </a:t>
            </a:r>
            <a:r>
              <a:rPr sz="2000" spc="35" dirty="0">
                <a:solidFill>
                  <a:srgbClr val="003D07"/>
                </a:solidFill>
                <a:latin typeface="Lato"/>
                <a:cs typeface="Lato"/>
              </a:rPr>
              <a:t>desert</a:t>
            </a:r>
            <a:endParaRPr sz="2000">
              <a:latin typeface="Lato"/>
              <a:cs typeface="Lato"/>
            </a:endParaRPr>
          </a:p>
          <a:p>
            <a:pPr marL="802640" lvl="1" indent="-282575">
              <a:lnSpc>
                <a:spcPct val="100000"/>
              </a:lnSpc>
              <a:spcBef>
                <a:spcPts val="65"/>
              </a:spcBef>
              <a:buClr>
                <a:srgbClr val="77923B"/>
              </a:buClr>
              <a:buFont typeface="Wingdings"/>
              <a:buChar char=""/>
              <a:tabLst>
                <a:tab pos="802640" algn="l"/>
                <a:tab pos="803275" algn="l"/>
              </a:tabLst>
            </a:pPr>
            <a:r>
              <a:rPr sz="1800" spc="-15" dirty="0">
                <a:solidFill>
                  <a:srgbClr val="4F6128"/>
                </a:solidFill>
                <a:latin typeface="Lato"/>
                <a:cs typeface="Lato"/>
              </a:rPr>
              <a:t>Notable</a:t>
            </a:r>
            <a:r>
              <a:rPr sz="1800" spc="1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4F6128"/>
                </a:solidFill>
                <a:latin typeface="Lato"/>
                <a:cs typeface="Lato"/>
              </a:rPr>
              <a:t>features:</a:t>
            </a:r>
            <a:endParaRPr sz="1800">
              <a:latin typeface="Lato"/>
              <a:cs typeface="Lato"/>
            </a:endParaRPr>
          </a:p>
          <a:p>
            <a:pPr marL="1206500" lvl="2" indent="-229235">
              <a:lnSpc>
                <a:spcPct val="100000"/>
              </a:lnSpc>
              <a:spcBef>
                <a:spcPts val="50"/>
              </a:spcBef>
              <a:buFont typeface="Wingdings"/>
              <a:buChar char=""/>
              <a:tabLst>
                <a:tab pos="1206500" algn="l"/>
                <a:tab pos="1207135" algn="l"/>
              </a:tabLst>
            </a:pPr>
            <a:r>
              <a:rPr sz="1500" spc="-35" dirty="0">
                <a:solidFill>
                  <a:srgbClr val="77923B"/>
                </a:solidFill>
                <a:latin typeface="Lato"/>
                <a:cs typeface="Lato"/>
              </a:rPr>
              <a:t>It </a:t>
            </a:r>
            <a:r>
              <a:rPr sz="1500" spc="70" dirty="0">
                <a:solidFill>
                  <a:srgbClr val="77923B"/>
                </a:solidFill>
                <a:latin typeface="Lato"/>
                <a:cs typeface="Lato"/>
              </a:rPr>
              <a:t>is </a:t>
            </a:r>
            <a:r>
              <a:rPr sz="1500" spc="-15" dirty="0">
                <a:solidFill>
                  <a:srgbClr val="77923B"/>
                </a:solidFill>
                <a:latin typeface="Lato"/>
                <a:cs typeface="Lato"/>
              </a:rPr>
              <a:t>the </a:t>
            </a:r>
            <a:r>
              <a:rPr sz="1500" spc="25" dirty="0">
                <a:solidFill>
                  <a:srgbClr val="77923B"/>
                </a:solidFill>
                <a:latin typeface="Lato"/>
                <a:cs typeface="Lato"/>
              </a:rPr>
              <a:t>driest </a:t>
            </a:r>
            <a:r>
              <a:rPr sz="1500" spc="5" dirty="0">
                <a:solidFill>
                  <a:srgbClr val="77923B"/>
                </a:solidFill>
                <a:latin typeface="Lato"/>
                <a:cs typeface="Lato"/>
              </a:rPr>
              <a:t>and </a:t>
            </a:r>
            <a:r>
              <a:rPr sz="1500" spc="-10" dirty="0">
                <a:solidFill>
                  <a:srgbClr val="77923B"/>
                </a:solidFill>
                <a:latin typeface="Lato"/>
                <a:cs typeface="Lato"/>
              </a:rPr>
              <a:t>hottest </a:t>
            </a:r>
            <a:r>
              <a:rPr sz="1500" spc="30" dirty="0">
                <a:solidFill>
                  <a:srgbClr val="77923B"/>
                </a:solidFill>
                <a:latin typeface="Lato"/>
                <a:cs typeface="Lato"/>
              </a:rPr>
              <a:t>place </a:t>
            </a:r>
            <a:r>
              <a:rPr sz="1500" spc="-20" dirty="0">
                <a:solidFill>
                  <a:srgbClr val="77923B"/>
                </a:solidFill>
                <a:latin typeface="Lato"/>
                <a:cs typeface="Lato"/>
              </a:rPr>
              <a:t>on</a:t>
            </a:r>
            <a:r>
              <a:rPr sz="1500" spc="-10" dirty="0">
                <a:solidFill>
                  <a:srgbClr val="77923B"/>
                </a:solidFill>
                <a:latin typeface="Lato"/>
                <a:cs typeface="Lato"/>
              </a:rPr>
              <a:t> </a:t>
            </a:r>
            <a:r>
              <a:rPr sz="1500" spc="10" dirty="0">
                <a:solidFill>
                  <a:srgbClr val="77923B"/>
                </a:solidFill>
                <a:latin typeface="Lato"/>
                <a:cs typeface="Lato"/>
              </a:rPr>
              <a:t>earth.</a:t>
            </a:r>
            <a:endParaRPr sz="1500">
              <a:latin typeface="Lato"/>
              <a:cs typeface="Lato"/>
            </a:endParaRPr>
          </a:p>
          <a:p>
            <a:pPr marL="1206500" lvl="2" indent="-229235">
              <a:lnSpc>
                <a:spcPct val="100000"/>
              </a:lnSpc>
              <a:spcBef>
                <a:spcPts val="35"/>
              </a:spcBef>
              <a:buFont typeface="Wingdings"/>
              <a:buChar char=""/>
              <a:tabLst>
                <a:tab pos="1206500" algn="l"/>
                <a:tab pos="1207135" algn="l"/>
              </a:tabLst>
            </a:pPr>
            <a:r>
              <a:rPr sz="1500" spc="30" dirty="0">
                <a:solidFill>
                  <a:srgbClr val="77923B"/>
                </a:solidFill>
                <a:latin typeface="Lato"/>
                <a:cs typeface="Lato"/>
              </a:rPr>
              <a:t>Rainfall </a:t>
            </a:r>
            <a:r>
              <a:rPr sz="1500" spc="70" dirty="0">
                <a:solidFill>
                  <a:srgbClr val="77923B"/>
                </a:solidFill>
                <a:latin typeface="Lato"/>
                <a:cs typeface="Lato"/>
              </a:rPr>
              <a:t>is </a:t>
            </a:r>
            <a:r>
              <a:rPr sz="1500" spc="25" dirty="0">
                <a:solidFill>
                  <a:srgbClr val="77923B"/>
                </a:solidFill>
                <a:latin typeface="Lato"/>
                <a:cs typeface="Lato"/>
              </a:rPr>
              <a:t>sporadic </a:t>
            </a:r>
            <a:r>
              <a:rPr sz="1500" spc="5" dirty="0">
                <a:solidFill>
                  <a:srgbClr val="77923B"/>
                </a:solidFill>
                <a:latin typeface="Lato"/>
                <a:cs typeface="Lato"/>
              </a:rPr>
              <a:t>and in </a:t>
            </a:r>
            <a:r>
              <a:rPr sz="1500" spc="35" dirty="0">
                <a:solidFill>
                  <a:srgbClr val="77923B"/>
                </a:solidFill>
                <a:latin typeface="Lato"/>
                <a:cs typeface="Lato"/>
              </a:rPr>
              <a:t>some </a:t>
            </a:r>
            <a:r>
              <a:rPr sz="1500" spc="45" dirty="0">
                <a:solidFill>
                  <a:srgbClr val="77923B"/>
                </a:solidFill>
                <a:latin typeface="Lato"/>
                <a:cs typeface="Lato"/>
              </a:rPr>
              <a:t>years </a:t>
            </a:r>
            <a:r>
              <a:rPr sz="1500" spc="-20" dirty="0">
                <a:solidFill>
                  <a:srgbClr val="77923B"/>
                </a:solidFill>
                <a:latin typeface="Lato"/>
                <a:cs typeface="Lato"/>
              </a:rPr>
              <a:t>no </a:t>
            </a:r>
            <a:r>
              <a:rPr sz="1500" spc="40" dirty="0">
                <a:solidFill>
                  <a:srgbClr val="77923B"/>
                </a:solidFill>
                <a:latin typeface="Lato"/>
                <a:cs typeface="Lato"/>
              </a:rPr>
              <a:t>measurable </a:t>
            </a:r>
            <a:r>
              <a:rPr sz="1500" dirty="0">
                <a:solidFill>
                  <a:srgbClr val="77923B"/>
                </a:solidFill>
                <a:latin typeface="Lato"/>
                <a:cs typeface="Lato"/>
              </a:rPr>
              <a:t>precipitation </a:t>
            </a:r>
            <a:r>
              <a:rPr sz="1500" spc="55" dirty="0">
                <a:solidFill>
                  <a:srgbClr val="77923B"/>
                </a:solidFill>
                <a:latin typeface="Lato"/>
                <a:cs typeface="Lato"/>
              </a:rPr>
              <a:t>falls </a:t>
            </a:r>
            <a:r>
              <a:rPr sz="1500" dirty="0">
                <a:solidFill>
                  <a:srgbClr val="77923B"/>
                </a:solidFill>
                <a:latin typeface="Lato"/>
                <a:cs typeface="Lato"/>
              </a:rPr>
              <a:t>at</a:t>
            </a:r>
            <a:r>
              <a:rPr sz="1500" spc="-170" dirty="0">
                <a:solidFill>
                  <a:srgbClr val="77923B"/>
                </a:solidFill>
                <a:latin typeface="Lato"/>
                <a:cs typeface="Lato"/>
              </a:rPr>
              <a:t> </a:t>
            </a:r>
            <a:r>
              <a:rPr sz="1500" spc="45" dirty="0">
                <a:solidFill>
                  <a:srgbClr val="77923B"/>
                </a:solidFill>
                <a:latin typeface="Lato"/>
                <a:cs typeface="Lato"/>
              </a:rPr>
              <a:t>all.</a:t>
            </a:r>
            <a:endParaRPr sz="1500">
              <a:latin typeface="Lato"/>
              <a:cs typeface="Lato"/>
            </a:endParaRPr>
          </a:p>
          <a:p>
            <a:pPr marL="802640" lvl="1" indent="-282575">
              <a:lnSpc>
                <a:spcPct val="100000"/>
              </a:lnSpc>
              <a:spcBef>
                <a:spcPts val="70"/>
              </a:spcBef>
              <a:buClr>
                <a:srgbClr val="77923B"/>
              </a:buClr>
              <a:buFont typeface="Wingdings"/>
              <a:buChar char=""/>
              <a:tabLst>
                <a:tab pos="802640" algn="l"/>
                <a:tab pos="803275" algn="l"/>
              </a:tabLst>
            </a:pPr>
            <a:r>
              <a:rPr sz="1800" spc="40" dirty="0">
                <a:solidFill>
                  <a:srgbClr val="4F6128"/>
                </a:solidFill>
                <a:latin typeface="Lato"/>
                <a:cs typeface="Lato"/>
              </a:rPr>
              <a:t>Examples: </a:t>
            </a:r>
            <a:r>
              <a:rPr sz="1800" spc="60" dirty="0">
                <a:solidFill>
                  <a:srgbClr val="4F6128"/>
                </a:solidFill>
                <a:latin typeface="Lato"/>
                <a:cs typeface="Lato"/>
              </a:rPr>
              <a:t>Sahara, </a:t>
            </a:r>
            <a:r>
              <a:rPr sz="1800" spc="40" dirty="0">
                <a:solidFill>
                  <a:srgbClr val="4F6128"/>
                </a:solidFill>
                <a:latin typeface="Lato"/>
                <a:cs typeface="Lato"/>
              </a:rPr>
              <a:t>Kalahari, </a:t>
            </a:r>
            <a:r>
              <a:rPr sz="1800" spc="-10" dirty="0">
                <a:solidFill>
                  <a:srgbClr val="4F6128"/>
                </a:solidFill>
                <a:latin typeface="Lato"/>
                <a:cs typeface="Lato"/>
              </a:rPr>
              <a:t>Thar, </a:t>
            </a:r>
            <a:r>
              <a:rPr sz="1800" spc="-20" dirty="0">
                <a:solidFill>
                  <a:srgbClr val="4F6128"/>
                </a:solidFill>
                <a:latin typeface="Lato"/>
                <a:cs typeface="Lato"/>
              </a:rPr>
              <a:t>Mexican </a:t>
            </a:r>
            <a:r>
              <a:rPr sz="1800" spc="40" dirty="0">
                <a:solidFill>
                  <a:srgbClr val="4F6128"/>
                </a:solidFill>
                <a:latin typeface="Lato"/>
                <a:cs typeface="Lato"/>
              </a:rPr>
              <a:t>deserts, </a:t>
            </a:r>
            <a:r>
              <a:rPr sz="1800" spc="-10" dirty="0">
                <a:solidFill>
                  <a:srgbClr val="4F6128"/>
                </a:solidFill>
                <a:latin typeface="Lato"/>
                <a:cs typeface="Lato"/>
              </a:rPr>
              <a:t>Great </a:t>
            </a:r>
            <a:r>
              <a:rPr sz="1800" spc="35" dirty="0">
                <a:solidFill>
                  <a:srgbClr val="4F6128"/>
                </a:solidFill>
                <a:latin typeface="Lato"/>
                <a:cs typeface="Lato"/>
              </a:rPr>
              <a:t>Australian</a:t>
            </a:r>
            <a:r>
              <a:rPr sz="1800" spc="7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800" spc="20" dirty="0">
                <a:solidFill>
                  <a:srgbClr val="4F6128"/>
                </a:solidFill>
                <a:latin typeface="Lato"/>
                <a:cs typeface="Lato"/>
              </a:rPr>
              <a:t>desert.</a:t>
            </a:r>
            <a:endParaRPr sz="1800">
              <a:latin typeface="Lato"/>
              <a:cs typeface="Lato"/>
            </a:endParaRPr>
          </a:p>
          <a:p>
            <a:pPr marL="403225" indent="-340360">
              <a:lnSpc>
                <a:spcPct val="100000"/>
              </a:lnSpc>
              <a:spcBef>
                <a:spcPts val="15"/>
              </a:spcBef>
              <a:buClr>
                <a:srgbClr val="77923B"/>
              </a:buClr>
              <a:buFont typeface="Wingdings"/>
              <a:buChar char=""/>
              <a:tabLst>
                <a:tab pos="403225" algn="l"/>
                <a:tab pos="403860" algn="l"/>
              </a:tabLst>
            </a:pPr>
            <a:r>
              <a:rPr sz="2000" spc="-5" dirty="0">
                <a:solidFill>
                  <a:srgbClr val="003D07"/>
                </a:solidFill>
                <a:latin typeface="Lato"/>
                <a:cs typeface="Lato"/>
              </a:rPr>
              <a:t>Temperate</a:t>
            </a:r>
            <a:r>
              <a:rPr sz="2000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2000" spc="35" dirty="0">
                <a:solidFill>
                  <a:srgbClr val="003D07"/>
                </a:solidFill>
                <a:latin typeface="Lato"/>
                <a:cs typeface="Lato"/>
              </a:rPr>
              <a:t>desert</a:t>
            </a:r>
            <a:endParaRPr sz="2000">
              <a:latin typeface="Lato"/>
              <a:cs typeface="Lato"/>
            </a:endParaRPr>
          </a:p>
          <a:p>
            <a:pPr marL="802640" lvl="1" indent="-282575">
              <a:lnSpc>
                <a:spcPct val="100000"/>
              </a:lnSpc>
              <a:spcBef>
                <a:spcPts val="75"/>
              </a:spcBef>
              <a:buClr>
                <a:srgbClr val="77923B"/>
              </a:buClr>
              <a:buFont typeface="Wingdings"/>
              <a:buChar char=""/>
              <a:tabLst>
                <a:tab pos="802640" algn="l"/>
                <a:tab pos="803275" algn="l"/>
              </a:tabLst>
            </a:pPr>
            <a:r>
              <a:rPr sz="1800" spc="-15" dirty="0">
                <a:solidFill>
                  <a:srgbClr val="4F6128"/>
                </a:solidFill>
                <a:latin typeface="Lato"/>
                <a:cs typeface="Lato"/>
              </a:rPr>
              <a:t>Notable</a:t>
            </a:r>
            <a:r>
              <a:rPr sz="1800" spc="1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4F6128"/>
                </a:solidFill>
                <a:latin typeface="Lato"/>
                <a:cs typeface="Lato"/>
              </a:rPr>
              <a:t>features:</a:t>
            </a:r>
            <a:endParaRPr sz="1800">
              <a:latin typeface="Lato"/>
              <a:cs typeface="Lato"/>
            </a:endParaRPr>
          </a:p>
          <a:p>
            <a:pPr marL="1206500" lvl="2" indent="-229235">
              <a:lnSpc>
                <a:spcPct val="100000"/>
              </a:lnSpc>
              <a:spcBef>
                <a:spcPts val="45"/>
              </a:spcBef>
              <a:buFont typeface="Wingdings"/>
              <a:buChar char=""/>
              <a:tabLst>
                <a:tab pos="1206500" algn="l"/>
                <a:tab pos="1207135" algn="l"/>
              </a:tabLst>
            </a:pPr>
            <a:r>
              <a:rPr sz="1500" spc="-5" dirty="0">
                <a:solidFill>
                  <a:srgbClr val="77923B"/>
                </a:solidFill>
                <a:latin typeface="Lato"/>
                <a:cs typeface="Lato"/>
              </a:rPr>
              <a:t>Temperate </a:t>
            </a:r>
            <a:r>
              <a:rPr sz="1500" spc="40" dirty="0">
                <a:solidFill>
                  <a:srgbClr val="77923B"/>
                </a:solidFill>
                <a:latin typeface="Lato"/>
                <a:cs typeface="Lato"/>
              </a:rPr>
              <a:t>deserts </a:t>
            </a:r>
            <a:r>
              <a:rPr sz="1500" spc="20" dirty="0">
                <a:solidFill>
                  <a:srgbClr val="77923B"/>
                </a:solidFill>
                <a:latin typeface="Lato"/>
                <a:cs typeface="Lato"/>
              </a:rPr>
              <a:t>can </a:t>
            </a:r>
            <a:r>
              <a:rPr sz="1500" spc="-10" dirty="0">
                <a:solidFill>
                  <a:srgbClr val="77923B"/>
                </a:solidFill>
                <a:latin typeface="Lato"/>
                <a:cs typeface="Lato"/>
              </a:rPr>
              <a:t>be </a:t>
            </a:r>
            <a:r>
              <a:rPr sz="1500" spc="15" dirty="0">
                <a:solidFill>
                  <a:srgbClr val="77923B"/>
                </a:solidFill>
                <a:latin typeface="Lato"/>
                <a:cs typeface="Lato"/>
              </a:rPr>
              <a:t>much </a:t>
            </a:r>
            <a:r>
              <a:rPr sz="1500" spc="20" dirty="0">
                <a:solidFill>
                  <a:srgbClr val="77923B"/>
                </a:solidFill>
                <a:latin typeface="Lato"/>
                <a:cs typeface="Lato"/>
              </a:rPr>
              <a:t>colder </a:t>
            </a:r>
            <a:r>
              <a:rPr sz="1500" dirty="0">
                <a:solidFill>
                  <a:srgbClr val="77923B"/>
                </a:solidFill>
                <a:latin typeface="Lato"/>
                <a:cs typeface="Lato"/>
              </a:rPr>
              <a:t>than </a:t>
            </a:r>
            <a:r>
              <a:rPr sz="1500" spc="15" dirty="0">
                <a:solidFill>
                  <a:srgbClr val="77923B"/>
                </a:solidFill>
                <a:latin typeface="Lato"/>
                <a:cs typeface="Lato"/>
              </a:rPr>
              <a:t>tropical</a:t>
            </a:r>
            <a:r>
              <a:rPr sz="1500" spc="-15" dirty="0">
                <a:solidFill>
                  <a:srgbClr val="77923B"/>
                </a:solidFill>
                <a:latin typeface="Lato"/>
                <a:cs typeface="Lato"/>
              </a:rPr>
              <a:t> </a:t>
            </a:r>
            <a:r>
              <a:rPr sz="1500" spc="40" dirty="0">
                <a:solidFill>
                  <a:srgbClr val="77923B"/>
                </a:solidFill>
                <a:latin typeface="Lato"/>
                <a:cs typeface="Lato"/>
              </a:rPr>
              <a:t>deserts</a:t>
            </a:r>
            <a:endParaRPr sz="1500">
              <a:latin typeface="Lato"/>
              <a:cs typeface="Lato"/>
            </a:endParaRPr>
          </a:p>
          <a:p>
            <a:pPr marL="1206500" lvl="2" indent="-229235">
              <a:lnSpc>
                <a:spcPct val="100000"/>
              </a:lnSpc>
              <a:spcBef>
                <a:spcPts val="35"/>
              </a:spcBef>
              <a:buFont typeface="Wingdings"/>
              <a:buChar char=""/>
              <a:tabLst>
                <a:tab pos="1206500" algn="l"/>
                <a:tab pos="1207135" algn="l"/>
              </a:tabLst>
            </a:pPr>
            <a:r>
              <a:rPr sz="1500" spc="-55" dirty="0">
                <a:solidFill>
                  <a:srgbClr val="77923B"/>
                </a:solidFill>
                <a:latin typeface="Lato"/>
                <a:cs typeface="Lato"/>
              </a:rPr>
              <a:t>The </a:t>
            </a:r>
            <a:r>
              <a:rPr sz="1500" spc="10" dirty="0">
                <a:solidFill>
                  <a:srgbClr val="77923B"/>
                </a:solidFill>
                <a:latin typeface="Lato"/>
                <a:cs typeface="Lato"/>
              </a:rPr>
              <a:t>floor </a:t>
            </a:r>
            <a:r>
              <a:rPr sz="1500" spc="-45" dirty="0">
                <a:solidFill>
                  <a:srgbClr val="77923B"/>
                </a:solidFill>
                <a:latin typeface="Lato"/>
                <a:cs typeface="Lato"/>
              </a:rPr>
              <a:t>of </a:t>
            </a:r>
            <a:r>
              <a:rPr sz="1500" spc="-15" dirty="0">
                <a:solidFill>
                  <a:srgbClr val="77923B"/>
                </a:solidFill>
                <a:latin typeface="Lato"/>
                <a:cs typeface="Lato"/>
              </a:rPr>
              <a:t>the </a:t>
            </a:r>
            <a:r>
              <a:rPr sz="1500" spc="5" dirty="0">
                <a:solidFill>
                  <a:srgbClr val="77923B"/>
                </a:solidFill>
                <a:latin typeface="Lato"/>
                <a:cs typeface="Lato"/>
              </a:rPr>
              <a:t>temperate </a:t>
            </a:r>
            <a:r>
              <a:rPr sz="1500" spc="25" dirty="0">
                <a:solidFill>
                  <a:srgbClr val="77923B"/>
                </a:solidFill>
                <a:latin typeface="Lato"/>
                <a:cs typeface="Lato"/>
              </a:rPr>
              <a:t>desert </a:t>
            </a:r>
            <a:r>
              <a:rPr sz="1500" spc="70" dirty="0">
                <a:solidFill>
                  <a:srgbClr val="77923B"/>
                </a:solidFill>
                <a:latin typeface="Lato"/>
                <a:cs typeface="Lato"/>
              </a:rPr>
              <a:t>is </a:t>
            </a:r>
            <a:r>
              <a:rPr sz="1500" spc="-25" dirty="0">
                <a:solidFill>
                  <a:srgbClr val="77923B"/>
                </a:solidFill>
                <a:latin typeface="Lato"/>
                <a:cs typeface="Lato"/>
              </a:rPr>
              <a:t>often </a:t>
            </a:r>
            <a:r>
              <a:rPr sz="1500" spc="5" dirty="0">
                <a:solidFill>
                  <a:srgbClr val="77923B"/>
                </a:solidFill>
                <a:latin typeface="Lato"/>
                <a:cs typeface="Lato"/>
              </a:rPr>
              <a:t>covered </a:t>
            </a:r>
            <a:r>
              <a:rPr sz="1500" spc="-40" dirty="0">
                <a:solidFill>
                  <a:srgbClr val="77923B"/>
                </a:solidFill>
                <a:latin typeface="Lato"/>
                <a:cs typeface="Lato"/>
              </a:rPr>
              <a:t>by </a:t>
            </a:r>
            <a:r>
              <a:rPr sz="1500" spc="45" dirty="0">
                <a:solidFill>
                  <a:srgbClr val="77923B"/>
                </a:solidFill>
                <a:latin typeface="Lato"/>
                <a:cs typeface="Lato"/>
              </a:rPr>
              <a:t>rocks </a:t>
            </a:r>
            <a:r>
              <a:rPr sz="1500" spc="5" dirty="0">
                <a:solidFill>
                  <a:srgbClr val="77923B"/>
                </a:solidFill>
                <a:latin typeface="Lato"/>
                <a:cs typeface="Lato"/>
              </a:rPr>
              <a:t>and </a:t>
            </a:r>
            <a:r>
              <a:rPr sz="1500" spc="75" dirty="0">
                <a:solidFill>
                  <a:srgbClr val="77923B"/>
                </a:solidFill>
                <a:latin typeface="Lato"/>
                <a:cs typeface="Lato"/>
              </a:rPr>
              <a:t>small</a:t>
            </a:r>
            <a:r>
              <a:rPr sz="1500" spc="105" dirty="0">
                <a:solidFill>
                  <a:srgbClr val="77923B"/>
                </a:solidFill>
                <a:latin typeface="Lato"/>
                <a:cs typeface="Lato"/>
              </a:rPr>
              <a:t> </a:t>
            </a:r>
            <a:r>
              <a:rPr sz="1500" spc="20" dirty="0">
                <a:solidFill>
                  <a:srgbClr val="77923B"/>
                </a:solidFill>
                <a:latin typeface="Lato"/>
                <a:cs typeface="Lato"/>
              </a:rPr>
              <a:t>pebbles</a:t>
            </a:r>
            <a:endParaRPr sz="1500">
              <a:latin typeface="Lato"/>
              <a:cs typeface="Lato"/>
            </a:endParaRPr>
          </a:p>
          <a:p>
            <a:pPr marL="802640" lvl="1" indent="-282575">
              <a:lnSpc>
                <a:spcPct val="100000"/>
              </a:lnSpc>
              <a:spcBef>
                <a:spcPts val="60"/>
              </a:spcBef>
              <a:buClr>
                <a:srgbClr val="77923B"/>
              </a:buClr>
              <a:buFont typeface="Wingdings"/>
              <a:buChar char=""/>
              <a:tabLst>
                <a:tab pos="802640" algn="l"/>
                <a:tab pos="803275" algn="l"/>
              </a:tabLst>
            </a:pPr>
            <a:r>
              <a:rPr sz="1800" spc="40" dirty="0">
                <a:solidFill>
                  <a:srgbClr val="4F6128"/>
                </a:solidFill>
                <a:latin typeface="Lato"/>
                <a:cs typeface="Lato"/>
              </a:rPr>
              <a:t>Examples: </a:t>
            </a:r>
            <a:r>
              <a:rPr sz="1800" spc="-35" dirty="0">
                <a:solidFill>
                  <a:srgbClr val="4F6128"/>
                </a:solidFill>
                <a:latin typeface="Lato"/>
                <a:cs typeface="Lato"/>
              </a:rPr>
              <a:t>Mojave, </a:t>
            </a:r>
            <a:r>
              <a:rPr sz="1800" spc="30" dirty="0">
                <a:solidFill>
                  <a:srgbClr val="4F6128"/>
                </a:solidFill>
                <a:latin typeface="Lato"/>
                <a:cs typeface="Lato"/>
              </a:rPr>
              <a:t>Sonoran</a:t>
            </a:r>
            <a:r>
              <a:rPr sz="1800" spc="4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800" spc="25" dirty="0">
                <a:solidFill>
                  <a:srgbClr val="4F6128"/>
                </a:solidFill>
                <a:latin typeface="Lato"/>
                <a:cs typeface="Lato"/>
              </a:rPr>
              <a:t>Deserts</a:t>
            </a:r>
            <a:endParaRPr sz="1800">
              <a:latin typeface="Lato"/>
              <a:cs typeface="Lato"/>
            </a:endParaRPr>
          </a:p>
          <a:p>
            <a:pPr marL="403225" indent="-340360">
              <a:lnSpc>
                <a:spcPct val="100000"/>
              </a:lnSpc>
              <a:spcBef>
                <a:spcPts val="30"/>
              </a:spcBef>
              <a:buClr>
                <a:srgbClr val="77923B"/>
              </a:buClr>
              <a:buFont typeface="Wingdings"/>
              <a:buChar char=""/>
              <a:tabLst>
                <a:tab pos="403225" algn="l"/>
                <a:tab pos="403860" algn="l"/>
              </a:tabLst>
            </a:pPr>
            <a:r>
              <a:rPr sz="2000" spc="-20" dirty="0">
                <a:solidFill>
                  <a:srgbClr val="003D07"/>
                </a:solidFill>
                <a:latin typeface="Lato"/>
                <a:cs typeface="Lato"/>
              </a:rPr>
              <a:t>Cold</a:t>
            </a:r>
            <a:r>
              <a:rPr sz="2000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2000" spc="35" dirty="0">
                <a:solidFill>
                  <a:srgbClr val="003D07"/>
                </a:solidFill>
                <a:latin typeface="Lato"/>
                <a:cs typeface="Lato"/>
              </a:rPr>
              <a:t>desert</a:t>
            </a:r>
            <a:endParaRPr sz="2000">
              <a:latin typeface="Lato"/>
              <a:cs typeface="Lato"/>
            </a:endParaRPr>
          </a:p>
          <a:p>
            <a:pPr marL="802640" lvl="1" indent="-282575">
              <a:lnSpc>
                <a:spcPct val="100000"/>
              </a:lnSpc>
              <a:spcBef>
                <a:spcPts val="70"/>
              </a:spcBef>
              <a:buClr>
                <a:srgbClr val="77923B"/>
              </a:buClr>
              <a:buFont typeface="Wingdings"/>
              <a:buChar char=""/>
              <a:tabLst>
                <a:tab pos="802640" algn="l"/>
                <a:tab pos="803275" algn="l"/>
              </a:tabLst>
            </a:pPr>
            <a:r>
              <a:rPr sz="1800" spc="-15" dirty="0">
                <a:solidFill>
                  <a:srgbClr val="4F6128"/>
                </a:solidFill>
                <a:latin typeface="Lato"/>
                <a:cs typeface="Lato"/>
              </a:rPr>
              <a:t>Notable</a:t>
            </a:r>
            <a:r>
              <a:rPr sz="1800" spc="1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4F6128"/>
                </a:solidFill>
                <a:latin typeface="Lato"/>
                <a:cs typeface="Lato"/>
              </a:rPr>
              <a:t>features:</a:t>
            </a:r>
            <a:endParaRPr sz="1800">
              <a:latin typeface="Lato"/>
              <a:cs typeface="Lato"/>
            </a:endParaRPr>
          </a:p>
          <a:p>
            <a:pPr marL="1206500" lvl="2" indent="-229235">
              <a:lnSpc>
                <a:spcPct val="100000"/>
              </a:lnSpc>
              <a:spcBef>
                <a:spcPts val="35"/>
              </a:spcBef>
              <a:buFont typeface="Wingdings"/>
              <a:buChar char=""/>
              <a:tabLst>
                <a:tab pos="1206500" algn="l"/>
                <a:tab pos="1207135" algn="l"/>
              </a:tabLst>
            </a:pPr>
            <a:r>
              <a:rPr sz="1500" spc="5" dirty="0">
                <a:solidFill>
                  <a:srgbClr val="77923B"/>
                </a:solidFill>
                <a:latin typeface="Lato"/>
                <a:cs typeface="Lato"/>
              </a:rPr>
              <a:t>cold </a:t>
            </a:r>
            <a:r>
              <a:rPr sz="1500" spc="40" dirty="0">
                <a:solidFill>
                  <a:srgbClr val="77923B"/>
                </a:solidFill>
                <a:latin typeface="Lato"/>
                <a:cs typeface="Lato"/>
              </a:rPr>
              <a:t>deserts </a:t>
            </a:r>
            <a:r>
              <a:rPr sz="1500" spc="20" dirty="0">
                <a:solidFill>
                  <a:srgbClr val="77923B"/>
                </a:solidFill>
                <a:latin typeface="Lato"/>
                <a:cs typeface="Lato"/>
              </a:rPr>
              <a:t>occur </a:t>
            </a:r>
            <a:r>
              <a:rPr sz="1500" spc="5" dirty="0">
                <a:solidFill>
                  <a:srgbClr val="77923B"/>
                </a:solidFill>
                <a:latin typeface="Lato"/>
                <a:cs typeface="Lato"/>
              </a:rPr>
              <a:t>in temperate </a:t>
            </a:r>
            <a:r>
              <a:rPr sz="1500" spc="30" dirty="0">
                <a:solidFill>
                  <a:srgbClr val="77923B"/>
                </a:solidFill>
                <a:latin typeface="Lato"/>
                <a:cs typeface="Lato"/>
              </a:rPr>
              <a:t>regions </a:t>
            </a:r>
            <a:r>
              <a:rPr sz="1500" dirty="0">
                <a:solidFill>
                  <a:srgbClr val="77923B"/>
                </a:solidFill>
                <a:latin typeface="Lato"/>
                <a:cs typeface="Lato"/>
              </a:rPr>
              <a:t>at </a:t>
            </a:r>
            <a:r>
              <a:rPr sz="1500" spc="20" dirty="0">
                <a:solidFill>
                  <a:srgbClr val="77923B"/>
                </a:solidFill>
                <a:latin typeface="Lato"/>
                <a:cs typeface="Lato"/>
              </a:rPr>
              <a:t>higher</a:t>
            </a:r>
            <a:r>
              <a:rPr sz="1500" spc="-20" dirty="0">
                <a:solidFill>
                  <a:srgbClr val="77923B"/>
                </a:solidFill>
                <a:latin typeface="Lato"/>
                <a:cs typeface="Lato"/>
              </a:rPr>
              <a:t> </a:t>
            </a:r>
            <a:r>
              <a:rPr sz="1500" spc="15" dirty="0">
                <a:solidFill>
                  <a:srgbClr val="77923B"/>
                </a:solidFill>
                <a:latin typeface="Lato"/>
                <a:cs typeface="Lato"/>
              </a:rPr>
              <a:t>latitudes</a:t>
            </a:r>
            <a:endParaRPr sz="1500">
              <a:latin typeface="Lato"/>
              <a:cs typeface="Lato"/>
            </a:endParaRPr>
          </a:p>
          <a:p>
            <a:pPr marL="1206500" lvl="2" indent="-229235">
              <a:lnSpc>
                <a:spcPct val="100000"/>
              </a:lnSpc>
              <a:spcBef>
                <a:spcPts val="50"/>
              </a:spcBef>
              <a:buFont typeface="Wingdings"/>
              <a:buChar char=""/>
              <a:tabLst>
                <a:tab pos="1206500" algn="l"/>
                <a:tab pos="1207135" algn="l"/>
              </a:tabLst>
            </a:pPr>
            <a:r>
              <a:rPr sz="1500" spc="-30" dirty="0">
                <a:solidFill>
                  <a:srgbClr val="77923B"/>
                </a:solidFill>
                <a:latin typeface="Lato"/>
                <a:cs typeface="Lato"/>
              </a:rPr>
              <a:t>hot </a:t>
            </a:r>
            <a:r>
              <a:rPr sz="1500" spc="60" dirty="0">
                <a:solidFill>
                  <a:srgbClr val="77923B"/>
                </a:solidFill>
                <a:latin typeface="Lato"/>
                <a:cs typeface="Lato"/>
              </a:rPr>
              <a:t>summers </a:t>
            </a:r>
            <a:r>
              <a:rPr sz="1500" spc="-25" dirty="0">
                <a:solidFill>
                  <a:srgbClr val="77923B"/>
                </a:solidFill>
                <a:latin typeface="Lato"/>
                <a:cs typeface="Lato"/>
              </a:rPr>
              <a:t>but </a:t>
            </a:r>
            <a:r>
              <a:rPr sz="1500" spc="15" dirty="0">
                <a:solidFill>
                  <a:srgbClr val="77923B"/>
                </a:solidFill>
                <a:latin typeface="Lato"/>
                <a:cs typeface="Lato"/>
              </a:rPr>
              <a:t>extremely </a:t>
            </a:r>
            <a:r>
              <a:rPr sz="1500" spc="5" dirty="0">
                <a:solidFill>
                  <a:srgbClr val="77923B"/>
                </a:solidFill>
                <a:latin typeface="Lato"/>
                <a:cs typeface="Lato"/>
              </a:rPr>
              <a:t>cold</a:t>
            </a:r>
            <a:r>
              <a:rPr sz="1500" spc="15" dirty="0">
                <a:solidFill>
                  <a:srgbClr val="77923B"/>
                </a:solidFill>
                <a:latin typeface="Lato"/>
                <a:cs typeface="Lato"/>
              </a:rPr>
              <a:t> winters.</a:t>
            </a:r>
            <a:endParaRPr sz="1500">
              <a:latin typeface="Lato"/>
              <a:cs typeface="Lato"/>
            </a:endParaRPr>
          </a:p>
          <a:p>
            <a:pPr marL="802640" lvl="1" indent="-282575">
              <a:lnSpc>
                <a:spcPct val="100000"/>
              </a:lnSpc>
              <a:spcBef>
                <a:spcPts val="60"/>
              </a:spcBef>
              <a:buClr>
                <a:srgbClr val="77923B"/>
              </a:buClr>
              <a:buFont typeface="Wingdings"/>
              <a:buChar char=""/>
              <a:tabLst>
                <a:tab pos="802640" algn="l"/>
                <a:tab pos="803275" algn="l"/>
              </a:tabLst>
            </a:pPr>
            <a:r>
              <a:rPr sz="1800" spc="40" dirty="0">
                <a:solidFill>
                  <a:srgbClr val="4F6128"/>
                </a:solidFill>
                <a:latin typeface="Lato"/>
                <a:cs typeface="Lato"/>
              </a:rPr>
              <a:t>Examples:</a:t>
            </a:r>
            <a:r>
              <a:rPr sz="1800" spc="15" dirty="0">
                <a:solidFill>
                  <a:srgbClr val="4F6128"/>
                </a:solidFill>
                <a:latin typeface="Lato"/>
                <a:cs typeface="Lato"/>
              </a:rPr>
              <a:t> Atacama,</a:t>
            </a:r>
            <a:endParaRPr sz="1800">
              <a:latin typeface="Lato"/>
              <a:cs typeface="Lato"/>
            </a:endParaRPr>
          </a:p>
          <a:p>
            <a:pPr marL="802640" lvl="1" indent="-282575">
              <a:lnSpc>
                <a:spcPct val="100000"/>
              </a:lnSpc>
              <a:spcBef>
                <a:spcPts val="70"/>
              </a:spcBef>
              <a:buClr>
                <a:srgbClr val="77923B"/>
              </a:buClr>
              <a:buFont typeface="Wingdings"/>
              <a:buChar char=""/>
              <a:tabLst>
                <a:tab pos="802640" algn="l"/>
                <a:tab pos="803275" algn="l"/>
              </a:tabLst>
            </a:pPr>
            <a:r>
              <a:rPr sz="1800" spc="-45" dirty="0">
                <a:solidFill>
                  <a:srgbClr val="4F6128"/>
                </a:solidFill>
                <a:latin typeface="Lato"/>
                <a:cs typeface="Lato"/>
              </a:rPr>
              <a:t>Gobi, </a:t>
            </a:r>
            <a:r>
              <a:rPr sz="1800" spc="-10" dirty="0">
                <a:solidFill>
                  <a:srgbClr val="4F6128"/>
                </a:solidFill>
                <a:latin typeface="Lato"/>
                <a:cs typeface="Lato"/>
              </a:rPr>
              <a:t>Great </a:t>
            </a:r>
            <a:r>
              <a:rPr sz="1800" spc="40" dirty="0">
                <a:solidFill>
                  <a:srgbClr val="4F6128"/>
                </a:solidFill>
                <a:latin typeface="Lato"/>
                <a:cs typeface="Lato"/>
              </a:rPr>
              <a:t>Basin, </a:t>
            </a:r>
            <a:r>
              <a:rPr sz="1800" spc="-5" dirty="0">
                <a:solidFill>
                  <a:srgbClr val="4F6128"/>
                </a:solidFill>
                <a:latin typeface="Lato"/>
                <a:cs typeface="Lato"/>
              </a:rPr>
              <a:t>Namib, </a:t>
            </a:r>
            <a:r>
              <a:rPr sz="1800" spc="25" dirty="0">
                <a:solidFill>
                  <a:srgbClr val="4F6128"/>
                </a:solidFill>
                <a:latin typeface="Lato"/>
                <a:cs typeface="Lato"/>
              </a:rPr>
              <a:t>Iranian, </a:t>
            </a:r>
            <a:r>
              <a:rPr sz="1800" spc="5" dirty="0">
                <a:solidFill>
                  <a:srgbClr val="4F6128"/>
                </a:solidFill>
                <a:latin typeface="Lato"/>
                <a:cs typeface="Lato"/>
              </a:rPr>
              <a:t>Takla </a:t>
            </a:r>
            <a:r>
              <a:rPr sz="1800" spc="-25" dirty="0">
                <a:solidFill>
                  <a:srgbClr val="4F6128"/>
                </a:solidFill>
                <a:latin typeface="Lato"/>
                <a:cs typeface="Lato"/>
              </a:rPr>
              <a:t>Makan, </a:t>
            </a:r>
            <a:r>
              <a:rPr sz="1800" spc="5" dirty="0">
                <a:solidFill>
                  <a:srgbClr val="4F6128"/>
                </a:solidFill>
                <a:latin typeface="Lato"/>
                <a:cs typeface="Lato"/>
              </a:rPr>
              <a:t>and</a:t>
            </a:r>
            <a:r>
              <a:rPr sz="1800" spc="21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4F6128"/>
                </a:solidFill>
                <a:latin typeface="Lato"/>
                <a:cs typeface="Lato"/>
              </a:rPr>
              <a:t>Turkestan</a:t>
            </a:r>
            <a:endParaRPr sz="1800">
              <a:latin typeface="Lato"/>
              <a:cs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665"/>
    </mc:Choice>
    <mc:Fallback>
      <p:transition spd="slow" advTm="5866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93902"/>
            <a:ext cx="32861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20" dirty="0">
                <a:solidFill>
                  <a:srgbClr val="C3D59B"/>
                </a:solidFill>
              </a:rPr>
              <a:t>Homeostasis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8340" y="1630121"/>
            <a:ext cx="10377170" cy="20345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2425" marR="5080" indent="-340360">
              <a:lnSpc>
                <a:spcPct val="100000"/>
              </a:lnSpc>
              <a:spcBef>
                <a:spcPts val="105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3200" spc="-110" dirty="0">
                <a:solidFill>
                  <a:srgbClr val="003D07"/>
                </a:solidFill>
                <a:latin typeface="Lato"/>
                <a:cs typeface="Lato"/>
              </a:rPr>
              <a:t>The </a:t>
            </a:r>
            <a:r>
              <a:rPr sz="3200" spc="55" dirty="0">
                <a:solidFill>
                  <a:srgbClr val="003D07"/>
                </a:solidFill>
                <a:latin typeface="Lato"/>
                <a:cs typeface="Lato"/>
              </a:rPr>
              <a:t>ecosystem </a:t>
            </a:r>
            <a:r>
              <a:rPr sz="3200" dirty="0">
                <a:solidFill>
                  <a:srgbClr val="003D07"/>
                </a:solidFill>
                <a:latin typeface="Lato"/>
                <a:cs typeface="Lato"/>
              </a:rPr>
              <a:t>, </a:t>
            </a:r>
            <a:r>
              <a:rPr sz="3200" spc="-75" dirty="0">
                <a:solidFill>
                  <a:srgbClr val="003D07"/>
                </a:solidFill>
                <a:latin typeface="Lato"/>
                <a:cs typeface="Lato"/>
              </a:rPr>
              <a:t>by </a:t>
            </a:r>
            <a:r>
              <a:rPr sz="3200" spc="40" dirty="0">
                <a:solidFill>
                  <a:srgbClr val="003D07"/>
                </a:solidFill>
                <a:latin typeface="Lato"/>
                <a:cs typeface="Lato"/>
              </a:rPr>
              <a:t>itself, </a:t>
            </a:r>
            <a:r>
              <a:rPr sz="3200" spc="85" dirty="0">
                <a:solidFill>
                  <a:srgbClr val="003D07"/>
                </a:solidFill>
                <a:latin typeface="Lato"/>
                <a:cs typeface="Lato"/>
              </a:rPr>
              <a:t>tries </a:t>
            </a:r>
            <a:r>
              <a:rPr sz="3200" spc="-90" dirty="0">
                <a:solidFill>
                  <a:srgbClr val="003D07"/>
                </a:solidFill>
                <a:latin typeface="Lato"/>
                <a:cs typeface="Lato"/>
              </a:rPr>
              <a:t>to </a:t>
            </a:r>
            <a:r>
              <a:rPr sz="3200" spc="120" dirty="0">
                <a:solidFill>
                  <a:srgbClr val="003D07"/>
                </a:solidFill>
                <a:latin typeface="Lato"/>
                <a:cs typeface="Lato"/>
              </a:rPr>
              <a:t>resist </a:t>
            </a:r>
            <a:r>
              <a:rPr sz="3200" spc="-30" dirty="0">
                <a:solidFill>
                  <a:srgbClr val="003D07"/>
                </a:solidFill>
                <a:latin typeface="Lato"/>
                <a:cs typeface="Lato"/>
              </a:rPr>
              <a:t>the </a:t>
            </a:r>
            <a:r>
              <a:rPr sz="3200" spc="40" dirty="0">
                <a:solidFill>
                  <a:srgbClr val="003D07"/>
                </a:solidFill>
                <a:latin typeface="Lato"/>
                <a:cs typeface="Lato"/>
              </a:rPr>
              <a:t>change </a:t>
            </a:r>
            <a:r>
              <a:rPr sz="3200" spc="10" dirty="0">
                <a:solidFill>
                  <a:srgbClr val="003D07"/>
                </a:solidFill>
                <a:latin typeface="Lato"/>
                <a:cs typeface="Lato"/>
              </a:rPr>
              <a:t>and  </a:t>
            </a:r>
            <a:r>
              <a:rPr sz="3200" spc="40" dirty="0">
                <a:solidFill>
                  <a:srgbClr val="003D07"/>
                </a:solidFill>
                <a:latin typeface="Lato"/>
                <a:cs typeface="Lato"/>
              </a:rPr>
              <a:t>maintain </a:t>
            </a:r>
            <a:r>
              <a:rPr sz="3200" spc="50" dirty="0">
                <a:solidFill>
                  <a:srgbClr val="003D07"/>
                </a:solidFill>
                <a:latin typeface="Lato"/>
                <a:cs typeface="Lato"/>
              </a:rPr>
              <a:t>itself </a:t>
            </a:r>
            <a:r>
              <a:rPr sz="3200" spc="20" dirty="0">
                <a:solidFill>
                  <a:srgbClr val="003D07"/>
                </a:solidFill>
                <a:latin typeface="Lato"/>
                <a:cs typeface="Lato"/>
              </a:rPr>
              <a:t>in </a:t>
            </a:r>
            <a:r>
              <a:rPr sz="3200" spc="30" dirty="0">
                <a:solidFill>
                  <a:srgbClr val="003D07"/>
                </a:solidFill>
                <a:latin typeface="Lato"/>
                <a:cs typeface="Lato"/>
              </a:rPr>
              <a:t>equilibrium.</a:t>
            </a:r>
            <a:endParaRPr sz="3200">
              <a:latin typeface="Lato"/>
              <a:cs typeface="Lato"/>
            </a:endParaRPr>
          </a:p>
          <a:p>
            <a:pPr marL="751840" lvl="1" indent="-282575">
              <a:lnSpc>
                <a:spcPct val="100000"/>
              </a:lnSpc>
              <a:spcBef>
                <a:spcPts val="705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800" spc="20" dirty="0">
                <a:solidFill>
                  <a:srgbClr val="4F6128"/>
                </a:solidFill>
                <a:latin typeface="Lato"/>
                <a:cs typeface="Lato"/>
              </a:rPr>
              <a:t>Positive</a:t>
            </a:r>
            <a:r>
              <a:rPr sz="2800" spc="3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800" spc="5" dirty="0">
                <a:solidFill>
                  <a:srgbClr val="4F6128"/>
                </a:solidFill>
                <a:latin typeface="Lato"/>
                <a:cs typeface="Lato"/>
              </a:rPr>
              <a:t>feedback</a:t>
            </a:r>
            <a:endParaRPr sz="2800">
              <a:latin typeface="Lato"/>
              <a:cs typeface="Lato"/>
            </a:endParaRPr>
          </a:p>
          <a:p>
            <a:pPr marL="751840" lvl="1" indent="-282575">
              <a:lnSpc>
                <a:spcPct val="100000"/>
              </a:lnSpc>
              <a:spcBef>
                <a:spcPts val="705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800" spc="-20" dirty="0">
                <a:solidFill>
                  <a:srgbClr val="4F6128"/>
                </a:solidFill>
                <a:latin typeface="Lato"/>
                <a:cs typeface="Lato"/>
              </a:rPr>
              <a:t>Negative</a:t>
            </a:r>
            <a:r>
              <a:rPr sz="2800" spc="2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800" spc="5" dirty="0">
                <a:solidFill>
                  <a:srgbClr val="4F6128"/>
                </a:solidFill>
                <a:latin typeface="Lato"/>
                <a:cs typeface="Lato"/>
              </a:rPr>
              <a:t>feedback</a:t>
            </a:r>
            <a:endParaRPr sz="28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24628" y="2857500"/>
            <a:ext cx="7040880" cy="3285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764"/>
    </mc:Choice>
    <mc:Fallback>
      <p:transition spd="slow" advTm="2076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3905" cy="6858000"/>
            <a:chOff x="0" y="0"/>
            <a:chExt cx="12193905" cy="6858000"/>
          </a:xfrm>
        </p:grpSpPr>
        <p:sp>
          <p:nvSpPr>
            <p:cNvPr id="3" name="object 3"/>
            <p:cNvSpPr/>
            <p:nvPr/>
          </p:nvSpPr>
          <p:spPr>
            <a:xfrm>
              <a:off x="3595115" y="3643884"/>
              <a:ext cx="4360164" cy="25709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979664" y="0"/>
              <a:ext cx="4213859" cy="62148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8340" y="493902"/>
            <a:ext cx="413892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75" dirty="0">
                <a:solidFill>
                  <a:srgbClr val="C3D59B"/>
                </a:solidFill>
              </a:rPr>
              <a:t>Pond</a:t>
            </a:r>
            <a:r>
              <a:rPr sz="4400" spc="-200" dirty="0">
                <a:solidFill>
                  <a:srgbClr val="C3D59B"/>
                </a:solidFill>
              </a:rPr>
              <a:t> </a:t>
            </a:r>
            <a:r>
              <a:rPr sz="4400" spc="75" dirty="0">
                <a:solidFill>
                  <a:srgbClr val="C3D59B"/>
                </a:solidFill>
              </a:rPr>
              <a:t>ecosystem</a:t>
            </a:r>
            <a:endParaRPr sz="44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5465" y="1603628"/>
            <a:ext cx="7407275" cy="4392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4180" marR="5080" indent="-340360">
              <a:lnSpc>
                <a:spcPct val="100000"/>
              </a:lnSpc>
              <a:spcBef>
                <a:spcPts val="105"/>
              </a:spcBef>
              <a:buClr>
                <a:srgbClr val="77923B"/>
              </a:buClr>
              <a:buFont typeface="Wingdings"/>
              <a:buChar char=""/>
              <a:tabLst>
                <a:tab pos="423545" algn="l"/>
                <a:tab pos="424180" algn="l"/>
              </a:tabLst>
            </a:pPr>
            <a:r>
              <a:rPr sz="2000" spc="-60" dirty="0">
                <a:solidFill>
                  <a:srgbClr val="003D07"/>
                </a:solidFill>
                <a:latin typeface="Lato"/>
                <a:cs typeface="Lato"/>
              </a:rPr>
              <a:t>A </a:t>
            </a:r>
            <a:r>
              <a:rPr sz="2000" spc="-30" dirty="0">
                <a:solidFill>
                  <a:srgbClr val="003D07"/>
                </a:solidFill>
                <a:latin typeface="Lato"/>
                <a:cs typeface="Lato"/>
              </a:rPr>
              <a:t>pond </a:t>
            </a:r>
            <a:r>
              <a:rPr sz="2000" spc="30" dirty="0">
                <a:solidFill>
                  <a:srgbClr val="003D07"/>
                </a:solidFill>
                <a:latin typeface="Lato"/>
                <a:cs typeface="Lato"/>
              </a:rPr>
              <a:t>ecosystem </a:t>
            </a:r>
            <a:r>
              <a:rPr sz="2000" spc="65" dirty="0">
                <a:solidFill>
                  <a:srgbClr val="003D07"/>
                </a:solidFill>
                <a:latin typeface="Lato"/>
                <a:cs typeface="Lato"/>
              </a:rPr>
              <a:t>refers </a:t>
            </a:r>
            <a:r>
              <a:rPr sz="2000" spc="-60" dirty="0">
                <a:solidFill>
                  <a:srgbClr val="003D07"/>
                </a:solidFill>
                <a:latin typeface="Lato"/>
                <a:cs typeface="Lato"/>
              </a:rPr>
              <a:t>to </a:t>
            </a:r>
            <a:r>
              <a:rPr sz="2000" spc="-25" dirty="0">
                <a:solidFill>
                  <a:srgbClr val="003D07"/>
                </a:solidFill>
                <a:latin typeface="Lato"/>
                <a:cs typeface="Lato"/>
              </a:rPr>
              <a:t>the </a:t>
            </a:r>
            <a:r>
              <a:rPr sz="2000" spc="35" dirty="0">
                <a:solidFill>
                  <a:srgbClr val="003D07"/>
                </a:solidFill>
                <a:latin typeface="Lato"/>
                <a:cs typeface="Lato"/>
              </a:rPr>
              <a:t>freshwater </a:t>
            </a:r>
            <a:r>
              <a:rPr sz="2000" spc="30" dirty="0">
                <a:solidFill>
                  <a:srgbClr val="003D07"/>
                </a:solidFill>
                <a:latin typeface="Lato"/>
                <a:cs typeface="Lato"/>
              </a:rPr>
              <a:t>ecosystem </a:t>
            </a:r>
            <a:r>
              <a:rPr sz="2000" spc="20" dirty="0">
                <a:solidFill>
                  <a:srgbClr val="003D07"/>
                </a:solidFill>
                <a:latin typeface="Lato"/>
                <a:cs typeface="Lato"/>
              </a:rPr>
              <a:t>where  </a:t>
            </a:r>
            <a:r>
              <a:rPr sz="2000" spc="10" dirty="0">
                <a:solidFill>
                  <a:srgbClr val="003D07"/>
                </a:solidFill>
                <a:latin typeface="Lato"/>
                <a:cs typeface="Lato"/>
              </a:rPr>
              <a:t>there </a:t>
            </a:r>
            <a:r>
              <a:rPr sz="2000" spc="65" dirty="0">
                <a:solidFill>
                  <a:srgbClr val="003D07"/>
                </a:solidFill>
                <a:latin typeface="Lato"/>
                <a:cs typeface="Lato"/>
              </a:rPr>
              <a:t>are </a:t>
            </a:r>
            <a:r>
              <a:rPr sz="2000" spc="25" dirty="0">
                <a:solidFill>
                  <a:srgbClr val="003D07"/>
                </a:solidFill>
                <a:latin typeface="Lato"/>
                <a:cs typeface="Lato"/>
              </a:rPr>
              <a:t>communities </a:t>
            </a:r>
            <a:r>
              <a:rPr sz="2000" spc="-55" dirty="0">
                <a:solidFill>
                  <a:srgbClr val="003D07"/>
                </a:solidFill>
                <a:latin typeface="Lato"/>
                <a:cs typeface="Lato"/>
              </a:rPr>
              <a:t>of </a:t>
            </a:r>
            <a:r>
              <a:rPr sz="2000" spc="70" dirty="0">
                <a:solidFill>
                  <a:srgbClr val="003D07"/>
                </a:solidFill>
                <a:latin typeface="Lato"/>
                <a:cs typeface="Lato"/>
              </a:rPr>
              <a:t>organisms </a:t>
            </a:r>
            <a:r>
              <a:rPr sz="2000" spc="-20" dirty="0">
                <a:solidFill>
                  <a:srgbClr val="003D07"/>
                </a:solidFill>
                <a:latin typeface="Lato"/>
                <a:cs typeface="Lato"/>
              </a:rPr>
              <a:t>that </a:t>
            </a:r>
            <a:r>
              <a:rPr sz="2000" spc="65" dirty="0">
                <a:solidFill>
                  <a:srgbClr val="003D07"/>
                </a:solidFill>
                <a:latin typeface="Lato"/>
                <a:cs typeface="Lato"/>
              </a:rPr>
              <a:t>are </a:t>
            </a:r>
            <a:r>
              <a:rPr sz="2000" spc="-15" dirty="0">
                <a:solidFill>
                  <a:srgbClr val="003D07"/>
                </a:solidFill>
                <a:latin typeface="Lato"/>
                <a:cs typeface="Lato"/>
              </a:rPr>
              <a:t>dependent </a:t>
            </a:r>
            <a:r>
              <a:rPr sz="2000" spc="-20" dirty="0">
                <a:solidFill>
                  <a:srgbClr val="003D07"/>
                </a:solidFill>
                <a:latin typeface="Lato"/>
                <a:cs typeface="Lato"/>
              </a:rPr>
              <a:t>on  </a:t>
            </a:r>
            <a:r>
              <a:rPr sz="2000" spc="30" dirty="0">
                <a:solidFill>
                  <a:srgbClr val="003D07"/>
                </a:solidFill>
                <a:latin typeface="Lato"/>
                <a:cs typeface="Lato"/>
              </a:rPr>
              <a:t>each </a:t>
            </a:r>
            <a:r>
              <a:rPr sz="2000" spc="5" dirty="0">
                <a:solidFill>
                  <a:srgbClr val="003D07"/>
                </a:solidFill>
                <a:latin typeface="Lato"/>
                <a:cs typeface="Lato"/>
              </a:rPr>
              <a:t>other and </a:t>
            </a:r>
            <a:r>
              <a:rPr sz="2000" spc="-20" dirty="0">
                <a:solidFill>
                  <a:srgbClr val="003D07"/>
                </a:solidFill>
                <a:latin typeface="Lato"/>
                <a:cs typeface="Lato"/>
              </a:rPr>
              <a:t>with the </a:t>
            </a:r>
            <a:r>
              <a:rPr sz="2000" spc="30" dirty="0">
                <a:solidFill>
                  <a:srgbClr val="003D07"/>
                </a:solidFill>
                <a:latin typeface="Lato"/>
                <a:cs typeface="Lato"/>
              </a:rPr>
              <a:t>prevailing </a:t>
            </a:r>
            <a:r>
              <a:rPr sz="2000" spc="20" dirty="0">
                <a:solidFill>
                  <a:srgbClr val="003D07"/>
                </a:solidFill>
                <a:latin typeface="Lato"/>
                <a:cs typeface="Lato"/>
              </a:rPr>
              <a:t>water </a:t>
            </a:r>
            <a:r>
              <a:rPr sz="2000" spc="10" dirty="0">
                <a:solidFill>
                  <a:srgbClr val="003D07"/>
                </a:solidFill>
                <a:latin typeface="Lato"/>
                <a:cs typeface="Lato"/>
              </a:rPr>
              <a:t>environment </a:t>
            </a:r>
            <a:r>
              <a:rPr sz="2000" spc="5" dirty="0">
                <a:solidFill>
                  <a:srgbClr val="003D07"/>
                </a:solidFill>
                <a:latin typeface="Lato"/>
                <a:cs typeface="Lato"/>
              </a:rPr>
              <a:t>for  </a:t>
            </a:r>
            <a:r>
              <a:rPr sz="2000" spc="15" dirty="0">
                <a:solidFill>
                  <a:srgbClr val="003D07"/>
                </a:solidFill>
                <a:latin typeface="Lato"/>
                <a:cs typeface="Lato"/>
              </a:rPr>
              <a:t>their </a:t>
            </a:r>
            <a:r>
              <a:rPr sz="2000" spc="20" dirty="0">
                <a:solidFill>
                  <a:srgbClr val="003D07"/>
                </a:solidFill>
                <a:latin typeface="Lato"/>
                <a:cs typeface="Lato"/>
              </a:rPr>
              <a:t>nutrients </a:t>
            </a:r>
            <a:r>
              <a:rPr sz="2000" spc="5" dirty="0">
                <a:solidFill>
                  <a:srgbClr val="003D07"/>
                </a:solidFill>
                <a:latin typeface="Lato"/>
                <a:cs typeface="Lato"/>
              </a:rPr>
              <a:t>and</a:t>
            </a:r>
            <a:r>
              <a:rPr sz="2000" spc="-25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2000" spc="45" dirty="0">
                <a:solidFill>
                  <a:srgbClr val="003D07"/>
                </a:solidFill>
                <a:latin typeface="Lato"/>
                <a:cs typeface="Lato"/>
              </a:rPr>
              <a:t>survival.</a:t>
            </a:r>
            <a:endParaRPr sz="200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2400">
              <a:latin typeface="Lato"/>
              <a:cs typeface="Lato"/>
            </a:endParaRPr>
          </a:p>
          <a:p>
            <a:pPr marL="352425" indent="-340360">
              <a:lnSpc>
                <a:spcPct val="100000"/>
              </a:lnSpc>
              <a:spcBef>
                <a:spcPts val="1580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2000" spc="-15" dirty="0">
                <a:solidFill>
                  <a:srgbClr val="003D07"/>
                </a:solidFill>
                <a:latin typeface="Lato"/>
                <a:cs typeface="Lato"/>
              </a:rPr>
              <a:t>Notable</a:t>
            </a:r>
            <a:r>
              <a:rPr sz="2000" spc="-5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2000" spc="20" dirty="0">
                <a:solidFill>
                  <a:srgbClr val="003D07"/>
                </a:solidFill>
                <a:latin typeface="Lato"/>
                <a:cs typeface="Lato"/>
              </a:rPr>
              <a:t>features:</a:t>
            </a:r>
            <a:endParaRPr sz="2000">
              <a:latin typeface="Lato"/>
              <a:cs typeface="Lato"/>
            </a:endParaRPr>
          </a:p>
          <a:p>
            <a:pPr marL="751840" marR="4861560" lvl="1" indent="-281940">
              <a:lnSpc>
                <a:spcPct val="100000"/>
              </a:lnSpc>
              <a:spcBef>
                <a:spcPts val="695"/>
              </a:spcBef>
              <a:buClr>
                <a:srgbClr val="77923B"/>
              </a:buClr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1800" spc="85" dirty="0">
                <a:solidFill>
                  <a:srgbClr val="4F6128"/>
                </a:solidFill>
                <a:latin typeface="Lato"/>
                <a:cs typeface="Lato"/>
              </a:rPr>
              <a:t>Small</a:t>
            </a:r>
            <a:r>
              <a:rPr sz="1800" spc="-3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800" spc="30" dirty="0">
                <a:solidFill>
                  <a:srgbClr val="4F6128"/>
                </a:solidFill>
                <a:latin typeface="Lato"/>
                <a:cs typeface="Lato"/>
              </a:rPr>
              <a:t>freshwater  </a:t>
            </a:r>
            <a:r>
              <a:rPr sz="1800" spc="25" dirty="0">
                <a:solidFill>
                  <a:srgbClr val="4F6128"/>
                </a:solidFill>
                <a:latin typeface="Lato"/>
                <a:cs typeface="Lato"/>
              </a:rPr>
              <a:t>ecosystem</a:t>
            </a:r>
            <a:endParaRPr sz="1800">
              <a:latin typeface="Lato"/>
              <a:cs typeface="Lato"/>
            </a:endParaRPr>
          </a:p>
          <a:p>
            <a:pPr marL="751840" lvl="1" indent="-281940">
              <a:lnSpc>
                <a:spcPct val="100000"/>
              </a:lnSpc>
              <a:spcBef>
                <a:spcPts val="710"/>
              </a:spcBef>
              <a:buClr>
                <a:srgbClr val="77923B"/>
              </a:buClr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1800" spc="-45" dirty="0">
                <a:solidFill>
                  <a:srgbClr val="4F6128"/>
                </a:solidFill>
                <a:latin typeface="Lato"/>
                <a:cs typeface="Lato"/>
              </a:rPr>
              <a:t>Water </a:t>
            </a:r>
            <a:r>
              <a:rPr sz="1800" spc="85" dirty="0">
                <a:solidFill>
                  <a:srgbClr val="4F6128"/>
                </a:solidFill>
                <a:latin typeface="Lato"/>
                <a:cs typeface="Lato"/>
              </a:rPr>
              <a:t>is</a:t>
            </a:r>
            <a:r>
              <a:rPr sz="1800" spc="9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800" spc="25" dirty="0">
                <a:solidFill>
                  <a:srgbClr val="4F6128"/>
                </a:solidFill>
                <a:latin typeface="Lato"/>
                <a:cs typeface="Lato"/>
              </a:rPr>
              <a:t>stagnant</a:t>
            </a:r>
            <a:endParaRPr sz="1800">
              <a:latin typeface="Lato"/>
              <a:cs typeface="Lato"/>
            </a:endParaRPr>
          </a:p>
          <a:p>
            <a:pPr marL="751840" lvl="1" indent="-281940">
              <a:lnSpc>
                <a:spcPct val="100000"/>
              </a:lnSpc>
              <a:spcBef>
                <a:spcPts val="695"/>
              </a:spcBef>
              <a:buClr>
                <a:srgbClr val="77923B"/>
              </a:buClr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1800" spc="-10" dirty="0">
                <a:solidFill>
                  <a:srgbClr val="4F6128"/>
                </a:solidFill>
                <a:latin typeface="Lato"/>
                <a:cs typeface="Lato"/>
              </a:rPr>
              <a:t>Can be</a:t>
            </a:r>
            <a:r>
              <a:rPr sz="1800" spc="4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800" spc="60" dirty="0">
                <a:solidFill>
                  <a:srgbClr val="4F6128"/>
                </a:solidFill>
                <a:latin typeface="Lato"/>
                <a:cs typeface="Lato"/>
              </a:rPr>
              <a:t>seasonal</a:t>
            </a:r>
            <a:endParaRPr sz="1800">
              <a:latin typeface="Lato"/>
              <a:cs typeface="Lato"/>
            </a:endParaRPr>
          </a:p>
          <a:p>
            <a:pPr marL="751840" marR="5180965" lvl="1" indent="-281940">
              <a:lnSpc>
                <a:spcPct val="100000"/>
              </a:lnSpc>
              <a:spcBef>
                <a:spcPts val="695"/>
              </a:spcBef>
              <a:buClr>
                <a:srgbClr val="77923B"/>
              </a:buClr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1800" spc="20" dirty="0">
                <a:solidFill>
                  <a:srgbClr val="4F6128"/>
                </a:solidFill>
                <a:latin typeface="Lato"/>
                <a:cs typeface="Lato"/>
              </a:rPr>
              <a:t>Exposed </a:t>
            </a:r>
            <a:r>
              <a:rPr sz="1800" spc="-55" dirty="0">
                <a:solidFill>
                  <a:srgbClr val="4F6128"/>
                </a:solidFill>
                <a:latin typeface="Lato"/>
                <a:cs typeface="Lato"/>
              </a:rPr>
              <a:t>to  </a:t>
            </a:r>
            <a:r>
              <a:rPr sz="1800" dirty="0">
                <a:solidFill>
                  <a:srgbClr val="4F6128"/>
                </a:solidFill>
                <a:latin typeface="Lato"/>
                <a:cs typeface="Lato"/>
              </a:rPr>
              <a:t>anthropogenic  </a:t>
            </a:r>
            <a:r>
              <a:rPr sz="1800" spc="10" dirty="0">
                <a:solidFill>
                  <a:srgbClr val="4F6128"/>
                </a:solidFill>
                <a:latin typeface="Lato"/>
                <a:cs typeface="Lato"/>
              </a:rPr>
              <a:t>activities</a:t>
            </a:r>
            <a:endParaRPr sz="1800">
              <a:latin typeface="Lato"/>
              <a:cs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420"/>
    </mc:Choice>
    <mc:Fallback>
      <p:transition spd="slow" advTm="6742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93902"/>
            <a:ext cx="40830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95" dirty="0">
                <a:solidFill>
                  <a:srgbClr val="C3D59B"/>
                </a:solidFill>
              </a:rPr>
              <a:t>Lake</a:t>
            </a:r>
            <a:r>
              <a:rPr sz="4400" spc="-204" dirty="0">
                <a:solidFill>
                  <a:srgbClr val="C3D59B"/>
                </a:solidFill>
              </a:rPr>
              <a:t> </a:t>
            </a:r>
            <a:r>
              <a:rPr sz="4400" spc="75" dirty="0">
                <a:solidFill>
                  <a:srgbClr val="C3D59B"/>
                </a:solidFill>
              </a:rPr>
              <a:t>ecosystem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8340" y="1540205"/>
            <a:ext cx="9248775" cy="425958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5240" marR="5272405" indent="-3175">
              <a:lnSpc>
                <a:spcPct val="102099"/>
              </a:lnSpc>
              <a:spcBef>
                <a:spcPts val="25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3000" spc="60" dirty="0">
                <a:solidFill>
                  <a:srgbClr val="003D07"/>
                </a:solidFill>
                <a:latin typeface="Lato"/>
                <a:cs typeface="Lato"/>
              </a:rPr>
              <a:t>Organisms </a:t>
            </a:r>
            <a:r>
              <a:rPr sz="3000" spc="-85" dirty="0">
                <a:solidFill>
                  <a:srgbClr val="003D07"/>
                </a:solidFill>
                <a:latin typeface="Lato"/>
                <a:cs typeface="Lato"/>
              </a:rPr>
              <a:t>of </a:t>
            </a:r>
            <a:r>
              <a:rPr sz="3000" spc="15" dirty="0">
                <a:solidFill>
                  <a:srgbClr val="003D07"/>
                </a:solidFill>
                <a:latin typeface="Lato"/>
                <a:cs typeface="Lato"/>
              </a:rPr>
              <a:t>aquatic  </a:t>
            </a:r>
            <a:r>
              <a:rPr sz="3000" spc="45" dirty="0">
                <a:solidFill>
                  <a:srgbClr val="003D07"/>
                </a:solidFill>
                <a:latin typeface="Lato"/>
                <a:cs typeface="Lato"/>
              </a:rPr>
              <a:t>ecosystem</a:t>
            </a:r>
            <a:endParaRPr sz="3000">
              <a:latin typeface="Lato"/>
              <a:cs typeface="Lato"/>
            </a:endParaRPr>
          </a:p>
          <a:p>
            <a:pPr marL="751840" lvl="1" indent="-282575">
              <a:lnSpc>
                <a:spcPct val="100000"/>
              </a:lnSpc>
              <a:spcBef>
                <a:spcPts val="75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600" spc="45" dirty="0">
                <a:solidFill>
                  <a:srgbClr val="4F6128"/>
                </a:solidFill>
                <a:latin typeface="Lato"/>
                <a:cs typeface="Lato"/>
              </a:rPr>
              <a:t>Planktons </a:t>
            </a:r>
            <a:r>
              <a:rPr sz="2600" spc="55" dirty="0">
                <a:solidFill>
                  <a:srgbClr val="4F6128"/>
                </a:solidFill>
                <a:latin typeface="Lato"/>
                <a:cs typeface="Lato"/>
              </a:rPr>
              <a:t>(Algae,</a:t>
            </a:r>
            <a:r>
              <a:rPr sz="2600" spc="-2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600" spc="60" dirty="0">
                <a:solidFill>
                  <a:srgbClr val="4F6128"/>
                </a:solidFill>
                <a:latin typeface="Lato"/>
                <a:cs typeface="Lato"/>
              </a:rPr>
              <a:t>rotifers)</a:t>
            </a:r>
            <a:endParaRPr sz="2600">
              <a:latin typeface="Lato"/>
              <a:cs typeface="Lato"/>
            </a:endParaRPr>
          </a:p>
          <a:p>
            <a:pPr marL="751840" lvl="1" indent="-282575">
              <a:lnSpc>
                <a:spcPct val="100000"/>
              </a:lnSpc>
              <a:spcBef>
                <a:spcPts val="85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600" spc="-5" dirty="0">
                <a:solidFill>
                  <a:srgbClr val="4F6128"/>
                </a:solidFill>
                <a:latin typeface="Lato"/>
                <a:cs typeface="Lato"/>
              </a:rPr>
              <a:t>Nektons</a:t>
            </a:r>
            <a:r>
              <a:rPr sz="2600" spc="2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600" spc="100" dirty="0">
                <a:solidFill>
                  <a:srgbClr val="4F6128"/>
                </a:solidFill>
                <a:latin typeface="Lato"/>
                <a:cs typeface="Lato"/>
              </a:rPr>
              <a:t>(Fishes)</a:t>
            </a:r>
            <a:endParaRPr sz="2600">
              <a:latin typeface="Lato"/>
              <a:cs typeface="Lato"/>
            </a:endParaRPr>
          </a:p>
          <a:p>
            <a:pPr marL="751840" lvl="1" indent="-282575">
              <a:lnSpc>
                <a:spcPct val="100000"/>
              </a:lnSpc>
              <a:spcBef>
                <a:spcPts val="70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600" spc="15" dirty="0">
                <a:solidFill>
                  <a:srgbClr val="4F6128"/>
                </a:solidFill>
                <a:latin typeface="Lato"/>
                <a:cs typeface="Lato"/>
              </a:rPr>
              <a:t>Neustons </a:t>
            </a:r>
            <a:r>
              <a:rPr sz="2600" spc="-20" dirty="0">
                <a:solidFill>
                  <a:srgbClr val="4F6128"/>
                </a:solidFill>
                <a:latin typeface="Lato"/>
                <a:cs typeface="Lato"/>
              </a:rPr>
              <a:t>(Water</a:t>
            </a:r>
            <a:r>
              <a:rPr sz="2600" spc="2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600" spc="70" dirty="0">
                <a:solidFill>
                  <a:srgbClr val="4F6128"/>
                </a:solidFill>
                <a:latin typeface="Lato"/>
                <a:cs typeface="Lato"/>
              </a:rPr>
              <a:t>flea)</a:t>
            </a:r>
            <a:endParaRPr sz="2600">
              <a:latin typeface="Lato"/>
              <a:cs typeface="Lato"/>
            </a:endParaRPr>
          </a:p>
          <a:p>
            <a:pPr marL="751840" lvl="1" indent="-282575">
              <a:lnSpc>
                <a:spcPct val="100000"/>
              </a:lnSpc>
              <a:spcBef>
                <a:spcPts val="75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600" spc="10" dirty="0">
                <a:solidFill>
                  <a:srgbClr val="4F6128"/>
                </a:solidFill>
                <a:latin typeface="Lato"/>
                <a:cs typeface="Lato"/>
              </a:rPr>
              <a:t>Benthos </a:t>
            </a:r>
            <a:r>
              <a:rPr sz="2600" spc="114" dirty="0">
                <a:solidFill>
                  <a:srgbClr val="4F6128"/>
                </a:solidFill>
                <a:latin typeface="Lato"/>
                <a:cs typeface="Lato"/>
              </a:rPr>
              <a:t>(Snail)</a:t>
            </a:r>
            <a:endParaRPr sz="2600">
              <a:latin typeface="Lato"/>
              <a:cs typeface="Lato"/>
            </a:endParaRPr>
          </a:p>
          <a:p>
            <a:pPr marL="751840" lvl="1" indent="-282575">
              <a:lnSpc>
                <a:spcPct val="100000"/>
              </a:lnSpc>
              <a:spcBef>
                <a:spcPts val="85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600" spc="20" dirty="0">
                <a:solidFill>
                  <a:srgbClr val="4F6128"/>
                </a:solidFill>
                <a:latin typeface="Lato"/>
                <a:cs typeface="Lato"/>
              </a:rPr>
              <a:t>Periphytons</a:t>
            </a:r>
            <a:r>
              <a:rPr sz="260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600" spc="60" dirty="0">
                <a:solidFill>
                  <a:srgbClr val="4F6128"/>
                </a:solidFill>
                <a:latin typeface="Lato"/>
                <a:cs typeface="Lato"/>
              </a:rPr>
              <a:t>(Crustaceane)</a:t>
            </a:r>
            <a:endParaRPr sz="2600">
              <a:latin typeface="Lato"/>
              <a:cs typeface="Lato"/>
            </a:endParaRPr>
          </a:p>
          <a:p>
            <a:pPr marL="352425" indent="-340360">
              <a:lnSpc>
                <a:spcPct val="100000"/>
              </a:lnSpc>
              <a:spcBef>
                <a:spcPts val="80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3000" spc="-35" dirty="0">
                <a:solidFill>
                  <a:srgbClr val="003D07"/>
                </a:solidFill>
                <a:latin typeface="Lato"/>
                <a:cs typeface="Lato"/>
              </a:rPr>
              <a:t>Zonation</a:t>
            </a:r>
            <a:r>
              <a:rPr sz="3000" spc="30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3000" spc="45" dirty="0">
                <a:solidFill>
                  <a:srgbClr val="003D07"/>
                </a:solidFill>
                <a:latin typeface="Lato"/>
                <a:cs typeface="Lato"/>
              </a:rPr>
              <a:t>(Stratification)</a:t>
            </a:r>
            <a:endParaRPr sz="3000">
              <a:latin typeface="Lato"/>
              <a:cs typeface="Lato"/>
            </a:endParaRPr>
          </a:p>
          <a:p>
            <a:pPr marL="751840" lvl="1" indent="-282575">
              <a:lnSpc>
                <a:spcPct val="100000"/>
              </a:lnSpc>
              <a:spcBef>
                <a:spcPts val="80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600" spc="20" dirty="0">
                <a:solidFill>
                  <a:srgbClr val="4F6128"/>
                </a:solidFill>
                <a:latin typeface="Lato"/>
                <a:cs typeface="Lato"/>
              </a:rPr>
              <a:t>Epilimnion </a:t>
            </a:r>
            <a:r>
              <a:rPr sz="2600" spc="5" dirty="0">
                <a:solidFill>
                  <a:srgbClr val="4F6128"/>
                </a:solidFill>
                <a:latin typeface="Lato"/>
                <a:cs typeface="Lato"/>
              </a:rPr>
              <a:t>(Warm, </a:t>
            </a:r>
            <a:r>
              <a:rPr sz="2600" spc="35" dirty="0">
                <a:solidFill>
                  <a:srgbClr val="4F6128"/>
                </a:solidFill>
                <a:latin typeface="Lato"/>
                <a:cs typeface="Lato"/>
              </a:rPr>
              <a:t>lighter, </a:t>
            </a:r>
            <a:r>
              <a:rPr sz="2600" spc="45" dirty="0">
                <a:solidFill>
                  <a:srgbClr val="4F6128"/>
                </a:solidFill>
                <a:latin typeface="Lato"/>
                <a:cs typeface="Lato"/>
              </a:rPr>
              <a:t>circulating </a:t>
            </a:r>
            <a:r>
              <a:rPr sz="2600" spc="65" dirty="0">
                <a:solidFill>
                  <a:srgbClr val="4F6128"/>
                </a:solidFill>
                <a:latin typeface="Lato"/>
                <a:cs typeface="Lato"/>
              </a:rPr>
              <a:t>surface</a:t>
            </a:r>
            <a:r>
              <a:rPr sz="2600" spc="2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600" spc="85" dirty="0">
                <a:solidFill>
                  <a:srgbClr val="4F6128"/>
                </a:solidFill>
                <a:latin typeface="Lato"/>
                <a:cs typeface="Lato"/>
              </a:rPr>
              <a:t>layer)</a:t>
            </a:r>
            <a:endParaRPr sz="2600">
              <a:latin typeface="Lato"/>
              <a:cs typeface="Lato"/>
            </a:endParaRPr>
          </a:p>
          <a:p>
            <a:pPr marL="751840" lvl="1" indent="-282575">
              <a:lnSpc>
                <a:spcPct val="100000"/>
              </a:lnSpc>
              <a:spcBef>
                <a:spcPts val="70"/>
              </a:spcBef>
              <a:buClr>
                <a:srgbClr val="77923B"/>
              </a:buClr>
              <a:buFont typeface="Wingdings"/>
              <a:buChar char=""/>
              <a:tabLst>
                <a:tab pos="751840" algn="l"/>
                <a:tab pos="752475" algn="l"/>
              </a:tabLst>
            </a:pPr>
            <a:r>
              <a:rPr sz="2600" spc="-20" dirty="0">
                <a:solidFill>
                  <a:srgbClr val="4F6128"/>
                </a:solidFill>
                <a:latin typeface="Lato"/>
                <a:cs typeface="Lato"/>
              </a:rPr>
              <a:t>Hypolimnion </a:t>
            </a:r>
            <a:r>
              <a:rPr sz="2600" spc="10" dirty="0">
                <a:solidFill>
                  <a:srgbClr val="4F6128"/>
                </a:solidFill>
                <a:latin typeface="Lato"/>
                <a:cs typeface="Lato"/>
              </a:rPr>
              <a:t>(Cold, </a:t>
            </a:r>
            <a:r>
              <a:rPr sz="2600" spc="55" dirty="0">
                <a:solidFill>
                  <a:srgbClr val="4F6128"/>
                </a:solidFill>
                <a:latin typeface="Lato"/>
                <a:cs typeface="Lato"/>
              </a:rPr>
              <a:t>viscous, </a:t>
            </a:r>
            <a:r>
              <a:rPr sz="2600" spc="45" dirty="0">
                <a:solidFill>
                  <a:srgbClr val="4F6128"/>
                </a:solidFill>
                <a:latin typeface="Lato"/>
                <a:cs typeface="Lato"/>
              </a:rPr>
              <a:t>non-circulating </a:t>
            </a:r>
            <a:r>
              <a:rPr sz="2600" spc="-40" dirty="0">
                <a:solidFill>
                  <a:srgbClr val="4F6128"/>
                </a:solidFill>
                <a:latin typeface="Lato"/>
                <a:cs typeface="Lato"/>
              </a:rPr>
              <a:t>bottom</a:t>
            </a:r>
            <a:r>
              <a:rPr sz="2600" spc="-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600" spc="85" dirty="0">
                <a:solidFill>
                  <a:srgbClr val="4F6128"/>
                </a:solidFill>
                <a:latin typeface="Lato"/>
                <a:cs typeface="Lato"/>
              </a:rPr>
              <a:t>layer)</a:t>
            </a:r>
            <a:endParaRPr sz="26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86144" y="1600200"/>
            <a:ext cx="5244084" cy="3363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686"/>
    </mc:Choice>
    <mc:Fallback>
      <p:transition spd="slow" advTm="4468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3255"/>
            <a:ext cx="12192000" cy="6715125"/>
            <a:chOff x="0" y="143255"/>
            <a:chExt cx="12192000" cy="6715125"/>
          </a:xfrm>
        </p:grpSpPr>
        <p:sp>
          <p:nvSpPr>
            <p:cNvPr id="3" name="object 3"/>
            <p:cNvSpPr/>
            <p:nvPr/>
          </p:nvSpPr>
          <p:spPr>
            <a:xfrm>
              <a:off x="4881371" y="643128"/>
              <a:ext cx="4047744" cy="25557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026652" y="143255"/>
              <a:ext cx="3048000" cy="2286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83523" y="2357628"/>
              <a:ext cx="3048000" cy="3048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12023" y="5215127"/>
              <a:ext cx="4218432" cy="15102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81371" y="3285744"/>
              <a:ext cx="3307079" cy="185775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88340" y="493902"/>
            <a:ext cx="35839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solidFill>
                  <a:srgbClr val="C3D59B"/>
                </a:solidFill>
              </a:rPr>
              <a:t>Types </a:t>
            </a:r>
            <a:r>
              <a:rPr sz="4400" spc="-100" dirty="0">
                <a:solidFill>
                  <a:srgbClr val="C3D59B"/>
                </a:solidFill>
              </a:rPr>
              <a:t>of</a:t>
            </a:r>
            <a:r>
              <a:rPr sz="4400" spc="-340" dirty="0">
                <a:solidFill>
                  <a:srgbClr val="C3D59B"/>
                </a:solidFill>
              </a:rPr>
              <a:t> </a:t>
            </a:r>
            <a:r>
              <a:rPr sz="4400" spc="110" dirty="0">
                <a:solidFill>
                  <a:srgbClr val="C3D59B"/>
                </a:solidFill>
              </a:rPr>
              <a:t>lakes</a:t>
            </a:r>
            <a:endParaRPr sz="44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8340" y="1601470"/>
            <a:ext cx="4027804" cy="4333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2425" indent="-340360">
              <a:lnSpc>
                <a:spcPts val="2280"/>
              </a:lnSpc>
              <a:spcBef>
                <a:spcPts val="105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2000" spc="-15" dirty="0">
                <a:solidFill>
                  <a:srgbClr val="003D07"/>
                </a:solidFill>
                <a:latin typeface="Lato"/>
                <a:cs typeface="Lato"/>
              </a:rPr>
              <a:t>Oligotrophic </a:t>
            </a:r>
            <a:r>
              <a:rPr sz="2000" spc="80" dirty="0">
                <a:solidFill>
                  <a:srgbClr val="003D07"/>
                </a:solidFill>
                <a:latin typeface="Lato"/>
                <a:cs typeface="Lato"/>
              </a:rPr>
              <a:t>lakes </a:t>
            </a:r>
            <a:r>
              <a:rPr sz="2000" spc="50" dirty="0">
                <a:solidFill>
                  <a:srgbClr val="003D07"/>
                </a:solidFill>
                <a:latin typeface="Lato"/>
                <a:cs typeface="Lato"/>
              </a:rPr>
              <a:t>(Low</a:t>
            </a:r>
            <a:r>
              <a:rPr sz="2000" spc="-70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003D07"/>
                </a:solidFill>
                <a:latin typeface="Lato"/>
                <a:cs typeface="Lato"/>
              </a:rPr>
              <a:t>nutrient</a:t>
            </a:r>
            <a:endParaRPr sz="2000">
              <a:latin typeface="Lato"/>
              <a:cs typeface="Lato"/>
            </a:endParaRPr>
          </a:p>
          <a:p>
            <a:pPr marL="352425">
              <a:lnSpc>
                <a:spcPts val="2280"/>
              </a:lnSpc>
            </a:pPr>
            <a:r>
              <a:rPr sz="2000" dirty="0">
                <a:solidFill>
                  <a:srgbClr val="003D07"/>
                </a:solidFill>
                <a:latin typeface="Lato"/>
                <a:cs typeface="Lato"/>
              </a:rPr>
              <a:t>content)</a:t>
            </a:r>
            <a:endParaRPr sz="2000">
              <a:latin typeface="Lato"/>
              <a:cs typeface="Lato"/>
            </a:endParaRPr>
          </a:p>
          <a:p>
            <a:pPr marL="352425" marR="385445" indent="-340360">
              <a:lnSpc>
                <a:spcPts val="2160"/>
              </a:lnSpc>
              <a:spcBef>
                <a:spcPts val="825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2000" spc="5" dirty="0">
                <a:solidFill>
                  <a:srgbClr val="003D07"/>
                </a:solidFill>
                <a:latin typeface="Lato"/>
                <a:cs typeface="Lato"/>
              </a:rPr>
              <a:t>Eutrophic </a:t>
            </a:r>
            <a:r>
              <a:rPr sz="2000" spc="60" dirty="0">
                <a:solidFill>
                  <a:srgbClr val="003D07"/>
                </a:solidFill>
                <a:latin typeface="Lato"/>
                <a:cs typeface="Lato"/>
              </a:rPr>
              <a:t>lake </a:t>
            </a:r>
            <a:r>
              <a:rPr sz="2000" spc="10" dirty="0">
                <a:solidFill>
                  <a:srgbClr val="003D07"/>
                </a:solidFill>
                <a:latin typeface="Lato"/>
                <a:cs typeface="Lato"/>
              </a:rPr>
              <a:t>(High</a:t>
            </a:r>
            <a:r>
              <a:rPr sz="2000" spc="-85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003D07"/>
                </a:solidFill>
                <a:latin typeface="Lato"/>
                <a:cs typeface="Lato"/>
              </a:rPr>
              <a:t>nutrient  </a:t>
            </a:r>
            <a:r>
              <a:rPr sz="2000" dirty="0">
                <a:solidFill>
                  <a:srgbClr val="003D07"/>
                </a:solidFill>
                <a:latin typeface="Lato"/>
                <a:cs typeface="Lato"/>
              </a:rPr>
              <a:t>content)</a:t>
            </a:r>
            <a:endParaRPr sz="2000">
              <a:latin typeface="Lato"/>
              <a:cs typeface="Lato"/>
            </a:endParaRPr>
          </a:p>
          <a:p>
            <a:pPr marL="352425" indent="-340360">
              <a:lnSpc>
                <a:spcPct val="100000"/>
              </a:lnSpc>
              <a:spcBef>
                <a:spcPts val="530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2000" spc="-10" dirty="0">
                <a:solidFill>
                  <a:srgbClr val="003D07"/>
                </a:solidFill>
                <a:latin typeface="Lato"/>
                <a:cs typeface="Lato"/>
              </a:rPr>
              <a:t>Dystrophic </a:t>
            </a:r>
            <a:r>
              <a:rPr sz="2000" spc="60" dirty="0">
                <a:solidFill>
                  <a:srgbClr val="003D07"/>
                </a:solidFill>
                <a:latin typeface="Lato"/>
                <a:cs typeface="Lato"/>
              </a:rPr>
              <a:t>lake </a:t>
            </a:r>
            <a:r>
              <a:rPr sz="2000" spc="50" dirty="0">
                <a:solidFill>
                  <a:srgbClr val="003D07"/>
                </a:solidFill>
                <a:latin typeface="Lato"/>
                <a:cs typeface="Lato"/>
              </a:rPr>
              <a:t>(Low</a:t>
            </a:r>
            <a:r>
              <a:rPr sz="2000" spc="-35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2000" spc="-20" dirty="0">
                <a:solidFill>
                  <a:srgbClr val="003D07"/>
                </a:solidFill>
                <a:latin typeface="Lato"/>
                <a:cs typeface="Lato"/>
              </a:rPr>
              <a:t>pH)</a:t>
            </a:r>
            <a:endParaRPr sz="2000">
              <a:latin typeface="Lato"/>
              <a:cs typeface="Lato"/>
            </a:endParaRPr>
          </a:p>
          <a:p>
            <a:pPr marL="352425" indent="-340360">
              <a:lnSpc>
                <a:spcPts val="2280"/>
              </a:lnSpc>
              <a:spcBef>
                <a:spcPts val="565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2000" spc="20" dirty="0">
                <a:solidFill>
                  <a:srgbClr val="003D07"/>
                </a:solidFill>
                <a:latin typeface="Lato"/>
                <a:cs typeface="Lato"/>
              </a:rPr>
              <a:t>Endemic </a:t>
            </a:r>
            <a:r>
              <a:rPr sz="2000" spc="80" dirty="0">
                <a:solidFill>
                  <a:srgbClr val="003D07"/>
                </a:solidFill>
                <a:latin typeface="Lato"/>
                <a:cs typeface="Lato"/>
              </a:rPr>
              <a:t>lakes </a:t>
            </a:r>
            <a:r>
              <a:rPr sz="2000" spc="10" dirty="0">
                <a:solidFill>
                  <a:srgbClr val="003D07"/>
                </a:solidFill>
                <a:latin typeface="Lato"/>
                <a:cs typeface="Lato"/>
              </a:rPr>
              <a:t>(Ancient,</a:t>
            </a:r>
            <a:r>
              <a:rPr sz="2000" spc="-100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2000" spc="-10" dirty="0">
                <a:solidFill>
                  <a:srgbClr val="003D07"/>
                </a:solidFill>
                <a:latin typeface="Lato"/>
                <a:cs typeface="Lato"/>
              </a:rPr>
              <a:t>deep,</a:t>
            </a:r>
            <a:endParaRPr sz="2000">
              <a:latin typeface="Lato"/>
              <a:cs typeface="Lato"/>
            </a:endParaRPr>
          </a:p>
          <a:p>
            <a:pPr marL="352425">
              <a:lnSpc>
                <a:spcPts val="2280"/>
              </a:lnSpc>
            </a:pPr>
            <a:r>
              <a:rPr sz="2000" spc="15" dirty="0">
                <a:solidFill>
                  <a:srgbClr val="003D07"/>
                </a:solidFill>
                <a:latin typeface="Lato"/>
                <a:cs typeface="Lato"/>
              </a:rPr>
              <a:t>having endemic</a:t>
            </a:r>
            <a:r>
              <a:rPr sz="2000" spc="-25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2000" spc="35" dirty="0">
                <a:solidFill>
                  <a:srgbClr val="003D07"/>
                </a:solidFill>
                <a:latin typeface="Lato"/>
                <a:cs typeface="Lato"/>
              </a:rPr>
              <a:t>fauna)</a:t>
            </a:r>
            <a:endParaRPr sz="2000">
              <a:latin typeface="Lato"/>
              <a:cs typeface="Lato"/>
            </a:endParaRPr>
          </a:p>
          <a:p>
            <a:pPr marL="352425" marR="570230" indent="-340360">
              <a:lnSpc>
                <a:spcPts val="2160"/>
              </a:lnSpc>
              <a:spcBef>
                <a:spcPts val="825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2000" spc="10" dirty="0">
                <a:solidFill>
                  <a:srgbClr val="003D07"/>
                </a:solidFill>
                <a:latin typeface="Lato"/>
                <a:cs typeface="Lato"/>
              </a:rPr>
              <a:t>Desert </a:t>
            </a:r>
            <a:r>
              <a:rPr sz="2000" spc="70" dirty="0">
                <a:solidFill>
                  <a:srgbClr val="003D07"/>
                </a:solidFill>
                <a:latin typeface="Lato"/>
                <a:cs typeface="Lato"/>
              </a:rPr>
              <a:t>salt </a:t>
            </a:r>
            <a:r>
              <a:rPr sz="2000" spc="80" dirty="0">
                <a:solidFill>
                  <a:srgbClr val="003D07"/>
                </a:solidFill>
                <a:latin typeface="Lato"/>
                <a:cs typeface="Lato"/>
              </a:rPr>
              <a:t>lakes </a:t>
            </a:r>
            <a:r>
              <a:rPr sz="2000" spc="10" dirty="0">
                <a:solidFill>
                  <a:srgbClr val="003D07"/>
                </a:solidFill>
                <a:latin typeface="Lato"/>
                <a:cs typeface="Lato"/>
              </a:rPr>
              <a:t>(High</a:t>
            </a:r>
            <a:r>
              <a:rPr sz="2000" spc="-170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2000" spc="65" dirty="0">
                <a:solidFill>
                  <a:srgbClr val="003D07"/>
                </a:solidFill>
                <a:latin typeface="Lato"/>
                <a:cs typeface="Lato"/>
              </a:rPr>
              <a:t>salt  </a:t>
            </a:r>
            <a:r>
              <a:rPr sz="2000" dirty="0">
                <a:solidFill>
                  <a:srgbClr val="003D07"/>
                </a:solidFill>
                <a:latin typeface="Lato"/>
                <a:cs typeface="Lato"/>
              </a:rPr>
              <a:t>content)</a:t>
            </a:r>
            <a:endParaRPr sz="2000">
              <a:latin typeface="Lato"/>
              <a:cs typeface="Lato"/>
            </a:endParaRPr>
          </a:p>
          <a:p>
            <a:pPr marL="352425" indent="-340360">
              <a:lnSpc>
                <a:spcPct val="100000"/>
              </a:lnSpc>
              <a:spcBef>
                <a:spcPts val="530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2000" spc="5" dirty="0">
                <a:solidFill>
                  <a:srgbClr val="003D07"/>
                </a:solidFill>
                <a:latin typeface="Lato"/>
                <a:cs typeface="Lato"/>
              </a:rPr>
              <a:t>Volcanic</a:t>
            </a:r>
            <a:r>
              <a:rPr sz="2000" spc="10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2000" spc="80" dirty="0">
                <a:solidFill>
                  <a:srgbClr val="003D07"/>
                </a:solidFill>
                <a:latin typeface="Lato"/>
                <a:cs typeface="Lato"/>
              </a:rPr>
              <a:t>lakes</a:t>
            </a:r>
            <a:endParaRPr sz="2000">
              <a:latin typeface="Lato"/>
              <a:cs typeface="Lato"/>
            </a:endParaRPr>
          </a:p>
          <a:p>
            <a:pPr marL="352425" marR="245110" indent="-340360">
              <a:lnSpc>
                <a:spcPts val="2160"/>
              </a:lnSpc>
              <a:spcBef>
                <a:spcPts val="840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2000" spc="-5" dirty="0">
                <a:solidFill>
                  <a:srgbClr val="003D07"/>
                </a:solidFill>
                <a:latin typeface="Lato"/>
                <a:cs typeface="Lato"/>
              </a:rPr>
              <a:t>Mermictic </a:t>
            </a:r>
            <a:r>
              <a:rPr sz="2000" spc="80" dirty="0">
                <a:solidFill>
                  <a:srgbClr val="003D07"/>
                </a:solidFill>
                <a:latin typeface="Lato"/>
                <a:cs typeface="Lato"/>
              </a:rPr>
              <a:t>lakes</a:t>
            </a:r>
            <a:r>
              <a:rPr sz="2000" spc="15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2000" spc="40" dirty="0">
                <a:solidFill>
                  <a:srgbClr val="003D07"/>
                </a:solidFill>
                <a:latin typeface="Lato"/>
                <a:cs typeface="Lato"/>
              </a:rPr>
              <a:t>(Permanently  </a:t>
            </a:r>
            <a:r>
              <a:rPr sz="2000" spc="25" dirty="0">
                <a:solidFill>
                  <a:srgbClr val="003D07"/>
                </a:solidFill>
                <a:latin typeface="Lato"/>
                <a:cs typeface="Lato"/>
              </a:rPr>
              <a:t>stratified)</a:t>
            </a:r>
            <a:endParaRPr sz="2000">
              <a:latin typeface="Lato"/>
              <a:cs typeface="Lato"/>
            </a:endParaRPr>
          </a:p>
          <a:p>
            <a:pPr marL="352425" indent="-340360">
              <a:lnSpc>
                <a:spcPct val="100000"/>
              </a:lnSpc>
              <a:spcBef>
                <a:spcPts val="520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2000" spc="15" dirty="0">
                <a:solidFill>
                  <a:srgbClr val="003D07"/>
                </a:solidFill>
                <a:latin typeface="Lato"/>
                <a:cs typeface="Lato"/>
              </a:rPr>
              <a:t>Artificial</a:t>
            </a:r>
            <a:r>
              <a:rPr sz="2000" spc="5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2000" spc="80" dirty="0">
                <a:solidFill>
                  <a:srgbClr val="003D07"/>
                </a:solidFill>
                <a:latin typeface="Lato"/>
                <a:cs typeface="Lato"/>
              </a:rPr>
              <a:t>lakes</a:t>
            </a:r>
            <a:endParaRPr sz="2000">
              <a:latin typeface="Lato"/>
              <a:cs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025"/>
    </mc:Choice>
    <mc:Fallback>
      <p:transition spd="slow" advTm="47025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40140" y="2988564"/>
            <a:ext cx="3329940" cy="3726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493902"/>
            <a:ext cx="21590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50" dirty="0">
                <a:solidFill>
                  <a:srgbClr val="C3D59B"/>
                </a:solidFill>
              </a:rPr>
              <a:t>Streams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388416" y="1525297"/>
            <a:ext cx="6511290" cy="421767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940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2400" spc="-20" dirty="0">
                <a:solidFill>
                  <a:srgbClr val="003D07"/>
                </a:solidFill>
                <a:latin typeface="Lato"/>
                <a:cs typeface="Lato"/>
              </a:rPr>
              <a:t>Notable</a:t>
            </a:r>
            <a:r>
              <a:rPr sz="2400" spc="30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2400" spc="20" dirty="0">
                <a:solidFill>
                  <a:srgbClr val="003D07"/>
                </a:solidFill>
                <a:latin typeface="Lato"/>
                <a:cs typeface="Lato"/>
              </a:rPr>
              <a:t>features:</a:t>
            </a:r>
            <a:endParaRPr sz="2400">
              <a:latin typeface="Lato"/>
              <a:cs typeface="Lato"/>
            </a:endParaRPr>
          </a:p>
          <a:p>
            <a:pPr marL="751840" lvl="1" indent="-281940">
              <a:lnSpc>
                <a:spcPct val="100000"/>
              </a:lnSpc>
              <a:spcBef>
                <a:spcPts val="700"/>
              </a:spcBef>
              <a:buClr>
                <a:srgbClr val="77923B"/>
              </a:buClr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2000" spc="5" dirty="0">
                <a:solidFill>
                  <a:srgbClr val="4F6128"/>
                </a:solidFill>
                <a:latin typeface="Lato"/>
                <a:cs typeface="Lato"/>
              </a:rPr>
              <a:t>flowing </a:t>
            </a:r>
            <a:r>
              <a:rPr sz="2000" spc="20" dirty="0">
                <a:solidFill>
                  <a:srgbClr val="4F6128"/>
                </a:solidFill>
                <a:latin typeface="Lato"/>
                <a:cs typeface="Lato"/>
              </a:rPr>
              <a:t>water </a:t>
            </a:r>
            <a:r>
              <a:rPr sz="2000" spc="-20" dirty="0">
                <a:solidFill>
                  <a:srgbClr val="4F6128"/>
                </a:solidFill>
                <a:latin typeface="Lato"/>
                <a:cs typeface="Lato"/>
              </a:rPr>
              <a:t>that </a:t>
            </a:r>
            <a:r>
              <a:rPr sz="2000" spc="95" dirty="0">
                <a:solidFill>
                  <a:srgbClr val="4F6128"/>
                </a:solidFill>
                <a:latin typeface="Lato"/>
                <a:cs typeface="Lato"/>
              </a:rPr>
              <a:t>is </a:t>
            </a:r>
            <a:r>
              <a:rPr sz="2000" spc="25" dirty="0">
                <a:solidFill>
                  <a:srgbClr val="4F6128"/>
                </a:solidFill>
                <a:latin typeface="Lato"/>
                <a:cs typeface="Lato"/>
              </a:rPr>
              <a:t>mostly</a:t>
            </a:r>
            <a:r>
              <a:rPr sz="2000" spc="-6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15" dirty="0">
                <a:solidFill>
                  <a:srgbClr val="4F6128"/>
                </a:solidFill>
                <a:latin typeface="Lato"/>
                <a:cs typeface="Lato"/>
              </a:rPr>
              <a:t>unidirectional</a:t>
            </a:r>
            <a:endParaRPr sz="2000">
              <a:latin typeface="Lato"/>
              <a:cs typeface="Lato"/>
            </a:endParaRPr>
          </a:p>
          <a:p>
            <a:pPr marL="751840" lvl="1" indent="-281940">
              <a:lnSpc>
                <a:spcPct val="100000"/>
              </a:lnSpc>
              <a:spcBef>
                <a:spcPts val="695"/>
              </a:spcBef>
              <a:buClr>
                <a:srgbClr val="77923B"/>
              </a:buClr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2000" spc="70" dirty="0">
                <a:solidFill>
                  <a:srgbClr val="4F6128"/>
                </a:solidFill>
                <a:latin typeface="Lato"/>
                <a:cs typeface="Lato"/>
              </a:rPr>
              <a:t>a </a:t>
            </a:r>
            <a:r>
              <a:rPr sz="2000" spc="25" dirty="0">
                <a:solidFill>
                  <a:srgbClr val="4F6128"/>
                </a:solidFill>
                <a:latin typeface="Lato"/>
                <a:cs typeface="Lato"/>
              </a:rPr>
              <a:t>state </a:t>
            </a:r>
            <a:r>
              <a:rPr sz="2000" spc="-55" dirty="0">
                <a:solidFill>
                  <a:srgbClr val="4F6128"/>
                </a:solidFill>
                <a:latin typeface="Lato"/>
                <a:cs typeface="Lato"/>
              </a:rPr>
              <a:t>of </a:t>
            </a:r>
            <a:r>
              <a:rPr sz="2000" spc="5" dirty="0">
                <a:solidFill>
                  <a:srgbClr val="4F6128"/>
                </a:solidFill>
                <a:latin typeface="Lato"/>
                <a:cs typeface="Lato"/>
              </a:rPr>
              <a:t>continuous </a:t>
            </a:r>
            <a:r>
              <a:rPr sz="2000" spc="35" dirty="0">
                <a:solidFill>
                  <a:srgbClr val="4F6128"/>
                </a:solidFill>
                <a:latin typeface="Lato"/>
                <a:cs typeface="Lato"/>
              </a:rPr>
              <a:t>physical</a:t>
            </a:r>
            <a:r>
              <a:rPr sz="2000" spc="-1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20" dirty="0">
                <a:solidFill>
                  <a:srgbClr val="4F6128"/>
                </a:solidFill>
                <a:latin typeface="Lato"/>
                <a:cs typeface="Lato"/>
              </a:rPr>
              <a:t>change</a:t>
            </a:r>
            <a:endParaRPr sz="2000">
              <a:latin typeface="Lato"/>
              <a:cs typeface="Lato"/>
            </a:endParaRPr>
          </a:p>
          <a:p>
            <a:pPr marL="751840" lvl="1" indent="-281940">
              <a:lnSpc>
                <a:spcPct val="100000"/>
              </a:lnSpc>
              <a:spcBef>
                <a:spcPts val="710"/>
              </a:spcBef>
              <a:buClr>
                <a:srgbClr val="77923B"/>
              </a:buClr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2000" spc="15" dirty="0">
                <a:solidFill>
                  <a:srgbClr val="4F6128"/>
                </a:solidFill>
                <a:latin typeface="Lato"/>
                <a:cs typeface="Lato"/>
              </a:rPr>
              <a:t>many </a:t>
            </a:r>
            <a:r>
              <a:rPr sz="2000" spc="-10" dirty="0">
                <a:solidFill>
                  <a:srgbClr val="4F6128"/>
                </a:solidFill>
                <a:latin typeface="Lato"/>
                <a:cs typeface="Lato"/>
              </a:rPr>
              <a:t>different </a:t>
            </a:r>
            <a:r>
              <a:rPr sz="2000" spc="40" dirty="0">
                <a:solidFill>
                  <a:srgbClr val="4F6128"/>
                </a:solidFill>
                <a:latin typeface="Lato"/>
                <a:cs typeface="Lato"/>
              </a:rPr>
              <a:t>(and </a:t>
            </a:r>
            <a:r>
              <a:rPr sz="2000" spc="35" dirty="0">
                <a:solidFill>
                  <a:srgbClr val="4F6128"/>
                </a:solidFill>
                <a:latin typeface="Lato"/>
                <a:cs typeface="Lato"/>
              </a:rPr>
              <a:t>changing)</a:t>
            </a:r>
            <a:r>
              <a:rPr sz="2000" spc="-6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25" dirty="0">
                <a:solidFill>
                  <a:srgbClr val="4F6128"/>
                </a:solidFill>
                <a:latin typeface="Lato"/>
                <a:cs typeface="Lato"/>
              </a:rPr>
              <a:t>microhabitats</a:t>
            </a:r>
            <a:endParaRPr sz="2000">
              <a:latin typeface="Lato"/>
              <a:cs typeface="Lato"/>
            </a:endParaRPr>
          </a:p>
          <a:p>
            <a:pPr marL="751840" lvl="1" indent="-281940">
              <a:lnSpc>
                <a:spcPct val="100000"/>
              </a:lnSpc>
              <a:spcBef>
                <a:spcPts val="695"/>
              </a:spcBef>
              <a:buClr>
                <a:srgbClr val="77923B"/>
              </a:buClr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2000" spc="20" dirty="0">
                <a:solidFill>
                  <a:srgbClr val="4F6128"/>
                </a:solidFill>
                <a:latin typeface="Lato"/>
                <a:cs typeface="Lato"/>
              </a:rPr>
              <a:t>variability </a:t>
            </a:r>
            <a:r>
              <a:rPr sz="2000" spc="10" dirty="0">
                <a:solidFill>
                  <a:srgbClr val="4F6128"/>
                </a:solidFill>
                <a:latin typeface="Lato"/>
                <a:cs typeface="Lato"/>
              </a:rPr>
              <a:t>in </a:t>
            </a:r>
            <a:r>
              <a:rPr sz="2000" spc="-20" dirty="0">
                <a:solidFill>
                  <a:srgbClr val="4F6128"/>
                </a:solidFill>
                <a:latin typeface="Lato"/>
                <a:cs typeface="Lato"/>
              </a:rPr>
              <a:t>the </a:t>
            </a:r>
            <a:r>
              <a:rPr sz="2000" spc="-10" dirty="0">
                <a:solidFill>
                  <a:srgbClr val="4F6128"/>
                </a:solidFill>
                <a:latin typeface="Lato"/>
                <a:cs typeface="Lato"/>
              </a:rPr>
              <a:t>flow </a:t>
            </a:r>
            <a:r>
              <a:rPr sz="2000" spc="60" dirty="0">
                <a:solidFill>
                  <a:srgbClr val="4F6128"/>
                </a:solidFill>
                <a:latin typeface="Lato"/>
                <a:cs typeface="Lato"/>
              </a:rPr>
              <a:t>rates </a:t>
            </a:r>
            <a:r>
              <a:rPr sz="2000" spc="-55" dirty="0">
                <a:solidFill>
                  <a:srgbClr val="4F6128"/>
                </a:solidFill>
                <a:latin typeface="Lato"/>
                <a:cs typeface="Lato"/>
              </a:rPr>
              <a:t>of</a:t>
            </a:r>
            <a:r>
              <a:rPr sz="2000" spc="-1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20" dirty="0">
                <a:solidFill>
                  <a:srgbClr val="4F6128"/>
                </a:solidFill>
                <a:latin typeface="Lato"/>
                <a:cs typeface="Lato"/>
              </a:rPr>
              <a:t>water</a:t>
            </a:r>
            <a:endParaRPr sz="2000">
              <a:latin typeface="Lato"/>
              <a:cs typeface="Lato"/>
            </a:endParaRPr>
          </a:p>
          <a:p>
            <a:pPr marL="751840" marR="5080" lvl="1" indent="-281940">
              <a:lnSpc>
                <a:spcPct val="100000"/>
              </a:lnSpc>
              <a:spcBef>
                <a:spcPts val="700"/>
              </a:spcBef>
              <a:buClr>
                <a:srgbClr val="77923B"/>
              </a:buClr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2000" spc="40" dirty="0">
                <a:solidFill>
                  <a:srgbClr val="4F6128"/>
                </a:solidFill>
                <a:latin typeface="Lato"/>
                <a:cs typeface="Lato"/>
              </a:rPr>
              <a:t>plants </a:t>
            </a:r>
            <a:r>
              <a:rPr sz="2000" spc="5" dirty="0">
                <a:solidFill>
                  <a:srgbClr val="4F6128"/>
                </a:solidFill>
                <a:latin typeface="Lato"/>
                <a:cs typeface="Lato"/>
              </a:rPr>
              <a:t>and </a:t>
            </a:r>
            <a:r>
              <a:rPr sz="2000" spc="70" dirty="0">
                <a:solidFill>
                  <a:srgbClr val="4F6128"/>
                </a:solidFill>
                <a:latin typeface="Lato"/>
                <a:cs typeface="Lato"/>
              </a:rPr>
              <a:t>animals </a:t>
            </a:r>
            <a:r>
              <a:rPr sz="2000" spc="-20" dirty="0">
                <a:solidFill>
                  <a:srgbClr val="4F6128"/>
                </a:solidFill>
                <a:latin typeface="Lato"/>
                <a:cs typeface="Lato"/>
              </a:rPr>
              <a:t>that </a:t>
            </a:r>
            <a:r>
              <a:rPr sz="2000" spc="10" dirty="0">
                <a:solidFill>
                  <a:srgbClr val="4F6128"/>
                </a:solidFill>
                <a:latin typeface="Lato"/>
                <a:cs typeface="Lato"/>
              </a:rPr>
              <a:t>have </a:t>
            </a:r>
            <a:r>
              <a:rPr sz="2000" spc="-10" dirty="0">
                <a:solidFill>
                  <a:srgbClr val="4F6128"/>
                </a:solidFill>
                <a:latin typeface="Lato"/>
                <a:cs typeface="Lato"/>
              </a:rPr>
              <a:t>adapted </a:t>
            </a:r>
            <a:r>
              <a:rPr sz="2000" spc="-60" dirty="0">
                <a:solidFill>
                  <a:srgbClr val="4F6128"/>
                </a:solidFill>
                <a:latin typeface="Lato"/>
                <a:cs typeface="Lato"/>
              </a:rPr>
              <a:t>to </a:t>
            </a:r>
            <a:r>
              <a:rPr sz="2000" spc="25" dirty="0">
                <a:solidFill>
                  <a:srgbClr val="4F6128"/>
                </a:solidFill>
                <a:latin typeface="Lato"/>
                <a:cs typeface="Lato"/>
              </a:rPr>
              <a:t>live </a:t>
            </a:r>
            <a:r>
              <a:rPr sz="2000" spc="-15" dirty="0">
                <a:solidFill>
                  <a:srgbClr val="4F6128"/>
                </a:solidFill>
                <a:latin typeface="Lato"/>
                <a:cs typeface="Lato"/>
              </a:rPr>
              <a:t>within  </a:t>
            </a:r>
            <a:r>
              <a:rPr sz="2000" spc="20" dirty="0">
                <a:solidFill>
                  <a:srgbClr val="4F6128"/>
                </a:solidFill>
                <a:latin typeface="Lato"/>
                <a:cs typeface="Lato"/>
              </a:rPr>
              <a:t>water </a:t>
            </a:r>
            <a:r>
              <a:rPr sz="2000" spc="-10" dirty="0">
                <a:solidFill>
                  <a:srgbClr val="4F6128"/>
                </a:solidFill>
                <a:latin typeface="Lato"/>
                <a:cs typeface="Lato"/>
              </a:rPr>
              <a:t>flow</a:t>
            </a:r>
            <a:r>
              <a:rPr sz="2000" spc="1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4F6128"/>
                </a:solidFill>
                <a:latin typeface="Lato"/>
                <a:cs typeface="Lato"/>
              </a:rPr>
              <a:t>conditions.</a:t>
            </a:r>
            <a:endParaRPr sz="2000">
              <a:latin typeface="Lato"/>
              <a:cs typeface="Lato"/>
            </a:endParaRPr>
          </a:p>
          <a:p>
            <a:pPr marL="751840" lvl="1" indent="-281940">
              <a:lnSpc>
                <a:spcPct val="100000"/>
              </a:lnSpc>
              <a:spcBef>
                <a:spcPts val="705"/>
              </a:spcBef>
              <a:buClr>
                <a:srgbClr val="77923B"/>
              </a:buClr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2000" spc="65" dirty="0">
                <a:solidFill>
                  <a:srgbClr val="4F6128"/>
                </a:solidFill>
                <a:latin typeface="Lato"/>
                <a:cs typeface="Lato"/>
              </a:rPr>
              <a:t>Stages</a:t>
            </a:r>
            <a:endParaRPr sz="2000">
              <a:latin typeface="Lato"/>
              <a:cs typeface="Lato"/>
            </a:endParaRPr>
          </a:p>
          <a:p>
            <a:pPr marL="1155065" lvl="2" indent="-22923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1155700" algn="l"/>
              </a:tabLst>
            </a:pPr>
            <a:r>
              <a:rPr sz="1800" spc="-40" dirty="0">
                <a:solidFill>
                  <a:srgbClr val="77923B"/>
                </a:solidFill>
                <a:latin typeface="Lato"/>
                <a:cs typeface="Lato"/>
              </a:rPr>
              <a:t>Mountain </a:t>
            </a:r>
            <a:r>
              <a:rPr sz="1800" spc="20" dirty="0">
                <a:solidFill>
                  <a:srgbClr val="77923B"/>
                </a:solidFill>
                <a:latin typeface="Lato"/>
                <a:cs typeface="Lato"/>
              </a:rPr>
              <a:t>highland </a:t>
            </a:r>
            <a:r>
              <a:rPr sz="1800" spc="-20" dirty="0">
                <a:solidFill>
                  <a:srgbClr val="77923B"/>
                </a:solidFill>
                <a:latin typeface="Lato"/>
                <a:cs typeface="Lato"/>
              </a:rPr>
              <a:t>(Young</a:t>
            </a:r>
            <a:r>
              <a:rPr sz="1800" spc="50" dirty="0">
                <a:solidFill>
                  <a:srgbClr val="77923B"/>
                </a:solidFill>
                <a:latin typeface="Lato"/>
                <a:cs typeface="Lato"/>
              </a:rPr>
              <a:t> River)</a:t>
            </a:r>
            <a:endParaRPr sz="1800">
              <a:latin typeface="Lato"/>
              <a:cs typeface="Lato"/>
            </a:endParaRPr>
          </a:p>
          <a:p>
            <a:pPr marL="1155065" lvl="2" indent="-22923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1155700" algn="l"/>
              </a:tabLst>
            </a:pPr>
            <a:r>
              <a:rPr sz="1800" spc="15" dirty="0">
                <a:solidFill>
                  <a:srgbClr val="77923B"/>
                </a:solidFill>
                <a:latin typeface="Lato"/>
                <a:cs typeface="Lato"/>
              </a:rPr>
              <a:t>Second </a:t>
            </a:r>
            <a:r>
              <a:rPr sz="1800" spc="35" dirty="0">
                <a:solidFill>
                  <a:srgbClr val="77923B"/>
                </a:solidFill>
                <a:latin typeface="Lato"/>
                <a:cs typeface="Lato"/>
              </a:rPr>
              <a:t>phase </a:t>
            </a:r>
            <a:r>
              <a:rPr sz="1800" spc="-20" dirty="0">
                <a:solidFill>
                  <a:srgbClr val="77923B"/>
                </a:solidFill>
                <a:latin typeface="Lato"/>
                <a:cs typeface="Lato"/>
              </a:rPr>
              <a:t>(Middle </a:t>
            </a:r>
            <a:r>
              <a:rPr sz="1800" spc="-15" dirty="0">
                <a:solidFill>
                  <a:srgbClr val="77923B"/>
                </a:solidFill>
                <a:latin typeface="Lato"/>
                <a:cs typeface="Lato"/>
              </a:rPr>
              <a:t>Aged</a:t>
            </a:r>
            <a:r>
              <a:rPr sz="1800" spc="65" dirty="0">
                <a:solidFill>
                  <a:srgbClr val="77923B"/>
                </a:solidFill>
                <a:latin typeface="Lato"/>
                <a:cs typeface="Lato"/>
              </a:rPr>
              <a:t> </a:t>
            </a:r>
            <a:r>
              <a:rPr sz="1800" spc="45" dirty="0">
                <a:solidFill>
                  <a:srgbClr val="77923B"/>
                </a:solidFill>
                <a:latin typeface="Lato"/>
                <a:cs typeface="Lato"/>
              </a:rPr>
              <a:t>River)</a:t>
            </a:r>
            <a:endParaRPr sz="1800">
              <a:latin typeface="Lato"/>
              <a:cs typeface="Lato"/>
            </a:endParaRPr>
          </a:p>
          <a:p>
            <a:pPr marL="1155065" lvl="2" indent="-229235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1155700" algn="l"/>
              </a:tabLst>
            </a:pPr>
            <a:r>
              <a:rPr sz="1800" spc="-25" dirty="0">
                <a:solidFill>
                  <a:srgbClr val="77923B"/>
                </a:solidFill>
                <a:latin typeface="Lato"/>
                <a:cs typeface="Lato"/>
              </a:rPr>
              <a:t>Third </a:t>
            </a:r>
            <a:r>
              <a:rPr sz="1800" spc="35" dirty="0">
                <a:solidFill>
                  <a:srgbClr val="77923B"/>
                </a:solidFill>
                <a:latin typeface="Lato"/>
                <a:cs typeface="Lato"/>
              </a:rPr>
              <a:t>phase </a:t>
            </a:r>
            <a:r>
              <a:rPr sz="1800" spc="-30" dirty="0">
                <a:solidFill>
                  <a:srgbClr val="77923B"/>
                </a:solidFill>
                <a:latin typeface="Lato"/>
                <a:cs typeface="Lato"/>
              </a:rPr>
              <a:t>(Old</a:t>
            </a:r>
            <a:r>
              <a:rPr sz="1800" spc="45" dirty="0">
                <a:solidFill>
                  <a:srgbClr val="77923B"/>
                </a:solidFill>
                <a:latin typeface="Lato"/>
                <a:cs typeface="Lato"/>
              </a:rPr>
              <a:t> River)</a:t>
            </a:r>
            <a:endParaRPr sz="1800">
              <a:latin typeface="Lato"/>
              <a:cs typeface="La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55535" y="143255"/>
            <a:ext cx="5062728" cy="2785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245"/>
    </mc:Choice>
    <mc:Fallback>
      <p:transition spd="slow" advTm="40245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93902"/>
            <a:ext cx="18669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70" dirty="0">
                <a:solidFill>
                  <a:srgbClr val="C3D59B"/>
                </a:solidFill>
              </a:rPr>
              <a:t>Oceans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45465" y="1548283"/>
            <a:ext cx="7255509" cy="432181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280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2000" spc="-15" dirty="0">
                <a:solidFill>
                  <a:srgbClr val="003D07"/>
                </a:solidFill>
                <a:latin typeface="Lato"/>
                <a:cs typeface="Lato"/>
              </a:rPr>
              <a:t>Notable</a:t>
            </a:r>
            <a:r>
              <a:rPr sz="2000" spc="-5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2000" spc="20" dirty="0">
                <a:solidFill>
                  <a:srgbClr val="003D07"/>
                </a:solidFill>
                <a:latin typeface="Lato"/>
                <a:cs typeface="Lato"/>
              </a:rPr>
              <a:t>features:</a:t>
            </a:r>
            <a:endParaRPr sz="2000">
              <a:latin typeface="Lato"/>
              <a:cs typeface="Lato"/>
            </a:endParaRPr>
          </a:p>
          <a:p>
            <a:pPr marL="751840" lvl="1" indent="-281940">
              <a:lnSpc>
                <a:spcPts val="1945"/>
              </a:lnSpc>
              <a:spcBef>
                <a:spcPts val="165"/>
              </a:spcBef>
              <a:buClr>
                <a:srgbClr val="77923B"/>
              </a:buClr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1800" spc="-15" dirty="0">
                <a:solidFill>
                  <a:srgbClr val="4F6128"/>
                </a:solidFill>
                <a:latin typeface="Lato"/>
                <a:cs typeface="Lato"/>
              </a:rPr>
              <a:t>Marine </a:t>
            </a:r>
            <a:r>
              <a:rPr sz="1800" spc="35" dirty="0">
                <a:solidFill>
                  <a:srgbClr val="4F6128"/>
                </a:solidFill>
                <a:latin typeface="Lato"/>
                <a:cs typeface="Lato"/>
              </a:rPr>
              <a:t>ecosystems </a:t>
            </a:r>
            <a:r>
              <a:rPr sz="1800" spc="15" dirty="0">
                <a:solidFill>
                  <a:srgbClr val="4F6128"/>
                </a:solidFill>
                <a:latin typeface="Lato"/>
                <a:cs typeface="Lato"/>
              </a:rPr>
              <a:t>support </a:t>
            </a:r>
            <a:r>
              <a:rPr sz="1800" spc="60" dirty="0">
                <a:solidFill>
                  <a:srgbClr val="4F6128"/>
                </a:solidFill>
                <a:latin typeface="Lato"/>
                <a:cs typeface="Lato"/>
              </a:rPr>
              <a:t>a </a:t>
            </a:r>
            <a:r>
              <a:rPr sz="1800" spc="25" dirty="0">
                <a:solidFill>
                  <a:srgbClr val="4F6128"/>
                </a:solidFill>
                <a:latin typeface="Lato"/>
                <a:cs typeface="Lato"/>
              </a:rPr>
              <a:t>great </a:t>
            </a:r>
            <a:r>
              <a:rPr sz="1800" spc="10" dirty="0">
                <a:solidFill>
                  <a:srgbClr val="4F6128"/>
                </a:solidFill>
                <a:latin typeface="Lato"/>
                <a:cs typeface="Lato"/>
              </a:rPr>
              <a:t>diversity </a:t>
            </a:r>
            <a:r>
              <a:rPr sz="1800" spc="-50" dirty="0">
                <a:solidFill>
                  <a:srgbClr val="4F6128"/>
                </a:solidFill>
                <a:latin typeface="Lato"/>
                <a:cs typeface="Lato"/>
              </a:rPr>
              <a:t>of </a:t>
            </a:r>
            <a:r>
              <a:rPr sz="1800" spc="15" dirty="0">
                <a:solidFill>
                  <a:srgbClr val="4F6128"/>
                </a:solidFill>
                <a:latin typeface="Lato"/>
                <a:cs typeface="Lato"/>
              </a:rPr>
              <a:t>life </a:t>
            </a:r>
            <a:r>
              <a:rPr sz="1800" spc="5" dirty="0">
                <a:solidFill>
                  <a:srgbClr val="4F6128"/>
                </a:solidFill>
                <a:latin typeface="Lato"/>
                <a:cs typeface="Lato"/>
              </a:rPr>
              <a:t>and</a:t>
            </a:r>
            <a:r>
              <a:rPr sz="1800" spc="10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4F6128"/>
                </a:solidFill>
                <a:latin typeface="Lato"/>
                <a:cs typeface="Lato"/>
              </a:rPr>
              <a:t>variety</a:t>
            </a:r>
            <a:endParaRPr sz="1800">
              <a:latin typeface="Lato"/>
              <a:cs typeface="Lato"/>
            </a:endParaRPr>
          </a:p>
          <a:p>
            <a:pPr marL="751840">
              <a:lnSpc>
                <a:spcPts val="1945"/>
              </a:lnSpc>
            </a:pPr>
            <a:r>
              <a:rPr sz="1800" spc="-55" dirty="0">
                <a:solidFill>
                  <a:srgbClr val="4F6128"/>
                </a:solidFill>
                <a:latin typeface="Lato"/>
                <a:cs typeface="Lato"/>
              </a:rPr>
              <a:t>of</a:t>
            </a:r>
            <a:r>
              <a:rPr sz="1800" spc="2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4F6128"/>
                </a:solidFill>
                <a:latin typeface="Lato"/>
                <a:cs typeface="Lato"/>
              </a:rPr>
              <a:t>habitats.</a:t>
            </a:r>
            <a:endParaRPr sz="1800">
              <a:latin typeface="Lato"/>
              <a:cs typeface="Lato"/>
            </a:endParaRPr>
          </a:p>
          <a:p>
            <a:pPr marL="751840" lvl="1" indent="-281940">
              <a:lnSpc>
                <a:spcPct val="100000"/>
              </a:lnSpc>
              <a:spcBef>
                <a:spcPts val="170"/>
              </a:spcBef>
              <a:buClr>
                <a:srgbClr val="77923B"/>
              </a:buClr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1800" spc="-65" dirty="0">
                <a:solidFill>
                  <a:srgbClr val="4F6128"/>
                </a:solidFill>
                <a:latin typeface="Lato"/>
                <a:cs typeface="Lato"/>
              </a:rPr>
              <a:t>The </a:t>
            </a:r>
            <a:r>
              <a:rPr sz="1800" spc="10" dirty="0">
                <a:solidFill>
                  <a:srgbClr val="4F6128"/>
                </a:solidFill>
                <a:latin typeface="Lato"/>
                <a:cs typeface="Lato"/>
              </a:rPr>
              <a:t>ocean </a:t>
            </a:r>
            <a:r>
              <a:rPr sz="1800" spc="85" dirty="0">
                <a:solidFill>
                  <a:srgbClr val="4F6128"/>
                </a:solidFill>
                <a:latin typeface="Lato"/>
                <a:cs typeface="Lato"/>
              </a:rPr>
              <a:t>is </a:t>
            </a:r>
            <a:r>
              <a:rPr sz="1800" spc="60" dirty="0">
                <a:solidFill>
                  <a:srgbClr val="4F6128"/>
                </a:solidFill>
                <a:latin typeface="Lato"/>
                <a:cs typeface="Lato"/>
              </a:rPr>
              <a:t>a </a:t>
            </a:r>
            <a:r>
              <a:rPr sz="1800" spc="45" dirty="0">
                <a:solidFill>
                  <a:srgbClr val="4F6128"/>
                </a:solidFill>
                <a:latin typeface="Lato"/>
                <a:cs typeface="Lato"/>
              </a:rPr>
              <a:t>major </a:t>
            </a:r>
            <a:r>
              <a:rPr sz="1800" spc="10" dirty="0">
                <a:solidFill>
                  <a:srgbClr val="4F6128"/>
                </a:solidFill>
                <a:latin typeface="Lato"/>
                <a:cs typeface="Lato"/>
              </a:rPr>
              <a:t>influence </a:t>
            </a:r>
            <a:r>
              <a:rPr sz="1800" spc="-20" dirty="0">
                <a:solidFill>
                  <a:srgbClr val="4F6128"/>
                </a:solidFill>
                <a:latin typeface="Lato"/>
                <a:cs typeface="Lato"/>
              </a:rPr>
              <a:t>on </a:t>
            </a:r>
            <a:r>
              <a:rPr sz="1800" spc="10" dirty="0">
                <a:solidFill>
                  <a:srgbClr val="4F6128"/>
                </a:solidFill>
                <a:latin typeface="Lato"/>
                <a:cs typeface="Lato"/>
              </a:rPr>
              <a:t>weather </a:t>
            </a:r>
            <a:r>
              <a:rPr sz="1800" spc="5" dirty="0">
                <a:solidFill>
                  <a:srgbClr val="4F6128"/>
                </a:solidFill>
                <a:latin typeface="Lato"/>
                <a:cs typeface="Lato"/>
              </a:rPr>
              <a:t>and</a:t>
            </a:r>
            <a:r>
              <a:rPr sz="1800" spc="20" dirty="0">
                <a:solidFill>
                  <a:srgbClr val="4F6128"/>
                </a:solidFill>
                <a:latin typeface="Lato"/>
                <a:cs typeface="Lato"/>
              </a:rPr>
              <a:t> climate.</a:t>
            </a:r>
            <a:endParaRPr sz="1800">
              <a:latin typeface="Lato"/>
              <a:cs typeface="Lato"/>
            </a:endParaRPr>
          </a:p>
          <a:p>
            <a:pPr marL="751840" marR="458470" lvl="1" indent="-281940">
              <a:lnSpc>
                <a:spcPct val="8000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1800" spc="30" dirty="0">
                <a:solidFill>
                  <a:srgbClr val="4F6128"/>
                </a:solidFill>
                <a:latin typeface="Lato"/>
                <a:cs typeface="Lato"/>
              </a:rPr>
              <a:t>Plants: </a:t>
            </a:r>
            <a:r>
              <a:rPr sz="1800" spc="35" dirty="0">
                <a:solidFill>
                  <a:srgbClr val="4F6128"/>
                </a:solidFill>
                <a:latin typeface="Lato"/>
                <a:cs typeface="Lato"/>
              </a:rPr>
              <a:t>seaweeds, or </a:t>
            </a:r>
            <a:r>
              <a:rPr sz="1800" spc="40" dirty="0">
                <a:solidFill>
                  <a:srgbClr val="4F6128"/>
                </a:solidFill>
                <a:latin typeface="Lato"/>
                <a:cs typeface="Lato"/>
              </a:rPr>
              <a:t>marine </a:t>
            </a:r>
            <a:r>
              <a:rPr sz="1800" spc="50" dirty="0">
                <a:solidFill>
                  <a:srgbClr val="4F6128"/>
                </a:solidFill>
                <a:latin typeface="Lato"/>
                <a:cs typeface="Lato"/>
              </a:rPr>
              <a:t>algae </a:t>
            </a:r>
            <a:r>
              <a:rPr sz="1800" spc="20" dirty="0">
                <a:solidFill>
                  <a:srgbClr val="4F6128"/>
                </a:solidFill>
                <a:latin typeface="Lato"/>
                <a:cs typeface="Lato"/>
              </a:rPr>
              <a:t>(brown, </a:t>
            </a:r>
            <a:r>
              <a:rPr sz="1800" spc="25" dirty="0">
                <a:solidFill>
                  <a:srgbClr val="4F6128"/>
                </a:solidFill>
                <a:latin typeface="Lato"/>
                <a:cs typeface="Lato"/>
              </a:rPr>
              <a:t>green, </a:t>
            </a:r>
            <a:r>
              <a:rPr sz="1800" spc="40" dirty="0">
                <a:solidFill>
                  <a:srgbClr val="4F6128"/>
                </a:solidFill>
                <a:latin typeface="Lato"/>
                <a:cs typeface="Lato"/>
              </a:rPr>
              <a:t>red), </a:t>
            </a:r>
            <a:r>
              <a:rPr sz="1800" spc="75" dirty="0">
                <a:solidFill>
                  <a:srgbClr val="4F6128"/>
                </a:solidFill>
                <a:latin typeface="Lato"/>
                <a:cs typeface="Lato"/>
              </a:rPr>
              <a:t>sea  </a:t>
            </a:r>
            <a:r>
              <a:rPr sz="1800" spc="80" dirty="0">
                <a:solidFill>
                  <a:srgbClr val="4F6128"/>
                </a:solidFill>
                <a:latin typeface="Lato"/>
                <a:cs typeface="Lato"/>
              </a:rPr>
              <a:t>grasses,</a:t>
            </a:r>
            <a:r>
              <a:rPr sz="1800" spc="3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800" spc="-15" dirty="0">
                <a:solidFill>
                  <a:srgbClr val="4F6128"/>
                </a:solidFill>
                <a:latin typeface="Lato"/>
                <a:cs typeface="Lato"/>
              </a:rPr>
              <a:t>phytoplankton</a:t>
            </a:r>
            <a:endParaRPr sz="1800">
              <a:latin typeface="Lato"/>
              <a:cs typeface="Lato"/>
            </a:endParaRPr>
          </a:p>
          <a:p>
            <a:pPr marL="751840" marR="5080" lvl="1" indent="-281940">
              <a:lnSpc>
                <a:spcPct val="80000"/>
              </a:lnSpc>
              <a:spcBef>
                <a:spcPts val="600"/>
              </a:spcBef>
              <a:buClr>
                <a:srgbClr val="77923B"/>
              </a:buClr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1800" spc="30" dirty="0">
                <a:solidFill>
                  <a:srgbClr val="4F6128"/>
                </a:solidFill>
                <a:latin typeface="Lato"/>
                <a:cs typeface="Lato"/>
              </a:rPr>
              <a:t>Animals: </a:t>
            </a:r>
            <a:r>
              <a:rPr sz="1800" spc="15" dirty="0">
                <a:solidFill>
                  <a:srgbClr val="4F6128"/>
                </a:solidFill>
                <a:latin typeface="Lato"/>
                <a:cs typeface="Lato"/>
              </a:rPr>
              <a:t>protozoans, </a:t>
            </a:r>
            <a:r>
              <a:rPr sz="1800" spc="40" dirty="0">
                <a:solidFill>
                  <a:srgbClr val="4F6128"/>
                </a:solidFill>
                <a:latin typeface="Lato"/>
                <a:cs typeface="Lato"/>
              </a:rPr>
              <a:t>marine </a:t>
            </a:r>
            <a:r>
              <a:rPr sz="1800" spc="20" dirty="0">
                <a:solidFill>
                  <a:srgbClr val="4F6128"/>
                </a:solidFill>
                <a:latin typeface="Lato"/>
                <a:cs typeface="Lato"/>
              </a:rPr>
              <a:t>invertebrates </a:t>
            </a:r>
            <a:r>
              <a:rPr sz="1800" spc="30" dirty="0">
                <a:solidFill>
                  <a:srgbClr val="4F6128"/>
                </a:solidFill>
                <a:latin typeface="Lato"/>
                <a:cs typeface="Lato"/>
              </a:rPr>
              <a:t>(echinoderms,  </a:t>
            </a:r>
            <a:r>
              <a:rPr sz="1800" spc="55" dirty="0">
                <a:solidFill>
                  <a:srgbClr val="4F6128"/>
                </a:solidFill>
                <a:latin typeface="Lato"/>
                <a:cs typeface="Lato"/>
              </a:rPr>
              <a:t>mollusks, </a:t>
            </a:r>
            <a:r>
              <a:rPr sz="1800" spc="15" dirty="0">
                <a:solidFill>
                  <a:srgbClr val="4F6128"/>
                </a:solidFill>
                <a:latin typeface="Lato"/>
                <a:cs typeface="Lato"/>
              </a:rPr>
              <a:t>segmented </a:t>
            </a:r>
            <a:r>
              <a:rPr sz="1800" spc="5" dirty="0">
                <a:solidFill>
                  <a:srgbClr val="4F6128"/>
                </a:solidFill>
                <a:latin typeface="Lato"/>
                <a:cs typeface="Lato"/>
              </a:rPr>
              <a:t>and </a:t>
            </a:r>
            <a:r>
              <a:rPr sz="1800" spc="25" dirty="0">
                <a:solidFill>
                  <a:srgbClr val="4F6128"/>
                </a:solidFill>
                <a:latin typeface="Lato"/>
                <a:cs typeface="Lato"/>
              </a:rPr>
              <a:t>non-segmented </a:t>
            </a:r>
            <a:r>
              <a:rPr sz="1800" spc="40" dirty="0">
                <a:solidFill>
                  <a:srgbClr val="4F6128"/>
                </a:solidFill>
                <a:latin typeface="Lato"/>
                <a:cs typeface="Lato"/>
              </a:rPr>
              <a:t>worms, </a:t>
            </a:r>
            <a:r>
              <a:rPr sz="1800" spc="50" dirty="0">
                <a:solidFill>
                  <a:srgbClr val="4F6128"/>
                </a:solidFill>
                <a:latin typeface="Lato"/>
                <a:cs typeface="Lato"/>
              </a:rPr>
              <a:t>jellies, </a:t>
            </a:r>
            <a:r>
              <a:rPr sz="1800" spc="40" dirty="0">
                <a:solidFill>
                  <a:srgbClr val="4F6128"/>
                </a:solidFill>
                <a:latin typeface="Lato"/>
                <a:cs typeface="Lato"/>
              </a:rPr>
              <a:t>coral,  </a:t>
            </a:r>
            <a:r>
              <a:rPr sz="1800" spc="75" dirty="0">
                <a:solidFill>
                  <a:srgbClr val="4F6128"/>
                </a:solidFill>
                <a:latin typeface="Lato"/>
                <a:cs typeface="Lato"/>
              </a:rPr>
              <a:t>sea </a:t>
            </a:r>
            <a:r>
              <a:rPr sz="1800" spc="25" dirty="0">
                <a:solidFill>
                  <a:srgbClr val="4F6128"/>
                </a:solidFill>
                <a:latin typeface="Lato"/>
                <a:cs typeface="Lato"/>
              </a:rPr>
              <a:t>anemones, </a:t>
            </a:r>
            <a:r>
              <a:rPr sz="1800" spc="30" dirty="0">
                <a:solidFill>
                  <a:srgbClr val="4F6128"/>
                </a:solidFill>
                <a:latin typeface="Lato"/>
                <a:cs typeface="Lato"/>
              </a:rPr>
              <a:t>hyroids) </a:t>
            </a:r>
            <a:r>
              <a:rPr sz="1800" spc="40" dirty="0">
                <a:solidFill>
                  <a:srgbClr val="4F6128"/>
                </a:solidFill>
                <a:latin typeface="Lato"/>
                <a:cs typeface="Lato"/>
              </a:rPr>
              <a:t>marine </a:t>
            </a:r>
            <a:r>
              <a:rPr sz="1800" spc="20" dirty="0">
                <a:solidFill>
                  <a:srgbClr val="4F6128"/>
                </a:solidFill>
                <a:latin typeface="Lato"/>
                <a:cs typeface="Lato"/>
              </a:rPr>
              <a:t>vertebrates </a:t>
            </a:r>
            <a:r>
              <a:rPr sz="1800" spc="50" dirty="0">
                <a:solidFill>
                  <a:srgbClr val="4F6128"/>
                </a:solidFill>
                <a:latin typeface="Lato"/>
                <a:cs typeface="Lato"/>
              </a:rPr>
              <a:t>(fishes, </a:t>
            </a:r>
            <a:r>
              <a:rPr sz="1800" spc="35" dirty="0">
                <a:solidFill>
                  <a:srgbClr val="4F6128"/>
                </a:solidFill>
                <a:latin typeface="Lato"/>
                <a:cs typeface="Lato"/>
              </a:rPr>
              <a:t>birds,  </a:t>
            </a:r>
            <a:r>
              <a:rPr sz="1800" spc="70" dirty="0">
                <a:solidFill>
                  <a:srgbClr val="4F6128"/>
                </a:solidFill>
                <a:latin typeface="Lato"/>
                <a:cs typeface="Lato"/>
              </a:rPr>
              <a:t>mammals), </a:t>
            </a:r>
            <a:r>
              <a:rPr sz="1800" spc="5" dirty="0">
                <a:solidFill>
                  <a:srgbClr val="4F6128"/>
                </a:solidFill>
                <a:latin typeface="Lato"/>
                <a:cs typeface="Lato"/>
              </a:rPr>
              <a:t>and </a:t>
            </a:r>
            <a:r>
              <a:rPr sz="1800" dirty="0">
                <a:solidFill>
                  <a:srgbClr val="4F6128"/>
                </a:solidFill>
                <a:latin typeface="Lato"/>
                <a:cs typeface="Lato"/>
              </a:rPr>
              <a:t>zooplankton.</a:t>
            </a:r>
            <a:endParaRPr sz="1800">
              <a:latin typeface="Lato"/>
              <a:cs typeface="Lato"/>
            </a:endParaRPr>
          </a:p>
          <a:p>
            <a:pPr marL="352425" indent="-340360">
              <a:lnSpc>
                <a:spcPct val="100000"/>
              </a:lnSpc>
              <a:spcBef>
                <a:spcPts val="120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2000" spc="5" dirty="0">
                <a:solidFill>
                  <a:srgbClr val="003D07"/>
                </a:solidFill>
                <a:latin typeface="Lato"/>
                <a:cs typeface="Lato"/>
              </a:rPr>
              <a:t>Zones</a:t>
            </a:r>
            <a:endParaRPr sz="2000">
              <a:latin typeface="Lato"/>
              <a:cs typeface="Lato"/>
            </a:endParaRPr>
          </a:p>
          <a:p>
            <a:pPr marL="751840" lvl="1" indent="-281940">
              <a:lnSpc>
                <a:spcPct val="100000"/>
              </a:lnSpc>
              <a:spcBef>
                <a:spcPts val="165"/>
              </a:spcBef>
              <a:buClr>
                <a:srgbClr val="77923B"/>
              </a:buClr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1800" spc="25" dirty="0">
                <a:solidFill>
                  <a:srgbClr val="4F6128"/>
                </a:solidFill>
                <a:latin typeface="Lato"/>
                <a:cs typeface="Lato"/>
              </a:rPr>
              <a:t>Coastal </a:t>
            </a:r>
            <a:r>
              <a:rPr sz="1800" spc="10" dirty="0">
                <a:solidFill>
                  <a:srgbClr val="4F6128"/>
                </a:solidFill>
                <a:latin typeface="Lato"/>
                <a:cs typeface="Lato"/>
              </a:rPr>
              <a:t>zone</a:t>
            </a:r>
            <a:endParaRPr sz="1800">
              <a:latin typeface="Lato"/>
              <a:cs typeface="Lato"/>
            </a:endParaRPr>
          </a:p>
          <a:p>
            <a:pPr marL="751840" lvl="1" indent="-281940">
              <a:lnSpc>
                <a:spcPct val="100000"/>
              </a:lnSpc>
              <a:spcBef>
                <a:spcPts val="170"/>
              </a:spcBef>
              <a:buClr>
                <a:srgbClr val="77923B"/>
              </a:buClr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1800" spc="-75" dirty="0">
                <a:solidFill>
                  <a:srgbClr val="4F6128"/>
                </a:solidFill>
                <a:latin typeface="Lato"/>
                <a:cs typeface="Lato"/>
              </a:rPr>
              <a:t>Open</a:t>
            </a:r>
            <a:r>
              <a:rPr sz="180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800" spc="75" dirty="0">
                <a:solidFill>
                  <a:srgbClr val="4F6128"/>
                </a:solidFill>
                <a:latin typeface="Lato"/>
                <a:cs typeface="Lato"/>
              </a:rPr>
              <a:t>sea</a:t>
            </a:r>
            <a:endParaRPr sz="1800">
              <a:latin typeface="Lato"/>
              <a:cs typeface="Lato"/>
            </a:endParaRPr>
          </a:p>
          <a:p>
            <a:pPr marL="1155700" lvl="2" indent="-229235">
              <a:lnSpc>
                <a:spcPct val="100000"/>
              </a:lnSpc>
              <a:spcBef>
                <a:spcPts val="120"/>
              </a:spcBef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600" spc="-15" dirty="0">
                <a:solidFill>
                  <a:srgbClr val="77923B"/>
                </a:solidFill>
                <a:latin typeface="Lato"/>
                <a:cs typeface="Lato"/>
              </a:rPr>
              <a:t>Euphotic </a:t>
            </a:r>
            <a:r>
              <a:rPr sz="1600" spc="5" dirty="0">
                <a:solidFill>
                  <a:srgbClr val="77923B"/>
                </a:solidFill>
                <a:latin typeface="Lato"/>
                <a:cs typeface="Lato"/>
              </a:rPr>
              <a:t>zone </a:t>
            </a:r>
            <a:r>
              <a:rPr sz="1600" spc="-10" dirty="0">
                <a:solidFill>
                  <a:srgbClr val="77923B"/>
                </a:solidFill>
                <a:latin typeface="Lato"/>
                <a:cs typeface="Lato"/>
              </a:rPr>
              <a:t>(Abundant </a:t>
            </a:r>
            <a:r>
              <a:rPr sz="1600" spc="20" dirty="0">
                <a:solidFill>
                  <a:srgbClr val="77923B"/>
                </a:solidFill>
                <a:latin typeface="Lato"/>
                <a:cs typeface="Lato"/>
              </a:rPr>
              <a:t>sunlight, </a:t>
            </a:r>
            <a:r>
              <a:rPr sz="1600" spc="5" dirty="0">
                <a:solidFill>
                  <a:srgbClr val="77923B"/>
                </a:solidFill>
                <a:latin typeface="Lato"/>
                <a:cs typeface="Lato"/>
              </a:rPr>
              <a:t>high </a:t>
            </a:r>
            <a:r>
              <a:rPr sz="1600" spc="-15" dirty="0">
                <a:solidFill>
                  <a:srgbClr val="77923B"/>
                </a:solidFill>
                <a:latin typeface="Lato"/>
                <a:cs typeface="Lato"/>
              </a:rPr>
              <a:t>photosynthetic</a:t>
            </a:r>
            <a:r>
              <a:rPr sz="1600" spc="310" dirty="0">
                <a:solidFill>
                  <a:srgbClr val="77923B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77923B"/>
                </a:solidFill>
                <a:latin typeface="Lato"/>
                <a:cs typeface="Lato"/>
              </a:rPr>
              <a:t>activity)</a:t>
            </a:r>
            <a:endParaRPr sz="1600">
              <a:latin typeface="Lato"/>
              <a:cs typeface="Lato"/>
            </a:endParaRPr>
          </a:p>
          <a:p>
            <a:pPr marL="1155700" lvl="2" indent="-229235">
              <a:lnSpc>
                <a:spcPct val="100000"/>
              </a:lnSpc>
              <a:spcBef>
                <a:spcPts val="120"/>
              </a:spcBef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600" spc="5" dirty="0">
                <a:solidFill>
                  <a:srgbClr val="77923B"/>
                </a:solidFill>
                <a:latin typeface="Lato"/>
                <a:cs typeface="Lato"/>
              </a:rPr>
              <a:t>Bathyal zone </a:t>
            </a:r>
            <a:r>
              <a:rPr sz="1600" spc="-5" dirty="0">
                <a:solidFill>
                  <a:srgbClr val="77923B"/>
                </a:solidFill>
                <a:latin typeface="Lato"/>
                <a:cs typeface="Lato"/>
              </a:rPr>
              <a:t>(Dim</a:t>
            </a:r>
            <a:r>
              <a:rPr sz="1600" spc="90" dirty="0">
                <a:solidFill>
                  <a:srgbClr val="77923B"/>
                </a:solidFill>
                <a:latin typeface="Lato"/>
                <a:cs typeface="Lato"/>
              </a:rPr>
              <a:t> </a:t>
            </a:r>
            <a:r>
              <a:rPr sz="1600" spc="25" dirty="0">
                <a:solidFill>
                  <a:srgbClr val="77923B"/>
                </a:solidFill>
                <a:latin typeface="Lato"/>
                <a:cs typeface="Lato"/>
              </a:rPr>
              <a:t>light)</a:t>
            </a:r>
            <a:endParaRPr sz="1600">
              <a:latin typeface="Lato"/>
              <a:cs typeface="Lato"/>
            </a:endParaRPr>
          </a:p>
          <a:p>
            <a:pPr marL="1155700" lvl="2" indent="-229235">
              <a:lnSpc>
                <a:spcPct val="100000"/>
              </a:lnSpc>
              <a:spcBef>
                <a:spcPts val="120"/>
              </a:spcBef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600" spc="35" dirty="0">
                <a:solidFill>
                  <a:srgbClr val="77923B"/>
                </a:solidFill>
                <a:latin typeface="Lato"/>
                <a:cs typeface="Lato"/>
              </a:rPr>
              <a:t>Abyssal </a:t>
            </a:r>
            <a:r>
              <a:rPr sz="1600" spc="5" dirty="0">
                <a:solidFill>
                  <a:srgbClr val="77923B"/>
                </a:solidFill>
                <a:latin typeface="Lato"/>
                <a:cs typeface="Lato"/>
              </a:rPr>
              <a:t>zone </a:t>
            </a:r>
            <a:r>
              <a:rPr sz="1600" spc="20" dirty="0">
                <a:solidFill>
                  <a:srgbClr val="77923B"/>
                </a:solidFill>
                <a:latin typeface="Lato"/>
                <a:cs typeface="Lato"/>
              </a:rPr>
              <a:t>(Dark</a:t>
            </a:r>
            <a:r>
              <a:rPr sz="1600" spc="45" dirty="0">
                <a:solidFill>
                  <a:srgbClr val="77923B"/>
                </a:solidFill>
                <a:latin typeface="Lato"/>
                <a:cs typeface="Lato"/>
              </a:rPr>
              <a:t> </a:t>
            </a:r>
            <a:r>
              <a:rPr sz="1600" spc="25" dirty="0">
                <a:solidFill>
                  <a:srgbClr val="77923B"/>
                </a:solidFill>
                <a:latin typeface="Lato"/>
                <a:cs typeface="Lato"/>
              </a:rPr>
              <a:t>zone)</a:t>
            </a:r>
            <a:endParaRPr sz="16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31252" y="2142744"/>
            <a:ext cx="4462271" cy="3500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711"/>
    </mc:Choice>
    <mc:Fallback>
      <p:transition spd="slow" advTm="7171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Thank</a:t>
            </a:r>
            <a:r>
              <a:rPr spc="-315" dirty="0"/>
              <a:t> </a:t>
            </a:r>
            <a:r>
              <a:rPr spc="-120" dirty="0"/>
              <a:t>You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52"/>
    </mc:Choice>
    <mc:Fallback>
      <p:transition spd="slow" advTm="115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93902"/>
            <a:ext cx="28771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55" dirty="0">
                <a:solidFill>
                  <a:srgbClr val="C3D59B"/>
                </a:solidFill>
              </a:rPr>
              <a:t>Succession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631645"/>
            <a:ext cx="10795635" cy="454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 marR="1164590" indent="-340360">
              <a:lnSpc>
                <a:spcPct val="100000"/>
              </a:lnSpc>
              <a:spcBef>
                <a:spcPts val="100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3000" spc="55" dirty="0">
                <a:solidFill>
                  <a:srgbClr val="003D07"/>
                </a:solidFill>
                <a:latin typeface="Lato"/>
                <a:cs typeface="Lato"/>
              </a:rPr>
              <a:t>Ecological </a:t>
            </a:r>
            <a:r>
              <a:rPr sz="3000" spc="85" dirty="0">
                <a:solidFill>
                  <a:srgbClr val="003D07"/>
                </a:solidFill>
                <a:latin typeface="Lato"/>
                <a:cs typeface="Lato"/>
              </a:rPr>
              <a:t>succession </a:t>
            </a:r>
            <a:r>
              <a:rPr sz="3000" spc="145" dirty="0">
                <a:solidFill>
                  <a:srgbClr val="003D07"/>
                </a:solidFill>
                <a:latin typeface="Lato"/>
                <a:cs typeface="Lato"/>
              </a:rPr>
              <a:t>is </a:t>
            </a:r>
            <a:r>
              <a:rPr sz="3000" spc="-25" dirty="0">
                <a:solidFill>
                  <a:srgbClr val="003D07"/>
                </a:solidFill>
                <a:latin typeface="Lato"/>
                <a:cs typeface="Lato"/>
              </a:rPr>
              <a:t>the </a:t>
            </a:r>
            <a:r>
              <a:rPr sz="3000" spc="75" dirty="0">
                <a:solidFill>
                  <a:srgbClr val="003D07"/>
                </a:solidFill>
                <a:latin typeface="Lato"/>
                <a:cs typeface="Lato"/>
              </a:rPr>
              <a:t>gradual </a:t>
            </a:r>
            <a:r>
              <a:rPr sz="3000" spc="95" dirty="0">
                <a:solidFill>
                  <a:srgbClr val="003D07"/>
                </a:solidFill>
                <a:latin typeface="Lato"/>
                <a:cs typeface="Lato"/>
              </a:rPr>
              <a:t>process </a:t>
            </a:r>
            <a:r>
              <a:rPr sz="3000" spc="-75" dirty="0">
                <a:solidFill>
                  <a:srgbClr val="003D07"/>
                </a:solidFill>
                <a:latin typeface="Lato"/>
                <a:cs typeface="Lato"/>
              </a:rPr>
              <a:t>by</a:t>
            </a:r>
            <a:r>
              <a:rPr sz="3000" spc="-229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3000" spc="5" dirty="0">
                <a:solidFill>
                  <a:srgbClr val="003D07"/>
                </a:solidFill>
                <a:latin typeface="Lato"/>
                <a:cs typeface="Lato"/>
              </a:rPr>
              <a:t>which  </a:t>
            </a:r>
            <a:r>
              <a:rPr sz="3000" spc="70" dirty="0">
                <a:solidFill>
                  <a:srgbClr val="003D07"/>
                </a:solidFill>
                <a:latin typeface="Lato"/>
                <a:cs typeface="Lato"/>
              </a:rPr>
              <a:t>ecosystems </a:t>
            </a:r>
            <a:r>
              <a:rPr sz="3000" spc="40" dirty="0">
                <a:solidFill>
                  <a:srgbClr val="003D07"/>
                </a:solidFill>
                <a:latin typeface="Lato"/>
                <a:cs typeface="Lato"/>
              </a:rPr>
              <a:t>change </a:t>
            </a:r>
            <a:r>
              <a:rPr sz="3000" spc="10" dirty="0">
                <a:solidFill>
                  <a:srgbClr val="003D07"/>
                </a:solidFill>
                <a:latin typeface="Lato"/>
                <a:cs typeface="Lato"/>
              </a:rPr>
              <a:t>and </a:t>
            </a:r>
            <a:r>
              <a:rPr sz="3000" spc="-10" dirty="0">
                <a:solidFill>
                  <a:srgbClr val="003D07"/>
                </a:solidFill>
                <a:latin typeface="Lato"/>
                <a:cs typeface="Lato"/>
              </a:rPr>
              <a:t>develop </a:t>
            </a:r>
            <a:r>
              <a:rPr sz="3000" spc="20" dirty="0">
                <a:solidFill>
                  <a:srgbClr val="003D07"/>
                </a:solidFill>
                <a:latin typeface="Lato"/>
                <a:cs typeface="Lato"/>
              </a:rPr>
              <a:t>over</a:t>
            </a:r>
            <a:r>
              <a:rPr sz="3000" spc="45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3000" dirty="0">
                <a:solidFill>
                  <a:srgbClr val="003D07"/>
                </a:solidFill>
                <a:latin typeface="Lato"/>
                <a:cs typeface="Lato"/>
              </a:rPr>
              <a:t>time.</a:t>
            </a:r>
            <a:endParaRPr sz="3000">
              <a:latin typeface="Lato"/>
              <a:cs typeface="Lato"/>
            </a:endParaRPr>
          </a:p>
          <a:p>
            <a:pPr marL="352425" marR="5080" indent="-340360">
              <a:lnSpc>
                <a:spcPct val="100000"/>
              </a:lnSpc>
              <a:spcBef>
                <a:spcPts val="795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3000" spc="-60" dirty="0">
                <a:solidFill>
                  <a:srgbClr val="003D07"/>
                </a:solidFill>
                <a:latin typeface="Lato"/>
                <a:cs typeface="Lato"/>
              </a:rPr>
              <a:t>It </a:t>
            </a:r>
            <a:r>
              <a:rPr sz="3000" spc="140" dirty="0">
                <a:solidFill>
                  <a:srgbClr val="003D07"/>
                </a:solidFill>
                <a:latin typeface="Lato"/>
                <a:cs typeface="Lato"/>
              </a:rPr>
              <a:t>is </a:t>
            </a:r>
            <a:r>
              <a:rPr sz="3000" spc="20" dirty="0">
                <a:solidFill>
                  <a:srgbClr val="003D07"/>
                </a:solidFill>
                <a:latin typeface="Lato"/>
                <a:cs typeface="Lato"/>
              </a:rPr>
              <a:t>therefore </a:t>
            </a:r>
            <a:r>
              <a:rPr sz="3000" spc="105" dirty="0">
                <a:solidFill>
                  <a:srgbClr val="003D07"/>
                </a:solidFill>
                <a:latin typeface="Lato"/>
                <a:cs typeface="Lato"/>
              </a:rPr>
              <a:t>a </a:t>
            </a:r>
            <a:r>
              <a:rPr sz="3000" spc="130" dirty="0">
                <a:solidFill>
                  <a:srgbClr val="003D07"/>
                </a:solidFill>
                <a:latin typeface="Lato"/>
                <a:cs typeface="Lato"/>
              </a:rPr>
              <a:t>series </a:t>
            </a:r>
            <a:r>
              <a:rPr sz="3000" spc="-85" dirty="0">
                <a:solidFill>
                  <a:srgbClr val="003D07"/>
                </a:solidFill>
                <a:latin typeface="Lato"/>
                <a:cs typeface="Lato"/>
              </a:rPr>
              <a:t>of </a:t>
            </a:r>
            <a:r>
              <a:rPr sz="3000" spc="30" dirty="0">
                <a:solidFill>
                  <a:srgbClr val="003D07"/>
                </a:solidFill>
                <a:latin typeface="Lato"/>
                <a:cs typeface="Lato"/>
              </a:rPr>
              <a:t>predictable temporary </a:t>
            </a:r>
            <a:r>
              <a:rPr sz="3000" spc="40" dirty="0">
                <a:solidFill>
                  <a:srgbClr val="003D07"/>
                </a:solidFill>
                <a:latin typeface="Lato"/>
                <a:cs typeface="Lato"/>
              </a:rPr>
              <a:t>communities  </a:t>
            </a:r>
            <a:r>
              <a:rPr sz="3000" spc="60" dirty="0">
                <a:solidFill>
                  <a:srgbClr val="003D07"/>
                </a:solidFill>
                <a:latin typeface="Lato"/>
                <a:cs typeface="Lato"/>
              </a:rPr>
              <a:t>or </a:t>
            </a:r>
            <a:r>
              <a:rPr sz="3000" spc="100" dirty="0">
                <a:solidFill>
                  <a:srgbClr val="003D07"/>
                </a:solidFill>
                <a:latin typeface="Lato"/>
                <a:cs typeface="Lato"/>
              </a:rPr>
              <a:t>stages </a:t>
            </a:r>
            <a:r>
              <a:rPr sz="3000" spc="45" dirty="0">
                <a:solidFill>
                  <a:srgbClr val="003D07"/>
                </a:solidFill>
                <a:latin typeface="Lato"/>
                <a:cs typeface="Lato"/>
              </a:rPr>
              <a:t>leading </a:t>
            </a:r>
            <a:r>
              <a:rPr sz="3000" spc="-30" dirty="0">
                <a:solidFill>
                  <a:srgbClr val="003D07"/>
                </a:solidFill>
                <a:latin typeface="Lato"/>
                <a:cs typeface="Lato"/>
              </a:rPr>
              <a:t>up </a:t>
            </a:r>
            <a:r>
              <a:rPr sz="3000" spc="-85" dirty="0">
                <a:solidFill>
                  <a:srgbClr val="003D07"/>
                </a:solidFill>
                <a:latin typeface="Lato"/>
                <a:cs typeface="Lato"/>
              </a:rPr>
              <a:t>to </a:t>
            </a:r>
            <a:r>
              <a:rPr sz="3000" spc="105" dirty="0">
                <a:solidFill>
                  <a:srgbClr val="003D07"/>
                </a:solidFill>
                <a:latin typeface="Lato"/>
                <a:cs typeface="Lato"/>
              </a:rPr>
              <a:t>a </a:t>
            </a:r>
            <a:r>
              <a:rPr sz="3000" spc="85" dirty="0">
                <a:solidFill>
                  <a:srgbClr val="003D07"/>
                </a:solidFill>
                <a:latin typeface="Lato"/>
                <a:cs typeface="Lato"/>
              </a:rPr>
              <a:t>climax</a:t>
            </a:r>
            <a:r>
              <a:rPr sz="3000" spc="-10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3000" dirty="0">
                <a:solidFill>
                  <a:srgbClr val="003D07"/>
                </a:solidFill>
                <a:latin typeface="Lato"/>
                <a:cs typeface="Lato"/>
              </a:rPr>
              <a:t>community.</a:t>
            </a:r>
            <a:endParaRPr sz="3000">
              <a:latin typeface="Lato"/>
              <a:cs typeface="Lato"/>
            </a:endParaRPr>
          </a:p>
          <a:p>
            <a:pPr marL="352425" marR="502920" indent="-340360">
              <a:lnSpc>
                <a:spcPct val="100000"/>
              </a:lnSpc>
              <a:spcBef>
                <a:spcPts val="805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3000" spc="55" dirty="0">
                <a:solidFill>
                  <a:srgbClr val="003D07"/>
                </a:solidFill>
                <a:latin typeface="Lato"/>
                <a:cs typeface="Lato"/>
              </a:rPr>
              <a:t>Each </a:t>
            </a:r>
            <a:r>
              <a:rPr sz="3000" spc="25" dirty="0">
                <a:solidFill>
                  <a:srgbClr val="003D07"/>
                </a:solidFill>
                <a:latin typeface="Lato"/>
                <a:cs typeface="Lato"/>
              </a:rPr>
              <a:t>stage/temporary </a:t>
            </a:r>
            <a:r>
              <a:rPr sz="3000" dirty="0">
                <a:solidFill>
                  <a:srgbClr val="003D07"/>
                </a:solidFill>
                <a:latin typeface="Lato"/>
                <a:cs typeface="Lato"/>
              </a:rPr>
              <a:t>community </a:t>
            </a:r>
            <a:r>
              <a:rPr sz="3000" spc="140" dirty="0">
                <a:solidFill>
                  <a:srgbClr val="003D07"/>
                </a:solidFill>
                <a:latin typeface="Lato"/>
                <a:cs typeface="Lato"/>
              </a:rPr>
              <a:t>is </a:t>
            </a:r>
            <a:r>
              <a:rPr sz="3000" spc="75" dirty="0">
                <a:solidFill>
                  <a:srgbClr val="003D07"/>
                </a:solidFill>
                <a:latin typeface="Lato"/>
                <a:cs typeface="Lato"/>
              </a:rPr>
              <a:t>called </a:t>
            </a:r>
            <a:r>
              <a:rPr sz="3000" spc="105" dirty="0">
                <a:solidFill>
                  <a:srgbClr val="003D07"/>
                </a:solidFill>
                <a:latin typeface="Lato"/>
                <a:cs typeface="Lato"/>
              </a:rPr>
              <a:t>a</a:t>
            </a:r>
            <a:r>
              <a:rPr sz="3000" spc="-125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3000" spc="95" dirty="0">
                <a:solidFill>
                  <a:srgbClr val="003D07"/>
                </a:solidFill>
                <a:latin typeface="Lato"/>
                <a:cs typeface="Lato"/>
              </a:rPr>
              <a:t>successional  </a:t>
            </a:r>
            <a:r>
              <a:rPr sz="3000" spc="65" dirty="0">
                <a:solidFill>
                  <a:srgbClr val="003D07"/>
                </a:solidFill>
                <a:latin typeface="Lato"/>
                <a:cs typeface="Lato"/>
              </a:rPr>
              <a:t>stage </a:t>
            </a:r>
            <a:r>
              <a:rPr sz="3000" spc="60" dirty="0">
                <a:solidFill>
                  <a:srgbClr val="003D07"/>
                </a:solidFill>
                <a:latin typeface="Lato"/>
                <a:cs typeface="Lato"/>
              </a:rPr>
              <a:t>or </a:t>
            </a:r>
            <a:r>
              <a:rPr sz="3000" spc="145" dirty="0">
                <a:solidFill>
                  <a:srgbClr val="003D07"/>
                </a:solidFill>
                <a:latin typeface="Lato"/>
                <a:cs typeface="Lato"/>
              </a:rPr>
              <a:t>seral</a:t>
            </a:r>
            <a:r>
              <a:rPr sz="3000" spc="-65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3000" spc="50" dirty="0">
                <a:solidFill>
                  <a:srgbClr val="003D07"/>
                </a:solidFill>
                <a:latin typeface="Lato"/>
                <a:cs typeface="Lato"/>
              </a:rPr>
              <a:t>stage.</a:t>
            </a:r>
            <a:endParaRPr sz="3000">
              <a:latin typeface="Lato"/>
              <a:cs typeface="Lato"/>
            </a:endParaRPr>
          </a:p>
          <a:p>
            <a:pPr marL="352425" indent="-340360">
              <a:lnSpc>
                <a:spcPct val="100000"/>
              </a:lnSpc>
              <a:spcBef>
                <a:spcPts val="805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3000" spc="55" dirty="0">
                <a:solidFill>
                  <a:srgbClr val="003D07"/>
                </a:solidFill>
                <a:latin typeface="Lato"/>
                <a:cs typeface="Lato"/>
              </a:rPr>
              <a:t>Each </a:t>
            </a:r>
            <a:r>
              <a:rPr sz="3000" spc="30" dirty="0">
                <a:solidFill>
                  <a:srgbClr val="003D07"/>
                </a:solidFill>
                <a:latin typeface="Lato"/>
                <a:cs typeface="Lato"/>
              </a:rPr>
              <a:t>step </a:t>
            </a:r>
            <a:r>
              <a:rPr sz="3000" spc="85" dirty="0">
                <a:solidFill>
                  <a:srgbClr val="003D07"/>
                </a:solidFill>
                <a:latin typeface="Lato"/>
                <a:cs typeface="Lato"/>
              </a:rPr>
              <a:t>prepares </a:t>
            </a:r>
            <a:r>
              <a:rPr sz="3000" spc="-25" dirty="0">
                <a:solidFill>
                  <a:srgbClr val="003D07"/>
                </a:solidFill>
                <a:latin typeface="Lato"/>
                <a:cs typeface="Lato"/>
              </a:rPr>
              <a:t>the </a:t>
            </a:r>
            <a:r>
              <a:rPr sz="3000" spc="45" dirty="0">
                <a:solidFill>
                  <a:srgbClr val="003D07"/>
                </a:solidFill>
                <a:latin typeface="Lato"/>
                <a:cs typeface="Lato"/>
              </a:rPr>
              <a:t>land </a:t>
            </a:r>
            <a:r>
              <a:rPr sz="3000" spc="5" dirty="0">
                <a:solidFill>
                  <a:srgbClr val="003D07"/>
                </a:solidFill>
                <a:latin typeface="Lato"/>
                <a:cs typeface="Lato"/>
              </a:rPr>
              <a:t>for </a:t>
            </a:r>
            <a:r>
              <a:rPr sz="3000" spc="-25" dirty="0">
                <a:solidFill>
                  <a:srgbClr val="003D07"/>
                </a:solidFill>
                <a:latin typeface="Lato"/>
                <a:cs typeface="Lato"/>
              </a:rPr>
              <a:t>the </a:t>
            </a:r>
            <a:r>
              <a:rPr sz="3000" spc="-5" dirty="0">
                <a:solidFill>
                  <a:srgbClr val="003D07"/>
                </a:solidFill>
                <a:latin typeface="Lato"/>
                <a:cs typeface="Lato"/>
              </a:rPr>
              <a:t>next </a:t>
            </a:r>
            <a:r>
              <a:rPr sz="3000" spc="95" dirty="0">
                <a:solidFill>
                  <a:srgbClr val="003D07"/>
                </a:solidFill>
                <a:latin typeface="Lato"/>
                <a:cs typeface="Lato"/>
              </a:rPr>
              <a:t>successional</a:t>
            </a:r>
            <a:r>
              <a:rPr sz="3000" spc="110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3000" spc="50" dirty="0">
                <a:solidFill>
                  <a:srgbClr val="003D07"/>
                </a:solidFill>
                <a:latin typeface="Lato"/>
                <a:cs typeface="Lato"/>
              </a:rPr>
              <a:t>stage.</a:t>
            </a:r>
            <a:endParaRPr sz="3000">
              <a:latin typeface="Lato"/>
              <a:cs typeface="Lato"/>
            </a:endParaRPr>
          </a:p>
          <a:p>
            <a:pPr marL="352425" marR="1984375" indent="-340360">
              <a:lnSpc>
                <a:spcPct val="100000"/>
              </a:lnSpc>
              <a:spcBef>
                <a:spcPts val="795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3000" spc="70" dirty="0">
                <a:solidFill>
                  <a:srgbClr val="003D07"/>
                </a:solidFill>
                <a:latin typeface="Lato"/>
                <a:cs typeface="Lato"/>
              </a:rPr>
              <a:t>All </a:t>
            </a:r>
            <a:r>
              <a:rPr sz="3000" spc="30" dirty="0">
                <a:solidFill>
                  <a:srgbClr val="003D07"/>
                </a:solidFill>
                <a:latin typeface="Lato"/>
                <a:cs typeface="Lato"/>
              </a:rPr>
              <a:t>habitats </a:t>
            </a:r>
            <a:r>
              <a:rPr sz="3000" spc="100" dirty="0">
                <a:solidFill>
                  <a:srgbClr val="003D07"/>
                </a:solidFill>
                <a:latin typeface="Lato"/>
                <a:cs typeface="Lato"/>
              </a:rPr>
              <a:t>are </a:t>
            </a:r>
            <a:r>
              <a:rPr sz="3000" spc="15" dirty="0">
                <a:solidFill>
                  <a:srgbClr val="003D07"/>
                </a:solidFill>
                <a:latin typeface="Lato"/>
                <a:cs typeface="Lato"/>
              </a:rPr>
              <a:t>in </a:t>
            </a:r>
            <a:r>
              <a:rPr sz="3000" spc="-25" dirty="0">
                <a:solidFill>
                  <a:srgbClr val="003D07"/>
                </a:solidFill>
                <a:latin typeface="Lato"/>
                <a:cs typeface="Lato"/>
              </a:rPr>
              <a:t>the </a:t>
            </a:r>
            <a:r>
              <a:rPr sz="3000" spc="40" dirty="0">
                <a:solidFill>
                  <a:srgbClr val="003D07"/>
                </a:solidFill>
                <a:latin typeface="Lato"/>
                <a:cs typeface="Lato"/>
              </a:rPr>
              <a:t>state </a:t>
            </a:r>
            <a:r>
              <a:rPr sz="3000" spc="-85" dirty="0">
                <a:solidFill>
                  <a:srgbClr val="003D07"/>
                </a:solidFill>
                <a:latin typeface="Lato"/>
                <a:cs typeface="Lato"/>
              </a:rPr>
              <a:t>of </a:t>
            </a:r>
            <a:r>
              <a:rPr sz="3000" spc="20" dirty="0">
                <a:solidFill>
                  <a:srgbClr val="003D07"/>
                </a:solidFill>
                <a:latin typeface="Lato"/>
                <a:cs typeface="Lato"/>
              </a:rPr>
              <a:t>constant </a:t>
            </a:r>
            <a:r>
              <a:rPr sz="3000" spc="50" dirty="0">
                <a:solidFill>
                  <a:srgbClr val="003D07"/>
                </a:solidFill>
                <a:latin typeface="Lato"/>
                <a:cs typeface="Lato"/>
              </a:rPr>
              <a:t>ecological  </a:t>
            </a:r>
            <a:r>
              <a:rPr sz="3000" spc="75" dirty="0">
                <a:solidFill>
                  <a:srgbClr val="003D07"/>
                </a:solidFill>
                <a:latin typeface="Lato"/>
                <a:cs typeface="Lato"/>
              </a:rPr>
              <a:t>succession.</a:t>
            </a:r>
            <a:endParaRPr sz="3000">
              <a:latin typeface="Lato"/>
              <a:cs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060"/>
    </mc:Choice>
    <mc:Fallback>
      <p:transition spd="slow" advTm="2206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630121"/>
            <a:ext cx="10680065" cy="3543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2425" marR="177800" indent="-340360">
              <a:lnSpc>
                <a:spcPct val="100000"/>
              </a:lnSpc>
              <a:spcBef>
                <a:spcPts val="105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3200" spc="-45" dirty="0">
                <a:solidFill>
                  <a:srgbClr val="003D07"/>
                </a:solidFill>
                <a:latin typeface="Lato"/>
                <a:cs typeface="Lato"/>
              </a:rPr>
              <a:t>An </a:t>
            </a:r>
            <a:r>
              <a:rPr sz="3200" spc="60" dirty="0">
                <a:solidFill>
                  <a:srgbClr val="003D07"/>
                </a:solidFill>
                <a:latin typeface="Lato"/>
                <a:cs typeface="Lato"/>
              </a:rPr>
              <a:t>established </a:t>
            </a:r>
            <a:r>
              <a:rPr sz="3200" spc="95" dirty="0">
                <a:solidFill>
                  <a:srgbClr val="003D07"/>
                </a:solidFill>
                <a:latin typeface="Lato"/>
                <a:cs typeface="Lato"/>
              </a:rPr>
              <a:t>species </a:t>
            </a:r>
            <a:r>
              <a:rPr sz="3200" spc="15" dirty="0">
                <a:solidFill>
                  <a:srgbClr val="003D07"/>
                </a:solidFill>
                <a:latin typeface="Lato"/>
                <a:cs typeface="Lato"/>
              </a:rPr>
              <a:t>and </a:t>
            </a:r>
            <a:r>
              <a:rPr sz="3200" spc="30" dirty="0">
                <a:solidFill>
                  <a:srgbClr val="003D07"/>
                </a:solidFill>
                <a:latin typeface="Lato"/>
                <a:cs typeface="Lato"/>
              </a:rPr>
              <a:t>impact </a:t>
            </a:r>
            <a:r>
              <a:rPr sz="3200" spc="-95" dirty="0">
                <a:solidFill>
                  <a:srgbClr val="003D07"/>
                </a:solidFill>
                <a:latin typeface="Lato"/>
                <a:cs typeface="Lato"/>
              </a:rPr>
              <a:t>of </a:t>
            </a:r>
            <a:r>
              <a:rPr sz="3200" spc="60" dirty="0">
                <a:solidFill>
                  <a:srgbClr val="003D07"/>
                </a:solidFill>
                <a:latin typeface="Lato"/>
                <a:cs typeface="Lato"/>
              </a:rPr>
              <a:t>external </a:t>
            </a:r>
            <a:r>
              <a:rPr sz="3200" spc="70" dirty="0">
                <a:solidFill>
                  <a:srgbClr val="003D07"/>
                </a:solidFill>
                <a:latin typeface="Lato"/>
                <a:cs typeface="Lato"/>
              </a:rPr>
              <a:t>natural  </a:t>
            </a:r>
            <a:r>
              <a:rPr sz="3200" spc="55" dirty="0">
                <a:solidFill>
                  <a:srgbClr val="003D07"/>
                </a:solidFill>
                <a:latin typeface="Lato"/>
                <a:cs typeface="Lato"/>
              </a:rPr>
              <a:t>forces, </a:t>
            </a:r>
            <a:r>
              <a:rPr sz="3200" spc="15" dirty="0">
                <a:solidFill>
                  <a:srgbClr val="003D07"/>
                </a:solidFill>
                <a:latin typeface="Lato"/>
                <a:cs typeface="Lato"/>
              </a:rPr>
              <a:t>which </a:t>
            </a:r>
            <a:r>
              <a:rPr sz="3200" spc="-5" dirty="0">
                <a:solidFill>
                  <a:srgbClr val="003D07"/>
                </a:solidFill>
                <a:latin typeface="Lato"/>
                <a:cs typeface="Lato"/>
              </a:rPr>
              <a:t>try </a:t>
            </a:r>
            <a:r>
              <a:rPr sz="3200" spc="-85" dirty="0">
                <a:solidFill>
                  <a:srgbClr val="003D07"/>
                </a:solidFill>
                <a:latin typeface="Lato"/>
                <a:cs typeface="Lato"/>
              </a:rPr>
              <a:t>to </a:t>
            </a:r>
            <a:r>
              <a:rPr sz="3200" spc="75" dirty="0">
                <a:solidFill>
                  <a:srgbClr val="003D07"/>
                </a:solidFill>
                <a:latin typeface="Lato"/>
                <a:cs typeface="Lato"/>
              </a:rPr>
              <a:t>alter </a:t>
            </a:r>
            <a:r>
              <a:rPr sz="3200" spc="-30" dirty="0">
                <a:solidFill>
                  <a:srgbClr val="003D07"/>
                </a:solidFill>
                <a:latin typeface="Lato"/>
                <a:cs typeface="Lato"/>
              </a:rPr>
              <a:t>the </a:t>
            </a:r>
            <a:r>
              <a:rPr sz="3200" spc="35" dirty="0">
                <a:solidFill>
                  <a:srgbClr val="003D07"/>
                </a:solidFill>
                <a:latin typeface="Lato"/>
                <a:cs typeface="Lato"/>
              </a:rPr>
              <a:t>environmental </a:t>
            </a:r>
            <a:r>
              <a:rPr sz="3200" spc="-25" dirty="0">
                <a:solidFill>
                  <a:srgbClr val="003D07"/>
                </a:solidFill>
                <a:latin typeface="Lato"/>
                <a:cs typeface="Lato"/>
              </a:rPr>
              <a:t>condition </a:t>
            </a:r>
            <a:r>
              <a:rPr sz="3200" spc="-90" dirty="0">
                <a:solidFill>
                  <a:srgbClr val="003D07"/>
                </a:solidFill>
                <a:latin typeface="Lato"/>
                <a:cs typeface="Lato"/>
              </a:rPr>
              <a:t>of  </a:t>
            </a:r>
            <a:r>
              <a:rPr sz="3200" spc="-30" dirty="0">
                <a:solidFill>
                  <a:srgbClr val="003D07"/>
                </a:solidFill>
                <a:latin typeface="Lato"/>
                <a:cs typeface="Lato"/>
              </a:rPr>
              <a:t>that </a:t>
            </a:r>
            <a:r>
              <a:rPr sz="3200" spc="85" dirty="0">
                <a:solidFill>
                  <a:srgbClr val="003D07"/>
                </a:solidFill>
                <a:latin typeface="Lato"/>
                <a:cs typeface="Lato"/>
              </a:rPr>
              <a:t>area. </a:t>
            </a:r>
            <a:r>
              <a:rPr sz="3200" spc="30" dirty="0">
                <a:solidFill>
                  <a:srgbClr val="003D07"/>
                </a:solidFill>
                <a:latin typeface="Lato"/>
                <a:cs typeface="Lato"/>
              </a:rPr>
              <a:t>Ex. </a:t>
            </a:r>
            <a:r>
              <a:rPr sz="3200" spc="-35" dirty="0">
                <a:solidFill>
                  <a:srgbClr val="003D07"/>
                </a:solidFill>
                <a:latin typeface="Lato"/>
                <a:cs typeface="Lato"/>
              </a:rPr>
              <a:t>Hardwood </a:t>
            </a:r>
            <a:r>
              <a:rPr sz="3200" spc="35" dirty="0">
                <a:solidFill>
                  <a:srgbClr val="003D07"/>
                </a:solidFill>
                <a:latin typeface="Lato"/>
                <a:cs typeface="Lato"/>
              </a:rPr>
              <a:t>tree </a:t>
            </a:r>
            <a:r>
              <a:rPr sz="3200" spc="70" dirty="0">
                <a:solidFill>
                  <a:srgbClr val="003D07"/>
                </a:solidFill>
                <a:latin typeface="Lato"/>
                <a:cs typeface="Lato"/>
              </a:rPr>
              <a:t>replacing </a:t>
            </a:r>
            <a:r>
              <a:rPr sz="3200" spc="55" dirty="0">
                <a:solidFill>
                  <a:srgbClr val="003D07"/>
                </a:solidFill>
                <a:latin typeface="Lato"/>
                <a:cs typeface="Lato"/>
              </a:rPr>
              <a:t>red</a:t>
            </a:r>
            <a:r>
              <a:rPr sz="3200" spc="110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3200" dirty="0">
                <a:solidFill>
                  <a:srgbClr val="003D07"/>
                </a:solidFill>
                <a:latin typeface="Lato"/>
                <a:cs typeface="Lato"/>
              </a:rPr>
              <a:t>pine</a:t>
            </a:r>
            <a:endParaRPr sz="3200">
              <a:latin typeface="Lato"/>
              <a:cs typeface="Lato"/>
            </a:endParaRPr>
          </a:p>
          <a:p>
            <a:pPr marL="352425" marR="5080" indent="-340360">
              <a:lnSpc>
                <a:spcPct val="100000"/>
              </a:lnSpc>
              <a:spcBef>
                <a:spcPts val="805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3200" spc="60" dirty="0">
                <a:solidFill>
                  <a:srgbClr val="003D07"/>
                </a:solidFill>
                <a:latin typeface="Lato"/>
                <a:cs typeface="Lato"/>
              </a:rPr>
              <a:t>Ecosystem </a:t>
            </a:r>
            <a:r>
              <a:rPr sz="3200" spc="155" dirty="0">
                <a:solidFill>
                  <a:srgbClr val="003D07"/>
                </a:solidFill>
                <a:latin typeface="Lato"/>
                <a:cs typeface="Lato"/>
              </a:rPr>
              <a:t>is </a:t>
            </a:r>
            <a:r>
              <a:rPr sz="3200" spc="10" dirty="0">
                <a:solidFill>
                  <a:srgbClr val="003D07"/>
                </a:solidFill>
                <a:latin typeface="Lato"/>
                <a:cs typeface="Lato"/>
              </a:rPr>
              <a:t>continuously </a:t>
            </a:r>
            <a:r>
              <a:rPr sz="3200" spc="40" dirty="0">
                <a:solidFill>
                  <a:srgbClr val="003D07"/>
                </a:solidFill>
                <a:latin typeface="Lato"/>
                <a:cs typeface="Lato"/>
              </a:rPr>
              <a:t>changing </a:t>
            </a:r>
            <a:r>
              <a:rPr sz="3200" spc="15" dirty="0">
                <a:solidFill>
                  <a:srgbClr val="003D07"/>
                </a:solidFill>
                <a:latin typeface="Lato"/>
                <a:cs typeface="Lato"/>
              </a:rPr>
              <a:t>and </a:t>
            </a:r>
            <a:r>
              <a:rPr sz="3200" spc="65" dirty="0">
                <a:solidFill>
                  <a:srgbClr val="003D07"/>
                </a:solidFill>
                <a:latin typeface="Lato"/>
                <a:cs typeface="Lato"/>
              </a:rPr>
              <a:t>reorganizing </a:t>
            </a:r>
            <a:r>
              <a:rPr sz="3200" spc="190" dirty="0">
                <a:solidFill>
                  <a:srgbClr val="003D07"/>
                </a:solidFill>
                <a:latin typeface="Lato"/>
                <a:cs typeface="Lato"/>
              </a:rPr>
              <a:t>as  </a:t>
            </a:r>
            <a:r>
              <a:rPr sz="3200" spc="80" dirty="0">
                <a:solidFill>
                  <a:srgbClr val="003D07"/>
                </a:solidFill>
                <a:latin typeface="Lato"/>
                <a:cs typeface="Lato"/>
              </a:rPr>
              <a:t>well </a:t>
            </a:r>
            <a:r>
              <a:rPr sz="3200" spc="190" dirty="0">
                <a:solidFill>
                  <a:srgbClr val="003D07"/>
                </a:solidFill>
                <a:latin typeface="Lato"/>
                <a:cs typeface="Lato"/>
              </a:rPr>
              <a:t>as </a:t>
            </a:r>
            <a:r>
              <a:rPr sz="3200" spc="50" dirty="0">
                <a:solidFill>
                  <a:srgbClr val="003D07"/>
                </a:solidFill>
                <a:latin typeface="Lato"/>
                <a:cs typeface="Lato"/>
              </a:rPr>
              <a:t>ecological </a:t>
            </a:r>
            <a:r>
              <a:rPr sz="3200" spc="95" dirty="0">
                <a:solidFill>
                  <a:srgbClr val="003D07"/>
                </a:solidFill>
                <a:latin typeface="Lato"/>
                <a:cs typeface="Lato"/>
              </a:rPr>
              <a:t>succession </a:t>
            </a:r>
            <a:r>
              <a:rPr sz="3200" spc="100" dirty="0">
                <a:solidFill>
                  <a:srgbClr val="003D07"/>
                </a:solidFill>
                <a:latin typeface="Lato"/>
                <a:cs typeface="Lato"/>
              </a:rPr>
              <a:t>refers </a:t>
            </a:r>
            <a:r>
              <a:rPr sz="3200" spc="-90" dirty="0">
                <a:solidFill>
                  <a:srgbClr val="003D07"/>
                </a:solidFill>
                <a:latin typeface="Lato"/>
                <a:cs typeface="Lato"/>
              </a:rPr>
              <a:t>to </a:t>
            </a:r>
            <a:r>
              <a:rPr sz="3200" spc="50" dirty="0">
                <a:solidFill>
                  <a:srgbClr val="003D07"/>
                </a:solidFill>
                <a:latin typeface="Lato"/>
                <a:cs typeface="Lato"/>
              </a:rPr>
              <a:t>orderly </a:t>
            </a:r>
            <a:r>
              <a:rPr sz="3200" spc="-30" dirty="0">
                <a:solidFill>
                  <a:srgbClr val="003D07"/>
                </a:solidFill>
                <a:latin typeface="Lato"/>
                <a:cs typeface="Lato"/>
              </a:rPr>
              <a:t>that  </a:t>
            </a:r>
            <a:r>
              <a:rPr sz="3200" spc="75" dirty="0">
                <a:solidFill>
                  <a:srgbClr val="003D07"/>
                </a:solidFill>
                <a:latin typeface="Lato"/>
                <a:cs typeface="Lato"/>
              </a:rPr>
              <a:t>changes </a:t>
            </a:r>
            <a:r>
              <a:rPr sz="3200" spc="15" dirty="0">
                <a:solidFill>
                  <a:srgbClr val="003D07"/>
                </a:solidFill>
                <a:latin typeface="Lato"/>
                <a:cs typeface="Lato"/>
              </a:rPr>
              <a:t>happening </a:t>
            </a:r>
            <a:r>
              <a:rPr sz="3200" spc="20" dirty="0">
                <a:solidFill>
                  <a:srgbClr val="003D07"/>
                </a:solidFill>
                <a:latin typeface="Lato"/>
                <a:cs typeface="Lato"/>
              </a:rPr>
              <a:t>in </a:t>
            </a:r>
            <a:r>
              <a:rPr sz="3200" spc="10" dirty="0">
                <a:solidFill>
                  <a:srgbClr val="003D07"/>
                </a:solidFill>
                <a:latin typeface="Lato"/>
                <a:cs typeface="Lato"/>
              </a:rPr>
              <a:t>composition </a:t>
            </a:r>
            <a:r>
              <a:rPr sz="3200" spc="65" dirty="0">
                <a:solidFill>
                  <a:srgbClr val="003D07"/>
                </a:solidFill>
                <a:latin typeface="Lato"/>
                <a:cs typeface="Lato"/>
              </a:rPr>
              <a:t>or </a:t>
            </a:r>
            <a:r>
              <a:rPr sz="3200" spc="60" dirty="0">
                <a:solidFill>
                  <a:srgbClr val="003D07"/>
                </a:solidFill>
                <a:latin typeface="Lato"/>
                <a:cs typeface="Lato"/>
              </a:rPr>
              <a:t>structure </a:t>
            </a:r>
            <a:r>
              <a:rPr sz="3200" spc="-90" dirty="0">
                <a:solidFill>
                  <a:srgbClr val="003D07"/>
                </a:solidFill>
                <a:latin typeface="Lato"/>
                <a:cs typeface="Lato"/>
              </a:rPr>
              <a:t>of  </a:t>
            </a:r>
            <a:r>
              <a:rPr sz="3200" spc="50" dirty="0">
                <a:solidFill>
                  <a:srgbClr val="003D07"/>
                </a:solidFill>
                <a:latin typeface="Lato"/>
                <a:cs typeface="Lato"/>
              </a:rPr>
              <a:t>ecosystem</a:t>
            </a:r>
            <a:endParaRPr sz="3200">
              <a:latin typeface="Lato"/>
              <a:cs typeface="La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4014" y="433577"/>
            <a:ext cx="28771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55" dirty="0">
                <a:solidFill>
                  <a:srgbClr val="C3D59B"/>
                </a:solidFill>
              </a:rPr>
              <a:t>Succession</a:t>
            </a:r>
            <a:endParaRPr sz="4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332"/>
    </mc:Choice>
    <mc:Fallback>
      <p:transition spd="slow" advTm="6333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93902"/>
            <a:ext cx="50914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solidFill>
                  <a:srgbClr val="C3D59B"/>
                </a:solidFill>
              </a:rPr>
              <a:t>Types </a:t>
            </a:r>
            <a:r>
              <a:rPr sz="4400" spc="-100" dirty="0">
                <a:solidFill>
                  <a:srgbClr val="C3D59B"/>
                </a:solidFill>
              </a:rPr>
              <a:t>of</a:t>
            </a:r>
            <a:r>
              <a:rPr sz="4400" spc="-320" dirty="0">
                <a:solidFill>
                  <a:srgbClr val="C3D59B"/>
                </a:solidFill>
              </a:rPr>
              <a:t> </a:t>
            </a:r>
            <a:r>
              <a:rPr sz="4400" spc="155" dirty="0">
                <a:solidFill>
                  <a:srgbClr val="C3D59B"/>
                </a:solidFill>
              </a:rPr>
              <a:t>Succession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45465" y="1525260"/>
            <a:ext cx="5683250" cy="436308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650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2400" spc="60" dirty="0">
                <a:solidFill>
                  <a:srgbClr val="003D07"/>
                </a:solidFill>
                <a:latin typeface="Lato"/>
                <a:cs typeface="Lato"/>
              </a:rPr>
              <a:t>Primary</a:t>
            </a:r>
            <a:r>
              <a:rPr sz="2400" spc="40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2400" spc="70" dirty="0">
                <a:solidFill>
                  <a:srgbClr val="003D07"/>
                </a:solidFill>
                <a:latin typeface="Lato"/>
                <a:cs typeface="Lato"/>
              </a:rPr>
              <a:t>succession</a:t>
            </a:r>
            <a:endParaRPr sz="2400">
              <a:latin typeface="Lato"/>
              <a:cs typeface="Lato"/>
            </a:endParaRPr>
          </a:p>
          <a:p>
            <a:pPr marL="751840" marR="5080" lvl="1" indent="-281940">
              <a:lnSpc>
                <a:spcPts val="2160"/>
              </a:lnSpc>
              <a:spcBef>
                <a:spcPts val="735"/>
              </a:spcBef>
              <a:buClr>
                <a:srgbClr val="77923B"/>
              </a:buClr>
              <a:buFont typeface="Wingdings"/>
              <a:buChar char=""/>
              <a:tabLst>
                <a:tab pos="751205" algn="l"/>
                <a:tab pos="751840" algn="l"/>
                <a:tab pos="4717415" algn="l"/>
                <a:tab pos="5074285" algn="l"/>
              </a:tabLst>
            </a:pPr>
            <a:r>
              <a:rPr sz="2000" spc="55" dirty="0">
                <a:solidFill>
                  <a:srgbClr val="4F6128"/>
                </a:solidFill>
                <a:latin typeface="Lato"/>
                <a:cs typeface="Lato"/>
              </a:rPr>
              <a:t>Primary </a:t>
            </a:r>
            <a:r>
              <a:rPr sz="2000" spc="60" dirty="0">
                <a:solidFill>
                  <a:srgbClr val="4F6128"/>
                </a:solidFill>
                <a:latin typeface="Lato"/>
                <a:cs typeface="Lato"/>
              </a:rPr>
              <a:t>succession </a:t>
            </a:r>
            <a:r>
              <a:rPr sz="2000" spc="65" dirty="0">
                <a:solidFill>
                  <a:srgbClr val="4F6128"/>
                </a:solidFill>
                <a:latin typeface="Lato"/>
                <a:cs typeface="Lato"/>
              </a:rPr>
              <a:t>refers </a:t>
            </a:r>
            <a:r>
              <a:rPr sz="2000" spc="-60" dirty="0">
                <a:solidFill>
                  <a:srgbClr val="4F6128"/>
                </a:solidFill>
                <a:latin typeface="Lato"/>
                <a:cs typeface="Lato"/>
              </a:rPr>
              <a:t>to </a:t>
            </a:r>
            <a:r>
              <a:rPr sz="2000" spc="70" dirty="0">
                <a:solidFill>
                  <a:srgbClr val="4F6128"/>
                </a:solidFill>
                <a:latin typeface="Lato"/>
                <a:cs typeface="Lato"/>
              </a:rPr>
              <a:t>a </a:t>
            </a:r>
            <a:r>
              <a:rPr sz="2000" spc="85" dirty="0">
                <a:solidFill>
                  <a:srgbClr val="4F6128"/>
                </a:solidFill>
                <a:latin typeface="Lato"/>
                <a:cs typeface="Lato"/>
              </a:rPr>
              <a:t>series </a:t>
            </a:r>
            <a:r>
              <a:rPr sz="2000" spc="-55" dirty="0">
                <a:solidFill>
                  <a:srgbClr val="4F6128"/>
                </a:solidFill>
                <a:latin typeface="Lato"/>
                <a:cs typeface="Lato"/>
              </a:rPr>
              <a:t>of  </a:t>
            </a:r>
            <a:r>
              <a:rPr sz="2000" spc="-5" dirty="0">
                <a:solidFill>
                  <a:srgbClr val="4F6128"/>
                </a:solidFill>
                <a:latin typeface="Lato"/>
                <a:cs typeface="Lato"/>
              </a:rPr>
              <a:t>community </a:t>
            </a:r>
            <a:r>
              <a:rPr sz="2000" spc="45" dirty="0">
                <a:solidFill>
                  <a:srgbClr val="4F6128"/>
                </a:solidFill>
                <a:latin typeface="Lato"/>
                <a:cs typeface="Lato"/>
              </a:rPr>
              <a:t>changes </a:t>
            </a:r>
            <a:r>
              <a:rPr sz="2000" spc="5" dirty="0">
                <a:solidFill>
                  <a:srgbClr val="4F6128"/>
                </a:solidFill>
                <a:latin typeface="Lato"/>
                <a:cs typeface="Lato"/>
              </a:rPr>
              <a:t>which </a:t>
            </a:r>
            <a:r>
              <a:rPr sz="2000" spc="30" dirty="0">
                <a:solidFill>
                  <a:srgbClr val="4F6128"/>
                </a:solidFill>
                <a:latin typeface="Lato"/>
                <a:cs typeface="Lato"/>
              </a:rPr>
              <a:t>occur </a:t>
            </a:r>
            <a:r>
              <a:rPr sz="2000" spc="-20" dirty="0">
                <a:solidFill>
                  <a:srgbClr val="4F6128"/>
                </a:solidFill>
                <a:latin typeface="Lato"/>
                <a:cs typeface="Lato"/>
              </a:rPr>
              <a:t>on </a:t>
            </a:r>
            <a:r>
              <a:rPr sz="2000" spc="30" dirty="0">
                <a:solidFill>
                  <a:srgbClr val="4F6128"/>
                </a:solidFill>
                <a:latin typeface="Lato"/>
                <a:cs typeface="Lato"/>
              </a:rPr>
              <a:t>an  </a:t>
            </a:r>
            <a:r>
              <a:rPr sz="2000" spc="15" dirty="0">
                <a:solidFill>
                  <a:srgbClr val="4F6128"/>
                </a:solidFill>
                <a:latin typeface="Lato"/>
                <a:cs typeface="Lato"/>
              </a:rPr>
              <a:t>entirely </a:t>
            </a:r>
            <a:r>
              <a:rPr sz="2000" dirty="0">
                <a:solidFill>
                  <a:srgbClr val="4F6128"/>
                </a:solidFill>
                <a:latin typeface="Lato"/>
                <a:cs typeface="Lato"/>
              </a:rPr>
              <a:t>new habitat </a:t>
            </a:r>
            <a:r>
              <a:rPr sz="2000" spc="5" dirty="0">
                <a:solidFill>
                  <a:srgbClr val="4F6128"/>
                </a:solidFill>
                <a:latin typeface="Lato"/>
                <a:cs typeface="Lato"/>
              </a:rPr>
              <a:t>which</a:t>
            </a:r>
            <a:r>
              <a:rPr sz="2000" spc="5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80" dirty="0">
                <a:solidFill>
                  <a:srgbClr val="4F6128"/>
                </a:solidFill>
                <a:latin typeface="Lato"/>
                <a:cs typeface="Lato"/>
              </a:rPr>
              <a:t>has</a:t>
            </a:r>
            <a:r>
              <a:rPr sz="2000" spc="25" dirty="0">
                <a:solidFill>
                  <a:srgbClr val="4F6128"/>
                </a:solidFill>
                <a:latin typeface="Lato"/>
                <a:cs typeface="Lato"/>
              </a:rPr>
              <a:t> never	</a:t>
            </a:r>
            <a:r>
              <a:rPr sz="2000" dirty="0">
                <a:solidFill>
                  <a:srgbClr val="4F6128"/>
                </a:solidFill>
                <a:latin typeface="Lato"/>
                <a:cs typeface="Lato"/>
              </a:rPr>
              <a:t>been  </a:t>
            </a:r>
            <a:r>
              <a:rPr sz="2000" spc="15" dirty="0">
                <a:solidFill>
                  <a:srgbClr val="4F6128"/>
                </a:solidFill>
                <a:latin typeface="Lato"/>
                <a:cs typeface="Lato"/>
              </a:rPr>
              <a:t>colonized </a:t>
            </a:r>
            <a:r>
              <a:rPr sz="2000" dirty="0">
                <a:solidFill>
                  <a:srgbClr val="4F6128"/>
                </a:solidFill>
                <a:latin typeface="Lato"/>
                <a:cs typeface="Lato"/>
              </a:rPr>
              <a:t>before. </a:t>
            </a:r>
            <a:r>
              <a:rPr sz="2000" spc="20" dirty="0">
                <a:solidFill>
                  <a:srgbClr val="4F6128"/>
                </a:solidFill>
                <a:latin typeface="Lato"/>
                <a:cs typeface="Lato"/>
              </a:rPr>
              <a:t>For </a:t>
            </a:r>
            <a:r>
              <a:rPr sz="2000" spc="30" dirty="0">
                <a:solidFill>
                  <a:srgbClr val="4F6128"/>
                </a:solidFill>
                <a:latin typeface="Lato"/>
                <a:cs typeface="Lato"/>
              </a:rPr>
              <a:t>example, </a:t>
            </a:r>
            <a:r>
              <a:rPr sz="2000" spc="70" dirty="0">
                <a:solidFill>
                  <a:srgbClr val="4F6128"/>
                </a:solidFill>
                <a:latin typeface="Lato"/>
                <a:cs typeface="Lato"/>
              </a:rPr>
              <a:t>a </a:t>
            </a:r>
            <a:r>
              <a:rPr sz="2000" spc="5" dirty="0">
                <a:solidFill>
                  <a:srgbClr val="4F6128"/>
                </a:solidFill>
                <a:latin typeface="Lato"/>
                <a:cs typeface="Lato"/>
              </a:rPr>
              <a:t>newly  </a:t>
            </a:r>
            <a:r>
              <a:rPr sz="2000" spc="25" dirty="0">
                <a:solidFill>
                  <a:srgbClr val="4F6128"/>
                </a:solidFill>
                <a:latin typeface="Lato"/>
                <a:cs typeface="Lato"/>
              </a:rPr>
              <a:t>quarrie</a:t>
            </a:r>
            <a:r>
              <a:rPr sz="2000" spc="40" dirty="0">
                <a:solidFill>
                  <a:srgbClr val="4F6128"/>
                </a:solidFill>
                <a:latin typeface="Lato"/>
                <a:cs typeface="Lato"/>
              </a:rPr>
              <a:t>d</a:t>
            </a:r>
            <a:r>
              <a:rPr sz="2000" spc="-1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40" dirty="0">
                <a:solidFill>
                  <a:srgbClr val="4F6128"/>
                </a:solidFill>
                <a:latin typeface="Lato"/>
                <a:cs typeface="Lato"/>
              </a:rPr>
              <a:t>rock</a:t>
            </a:r>
            <a:r>
              <a:rPr sz="2000" spc="15" dirty="0">
                <a:solidFill>
                  <a:srgbClr val="4F6128"/>
                </a:solidFill>
                <a:latin typeface="Lato"/>
                <a:cs typeface="Lato"/>
              </a:rPr>
              <a:t> face</a:t>
            </a:r>
            <a:r>
              <a:rPr sz="2000" spc="3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40" dirty="0">
                <a:solidFill>
                  <a:srgbClr val="4F6128"/>
                </a:solidFill>
                <a:latin typeface="Lato"/>
                <a:cs typeface="Lato"/>
              </a:rPr>
              <a:t>or</a:t>
            </a:r>
            <a:r>
              <a:rPr sz="2000" spc="1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50" dirty="0">
                <a:solidFill>
                  <a:srgbClr val="4F6128"/>
                </a:solidFill>
                <a:latin typeface="Lato"/>
                <a:cs typeface="Lato"/>
              </a:rPr>
              <a:t>sand</a:t>
            </a:r>
            <a:r>
              <a:rPr sz="2000" spc="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25" dirty="0">
                <a:solidFill>
                  <a:srgbClr val="4F6128"/>
                </a:solidFill>
                <a:latin typeface="Lato"/>
                <a:cs typeface="Lato"/>
              </a:rPr>
              <a:t>dune</a:t>
            </a:r>
            <a:r>
              <a:rPr sz="2000" spc="30" dirty="0">
                <a:solidFill>
                  <a:srgbClr val="4F6128"/>
                </a:solidFill>
                <a:latin typeface="Lato"/>
                <a:cs typeface="Lato"/>
              </a:rPr>
              <a:t>s</a:t>
            </a:r>
            <a:r>
              <a:rPr sz="2000" spc="-20" dirty="0">
                <a:solidFill>
                  <a:srgbClr val="4F6128"/>
                </a:solidFill>
                <a:latin typeface="Lato"/>
                <a:cs typeface="Lato"/>
              </a:rPr>
              <a:t>.</a:t>
            </a:r>
            <a:r>
              <a:rPr sz="2000" dirty="0">
                <a:solidFill>
                  <a:srgbClr val="4F6128"/>
                </a:solidFill>
                <a:latin typeface="Lato"/>
                <a:cs typeface="Lato"/>
              </a:rPr>
              <a:t>	</a:t>
            </a:r>
            <a:r>
              <a:rPr sz="2000" spc="30" dirty="0">
                <a:solidFill>
                  <a:srgbClr val="4F6128"/>
                </a:solidFill>
                <a:latin typeface="Lato"/>
                <a:cs typeface="Lato"/>
              </a:rPr>
              <a:t>(</a:t>
            </a:r>
            <a:r>
              <a:rPr sz="2000" spc="80" dirty="0">
                <a:solidFill>
                  <a:srgbClr val="4F6128"/>
                </a:solidFill>
                <a:latin typeface="Lato"/>
                <a:cs typeface="Lato"/>
              </a:rPr>
              <a:t>p</a:t>
            </a:r>
            <a:r>
              <a:rPr sz="2000" dirty="0">
                <a:solidFill>
                  <a:srgbClr val="4F6128"/>
                </a:solidFill>
                <a:latin typeface="Lato"/>
                <a:cs typeface="Lato"/>
              </a:rPr>
              <a:t>ione</a:t>
            </a:r>
            <a:r>
              <a:rPr sz="2000" spc="5" dirty="0">
                <a:solidFill>
                  <a:srgbClr val="4F6128"/>
                </a:solidFill>
                <a:latin typeface="Lato"/>
                <a:cs typeface="Lato"/>
              </a:rPr>
              <a:t>e</a:t>
            </a:r>
            <a:r>
              <a:rPr sz="2000" spc="100" dirty="0">
                <a:solidFill>
                  <a:srgbClr val="4F6128"/>
                </a:solidFill>
                <a:latin typeface="Lato"/>
                <a:cs typeface="Lato"/>
              </a:rPr>
              <a:t>r  </a:t>
            </a:r>
            <a:r>
              <a:rPr sz="2000" spc="10" dirty="0">
                <a:solidFill>
                  <a:srgbClr val="4F6128"/>
                </a:solidFill>
                <a:latin typeface="Lato"/>
                <a:cs typeface="Lato"/>
              </a:rPr>
              <a:t>and </a:t>
            </a:r>
            <a:r>
              <a:rPr sz="2000" spc="55" dirty="0">
                <a:solidFill>
                  <a:srgbClr val="4F6128"/>
                </a:solidFill>
                <a:latin typeface="Lato"/>
                <a:cs typeface="Lato"/>
              </a:rPr>
              <a:t>climax</a:t>
            </a:r>
            <a:r>
              <a:rPr sz="2000" spc="-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10" dirty="0">
                <a:solidFill>
                  <a:srgbClr val="4F6128"/>
                </a:solidFill>
                <a:latin typeface="Lato"/>
                <a:cs typeface="Lato"/>
              </a:rPr>
              <a:t>community).</a:t>
            </a:r>
            <a:endParaRPr sz="2000">
              <a:latin typeface="Lato"/>
              <a:cs typeface="Lato"/>
            </a:endParaRPr>
          </a:p>
          <a:p>
            <a:pPr marL="352425" indent="-340360">
              <a:lnSpc>
                <a:spcPct val="100000"/>
              </a:lnSpc>
              <a:spcBef>
                <a:spcPts val="484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2400" spc="30" dirty="0">
                <a:solidFill>
                  <a:srgbClr val="003D07"/>
                </a:solidFill>
                <a:latin typeface="Lato"/>
                <a:cs typeface="Lato"/>
              </a:rPr>
              <a:t>Secondary</a:t>
            </a:r>
            <a:r>
              <a:rPr sz="2400" spc="35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2400" spc="65" dirty="0">
                <a:solidFill>
                  <a:srgbClr val="003D07"/>
                </a:solidFill>
                <a:latin typeface="Lato"/>
                <a:cs typeface="Lato"/>
              </a:rPr>
              <a:t>succession</a:t>
            </a:r>
            <a:endParaRPr sz="2400">
              <a:latin typeface="Lato"/>
              <a:cs typeface="Lato"/>
            </a:endParaRPr>
          </a:p>
          <a:p>
            <a:pPr marL="751840" marR="45085" lvl="1" indent="-281940">
              <a:lnSpc>
                <a:spcPct val="90000"/>
              </a:lnSpc>
              <a:spcBef>
                <a:spcPts val="700"/>
              </a:spcBef>
              <a:buClr>
                <a:srgbClr val="77923B"/>
              </a:buClr>
              <a:buFont typeface="Wingdings"/>
              <a:buChar char=""/>
              <a:tabLst>
                <a:tab pos="751205" algn="l"/>
                <a:tab pos="751840" algn="l"/>
                <a:tab pos="4198620" algn="l"/>
                <a:tab pos="5048250" algn="l"/>
              </a:tabLst>
            </a:pPr>
            <a:r>
              <a:rPr sz="2000" spc="25" dirty="0">
                <a:solidFill>
                  <a:srgbClr val="4F6128"/>
                </a:solidFill>
                <a:latin typeface="Lato"/>
                <a:cs typeface="Lato"/>
              </a:rPr>
              <a:t>Secondary</a:t>
            </a:r>
            <a:r>
              <a:rPr sz="200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60" dirty="0">
                <a:solidFill>
                  <a:srgbClr val="4F6128"/>
                </a:solidFill>
                <a:latin typeface="Lato"/>
                <a:cs typeface="Lato"/>
              </a:rPr>
              <a:t>succession</a:t>
            </a:r>
            <a:r>
              <a:rPr sz="2000" spc="-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65" dirty="0">
                <a:solidFill>
                  <a:srgbClr val="4F6128"/>
                </a:solidFill>
                <a:latin typeface="Lato"/>
                <a:cs typeface="Lato"/>
              </a:rPr>
              <a:t>refers	</a:t>
            </a:r>
            <a:r>
              <a:rPr sz="2000" spc="-60" dirty="0">
                <a:solidFill>
                  <a:srgbClr val="4F6128"/>
                </a:solidFill>
                <a:latin typeface="Lato"/>
                <a:cs typeface="Lato"/>
              </a:rPr>
              <a:t>to </a:t>
            </a:r>
            <a:r>
              <a:rPr sz="2000" spc="70" dirty="0">
                <a:solidFill>
                  <a:srgbClr val="4F6128"/>
                </a:solidFill>
                <a:latin typeface="Lato"/>
                <a:cs typeface="Lato"/>
              </a:rPr>
              <a:t>a </a:t>
            </a:r>
            <a:r>
              <a:rPr sz="2000" spc="85" dirty="0">
                <a:solidFill>
                  <a:srgbClr val="4F6128"/>
                </a:solidFill>
                <a:latin typeface="Lato"/>
                <a:cs typeface="Lato"/>
              </a:rPr>
              <a:t>series  </a:t>
            </a:r>
            <a:r>
              <a:rPr sz="2000" spc="-55" dirty="0">
                <a:solidFill>
                  <a:srgbClr val="4F6128"/>
                </a:solidFill>
                <a:latin typeface="Lato"/>
                <a:cs typeface="Lato"/>
              </a:rPr>
              <a:t>of </a:t>
            </a:r>
            <a:r>
              <a:rPr sz="2000" spc="-5" dirty="0">
                <a:solidFill>
                  <a:srgbClr val="4F6128"/>
                </a:solidFill>
                <a:latin typeface="Lato"/>
                <a:cs typeface="Lato"/>
              </a:rPr>
              <a:t>community </a:t>
            </a:r>
            <a:r>
              <a:rPr sz="2000" spc="45" dirty="0">
                <a:solidFill>
                  <a:srgbClr val="4F6128"/>
                </a:solidFill>
                <a:latin typeface="Lato"/>
                <a:cs typeface="Lato"/>
              </a:rPr>
              <a:t>changes </a:t>
            </a:r>
            <a:r>
              <a:rPr sz="2000" spc="5" dirty="0">
                <a:solidFill>
                  <a:srgbClr val="4F6128"/>
                </a:solidFill>
                <a:latin typeface="Lato"/>
                <a:cs typeface="Lato"/>
              </a:rPr>
              <a:t>which </a:t>
            </a:r>
            <a:r>
              <a:rPr sz="2000" spc="10" dirty="0">
                <a:solidFill>
                  <a:srgbClr val="4F6128"/>
                </a:solidFill>
                <a:latin typeface="Lato"/>
                <a:cs typeface="Lato"/>
              </a:rPr>
              <a:t>take </a:t>
            </a:r>
            <a:r>
              <a:rPr sz="2000" spc="40" dirty="0">
                <a:solidFill>
                  <a:srgbClr val="4F6128"/>
                </a:solidFill>
                <a:latin typeface="Lato"/>
                <a:cs typeface="Lato"/>
              </a:rPr>
              <a:t>place </a:t>
            </a:r>
            <a:r>
              <a:rPr sz="2000" spc="-20" dirty="0">
                <a:solidFill>
                  <a:srgbClr val="4F6128"/>
                </a:solidFill>
                <a:latin typeface="Lato"/>
                <a:cs typeface="Lato"/>
              </a:rPr>
              <a:t>on  </a:t>
            </a:r>
            <a:r>
              <a:rPr sz="2000" spc="70" dirty="0">
                <a:solidFill>
                  <a:srgbClr val="4F6128"/>
                </a:solidFill>
                <a:latin typeface="Lato"/>
                <a:cs typeface="Lato"/>
              </a:rPr>
              <a:t>a </a:t>
            </a:r>
            <a:r>
              <a:rPr sz="2000" spc="30" dirty="0">
                <a:solidFill>
                  <a:srgbClr val="4F6128"/>
                </a:solidFill>
                <a:latin typeface="Lato"/>
                <a:cs typeface="Lato"/>
              </a:rPr>
              <a:t>previously </a:t>
            </a:r>
            <a:r>
              <a:rPr sz="2000" spc="10" dirty="0">
                <a:solidFill>
                  <a:srgbClr val="4F6128"/>
                </a:solidFill>
                <a:latin typeface="Lato"/>
                <a:cs typeface="Lato"/>
              </a:rPr>
              <a:t>colonized,</a:t>
            </a:r>
            <a:r>
              <a:rPr sz="2000" spc="-7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-35" dirty="0">
                <a:solidFill>
                  <a:srgbClr val="4F6128"/>
                </a:solidFill>
                <a:latin typeface="Lato"/>
                <a:cs typeface="Lato"/>
              </a:rPr>
              <a:t>but</a:t>
            </a:r>
            <a:r>
              <a:rPr sz="2000" spc="2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15" dirty="0">
                <a:solidFill>
                  <a:srgbClr val="4F6128"/>
                </a:solidFill>
                <a:latin typeface="Lato"/>
                <a:cs typeface="Lato"/>
              </a:rPr>
              <a:t>disturbed	</a:t>
            </a:r>
            <a:r>
              <a:rPr sz="2000" spc="40" dirty="0">
                <a:solidFill>
                  <a:srgbClr val="4F6128"/>
                </a:solidFill>
                <a:latin typeface="Lato"/>
                <a:cs typeface="Lato"/>
              </a:rPr>
              <a:t>or  </a:t>
            </a:r>
            <a:r>
              <a:rPr sz="2000" spc="25" dirty="0">
                <a:solidFill>
                  <a:srgbClr val="4F6128"/>
                </a:solidFill>
                <a:latin typeface="Lato"/>
                <a:cs typeface="Lato"/>
              </a:rPr>
              <a:t>damaged </a:t>
            </a:r>
            <a:r>
              <a:rPr sz="2000" spc="-5" dirty="0">
                <a:solidFill>
                  <a:srgbClr val="4F6128"/>
                </a:solidFill>
                <a:latin typeface="Lato"/>
                <a:cs typeface="Lato"/>
              </a:rPr>
              <a:t>habitat. </a:t>
            </a:r>
            <a:r>
              <a:rPr sz="2000" spc="20" dirty="0">
                <a:solidFill>
                  <a:srgbClr val="4F6128"/>
                </a:solidFill>
                <a:latin typeface="Lato"/>
                <a:cs typeface="Lato"/>
              </a:rPr>
              <a:t>For </a:t>
            </a:r>
            <a:r>
              <a:rPr sz="2000" spc="30" dirty="0">
                <a:solidFill>
                  <a:srgbClr val="4F6128"/>
                </a:solidFill>
                <a:latin typeface="Lato"/>
                <a:cs typeface="Lato"/>
              </a:rPr>
              <a:t>example, land  </a:t>
            </a:r>
            <a:r>
              <a:rPr sz="2000" spc="-10" dirty="0">
                <a:solidFill>
                  <a:srgbClr val="4F6128"/>
                </a:solidFill>
                <a:latin typeface="Lato"/>
                <a:cs typeface="Lato"/>
              </a:rPr>
              <a:t>obtained </a:t>
            </a:r>
            <a:r>
              <a:rPr sz="2000" spc="10" dirty="0">
                <a:solidFill>
                  <a:srgbClr val="4F6128"/>
                </a:solidFill>
                <a:latin typeface="Lato"/>
                <a:cs typeface="Lato"/>
              </a:rPr>
              <a:t>after </a:t>
            </a:r>
            <a:r>
              <a:rPr sz="2000" spc="30" dirty="0">
                <a:solidFill>
                  <a:srgbClr val="4F6128"/>
                </a:solidFill>
                <a:latin typeface="Lato"/>
                <a:cs typeface="Lato"/>
              </a:rPr>
              <a:t>felling </a:t>
            </a:r>
            <a:r>
              <a:rPr sz="2000" spc="50" dirty="0">
                <a:solidFill>
                  <a:srgbClr val="4F6128"/>
                </a:solidFill>
                <a:latin typeface="Lato"/>
                <a:cs typeface="Lato"/>
              </a:rPr>
              <a:t>trees </a:t>
            </a:r>
            <a:r>
              <a:rPr sz="2000" spc="10" dirty="0">
                <a:solidFill>
                  <a:srgbClr val="4F6128"/>
                </a:solidFill>
                <a:latin typeface="Lato"/>
                <a:cs typeface="Lato"/>
              </a:rPr>
              <a:t>in </a:t>
            </a:r>
            <a:r>
              <a:rPr sz="2000" spc="70" dirty="0">
                <a:solidFill>
                  <a:srgbClr val="4F6128"/>
                </a:solidFill>
                <a:latin typeface="Lato"/>
                <a:cs typeface="Lato"/>
              </a:rPr>
              <a:t>a </a:t>
            </a:r>
            <a:r>
              <a:rPr sz="2000" spc="-10" dirty="0">
                <a:solidFill>
                  <a:srgbClr val="4F6128"/>
                </a:solidFill>
                <a:latin typeface="Lato"/>
                <a:cs typeface="Lato"/>
              </a:rPr>
              <a:t>woodland,  </a:t>
            </a:r>
            <a:r>
              <a:rPr sz="2000" spc="30" dirty="0">
                <a:solidFill>
                  <a:srgbClr val="4F6128"/>
                </a:solidFill>
                <a:latin typeface="Lato"/>
                <a:cs typeface="Lato"/>
              </a:rPr>
              <a:t>land </a:t>
            </a:r>
            <a:r>
              <a:rPr sz="2000" spc="45" dirty="0">
                <a:solidFill>
                  <a:srgbClr val="4F6128"/>
                </a:solidFill>
                <a:latin typeface="Lato"/>
                <a:cs typeface="Lato"/>
              </a:rPr>
              <a:t>clearance, </a:t>
            </a:r>
            <a:r>
              <a:rPr sz="2000" spc="40" dirty="0">
                <a:solidFill>
                  <a:srgbClr val="4F6128"/>
                </a:solidFill>
                <a:latin typeface="Lato"/>
                <a:cs typeface="Lato"/>
              </a:rPr>
              <a:t>or</a:t>
            </a:r>
            <a:r>
              <a:rPr sz="2000" spc="-6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15" dirty="0">
                <a:solidFill>
                  <a:srgbClr val="4F6128"/>
                </a:solidFill>
                <a:latin typeface="Lato"/>
                <a:cs typeface="Lato"/>
              </a:rPr>
              <a:t>fire.</a:t>
            </a:r>
            <a:endParaRPr sz="20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7523" y="1571244"/>
            <a:ext cx="6001512" cy="4500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423"/>
    </mc:Choice>
    <mc:Fallback>
      <p:transition spd="slow" advTm="5042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525906"/>
            <a:ext cx="10381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40" dirty="0">
                <a:solidFill>
                  <a:srgbClr val="C3D59B"/>
                </a:solidFill>
              </a:rPr>
              <a:t>Succession </a:t>
            </a:r>
            <a:r>
              <a:rPr sz="4000" spc="10" dirty="0">
                <a:solidFill>
                  <a:srgbClr val="C3D59B"/>
                </a:solidFill>
              </a:rPr>
              <a:t>starting </a:t>
            </a:r>
            <a:r>
              <a:rPr sz="4000" spc="35" dirty="0">
                <a:solidFill>
                  <a:srgbClr val="C3D59B"/>
                </a:solidFill>
              </a:rPr>
              <a:t>on </a:t>
            </a:r>
            <a:r>
              <a:rPr sz="4000" spc="-90" dirty="0">
                <a:solidFill>
                  <a:srgbClr val="C3D59B"/>
                </a:solidFill>
              </a:rPr>
              <a:t>different </a:t>
            </a:r>
            <a:r>
              <a:rPr sz="4000" dirty="0">
                <a:solidFill>
                  <a:srgbClr val="C3D59B"/>
                </a:solidFill>
              </a:rPr>
              <a:t>types</a:t>
            </a:r>
            <a:r>
              <a:rPr sz="4000" spc="-810" dirty="0">
                <a:solidFill>
                  <a:srgbClr val="C3D59B"/>
                </a:solidFill>
              </a:rPr>
              <a:t> </a:t>
            </a:r>
            <a:r>
              <a:rPr sz="4000" spc="-95" dirty="0">
                <a:solidFill>
                  <a:srgbClr val="C3D59B"/>
                </a:solidFill>
              </a:rPr>
              <a:t>of </a:t>
            </a:r>
            <a:r>
              <a:rPr sz="4000" spc="35" dirty="0">
                <a:solidFill>
                  <a:srgbClr val="C3D59B"/>
                </a:solidFill>
              </a:rPr>
              <a:t>area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27339"/>
            <a:ext cx="5369560" cy="437515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915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3200" spc="20" dirty="0">
                <a:solidFill>
                  <a:srgbClr val="003D07"/>
                </a:solidFill>
                <a:latin typeface="Lato"/>
                <a:cs typeface="Lato"/>
              </a:rPr>
              <a:t>Hydrarch </a:t>
            </a:r>
            <a:r>
              <a:rPr sz="3200" spc="-235" dirty="0">
                <a:solidFill>
                  <a:srgbClr val="003D07"/>
                </a:solidFill>
                <a:latin typeface="Lato"/>
                <a:cs typeface="Lato"/>
              </a:rPr>
              <a:t>/</a:t>
            </a:r>
            <a:r>
              <a:rPr sz="3200" spc="50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3200" spc="25" dirty="0">
                <a:solidFill>
                  <a:srgbClr val="003D07"/>
                </a:solidFill>
                <a:latin typeface="Lato"/>
                <a:cs typeface="Lato"/>
              </a:rPr>
              <a:t>Hydrosere</a:t>
            </a:r>
            <a:endParaRPr sz="3200">
              <a:latin typeface="Lato"/>
              <a:cs typeface="Lato"/>
            </a:endParaRPr>
          </a:p>
          <a:p>
            <a:pPr marL="751840" lvl="1" indent="-282575">
              <a:lnSpc>
                <a:spcPct val="100000"/>
              </a:lnSpc>
              <a:spcBef>
                <a:spcPts val="700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800" spc="-15" dirty="0">
                <a:solidFill>
                  <a:srgbClr val="4F6128"/>
                </a:solidFill>
                <a:latin typeface="Lato"/>
                <a:cs typeface="Lato"/>
              </a:rPr>
              <a:t>Pond, </a:t>
            </a:r>
            <a:r>
              <a:rPr sz="2800" spc="55" dirty="0">
                <a:solidFill>
                  <a:srgbClr val="4F6128"/>
                </a:solidFill>
                <a:latin typeface="Lato"/>
                <a:cs typeface="Lato"/>
              </a:rPr>
              <a:t>swamp,</a:t>
            </a:r>
            <a:r>
              <a:rPr sz="2800" spc="7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800" spc="-20" dirty="0">
                <a:solidFill>
                  <a:srgbClr val="4F6128"/>
                </a:solidFill>
                <a:latin typeface="Lato"/>
                <a:cs typeface="Lato"/>
              </a:rPr>
              <a:t>bog</a:t>
            </a:r>
            <a:endParaRPr sz="2800">
              <a:latin typeface="Lato"/>
              <a:cs typeface="Lato"/>
            </a:endParaRPr>
          </a:p>
          <a:p>
            <a:pPr marL="352425" indent="-340360">
              <a:lnSpc>
                <a:spcPct val="100000"/>
              </a:lnSpc>
              <a:spcBef>
                <a:spcPts val="800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3200" spc="25" dirty="0">
                <a:solidFill>
                  <a:srgbClr val="003D07"/>
                </a:solidFill>
                <a:latin typeface="Lato"/>
                <a:cs typeface="Lato"/>
              </a:rPr>
              <a:t>Mesarch </a:t>
            </a:r>
            <a:r>
              <a:rPr sz="3200" spc="-235" dirty="0">
                <a:solidFill>
                  <a:srgbClr val="003D07"/>
                </a:solidFill>
                <a:latin typeface="Lato"/>
                <a:cs typeface="Lato"/>
              </a:rPr>
              <a:t>/</a:t>
            </a:r>
            <a:r>
              <a:rPr sz="3200" spc="50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3200" spc="30" dirty="0">
                <a:solidFill>
                  <a:srgbClr val="003D07"/>
                </a:solidFill>
                <a:latin typeface="Lato"/>
                <a:cs typeface="Lato"/>
              </a:rPr>
              <a:t>Mesosere</a:t>
            </a:r>
            <a:endParaRPr sz="3200">
              <a:latin typeface="Lato"/>
              <a:cs typeface="Lato"/>
            </a:endParaRPr>
          </a:p>
          <a:p>
            <a:pPr marL="751840" lvl="1" indent="-282575">
              <a:lnSpc>
                <a:spcPct val="100000"/>
              </a:lnSpc>
              <a:spcBef>
                <a:spcPts val="705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800" spc="45" dirty="0">
                <a:solidFill>
                  <a:srgbClr val="4F6128"/>
                </a:solidFill>
                <a:latin typeface="Lato"/>
                <a:cs typeface="Lato"/>
              </a:rPr>
              <a:t>Area </a:t>
            </a:r>
            <a:r>
              <a:rPr sz="2800" spc="-30" dirty="0">
                <a:solidFill>
                  <a:srgbClr val="4F6128"/>
                </a:solidFill>
                <a:latin typeface="Lato"/>
                <a:cs typeface="Lato"/>
              </a:rPr>
              <a:t>with </a:t>
            </a:r>
            <a:r>
              <a:rPr sz="2800" spc="-5" dirty="0">
                <a:solidFill>
                  <a:srgbClr val="4F6128"/>
                </a:solidFill>
                <a:latin typeface="Lato"/>
                <a:cs typeface="Lato"/>
              </a:rPr>
              <a:t>adequate</a:t>
            </a:r>
            <a:r>
              <a:rPr sz="2800" spc="6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800" spc="40" dirty="0">
                <a:solidFill>
                  <a:srgbClr val="4F6128"/>
                </a:solidFill>
                <a:latin typeface="Lato"/>
                <a:cs typeface="Lato"/>
              </a:rPr>
              <a:t>moisture</a:t>
            </a:r>
            <a:endParaRPr sz="2800">
              <a:latin typeface="Lato"/>
              <a:cs typeface="Lato"/>
            </a:endParaRPr>
          </a:p>
          <a:p>
            <a:pPr marL="352425" indent="-340360">
              <a:lnSpc>
                <a:spcPct val="100000"/>
              </a:lnSpc>
              <a:spcBef>
                <a:spcPts val="800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3200" spc="45" dirty="0">
                <a:solidFill>
                  <a:srgbClr val="003D07"/>
                </a:solidFill>
                <a:latin typeface="Lato"/>
                <a:cs typeface="Lato"/>
              </a:rPr>
              <a:t>Xerarch </a:t>
            </a:r>
            <a:r>
              <a:rPr sz="3200" spc="-235" dirty="0">
                <a:solidFill>
                  <a:srgbClr val="003D07"/>
                </a:solidFill>
                <a:latin typeface="Lato"/>
                <a:cs typeface="Lato"/>
              </a:rPr>
              <a:t>/</a:t>
            </a:r>
            <a:r>
              <a:rPr sz="3200" spc="25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3200" spc="45" dirty="0">
                <a:solidFill>
                  <a:srgbClr val="003D07"/>
                </a:solidFill>
                <a:latin typeface="Lato"/>
                <a:cs typeface="Lato"/>
              </a:rPr>
              <a:t>Xerosere</a:t>
            </a:r>
            <a:endParaRPr sz="3200">
              <a:latin typeface="Lato"/>
              <a:cs typeface="Lato"/>
            </a:endParaRPr>
          </a:p>
          <a:p>
            <a:pPr marL="751840" lvl="1" indent="-282575">
              <a:lnSpc>
                <a:spcPct val="100000"/>
              </a:lnSpc>
              <a:spcBef>
                <a:spcPts val="700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800" spc="35" dirty="0">
                <a:solidFill>
                  <a:srgbClr val="4F6128"/>
                </a:solidFill>
                <a:latin typeface="Lato"/>
                <a:cs typeface="Lato"/>
              </a:rPr>
              <a:t>Lithosere: </a:t>
            </a:r>
            <a:r>
              <a:rPr sz="2800" spc="-220" dirty="0">
                <a:solidFill>
                  <a:srgbClr val="4F6128"/>
                </a:solidFill>
                <a:latin typeface="Lato"/>
                <a:cs typeface="Lato"/>
              </a:rPr>
              <a:t>On </a:t>
            </a:r>
            <a:r>
              <a:rPr sz="2800" spc="60" dirty="0">
                <a:solidFill>
                  <a:srgbClr val="4F6128"/>
                </a:solidFill>
                <a:latin typeface="Lato"/>
                <a:cs typeface="Lato"/>
              </a:rPr>
              <a:t>bare</a:t>
            </a:r>
            <a:r>
              <a:rPr sz="2800" spc="-21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800" spc="55" dirty="0">
                <a:solidFill>
                  <a:srgbClr val="4F6128"/>
                </a:solidFill>
                <a:latin typeface="Lato"/>
                <a:cs typeface="Lato"/>
              </a:rPr>
              <a:t>rock</a:t>
            </a:r>
            <a:endParaRPr sz="2800">
              <a:latin typeface="Lato"/>
              <a:cs typeface="Lato"/>
            </a:endParaRPr>
          </a:p>
          <a:p>
            <a:pPr marL="751840" lvl="1" indent="-282575">
              <a:lnSpc>
                <a:spcPct val="100000"/>
              </a:lnSpc>
              <a:spcBef>
                <a:spcPts val="710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800" spc="80" dirty="0">
                <a:solidFill>
                  <a:srgbClr val="4F6128"/>
                </a:solidFill>
                <a:latin typeface="Lato"/>
                <a:cs typeface="Lato"/>
              </a:rPr>
              <a:t>Psammosere: </a:t>
            </a:r>
            <a:r>
              <a:rPr sz="2800" spc="-220" dirty="0">
                <a:solidFill>
                  <a:srgbClr val="4F6128"/>
                </a:solidFill>
                <a:latin typeface="Lato"/>
                <a:cs typeface="Lato"/>
              </a:rPr>
              <a:t>On</a:t>
            </a:r>
            <a:r>
              <a:rPr sz="2800" spc="-1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800" spc="65" dirty="0">
                <a:solidFill>
                  <a:srgbClr val="4F6128"/>
                </a:solidFill>
                <a:latin typeface="Lato"/>
                <a:cs typeface="Lato"/>
              </a:rPr>
              <a:t>sand</a:t>
            </a:r>
            <a:endParaRPr sz="2800">
              <a:latin typeface="Lato"/>
              <a:cs typeface="Lato"/>
            </a:endParaRPr>
          </a:p>
          <a:p>
            <a:pPr marL="751840" lvl="1" indent="-282575">
              <a:lnSpc>
                <a:spcPct val="100000"/>
              </a:lnSpc>
              <a:spcBef>
                <a:spcPts val="695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800" spc="35" dirty="0">
                <a:solidFill>
                  <a:srgbClr val="4F6128"/>
                </a:solidFill>
                <a:latin typeface="Lato"/>
                <a:cs typeface="Lato"/>
              </a:rPr>
              <a:t>Halosere: </a:t>
            </a:r>
            <a:r>
              <a:rPr sz="2800" spc="-220" dirty="0">
                <a:solidFill>
                  <a:srgbClr val="4F6128"/>
                </a:solidFill>
                <a:latin typeface="Lato"/>
                <a:cs typeface="Lato"/>
              </a:rPr>
              <a:t>On </a:t>
            </a:r>
            <a:r>
              <a:rPr sz="2800" spc="85" dirty="0">
                <a:solidFill>
                  <a:srgbClr val="4F6128"/>
                </a:solidFill>
                <a:latin typeface="Lato"/>
                <a:cs typeface="Lato"/>
              </a:rPr>
              <a:t>saline</a:t>
            </a:r>
            <a:r>
              <a:rPr sz="2800" spc="-20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800" spc="85" dirty="0">
                <a:solidFill>
                  <a:srgbClr val="4F6128"/>
                </a:solidFill>
                <a:latin typeface="Lato"/>
                <a:cs typeface="Lato"/>
              </a:rPr>
              <a:t>soil</a:t>
            </a:r>
            <a:endParaRPr sz="2800">
              <a:latin typeface="Lato"/>
              <a:cs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272"/>
    </mc:Choice>
    <mc:Fallback>
      <p:transition spd="slow" advTm="3327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93902"/>
            <a:ext cx="8337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10" dirty="0">
                <a:solidFill>
                  <a:srgbClr val="C3D59B"/>
                </a:solidFill>
              </a:rPr>
              <a:t>Process </a:t>
            </a:r>
            <a:r>
              <a:rPr sz="4400" spc="-100" dirty="0">
                <a:solidFill>
                  <a:srgbClr val="C3D59B"/>
                </a:solidFill>
              </a:rPr>
              <a:t>of </a:t>
            </a:r>
            <a:r>
              <a:rPr sz="4400" dirty="0">
                <a:solidFill>
                  <a:srgbClr val="C3D59B"/>
                </a:solidFill>
              </a:rPr>
              <a:t>ecological</a:t>
            </a:r>
            <a:r>
              <a:rPr sz="4400" spc="-575" dirty="0">
                <a:solidFill>
                  <a:srgbClr val="C3D59B"/>
                </a:solidFill>
              </a:rPr>
              <a:t> </a:t>
            </a:r>
            <a:r>
              <a:rPr sz="4400" spc="145" dirty="0">
                <a:solidFill>
                  <a:srgbClr val="C3D59B"/>
                </a:solidFill>
              </a:rPr>
              <a:t>succession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8340" y="1528226"/>
            <a:ext cx="4394200" cy="452183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462280" indent="-450215">
              <a:lnSpc>
                <a:spcPct val="100000"/>
              </a:lnSpc>
              <a:spcBef>
                <a:spcPts val="905"/>
              </a:spcBef>
              <a:buClr>
                <a:srgbClr val="77923B"/>
              </a:buClr>
              <a:buFont typeface="Wingdings"/>
              <a:buChar char=""/>
              <a:tabLst>
                <a:tab pos="462280" algn="l"/>
                <a:tab pos="462915" algn="l"/>
              </a:tabLst>
            </a:pPr>
            <a:r>
              <a:rPr sz="3200" spc="-40" dirty="0">
                <a:solidFill>
                  <a:srgbClr val="003D07"/>
                </a:solidFill>
                <a:latin typeface="Lato"/>
                <a:cs typeface="Lato"/>
              </a:rPr>
              <a:t>Nudation</a:t>
            </a:r>
            <a:endParaRPr sz="3200">
              <a:latin typeface="Lato"/>
              <a:cs typeface="Lato"/>
            </a:endParaRPr>
          </a:p>
          <a:p>
            <a:pPr marL="681990" indent="-669290">
              <a:lnSpc>
                <a:spcPct val="100000"/>
              </a:lnSpc>
              <a:spcBef>
                <a:spcPts val="810"/>
              </a:spcBef>
              <a:buClr>
                <a:srgbClr val="77923B"/>
              </a:buClr>
              <a:buFont typeface="Wingdings"/>
              <a:buChar char=""/>
              <a:tabLst>
                <a:tab pos="681355" algn="l"/>
                <a:tab pos="681990" algn="l"/>
              </a:tabLst>
            </a:pPr>
            <a:r>
              <a:rPr sz="3200" spc="30" dirty="0">
                <a:solidFill>
                  <a:srgbClr val="003D07"/>
                </a:solidFill>
                <a:latin typeface="Lato"/>
                <a:cs typeface="Lato"/>
              </a:rPr>
              <a:t>Invasion</a:t>
            </a:r>
            <a:endParaRPr sz="3200">
              <a:latin typeface="Lato"/>
              <a:cs typeface="Lato"/>
            </a:endParaRPr>
          </a:p>
          <a:p>
            <a:pPr marL="751840" lvl="1" indent="-282575">
              <a:lnSpc>
                <a:spcPct val="100000"/>
              </a:lnSpc>
              <a:spcBef>
                <a:spcPts val="700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800" spc="-30" dirty="0">
                <a:solidFill>
                  <a:srgbClr val="4F6128"/>
                </a:solidFill>
                <a:latin typeface="Lato"/>
                <a:cs typeface="Lato"/>
              </a:rPr>
              <a:t>Migration</a:t>
            </a:r>
            <a:r>
              <a:rPr sz="2800" spc="4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800" spc="105" dirty="0">
                <a:solidFill>
                  <a:srgbClr val="4F6128"/>
                </a:solidFill>
                <a:latin typeface="Lato"/>
                <a:cs typeface="Lato"/>
              </a:rPr>
              <a:t>(dispersal)</a:t>
            </a:r>
            <a:endParaRPr sz="2800">
              <a:latin typeface="Lato"/>
              <a:cs typeface="Lato"/>
            </a:endParaRPr>
          </a:p>
          <a:p>
            <a:pPr marL="751840" lvl="1" indent="-282575">
              <a:lnSpc>
                <a:spcPct val="100000"/>
              </a:lnSpc>
              <a:spcBef>
                <a:spcPts val="695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800" spc="105" dirty="0">
                <a:solidFill>
                  <a:srgbClr val="4F6128"/>
                </a:solidFill>
                <a:latin typeface="Lato"/>
                <a:cs typeface="Lato"/>
              </a:rPr>
              <a:t>Ecesis</a:t>
            </a:r>
            <a:r>
              <a:rPr sz="2800" spc="-3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800" spc="65" dirty="0">
                <a:solidFill>
                  <a:srgbClr val="4F6128"/>
                </a:solidFill>
                <a:latin typeface="Lato"/>
                <a:cs typeface="Lato"/>
              </a:rPr>
              <a:t>(establishment)</a:t>
            </a:r>
            <a:endParaRPr sz="2800">
              <a:latin typeface="Lato"/>
              <a:cs typeface="Lato"/>
            </a:endParaRPr>
          </a:p>
          <a:p>
            <a:pPr marL="751840" lvl="1" indent="-282575">
              <a:lnSpc>
                <a:spcPct val="100000"/>
              </a:lnSpc>
              <a:spcBef>
                <a:spcPts val="710"/>
              </a:spcBef>
              <a:buClr>
                <a:srgbClr val="77923B"/>
              </a:buClr>
              <a:buFont typeface="Wingdings"/>
              <a:buChar char=""/>
              <a:tabLst>
                <a:tab pos="752475" algn="l"/>
              </a:tabLst>
            </a:pPr>
            <a:r>
              <a:rPr sz="2800" spc="20" dirty="0">
                <a:solidFill>
                  <a:srgbClr val="4F6128"/>
                </a:solidFill>
                <a:latin typeface="Lato"/>
                <a:cs typeface="Lato"/>
              </a:rPr>
              <a:t>Aggregation</a:t>
            </a:r>
            <a:endParaRPr sz="2800">
              <a:latin typeface="Lato"/>
              <a:cs typeface="Lato"/>
            </a:endParaRPr>
          </a:p>
          <a:p>
            <a:pPr marL="572135" indent="-560070">
              <a:lnSpc>
                <a:spcPct val="100000"/>
              </a:lnSpc>
              <a:spcBef>
                <a:spcPts val="790"/>
              </a:spcBef>
              <a:buClr>
                <a:srgbClr val="77923B"/>
              </a:buClr>
              <a:buFont typeface="Wingdings"/>
              <a:buChar char=""/>
              <a:tabLst>
                <a:tab pos="572135" algn="l"/>
                <a:tab pos="572770" algn="l"/>
              </a:tabLst>
            </a:pPr>
            <a:r>
              <a:rPr sz="3200" spc="-35" dirty="0">
                <a:solidFill>
                  <a:srgbClr val="003D07"/>
                </a:solidFill>
                <a:latin typeface="Lato"/>
                <a:cs typeface="Lato"/>
              </a:rPr>
              <a:t>Competition</a:t>
            </a:r>
            <a:endParaRPr sz="3200">
              <a:latin typeface="Lato"/>
              <a:cs typeface="Lato"/>
            </a:endParaRPr>
          </a:p>
          <a:p>
            <a:pPr marL="572135" indent="-560070">
              <a:lnSpc>
                <a:spcPct val="100000"/>
              </a:lnSpc>
              <a:spcBef>
                <a:spcPts val="805"/>
              </a:spcBef>
              <a:buClr>
                <a:srgbClr val="77923B"/>
              </a:buClr>
              <a:buFont typeface="Wingdings"/>
              <a:buChar char=""/>
              <a:tabLst>
                <a:tab pos="572135" algn="l"/>
                <a:tab pos="572770" algn="l"/>
              </a:tabLst>
            </a:pPr>
            <a:r>
              <a:rPr sz="3200" spc="20" dirty="0">
                <a:solidFill>
                  <a:srgbClr val="003D07"/>
                </a:solidFill>
                <a:latin typeface="Lato"/>
                <a:cs typeface="Lato"/>
              </a:rPr>
              <a:t>Reaction</a:t>
            </a:r>
            <a:endParaRPr sz="3200">
              <a:latin typeface="Lato"/>
              <a:cs typeface="Lato"/>
            </a:endParaRPr>
          </a:p>
          <a:p>
            <a:pPr marL="572135" indent="-560070">
              <a:lnSpc>
                <a:spcPct val="100000"/>
              </a:lnSpc>
              <a:spcBef>
                <a:spcPts val="805"/>
              </a:spcBef>
              <a:buClr>
                <a:srgbClr val="77923B"/>
              </a:buClr>
              <a:buFont typeface="Wingdings"/>
              <a:buChar char=""/>
              <a:tabLst>
                <a:tab pos="572135" algn="l"/>
                <a:tab pos="572770" algn="l"/>
              </a:tabLst>
            </a:pPr>
            <a:r>
              <a:rPr sz="3200" spc="40" dirty="0">
                <a:solidFill>
                  <a:srgbClr val="003D07"/>
                </a:solidFill>
                <a:latin typeface="Lato"/>
                <a:cs typeface="Lato"/>
              </a:rPr>
              <a:t>Stabilization</a:t>
            </a:r>
            <a:endParaRPr sz="32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62015" y="1929383"/>
            <a:ext cx="6731507" cy="3785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831"/>
    </mc:Choice>
    <mc:Fallback>
      <p:transition spd="slow" advTm="4283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0395" y="1490472"/>
            <a:ext cx="4428744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493902"/>
            <a:ext cx="44983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80" dirty="0">
                <a:solidFill>
                  <a:srgbClr val="C3D59B"/>
                </a:solidFill>
              </a:rPr>
              <a:t>Forest</a:t>
            </a:r>
            <a:r>
              <a:rPr sz="4400" spc="-200" dirty="0">
                <a:solidFill>
                  <a:srgbClr val="C3D59B"/>
                </a:solidFill>
              </a:rPr>
              <a:t> </a:t>
            </a:r>
            <a:r>
              <a:rPr sz="4400" spc="75" dirty="0">
                <a:solidFill>
                  <a:srgbClr val="C3D59B"/>
                </a:solidFill>
              </a:rPr>
              <a:t>ecosystem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2940" y="1525260"/>
            <a:ext cx="6337300" cy="40735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77825" indent="-340360">
              <a:lnSpc>
                <a:spcPct val="100000"/>
              </a:lnSpc>
              <a:spcBef>
                <a:spcPts val="650"/>
              </a:spcBef>
              <a:buClr>
                <a:srgbClr val="77923B"/>
              </a:buClr>
              <a:buFont typeface="Wingdings"/>
              <a:buChar char=""/>
              <a:tabLst>
                <a:tab pos="377825" algn="l"/>
                <a:tab pos="378460" algn="l"/>
              </a:tabLst>
            </a:pPr>
            <a:r>
              <a:rPr sz="2400" spc="-25" dirty="0">
                <a:solidFill>
                  <a:srgbClr val="003D07"/>
                </a:solidFill>
                <a:latin typeface="Lato"/>
                <a:cs typeface="Lato"/>
              </a:rPr>
              <a:t>Abiotic</a:t>
            </a:r>
            <a:r>
              <a:rPr sz="2400" spc="40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2400" spc="-5" dirty="0">
                <a:solidFill>
                  <a:srgbClr val="003D07"/>
                </a:solidFill>
                <a:latin typeface="Lato"/>
                <a:cs typeface="Lato"/>
              </a:rPr>
              <a:t>Components</a:t>
            </a:r>
            <a:endParaRPr sz="2400">
              <a:latin typeface="Lato"/>
              <a:cs typeface="Lato"/>
            </a:endParaRPr>
          </a:p>
          <a:p>
            <a:pPr marL="777240" lvl="1" indent="-282575">
              <a:lnSpc>
                <a:spcPct val="100000"/>
              </a:lnSpc>
              <a:spcBef>
                <a:spcPts val="465"/>
              </a:spcBef>
              <a:buClr>
                <a:srgbClr val="77923B"/>
              </a:buClr>
              <a:buFont typeface="Wingdings"/>
              <a:buChar char=""/>
              <a:tabLst>
                <a:tab pos="777240" algn="l"/>
                <a:tab pos="777875" algn="l"/>
              </a:tabLst>
            </a:pPr>
            <a:r>
              <a:rPr sz="2000" spc="20" dirty="0">
                <a:solidFill>
                  <a:srgbClr val="4F6128"/>
                </a:solidFill>
                <a:latin typeface="Lato"/>
                <a:cs typeface="Lato"/>
              </a:rPr>
              <a:t>Inorganic </a:t>
            </a:r>
            <a:r>
              <a:rPr sz="2000" spc="5" dirty="0">
                <a:solidFill>
                  <a:srgbClr val="4F6128"/>
                </a:solidFill>
                <a:latin typeface="Lato"/>
                <a:cs typeface="Lato"/>
              </a:rPr>
              <a:t>and </a:t>
            </a:r>
            <a:r>
              <a:rPr sz="2000" spc="35" dirty="0">
                <a:solidFill>
                  <a:srgbClr val="4F6128"/>
                </a:solidFill>
                <a:latin typeface="Lato"/>
                <a:cs typeface="Lato"/>
              </a:rPr>
              <a:t>organic </a:t>
            </a:r>
            <a:r>
              <a:rPr sz="2000" spc="55" dirty="0">
                <a:solidFill>
                  <a:srgbClr val="4F6128"/>
                </a:solidFill>
                <a:latin typeface="Lato"/>
                <a:cs typeface="Lato"/>
              </a:rPr>
              <a:t>substances </a:t>
            </a:r>
            <a:r>
              <a:rPr sz="2000" spc="-30" dirty="0">
                <a:solidFill>
                  <a:srgbClr val="4F6128"/>
                </a:solidFill>
                <a:latin typeface="Lato"/>
                <a:cs typeface="Lato"/>
              </a:rPr>
              <a:t>found </a:t>
            </a:r>
            <a:r>
              <a:rPr sz="2000" spc="10" dirty="0">
                <a:solidFill>
                  <a:srgbClr val="4F6128"/>
                </a:solidFill>
                <a:latin typeface="Lato"/>
                <a:cs typeface="Lato"/>
              </a:rPr>
              <a:t>in</a:t>
            </a:r>
            <a:r>
              <a:rPr sz="2000" spc="-7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65" dirty="0">
                <a:solidFill>
                  <a:srgbClr val="4F6128"/>
                </a:solidFill>
                <a:latin typeface="Lato"/>
                <a:cs typeface="Lato"/>
              </a:rPr>
              <a:t>soil</a:t>
            </a:r>
            <a:endParaRPr sz="2000">
              <a:latin typeface="Lato"/>
              <a:cs typeface="Lato"/>
            </a:endParaRPr>
          </a:p>
          <a:p>
            <a:pPr marL="777240" lvl="1" indent="-282575">
              <a:lnSpc>
                <a:spcPct val="100000"/>
              </a:lnSpc>
              <a:spcBef>
                <a:spcPts val="455"/>
              </a:spcBef>
              <a:buClr>
                <a:srgbClr val="77923B"/>
              </a:buClr>
              <a:buFont typeface="Wingdings"/>
              <a:buChar char=""/>
              <a:tabLst>
                <a:tab pos="777240" algn="l"/>
                <a:tab pos="777875" algn="l"/>
              </a:tabLst>
            </a:pPr>
            <a:r>
              <a:rPr sz="2000" spc="5" dirty="0">
                <a:solidFill>
                  <a:srgbClr val="4F6128"/>
                </a:solidFill>
                <a:latin typeface="Lato"/>
                <a:cs typeface="Lato"/>
              </a:rPr>
              <a:t>Temperature, </a:t>
            </a:r>
            <a:r>
              <a:rPr sz="2000" spc="-10" dirty="0">
                <a:solidFill>
                  <a:srgbClr val="4F6128"/>
                </a:solidFill>
                <a:latin typeface="Lato"/>
                <a:cs typeface="Lato"/>
              </a:rPr>
              <a:t>humidity, </a:t>
            </a:r>
            <a:r>
              <a:rPr sz="2000" spc="45" dirty="0">
                <a:solidFill>
                  <a:srgbClr val="4F6128"/>
                </a:solidFill>
                <a:latin typeface="Lato"/>
                <a:cs typeface="Lato"/>
              </a:rPr>
              <a:t>rainfall,</a:t>
            </a:r>
            <a:r>
              <a:rPr sz="2000" spc="-2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20" dirty="0">
                <a:solidFill>
                  <a:srgbClr val="4F6128"/>
                </a:solidFill>
                <a:latin typeface="Lato"/>
                <a:cs typeface="Lato"/>
              </a:rPr>
              <a:t>light</a:t>
            </a:r>
            <a:endParaRPr sz="2000">
              <a:latin typeface="Lato"/>
              <a:cs typeface="Lato"/>
            </a:endParaRPr>
          </a:p>
          <a:p>
            <a:pPr marL="777240" lvl="1" indent="-282575">
              <a:lnSpc>
                <a:spcPct val="100000"/>
              </a:lnSpc>
              <a:spcBef>
                <a:spcPts val="470"/>
              </a:spcBef>
              <a:buClr>
                <a:srgbClr val="77923B"/>
              </a:buClr>
              <a:buFont typeface="Wingdings"/>
              <a:buChar char=""/>
              <a:tabLst>
                <a:tab pos="777240" algn="l"/>
                <a:tab pos="777875" algn="l"/>
              </a:tabLst>
            </a:pPr>
            <a:r>
              <a:rPr sz="2000" spc="10" dirty="0">
                <a:solidFill>
                  <a:srgbClr val="4F6128"/>
                </a:solidFill>
                <a:latin typeface="Lato"/>
                <a:cs typeface="Lato"/>
              </a:rPr>
              <a:t>Biogenic </a:t>
            </a:r>
            <a:r>
              <a:rPr sz="2000" spc="90" dirty="0">
                <a:solidFill>
                  <a:srgbClr val="4F6128"/>
                </a:solidFill>
                <a:latin typeface="Lato"/>
                <a:cs typeface="Lato"/>
              </a:rPr>
              <a:t>gases </a:t>
            </a:r>
            <a:r>
              <a:rPr sz="2000" spc="-70" dirty="0">
                <a:solidFill>
                  <a:srgbClr val="4F6128"/>
                </a:solidFill>
                <a:latin typeface="Lato"/>
                <a:cs typeface="Lato"/>
              </a:rPr>
              <a:t>(CO</a:t>
            </a:r>
            <a:r>
              <a:rPr sz="1950" spc="-104" baseline="-21367" dirty="0">
                <a:solidFill>
                  <a:srgbClr val="4F6128"/>
                </a:solidFill>
                <a:latin typeface="Lato"/>
                <a:cs typeface="Lato"/>
              </a:rPr>
              <a:t>2</a:t>
            </a:r>
            <a:r>
              <a:rPr sz="2000" spc="-70" dirty="0">
                <a:solidFill>
                  <a:srgbClr val="4F6128"/>
                </a:solidFill>
                <a:latin typeface="Lato"/>
                <a:cs typeface="Lato"/>
              </a:rPr>
              <a:t>,</a:t>
            </a:r>
            <a:r>
              <a:rPr sz="2000" spc="-11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-80" dirty="0">
                <a:solidFill>
                  <a:srgbClr val="4F6128"/>
                </a:solidFill>
                <a:latin typeface="Lato"/>
                <a:cs typeface="Lato"/>
              </a:rPr>
              <a:t>O</a:t>
            </a:r>
            <a:r>
              <a:rPr sz="1950" spc="-120" baseline="-21367" dirty="0">
                <a:solidFill>
                  <a:srgbClr val="4F6128"/>
                </a:solidFill>
                <a:latin typeface="Lato"/>
                <a:cs typeface="Lato"/>
              </a:rPr>
              <a:t>2</a:t>
            </a:r>
            <a:r>
              <a:rPr sz="2000" spc="-80" dirty="0">
                <a:solidFill>
                  <a:srgbClr val="4F6128"/>
                </a:solidFill>
                <a:latin typeface="Lato"/>
                <a:cs typeface="Lato"/>
              </a:rPr>
              <a:t>)</a:t>
            </a:r>
            <a:endParaRPr sz="2000">
              <a:latin typeface="Lato"/>
              <a:cs typeface="Lato"/>
            </a:endParaRPr>
          </a:p>
          <a:p>
            <a:pPr marL="377825" indent="-340360">
              <a:lnSpc>
                <a:spcPct val="100000"/>
              </a:lnSpc>
              <a:spcBef>
                <a:spcPts val="500"/>
              </a:spcBef>
              <a:buClr>
                <a:srgbClr val="77923B"/>
              </a:buClr>
              <a:buFont typeface="Wingdings"/>
              <a:buChar char=""/>
              <a:tabLst>
                <a:tab pos="377825" algn="l"/>
                <a:tab pos="378460" algn="l"/>
              </a:tabLst>
            </a:pPr>
            <a:r>
              <a:rPr sz="2400" spc="-5" dirty="0">
                <a:solidFill>
                  <a:srgbClr val="003D07"/>
                </a:solidFill>
                <a:latin typeface="Lato"/>
                <a:cs typeface="Lato"/>
              </a:rPr>
              <a:t>Biotic</a:t>
            </a:r>
            <a:r>
              <a:rPr sz="2400" spc="45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2400" spc="10" dirty="0">
                <a:solidFill>
                  <a:srgbClr val="003D07"/>
                </a:solidFill>
                <a:latin typeface="Lato"/>
                <a:cs typeface="Lato"/>
              </a:rPr>
              <a:t>components</a:t>
            </a:r>
            <a:endParaRPr sz="2400">
              <a:latin typeface="Lato"/>
              <a:cs typeface="Lato"/>
            </a:endParaRPr>
          </a:p>
          <a:p>
            <a:pPr marL="777240" marR="30480" lvl="1" indent="-281940">
              <a:lnSpc>
                <a:spcPts val="2160"/>
              </a:lnSpc>
              <a:spcBef>
                <a:spcPts val="745"/>
              </a:spcBef>
              <a:buClr>
                <a:srgbClr val="77923B"/>
              </a:buClr>
              <a:buFont typeface="Wingdings"/>
              <a:buChar char=""/>
              <a:tabLst>
                <a:tab pos="777240" algn="l"/>
                <a:tab pos="777875" algn="l"/>
              </a:tabLst>
            </a:pPr>
            <a:r>
              <a:rPr sz="2000" spc="40" dirty="0">
                <a:solidFill>
                  <a:srgbClr val="4F6128"/>
                </a:solidFill>
                <a:latin typeface="Lato"/>
                <a:cs typeface="Lato"/>
              </a:rPr>
              <a:t>Producers: </a:t>
            </a:r>
            <a:r>
              <a:rPr sz="2000" spc="70" dirty="0">
                <a:solidFill>
                  <a:srgbClr val="4F6128"/>
                </a:solidFill>
                <a:latin typeface="Lato"/>
                <a:cs typeface="Lato"/>
              </a:rPr>
              <a:t>Large </a:t>
            </a:r>
            <a:r>
              <a:rPr sz="2000" spc="40" dirty="0">
                <a:solidFill>
                  <a:srgbClr val="4F6128"/>
                </a:solidFill>
                <a:latin typeface="Lato"/>
                <a:cs typeface="Lato"/>
              </a:rPr>
              <a:t>trees, </a:t>
            </a:r>
            <a:r>
              <a:rPr sz="2000" spc="45" dirty="0">
                <a:solidFill>
                  <a:srgbClr val="4F6128"/>
                </a:solidFill>
                <a:latin typeface="Lato"/>
                <a:cs typeface="Lato"/>
              </a:rPr>
              <a:t>herbs, </a:t>
            </a:r>
            <a:r>
              <a:rPr sz="2000" spc="70" dirty="0">
                <a:solidFill>
                  <a:srgbClr val="4F6128"/>
                </a:solidFill>
                <a:latin typeface="Lato"/>
                <a:cs typeface="Lato"/>
              </a:rPr>
              <a:t>lianas</a:t>
            </a:r>
            <a:r>
              <a:rPr sz="2000" spc="-18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70" dirty="0">
                <a:solidFill>
                  <a:srgbClr val="4F6128"/>
                </a:solidFill>
                <a:latin typeface="Lato"/>
                <a:cs typeface="Lato"/>
              </a:rPr>
              <a:t>(climbers),  </a:t>
            </a:r>
            <a:r>
              <a:rPr sz="2000" dirty="0">
                <a:solidFill>
                  <a:srgbClr val="4F6128"/>
                </a:solidFill>
                <a:latin typeface="Lato"/>
                <a:cs typeface="Lato"/>
              </a:rPr>
              <a:t>Orchids</a:t>
            </a:r>
            <a:endParaRPr sz="2000">
              <a:latin typeface="Lato"/>
              <a:cs typeface="Lato"/>
            </a:endParaRPr>
          </a:p>
          <a:p>
            <a:pPr marL="777240" lvl="1" indent="-282575">
              <a:lnSpc>
                <a:spcPct val="100000"/>
              </a:lnSpc>
              <a:spcBef>
                <a:spcPts val="425"/>
              </a:spcBef>
              <a:buClr>
                <a:srgbClr val="77923B"/>
              </a:buClr>
              <a:buFont typeface="Wingdings"/>
              <a:buChar char=""/>
              <a:tabLst>
                <a:tab pos="777240" algn="l"/>
                <a:tab pos="777875" algn="l"/>
              </a:tabLst>
            </a:pPr>
            <a:r>
              <a:rPr sz="2000" spc="55" dirty="0">
                <a:solidFill>
                  <a:srgbClr val="4F6128"/>
                </a:solidFill>
                <a:latin typeface="Lato"/>
                <a:cs typeface="Lato"/>
              </a:rPr>
              <a:t>Primary </a:t>
            </a:r>
            <a:r>
              <a:rPr sz="2000" spc="35" dirty="0">
                <a:solidFill>
                  <a:srgbClr val="4F6128"/>
                </a:solidFill>
                <a:latin typeface="Lato"/>
                <a:cs typeface="Lato"/>
              </a:rPr>
              <a:t>consumer: </a:t>
            </a:r>
            <a:r>
              <a:rPr sz="2000" spc="-15" dirty="0">
                <a:solidFill>
                  <a:srgbClr val="4F6128"/>
                </a:solidFill>
                <a:latin typeface="Lato"/>
                <a:cs typeface="Lato"/>
              </a:rPr>
              <a:t>Deer, </a:t>
            </a:r>
            <a:r>
              <a:rPr sz="2000" spc="15" dirty="0">
                <a:solidFill>
                  <a:srgbClr val="4F6128"/>
                </a:solidFill>
                <a:latin typeface="Lato"/>
                <a:cs typeface="Lato"/>
              </a:rPr>
              <a:t>Elephant, </a:t>
            </a:r>
            <a:r>
              <a:rPr sz="2000" spc="60" dirty="0">
                <a:solidFill>
                  <a:srgbClr val="4F6128"/>
                </a:solidFill>
                <a:latin typeface="Lato"/>
                <a:cs typeface="Lato"/>
              </a:rPr>
              <a:t>moles</a:t>
            </a:r>
            <a:r>
              <a:rPr sz="2000" spc="-12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-10" dirty="0">
                <a:solidFill>
                  <a:srgbClr val="4F6128"/>
                </a:solidFill>
                <a:latin typeface="Lato"/>
                <a:cs typeface="Lato"/>
              </a:rPr>
              <a:t>etc.</a:t>
            </a:r>
            <a:endParaRPr sz="2000">
              <a:latin typeface="Lato"/>
              <a:cs typeface="Lato"/>
            </a:endParaRPr>
          </a:p>
          <a:p>
            <a:pPr marL="777240" lvl="1" indent="-282575">
              <a:lnSpc>
                <a:spcPct val="100000"/>
              </a:lnSpc>
              <a:spcBef>
                <a:spcPts val="455"/>
              </a:spcBef>
              <a:buClr>
                <a:srgbClr val="77923B"/>
              </a:buClr>
              <a:buFont typeface="Wingdings"/>
              <a:buChar char=""/>
              <a:tabLst>
                <a:tab pos="777240" algn="l"/>
                <a:tab pos="777875" algn="l"/>
              </a:tabLst>
            </a:pPr>
            <a:r>
              <a:rPr sz="2000" spc="25" dirty="0">
                <a:solidFill>
                  <a:srgbClr val="4F6128"/>
                </a:solidFill>
                <a:latin typeface="Lato"/>
                <a:cs typeface="Lato"/>
              </a:rPr>
              <a:t>Secondary </a:t>
            </a:r>
            <a:r>
              <a:rPr sz="2000" spc="35" dirty="0">
                <a:solidFill>
                  <a:srgbClr val="4F6128"/>
                </a:solidFill>
                <a:latin typeface="Lato"/>
                <a:cs typeface="Lato"/>
              </a:rPr>
              <a:t>consumer: </a:t>
            </a:r>
            <a:r>
              <a:rPr sz="2000" spc="45" dirty="0">
                <a:solidFill>
                  <a:srgbClr val="4F6128"/>
                </a:solidFill>
                <a:latin typeface="Lato"/>
                <a:cs typeface="Lato"/>
              </a:rPr>
              <a:t>Snake, </a:t>
            </a:r>
            <a:r>
              <a:rPr sz="2000" spc="75" dirty="0">
                <a:solidFill>
                  <a:srgbClr val="4F6128"/>
                </a:solidFill>
                <a:latin typeface="Lato"/>
                <a:cs typeface="Lato"/>
              </a:rPr>
              <a:t>Lizards</a:t>
            </a:r>
            <a:r>
              <a:rPr sz="2000" spc="-13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-10" dirty="0">
                <a:solidFill>
                  <a:srgbClr val="4F6128"/>
                </a:solidFill>
                <a:latin typeface="Lato"/>
                <a:cs typeface="Lato"/>
              </a:rPr>
              <a:t>etc.</a:t>
            </a:r>
            <a:endParaRPr sz="2000">
              <a:latin typeface="Lato"/>
              <a:cs typeface="Lato"/>
            </a:endParaRPr>
          </a:p>
          <a:p>
            <a:pPr marL="777240" lvl="1" indent="-282575">
              <a:lnSpc>
                <a:spcPct val="100000"/>
              </a:lnSpc>
              <a:spcBef>
                <a:spcPts val="470"/>
              </a:spcBef>
              <a:buClr>
                <a:srgbClr val="77923B"/>
              </a:buClr>
              <a:buFont typeface="Wingdings"/>
              <a:buChar char=""/>
              <a:tabLst>
                <a:tab pos="777240" algn="l"/>
                <a:tab pos="777875" algn="l"/>
              </a:tabLst>
            </a:pPr>
            <a:r>
              <a:rPr sz="2000" dirty="0">
                <a:solidFill>
                  <a:srgbClr val="4F6128"/>
                </a:solidFill>
                <a:latin typeface="Lato"/>
                <a:cs typeface="Lato"/>
              </a:rPr>
              <a:t>Tertiary </a:t>
            </a:r>
            <a:r>
              <a:rPr sz="2000" spc="45" dirty="0">
                <a:solidFill>
                  <a:srgbClr val="4F6128"/>
                </a:solidFill>
                <a:latin typeface="Lato"/>
                <a:cs typeface="Lato"/>
              </a:rPr>
              <a:t>consumers: </a:t>
            </a:r>
            <a:r>
              <a:rPr sz="2000" spc="-10" dirty="0">
                <a:solidFill>
                  <a:srgbClr val="4F6128"/>
                </a:solidFill>
                <a:latin typeface="Lato"/>
                <a:cs typeface="Lato"/>
              </a:rPr>
              <a:t>Tiger, </a:t>
            </a:r>
            <a:r>
              <a:rPr sz="2000" spc="20" dirty="0">
                <a:solidFill>
                  <a:srgbClr val="4F6128"/>
                </a:solidFill>
                <a:latin typeface="Lato"/>
                <a:cs typeface="Lato"/>
              </a:rPr>
              <a:t>Lion</a:t>
            </a:r>
            <a:r>
              <a:rPr sz="2000" spc="-4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2000" spc="-10" dirty="0">
                <a:solidFill>
                  <a:srgbClr val="4F6128"/>
                </a:solidFill>
                <a:latin typeface="Lato"/>
                <a:cs typeface="Lato"/>
              </a:rPr>
              <a:t>etc.</a:t>
            </a:r>
            <a:endParaRPr sz="2000">
              <a:latin typeface="Lato"/>
              <a:cs typeface="Lato"/>
            </a:endParaRPr>
          </a:p>
          <a:p>
            <a:pPr marL="777240" lvl="1" indent="-282575">
              <a:lnSpc>
                <a:spcPct val="100000"/>
              </a:lnSpc>
              <a:spcBef>
                <a:spcPts val="455"/>
              </a:spcBef>
              <a:buClr>
                <a:srgbClr val="77923B"/>
              </a:buClr>
              <a:buFont typeface="Wingdings"/>
              <a:buChar char=""/>
              <a:tabLst>
                <a:tab pos="777240" algn="l"/>
                <a:tab pos="777875" algn="l"/>
              </a:tabLst>
            </a:pPr>
            <a:r>
              <a:rPr sz="2000" spc="25" dirty="0">
                <a:solidFill>
                  <a:srgbClr val="4F6128"/>
                </a:solidFill>
                <a:latin typeface="Lato"/>
                <a:cs typeface="Lato"/>
              </a:rPr>
              <a:t>Decomposers</a:t>
            </a:r>
            <a:endParaRPr sz="2000">
              <a:latin typeface="Lato"/>
              <a:cs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214"/>
    </mc:Choice>
    <mc:Fallback>
      <p:transition spd="slow" advTm="5721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70660"/>
            <a:ext cx="12192000" cy="5387340"/>
            <a:chOff x="0" y="1470660"/>
            <a:chExt cx="12192000" cy="5387340"/>
          </a:xfrm>
        </p:grpSpPr>
        <p:sp>
          <p:nvSpPr>
            <p:cNvPr id="3" name="object 3"/>
            <p:cNvSpPr/>
            <p:nvPr/>
          </p:nvSpPr>
          <p:spPr>
            <a:xfrm>
              <a:off x="7336535" y="1470660"/>
              <a:ext cx="4855464" cy="32400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86928" y="4405883"/>
              <a:ext cx="3154679" cy="18089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8340" y="493902"/>
            <a:ext cx="4794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0" dirty="0">
                <a:solidFill>
                  <a:srgbClr val="C3D59B"/>
                </a:solidFill>
              </a:rPr>
              <a:t>Tropical </a:t>
            </a:r>
            <a:r>
              <a:rPr sz="4400" spc="25" dirty="0">
                <a:solidFill>
                  <a:srgbClr val="C3D59B"/>
                </a:solidFill>
              </a:rPr>
              <a:t>rain</a:t>
            </a:r>
            <a:r>
              <a:rPr sz="4400" spc="-295" dirty="0">
                <a:solidFill>
                  <a:srgbClr val="C3D59B"/>
                </a:solidFill>
              </a:rPr>
              <a:t> </a:t>
            </a:r>
            <a:r>
              <a:rPr sz="4400" spc="15" dirty="0">
                <a:solidFill>
                  <a:srgbClr val="C3D59B"/>
                </a:solidFill>
              </a:rPr>
              <a:t>forest</a:t>
            </a:r>
            <a:endParaRPr sz="44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This </a:t>
            </a:r>
            <a:r>
              <a:rPr spc="-5" dirty="0"/>
              <a:t>PPT </a:t>
            </a:r>
            <a:r>
              <a:rPr dirty="0"/>
              <a:t>should be used </a:t>
            </a:r>
            <a:r>
              <a:rPr spc="-5" dirty="0"/>
              <a:t>as </a:t>
            </a:r>
            <a:r>
              <a:rPr spc="-10" dirty="0"/>
              <a:t>reference </a:t>
            </a:r>
            <a:r>
              <a:rPr spc="-15" dirty="0"/>
              <a:t>only. </a:t>
            </a:r>
            <a:r>
              <a:rPr spc="-5" dirty="0"/>
              <a:t>Reading books (mentioned </a:t>
            </a:r>
            <a:r>
              <a:rPr dirty="0"/>
              <a:t>in</a:t>
            </a:r>
            <a:r>
              <a:rPr spc="45" dirty="0"/>
              <a:t> </a:t>
            </a:r>
            <a:r>
              <a:rPr spc="-5" dirty="0"/>
              <a:t>syllabus)</a:t>
            </a:r>
          </a:p>
          <a:p>
            <a:pPr marL="12700">
              <a:lnSpc>
                <a:spcPct val="100000"/>
              </a:lnSpc>
            </a:pPr>
            <a:r>
              <a:rPr dirty="0"/>
              <a:t>is </a:t>
            </a:r>
            <a:r>
              <a:rPr spc="-5" dirty="0"/>
              <a:t>mandatory for </a:t>
            </a:r>
            <a:r>
              <a:rPr dirty="0"/>
              <a:t>the </a:t>
            </a:r>
            <a:r>
              <a:rPr spc="-5" dirty="0"/>
              <a:t>preparation </a:t>
            </a:r>
            <a:r>
              <a:rPr dirty="0"/>
              <a:t>of the</a:t>
            </a:r>
            <a:r>
              <a:rPr spc="-45" dirty="0"/>
              <a:t> </a:t>
            </a:r>
            <a:r>
              <a:rPr spc="-10" dirty="0"/>
              <a:t>examinations.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0868" y="1570989"/>
            <a:ext cx="6795770" cy="4394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105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2000" spc="-15" dirty="0">
                <a:solidFill>
                  <a:srgbClr val="003D07"/>
                </a:solidFill>
                <a:latin typeface="Lato"/>
                <a:cs typeface="Lato"/>
              </a:rPr>
              <a:t>Notable</a:t>
            </a:r>
            <a:r>
              <a:rPr sz="2000" spc="-5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2000" spc="20" dirty="0">
                <a:solidFill>
                  <a:srgbClr val="003D07"/>
                </a:solidFill>
                <a:latin typeface="Lato"/>
                <a:cs typeface="Lato"/>
              </a:rPr>
              <a:t>features:</a:t>
            </a:r>
            <a:endParaRPr sz="2000">
              <a:latin typeface="Lato"/>
              <a:cs typeface="Lato"/>
            </a:endParaRPr>
          </a:p>
          <a:p>
            <a:pPr marL="751840" lvl="1" indent="-281940">
              <a:lnSpc>
                <a:spcPct val="100000"/>
              </a:lnSpc>
              <a:spcBef>
                <a:spcPts val="65"/>
              </a:spcBef>
              <a:buClr>
                <a:srgbClr val="77923B"/>
              </a:buClr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1800" spc="-25" dirty="0">
                <a:solidFill>
                  <a:srgbClr val="4F6128"/>
                </a:solidFill>
                <a:latin typeface="Lato"/>
                <a:cs typeface="Lato"/>
              </a:rPr>
              <a:t>Found </a:t>
            </a:r>
            <a:r>
              <a:rPr sz="1800" spc="10" dirty="0">
                <a:solidFill>
                  <a:srgbClr val="4F6128"/>
                </a:solidFill>
                <a:latin typeface="Lato"/>
                <a:cs typeface="Lato"/>
              </a:rPr>
              <a:t>in </a:t>
            </a:r>
            <a:r>
              <a:rPr sz="1800" spc="20" dirty="0">
                <a:solidFill>
                  <a:srgbClr val="4F6128"/>
                </a:solidFill>
                <a:latin typeface="Lato"/>
                <a:cs typeface="Lato"/>
              </a:rPr>
              <a:t>tropical region </a:t>
            </a:r>
            <a:r>
              <a:rPr sz="1800" spc="60" dirty="0">
                <a:solidFill>
                  <a:srgbClr val="4F6128"/>
                </a:solidFill>
                <a:latin typeface="Lato"/>
                <a:cs typeface="Lato"/>
              </a:rPr>
              <a:t>(near </a:t>
            </a:r>
            <a:r>
              <a:rPr sz="1800" spc="-20" dirty="0">
                <a:solidFill>
                  <a:srgbClr val="4F6128"/>
                </a:solidFill>
                <a:latin typeface="Lato"/>
                <a:cs typeface="Lato"/>
              </a:rPr>
              <a:t>the</a:t>
            </a:r>
            <a:r>
              <a:rPr sz="1800" spc="-2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4F6128"/>
                </a:solidFill>
                <a:latin typeface="Lato"/>
                <a:cs typeface="Lato"/>
              </a:rPr>
              <a:t>equator).</a:t>
            </a:r>
            <a:endParaRPr sz="1800">
              <a:latin typeface="Lato"/>
              <a:cs typeface="Lato"/>
            </a:endParaRPr>
          </a:p>
          <a:p>
            <a:pPr marL="751840" lvl="1" indent="-281940">
              <a:lnSpc>
                <a:spcPct val="100000"/>
              </a:lnSpc>
              <a:spcBef>
                <a:spcPts val="65"/>
              </a:spcBef>
              <a:buClr>
                <a:srgbClr val="77923B"/>
              </a:buClr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1800" spc="-30" dirty="0">
                <a:solidFill>
                  <a:srgbClr val="4F6128"/>
                </a:solidFill>
                <a:latin typeface="Lato"/>
                <a:cs typeface="Lato"/>
              </a:rPr>
              <a:t>High </a:t>
            </a:r>
            <a:r>
              <a:rPr sz="1800" spc="40" dirty="0">
                <a:solidFill>
                  <a:srgbClr val="4F6128"/>
                </a:solidFill>
                <a:latin typeface="Lato"/>
                <a:cs typeface="Lato"/>
              </a:rPr>
              <a:t>rainfall, </a:t>
            </a:r>
            <a:r>
              <a:rPr sz="1800" spc="-10" dirty="0">
                <a:solidFill>
                  <a:srgbClr val="4F6128"/>
                </a:solidFill>
                <a:latin typeface="Lato"/>
                <a:cs typeface="Lato"/>
              </a:rPr>
              <a:t>humidity </a:t>
            </a:r>
            <a:r>
              <a:rPr sz="1800" spc="5" dirty="0">
                <a:solidFill>
                  <a:srgbClr val="4F6128"/>
                </a:solidFill>
                <a:latin typeface="Lato"/>
                <a:cs typeface="Lato"/>
              </a:rPr>
              <a:t>and</a:t>
            </a:r>
            <a:r>
              <a:rPr sz="1800" spc="9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4F6128"/>
                </a:solidFill>
                <a:latin typeface="Lato"/>
                <a:cs typeface="Lato"/>
              </a:rPr>
              <a:t>temperature</a:t>
            </a:r>
            <a:endParaRPr sz="1800">
              <a:latin typeface="Lato"/>
              <a:cs typeface="Lato"/>
            </a:endParaRPr>
          </a:p>
          <a:p>
            <a:pPr marL="751840" lvl="1" indent="-281940">
              <a:lnSpc>
                <a:spcPct val="100000"/>
              </a:lnSpc>
              <a:spcBef>
                <a:spcPts val="70"/>
              </a:spcBef>
              <a:buClr>
                <a:srgbClr val="77923B"/>
              </a:buClr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1800" spc="60" dirty="0">
                <a:solidFill>
                  <a:srgbClr val="4F6128"/>
                </a:solidFill>
                <a:latin typeface="Lato"/>
                <a:cs typeface="Lato"/>
              </a:rPr>
              <a:t>Large</a:t>
            </a:r>
            <a:r>
              <a:rPr sz="1800" spc="2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800" spc="45" dirty="0">
                <a:solidFill>
                  <a:srgbClr val="4F6128"/>
                </a:solidFill>
                <a:latin typeface="Lato"/>
                <a:cs typeface="Lato"/>
              </a:rPr>
              <a:t>leaves</a:t>
            </a:r>
            <a:endParaRPr sz="1800">
              <a:latin typeface="Lato"/>
              <a:cs typeface="Lato"/>
            </a:endParaRPr>
          </a:p>
          <a:p>
            <a:pPr marL="751840" lvl="1" indent="-281940">
              <a:lnSpc>
                <a:spcPct val="100000"/>
              </a:lnSpc>
              <a:spcBef>
                <a:spcPts val="75"/>
              </a:spcBef>
              <a:buClr>
                <a:srgbClr val="77923B"/>
              </a:buClr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1800" spc="25" dirty="0">
                <a:solidFill>
                  <a:srgbClr val="4F6128"/>
                </a:solidFill>
                <a:latin typeface="Lato"/>
                <a:cs typeface="Lato"/>
              </a:rPr>
              <a:t>Rich </a:t>
            </a:r>
            <a:r>
              <a:rPr sz="1800" spc="10" dirty="0">
                <a:solidFill>
                  <a:srgbClr val="4F6128"/>
                </a:solidFill>
                <a:latin typeface="Lato"/>
                <a:cs typeface="Lato"/>
              </a:rPr>
              <a:t>in</a:t>
            </a:r>
            <a:r>
              <a:rPr sz="1800" spc="5" dirty="0">
                <a:solidFill>
                  <a:srgbClr val="4F6128"/>
                </a:solidFill>
                <a:latin typeface="Lato"/>
                <a:cs typeface="Lato"/>
              </a:rPr>
              <a:t> biodiversity</a:t>
            </a:r>
            <a:endParaRPr sz="1800">
              <a:latin typeface="Lato"/>
              <a:cs typeface="Lato"/>
            </a:endParaRPr>
          </a:p>
          <a:p>
            <a:pPr marL="751840" marR="5080" lvl="1" indent="-281940">
              <a:lnSpc>
                <a:spcPct val="80000"/>
              </a:lnSpc>
              <a:spcBef>
                <a:spcPts val="490"/>
              </a:spcBef>
              <a:buClr>
                <a:srgbClr val="77923B"/>
              </a:buClr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1800" spc="15" dirty="0">
                <a:solidFill>
                  <a:srgbClr val="4F6128"/>
                </a:solidFill>
                <a:latin typeface="Lato"/>
                <a:cs typeface="Lato"/>
              </a:rPr>
              <a:t>Fauna </a:t>
            </a:r>
            <a:r>
              <a:rPr sz="1800" spc="-55" dirty="0">
                <a:solidFill>
                  <a:srgbClr val="4F6128"/>
                </a:solidFill>
                <a:latin typeface="Lato"/>
                <a:cs typeface="Lato"/>
              </a:rPr>
              <a:t>of </a:t>
            </a:r>
            <a:r>
              <a:rPr sz="1800" spc="20" dirty="0">
                <a:solidFill>
                  <a:srgbClr val="4F6128"/>
                </a:solidFill>
                <a:latin typeface="Lato"/>
                <a:cs typeface="Lato"/>
              </a:rPr>
              <a:t>these </a:t>
            </a:r>
            <a:r>
              <a:rPr sz="1800" spc="40" dirty="0">
                <a:solidFill>
                  <a:srgbClr val="4F6128"/>
                </a:solidFill>
                <a:latin typeface="Lato"/>
                <a:cs typeface="Lato"/>
              </a:rPr>
              <a:t>rainforests </a:t>
            </a:r>
            <a:r>
              <a:rPr sz="1800" spc="30" dirty="0">
                <a:solidFill>
                  <a:srgbClr val="4F6128"/>
                </a:solidFill>
                <a:latin typeface="Lato"/>
                <a:cs typeface="Lato"/>
              </a:rPr>
              <a:t>includes </a:t>
            </a:r>
            <a:r>
              <a:rPr sz="1800" spc="-20" dirty="0">
                <a:solidFill>
                  <a:srgbClr val="4F6128"/>
                </a:solidFill>
                <a:latin typeface="Lato"/>
                <a:cs typeface="Lato"/>
              </a:rPr>
              <a:t>the </a:t>
            </a:r>
            <a:r>
              <a:rPr sz="1800" spc="40" dirty="0">
                <a:solidFill>
                  <a:srgbClr val="4F6128"/>
                </a:solidFill>
                <a:latin typeface="Lato"/>
                <a:cs typeface="Lato"/>
              </a:rPr>
              <a:t>jaguar, </a:t>
            </a:r>
            <a:r>
              <a:rPr sz="1800" spc="15" dirty="0">
                <a:solidFill>
                  <a:srgbClr val="4F6128"/>
                </a:solidFill>
                <a:latin typeface="Lato"/>
                <a:cs typeface="Lato"/>
              </a:rPr>
              <a:t>tapir, </a:t>
            </a:r>
            <a:r>
              <a:rPr sz="1800" spc="5" dirty="0">
                <a:solidFill>
                  <a:srgbClr val="4F6128"/>
                </a:solidFill>
                <a:latin typeface="Lato"/>
                <a:cs typeface="Lato"/>
              </a:rPr>
              <a:t>okapi,  </a:t>
            </a:r>
            <a:r>
              <a:rPr sz="1800" spc="-5" dirty="0">
                <a:solidFill>
                  <a:srgbClr val="4F6128"/>
                </a:solidFill>
                <a:latin typeface="Lato"/>
                <a:cs typeface="Lato"/>
              </a:rPr>
              <a:t>boa </a:t>
            </a:r>
            <a:r>
              <a:rPr sz="1800" spc="20" dirty="0">
                <a:solidFill>
                  <a:srgbClr val="4F6128"/>
                </a:solidFill>
                <a:latin typeface="Lato"/>
                <a:cs typeface="Lato"/>
              </a:rPr>
              <a:t>constrictor, </a:t>
            </a:r>
            <a:r>
              <a:rPr sz="1800" spc="15" dirty="0">
                <a:solidFill>
                  <a:srgbClr val="4F6128"/>
                </a:solidFill>
                <a:latin typeface="Lato"/>
                <a:cs typeface="Lato"/>
              </a:rPr>
              <a:t>African </a:t>
            </a:r>
            <a:r>
              <a:rPr sz="1800" spc="20" dirty="0">
                <a:solidFill>
                  <a:srgbClr val="4F6128"/>
                </a:solidFill>
                <a:latin typeface="Lato"/>
                <a:cs typeface="Lato"/>
              </a:rPr>
              <a:t>grey parrot, </a:t>
            </a:r>
            <a:r>
              <a:rPr sz="1800" spc="45" dirty="0">
                <a:solidFill>
                  <a:srgbClr val="4F6128"/>
                </a:solidFill>
                <a:latin typeface="Lato"/>
                <a:cs typeface="Lato"/>
              </a:rPr>
              <a:t>keel-billed </a:t>
            </a:r>
            <a:r>
              <a:rPr sz="1800" spc="-5" dirty="0">
                <a:solidFill>
                  <a:srgbClr val="4F6128"/>
                </a:solidFill>
                <a:latin typeface="Lato"/>
                <a:cs typeface="Lato"/>
              </a:rPr>
              <a:t>toucan,  </a:t>
            </a:r>
            <a:r>
              <a:rPr sz="1800" spc="5" dirty="0">
                <a:solidFill>
                  <a:srgbClr val="4F6128"/>
                </a:solidFill>
                <a:latin typeface="Lato"/>
                <a:cs typeface="Lato"/>
              </a:rPr>
              <a:t>crowned </a:t>
            </a:r>
            <a:r>
              <a:rPr sz="1800" spc="30" dirty="0">
                <a:solidFill>
                  <a:srgbClr val="4F6128"/>
                </a:solidFill>
                <a:latin typeface="Lato"/>
                <a:cs typeface="Lato"/>
              </a:rPr>
              <a:t>eagle, </a:t>
            </a:r>
            <a:r>
              <a:rPr sz="1800" spc="10" dirty="0">
                <a:solidFill>
                  <a:srgbClr val="4F6128"/>
                </a:solidFill>
                <a:latin typeface="Lato"/>
                <a:cs typeface="Lato"/>
              </a:rPr>
              <a:t>three-toed </a:t>
            </a:r>
            <a:r>
              <a:rPr sz="1800" spc="20" dirty="0">
                <a:solidFill>
                  <a:srgbClr val="4F6128"/>
                </a:solidFill>
                <a:latin typeface="Lato"/>
                <a:cs typeface="Lato"/>
              </a:rPr>
              <a:t>sloth, </a:t>
            </a:r>
            <a:r>
              <a:rPr sz="1800" spc="35" dirty="0">
                <a:solidFill>
                  <a:srgbClr val="4F6128"/>
                </a:solidFill>
                <a:latin typeface="Lato"/>
                <a:cs typeface="Lato"/>
              </a:rPr>
              <a:t>spider </a:t>
            </a:r>
            <a:r>
              <a:rPr sz="1800" spc="-5" dirty="0">
                <a:solidFill>
                  <a:srgbClr val="4F6128"/>
                </a:solidFill>
                <a:latin typeface="Lato"/>
                <a:cs typeface="Lato"/>
              </a:rPr>
              <a:t>monkey, </a:t>
            </a:r>
            <a:r>
              <a:rPr sz="1800" spc="55" dirty="0">
                <a:solidFill>
                  <a:srgbClr val="4F6128"/>
                </a:solidFill>
                <a:latin typeface="Lato"/>
                <a:cs typeface="Lato"/>
              </a:rPr>
              <a:t>large  </a:t>
            </a:r>
            <a:r>
              <a:rPr sz="1800" dirty="0">
                <a:solidFill>
                  <a:srgbClr val="4F6128"/>
                </a:solidFill>
                <a:latin typeface="Lato"/>
                <a:cs typeface="Lato"/>
              </a:rPr>
              <a:t>flying </a:t>
            </a:r>
            <a:r>
              <a:rPr sz="1800" spc="-25" dirty="0">
                <a:solidFill>
                  <a:srgbClr val="4F6128"/>
                </a:solidFill>
                <a:latin typeface="Lato"/>
                <a:cs typeface="Lato"/>
              </a:rPr>
              <a:t>fox </a:t>
            </a:r>
            <a:r>
              <a:rPr sz="1800" spc="5" dirty="0">
                <a:solidFill>
                  <a:srgbClr val="4F6128"/>
                </a:solidFill>
                <a:latin typeface="Lato"/>
                <a:cs typeface="Lato"/>
              </a:rPr>
              <a:t>and</a:t>
            </a:r>
            <a:r>
              <a:rPr sz="1800" spc="90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800" spc="20" dirty="0">
                <a:solidFill>
                  <a:srgbClr val="4F6128"/>
                </a:solidFill>
                <a:latin typeface="Lato"/>
                <a:cs typeface="Lato"/>
              </a:rPr>
              <a:t>more.</a:t>
            </a:r>
            <a:endParaRPr sz="1800">
              <a:latin typeface="Lato"/>
              <a:cs typeface="Lato"/>
            </a:endParaRPr>
          </a:p>
          <a:p>
            <a:pPr marL="352425" indent="-340360">
              <a:lnSpc>
                <a:spcPct val="100000"/>
              </a:lnSpc>
              <a:spcBef>
                <a:spcPts val="25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2000" spc="70" dirty="0">
                <a:solidFill>
                  <a:srgbClr val="003D07"/>
                </a:solidFill>
                <a:latin typeface="Lato"/>
                <a:cs typeface="Lato"/>
              </a:rPr>
              <a:t>Layers</a:t>
            </a:r>
            <a:endParaRPr sz="2000">
              <a:latin typeface="Lato"/>
              <a:cs typeface="Lato"/>
            </a:endParaRPr>
          </a:p>
          <a:p>
            <a:pPr marL="751840" lvl="1" indent="-281940">
              <a:lnSpc>
                <a:spcPct val="100000"/>
              </a:lnSpc>
              <a:spcBef>
                <a:spcPts val="70"/>
              </a:spcBef>
              <a:buClr>
                <a:srgbClr val="77923B"/>
              </a:buClr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1800" spc="25" dirty="0">
                <a:solidFill>
                  <a:srgbClr val="4F6128"/>
                </a:solidFill>
                <a:latin typeface="Lato"/>
                <a:cs typeface="Lato"/>
              </a:rPr>
              <a:t>Emergent</a:t>
            </a:r>
            <a:r>
              <a:rPr sz="1800" spc="1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800" spc="35" dirty="0">
                <a:solidFill>
                  <a:srgbClr val="4F6128"/>
                </a:solidFill>
                <a:latin typeface="Lato"/>
                <a:cs typeface="Lato"/>
              </a:rPr>
              <a:t>layer</a:t>
            </a:r>
            <a:endParaRPr sz="1800">
              <a:latin typeface="Lato"/>
              <a:cs typeface="Lato"/>
            </a:endParaRPr>
          </a:p>
          <a:p>
            <a:pPr marL="751840" lvl="1" indent="-281940">
              <a:lnSpc>
                <a:spcPct val="100000"/>
              </a:lnSpc>
              <a:spcBef>
                <a:spcPts val="60"/>
              </a:spcBef>
              <a:buClr>
                <a:srgbClr val="77923B"/>
              </a:buClr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1800" spc="-25" dirty="0">
                <a:solidFill>
                  <a:srgbClr val="4F6128"/>
                </a:solidFill>
                <a:latin typeface="Lato"/>
                <a:cs typeface="Lato"/>
              </a:rPr>
              <a:t>Canopy</a:t>
            </a:r>
            <a:endParaRPr sz="1800">
              <a:latin typeface="Lato"/>
              <a:cs typeface="Lato"/>
            </a:endParaRPr>
          </a:p>
          <a:p>
            <a:pPr marL="751840" lvl="1" indent="-281940">
              <a:lnSpc>
                <a:spcPct val="100000"/>
              </a:lnSpc>
              <a:spcBef>
                <a:spcPts val="70"/>
              </a:spcBef>
              <a:buClr>
                <a:srgbClr val="77923B"/>
              </a:buClr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1800" dirty="0">
                <a:solidFill>
                  <a:srgbClr val="4F6128"/>
                </a:solidFill>
                <a:latin typeface="Lato"/>
                <a:cs typeface="Lato"/>
              </a:rPr>
              <a:t>Understory</a:t>
            </a:r>
            <a:endParaRPr sz="1800">
              <a:latin typeface="Lato"/>
              <a:cs typeface="Lato"/>
            </a:endParaRPr>
          </a:p>
          <a:p>
            <a:pPr marL="751840" lvl="1" indent="-281940">
              <a:lnSpc>
                <a:spcPct val="100000"/>
              </a:lnSpc>
              <a:spcBef>
                <a:spcPts val="75"/>
              </a:spcBef>
              <a:buClr>
                <a:srgbClr val="77923B"/>
              </a:buClr>
              <a:buFont typeface="Wingdings"/>
              <a:buChar char=""/>
              <a:tabLst>
                <a:tab pos="751205" algn="l"/>
                <a:tab pos="751840" algn="l"/>
              </a:tabLst>
            </a:pPr>
            <a:r>
              <a:rPr sz="1800" spc="20" dirty="0">
                <a:solidFill>
                  <a:srgbClr val="4F6128"/>
                </a:solidFill>
                <a:latin typeface="Lato"/>
                <a:cs typeface="Lato"/>
              </a:rPr>
              <a:t>Forest</a:t>
            </a:r>
            <a:r>
              <a:rPr sz="1800" spc="15" dirty="0">
                <a:solidFill>
                  <a:srgbClr val="4F6128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4F6128"/>
                </a:solidFill>
                <a:latin typeface="Lato"/>
                <a:cs typeface="Lato"/>
              </a:rPr>
              <a:t>floor</a:t>
            </a:r>
            <a:endParaRPr sz="1800">
              <a:latin typeface="Lato"/>
              <a:cs typeface="Lato"/>
            </a:endParaRPr>
          </a:p>
          <a:p>
            <a:pPr marL="352425" marR="1002665" indent="-340360">
              <a:lnSpc>
                <a:spcPct val="80000"/>
              </a:lnSpc>
              <a:spcBef>
                <a:spcPts val="500"/>
              </a:spcBef>
              <a:buClr>
                <a:srgbClr val="77923B"/>
              </a:buClr>
              <a:buFont typeface="Wingdings"/>
              <a:buChar char=""/>
              <a:tabLst>
                <a:tab pos="352425" algn="l"/>
                <a:tab pos="353060" algn="l"/>
              </a:tabLst>
            </a:pPr>
            <a:r>
              <a:rPr sz="2000" spc="30" dirty="0">
                <a:solidFill>
                  <a:srgbClr val="003D07"/>
                </a:solidFill>
                <a:latin typeface="Lato"/>
                <a:cs typeface="Lato"/>
              </a:rPr>
              <a:t>Example: </a:t>
            </a:r>
            <a:r>
              <a:rPr sz="2000" spc="15" dirty="0">
                <a:solidFill>
                  <a:srgbClr val="003D07"/>
                </a:solidFill>
                <a:latin typeface="Lato"/>
                <a:cs typeface="Lato"/>
              </a:rPr>
              <a:t>Amazon </a:t>
            </a:r>
            <a:r>
              <a:rPr sz="2000" spc="25" dirty="0">
                <a:solidFill>
                  <a:srgbClr val="003D07"/>
                </a:solidFill>
                <a:latin typeface="Lato"/>
                <a:cs typeface="Lato"/>
              </a:rPr>
              <a:t>Rainforest, </a:t>
            </a:r>
            <a:r>
              <a:rPr sz="2000" spc="-35" dirty="0">
                <a:solidFill>
                  <a:srgbClr val="003D07"/>
                </a:solidFill>
                <a:latin typeface="Lato"/>
                <a:cs typeface="Lato"/>
              </a:rPr>
              <a:t>Congo </a:t>
            </a:r>
            <a:r>
              <a:rPr sz="2000" spc="25" dirty="0">
                <a:solidFill>
                  <a:srgbClr val="003D07"/>
                </a:solidFill>
                <a:latin typeface="Lato"/>
                <a:cs typeface="Lato"/>
              </a:rPr>
              <a:t>Rainforest,  Southeast </a:t>
            </a:r>
            <a:r>
              <a:rPr sz="2000" spc="40" dirty="0">
                <a:solidFill>
                  <a:srgbClr val="003D07"/>
                </a:solidFill>
                <a:latin typeface="Lato"/>
                <a:cs typeface="Lato"/>
              </a:rPr>
              <a:t>Asian </a:t>
            </a:r>
            <a:r>
              <a:rPr sz="2000" spc="30" dirty="0">
                <a:solidFill>
                  <a:srgbClr val="003D07"/>
                </a:solidFill>
                <a:latin typeface="Lato"/>
                <a:cs typeface="Lato"/>
              </a:rPr>
              <a:t>Rainforest</a:t>
            </a:r>
            <a:r>
              <a:rPr sz="2000" spc="-90" dirty="0">
                <a:solidFill>
                  <a:srgbClr val="003D07"/>
                </a:solidFill>
                <a:latin typeface="Lato"/>
                <a:cs typeface="Lato"/>
              </a:rPr>
              <a:t> </a:t>
            </a:r>
            <a:r>
              <a:rPr sz="2000" spc="-10" dirty="0">
                <a:solidFill>
                  <a:srgbClr val="003D07"/>
                </a:solidFill>
                <a:latin typeface="Lato"/>
                <a:cs typeface="Lato"/>
              </a:rPr>
              <a:t>etc.</a:t>
            </a:r>
            <a:endParaRPr sz="2000">
              <a:latin typeface="Lato"/>
              <a:cs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717"/>
    </mc:Choice>
    <mc:Fallback>
      <p:transition spd="slow" advTm="23717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2166</Words>
  <Application>Microsoft Office PowerPoint</Application>
  <PresentationFormat>Widescreen</PresentationFormat>
  <Paragraphs>259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Carlito</vt:lpstr>
      <vt:lpstr>Lato</vt:lpstr>
      <vt:lpstr>Trebuchet MS</vt:lpstr>
      <vt:lpstr>Wingdings</vt:lpstr>
      <vt:lpstr>Office Theme</vt:lpstr>
      <vt:lpstr>PowerPoint Presentation</vt:lpstr>
      <vt:lpstr>Homeostasis</vt:lpstr>
      <vt:lpstr>Succession</vt:lpstr>
      <vt:lpstr>Succession</vt:lpstr>
      <vt:lpstr>Types of Succession</vt:lpstr>
      <vt:lpstr>Succession starting on different types of area</vt:lpstr>
      <vt:lpstr>Process of ecological succession</vt:lpstr>
      <vt:lpstr>Forest ecosystem</vt:lpstr>
      <vt:lpstr>Tropical rain forest</vt:lpstr>
      <vt:lpstr>Tropical deciduous forest</vt:lpstr>
      <vt:lpstr>Sub-tropical forest</vt:lpstr>
      <vt:lpstr>Temperate rain forest</vt:lpstr>
      <vt:lpstr>Temperate deciduous forest</vt:lpstr>
      <vt:lpstr>Evergreen coniferous forest</vt:lpstr>
      <vt:lpstr>Grassland ecosystem</vt:lpstr>
      <vt:lpstr>Tropical grassland</vt:lpstr>
      <vt:lpstr>Temperate grassland</vt:lpstr>
      <vt:lpstr>Polar grassland</vt:lpstr>
      <vt:lpstr>Desert ecosystem</vt:lpstr>
      <vt:lpstr>Pond ecosystem</vt:lpstr>
      <vt:lpstr>Lake ecosystem</vt:lpstr>
      <vt:lpstr>Types of lakes</vt:lpstr>
      <vt:lpstr>Streams</vt:lpstr>
      <vt:lpstr>Oceans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ECOLOGY</dc:title>
  <dc:creator>Prasun</dc:creator>
  <cp:lastModifiedBy>Aashish Raj</cp:lastModifiedBy>
  <cp:revision>1</cp:revision>
  <dcterms:created xsi:type="dcterms:W3CDTF">2023-12-12T13:57:12Z</dcterms:created>
  <dcterms:modified xsi:type="dcterms:W3CDTF">2023-12-14T11:09:27Z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2023-12-12T00:00:00Z</vt:filetime>
  </property>
</Properties>
</file>