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26"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6" roundtripDataSignature="AMtx7miKSJztRgj3Y3gsxr/oKTsQ3p9F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6FABC2-2F31-40BF-AE58-049FE1229BE6}">
  <a:tblStyle styleId="{AE6FABC2-2F31-40BF-AE58-049FE1229BE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customschemas.google.com/relationships/presentationmetadata" Target="metadata"/><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feccf302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13ffeccf30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3ffeccf30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13ffeccf302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ffeccf302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13ffeccf302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3ffeccf302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13ffeccf302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499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3ffeccf302_0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13ffeccf302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94" name="Google Shape;39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https://www.computerhope.com/issues/ch001838.htm</a:t>
            </a:r>
            <a:endParaRPr/>
          </a:p>
          <a:p>
            <a:pPr marL="0" lvl="0" indent="0" algn="l" rtl="0">
              <a:spcBef>
                <a:spcPts val="0"/>
              </a:spcBef>
              <a:spcAft>
                <a:spcPts val="0"/>
              </a:spcAft>
              <a:buSzPts val="1800"/>
              <a:buNone/>
            </a:pPr>
            <a:r>
              <a:rPr lang="en-US"/>
              <a:t>https://www.wikihow.com/Install-Windows-10</a:t>
            </a:r>
            <a:endParaRPr/>
          </a:p>
        </p:txBody>
      </p:sp>
      <p:sp>
        <p:nvSpPr>
          <p:cNvPr id="395" name="Google Shape;395;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40</a:t>
            </a:fld>
            <a:endParaRPr/>
          </a:p>
        </p:txBody>
      </p:sp>
      <p:sp>
        <p:nvSpPr>
          <p:cNvPr id="404" name="Google Shape;404;p35: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05" name="Google Shape;405;p35:notes"/>
          <p:cNvSpPr txBox="1">
            <a:spLocks noGrp="1"/>
          </p:cNvSpPr>
          <p:nvPr>
            <p:ph type="body" idx="1"/>
          </p:nvPr>
        </p:nvSpPr>
        <p:spPr>
          <a:xfrm>
            <a:off x="974725" y="4560887"/>
            <a:ext cx="5362575" cy="4316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41</a:t>
            </a:fld>
            <a:endParaRPr/>
          </a:p>
        </p:txBody>
      </p:sp>
      <p:sp>
        <p:nvSpPr>
          <p:cNvPr id="434" name="Google Shape;434;p36: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41</a:t>
            </a:fld>
            <a:endParaRPr/>
          </a:p>
        </p:txBody>
      </p:sp>
      <p:sp>
        <p:nvSpPr>
          <p:cNvPr id="435" name="Google Shape;435;p36: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36" name="Google Shape;436;p36: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37" name="Google Shape;43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42</a:t>
            </a:fld>
            <a:endParaRPr/>
          </a:p>
        </p:txBody>
      </p:sp>
      <p:sp>
        <p:nvSpPr>
          <p:cNvPr id="445" name="Google Shape;445;p37: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42</a:t>
            </a:fld>
            <a:endParaRPr/>
          </a:p>
        </p:txBody>
      </p:sp>
      <p:sp>
        <p:nvSpPr>
          <p:cNvPr id="446" name="Google Shape;446;p37: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47" name="Google Shape;447;p37: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48" name="Google Shape;44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43</a:t>
            </a:fld>
            <a:endParaRPr/>
          </a:p>
        </p:txBody>
      </p:sp>
      <p:sp>
        <p:nvSpPr>
          <p:cNvPr id="460" name="Google Shape;460;p38: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43</a:t>
            </a:fld>
            <a:endParaRPr/>
          </a:p>
        </p:txBody>
      </p:sp>
      <p:sp>
        <p:nvSpPr>
          <p:cNvPr id="461" name="Google Shape;461;p38: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62" name="Google Shape;462;p38: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63" name="Google Shape;463;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44</a:t>
            </a:fld>
            <a:endParaRPr/>
          </a:p>
        </p:txBody>
      </p:sp>
      <p:sp>
        <p:nvSpPr>
          <p:cNvPr id="472" name="Google Shape;472;p39: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44</a:t>
            </a:fld>
            <a:endParaRPr/>
          </a:p>
        </p:txBody>
      </p:sp>
      <p:sp>
        <p:nvSpPr>
          <p:cNvPr id="473" name="Google Shape;473;p39: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74" name="Google Shape;474;p39: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75" name="Google Shape;475;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45</a:t>
            </a:fld>
            <a:endParaRPr/>
          </a:p>
        </p:txBody>
      </p:sp>
      <p:sp>
        <p:nvSpPr>
          <p:cNvPr id="484" name="Google Shape;484;p40: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45</a:t>
            </a:fld>
            <a:endParaRPr/>
          </a:p>
        </p:txBody>
      </p:sp>
      <p:sp>
        <p:nvSpPr>
          <p:cNvPr id="485" name="Google Shape;485;p40: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86" name="Google Shape;486;p40: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87" name="Google Shape;48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46</a:t>
            </a:fld>
            <a:endParaRPr/>
          </a:p>
        </p:txBody>
      </p:sp>
      <p:sp>
        <p:nvSpPr>
          <p:cNvPr id="495" name="Google Shape;495;p41: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46</a:t>
            </a:fld>
            <a:endParaRPr/>
          </a:p>
        </p:txBody>
      </p:sp>
      <p:sp>
        <p:nvSpPr>
          <p:cNvPr id="496" name="Google Shape;496;p41: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497" name="Google Shape;497;p41: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498" name="Google Shape;49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47</a:t>
            </a:fld>
            <a:endParaRPr/>
          </a:p>
        </p:txBody>
      </p:sp>
      <p:sp>
        <p:nvSpPr>
          <p:cNvPr id="506" name="Google Shape;506;p42: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07" name="Google Shape;507;p42:notes"/>
          <p:cNvSpPr txBox="1">
            <a:spLocks noGrp="1"/>
          </p:cNvSpPr>
          <p:nvPr>
            <p:ph type="body" idx="1"/>
          </p:nvPr>
        </p:nvSpPr>
        <p:spPr>
          <a:xfrm>
            <a:off x="974725" y="4560887"/>
            <a:ext cx="5362575" cy="43164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48</a:t>
            </a:fld>
            <a:endParaRPr/>
          </a:p>
        </p:txBody>
      </p:sp>
      <p:sp>
        <p:nvSpPr>
          <p:cNvPr id="516" name="Google Shape;516;p43: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48</a:t>
            </a:fld>
            <a:endParaRPr/>
          </a:p>
        </p:txBody>
      </p:sp>
      <p:sp>
        <p:nvSpPr>
          <p:cNvPr id="517" name="Google Shape;517;p43: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18" name="Google Shape;518;p43: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9" name="Google Shape;519;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49</a:t>
            </a:fld>
            <a:endParaRPr/>
          </a:p>
        </p:txBody>
      </p:sp>
      <p:sp>
        <p:nvSpPr>
          <p:cNvPr id="529" name="Google Shape;529;p44:notes"/>
          <p:cNvSpPr txBox="1"/>
          <p:nvPr/>
        </p:nvSpPr>
        <p:spPr>
          <a:xfrm>
            <a:off x="4146550" y="9121775"/>
            <a:ext cx="3165475" cy="476250"/>
          </a:xfrm>
          <a:prstGeom prst="rect">
            <a:avLst/>
          </a:prstGeom>
          <a:noFill/>
          <a:ln>
            <a:noFill/>
          </a:ln>
        </p:spPr>
        <p:txBody>
          <a:bodyPr spcFirstLastPara="1" wrap="square" lIns="96825" tIns="48225" rIns="96825" bIns="482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49</a:t>
            </a:fld>
            <a:endParaRPr/>
          </a:p>
        </p:txBody>
      </p:sp>
      <p:sp>
        <p:nvSpPr>
          <p:cNvPr id="530" name="Google Shape;530;p44:notes"/>
          <p:cNvSpPr>
            <a:spLocks noGrp="1" noRot="1" noChangeAspect="1"/>
          </p:cNvSpPr>
          <p:nvPr>
            <p:ph type="sldImg" idx="2"/>
          </p:nvPr>
        </p:nvSpPr>
        <p:spPr>
          <a:xfrm>
            <a:off x="1257300" y="720725"/>
            <a:ext cx="4797425" cy="3597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31" name="Google Shape;531;p44:notes"/>
          <p:cNvSpPr txBox="1"/>
          <p:nvPr/>
        </p:nvSpPr>
        <p:spPr>
          <a:xfrm>
            <a:off x="974725" y="4560887"/>
            <a:ext cx="5362575" cy="43164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532" name="Google Shape;53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40" name="Google Shape;54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3ffeccf302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50" name="Google Shape;550;g13ffeccf302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g13ffeccf302_0_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3ffeccf302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60" name="Google Shape;560;g13ffeccf302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g13ffeccf302_0_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70" name="Google Shape;57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https://www.tutorialspoint.com/operating_system/os_linux.htm</a:t>
            </a:r>
            <a:endParaRPr/>
          </a:p>
        </p:txBody>
      </p:sp>
      <p:sp>
        <p:nvSpPr>
          <p:cNvPr id="571" name="Google Shape;571;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3ffeccf302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80" name="Google Shape;580;g13ffeccf302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https://www.tutorialspoint.com/operating_system/os_linux.htm</a:t>
            </a:r>
            <a:endParaRPr/>
          </a:p>
        </p:txBody>
      </p:sp>
      <p:sp>
        <p:nvSpPr>
          <p:cNvPr id="581" name="Google Shape;581;g13ffeccf302_0_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Reference Links: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Centos: </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https://vitux.com/install-centos-with-virtualbox-on-windows/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Ubuntu: </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https://www.wikihow.com/Install-Ubuntu-on-VirtualBox</a:t>
            </a:r>
            <a:endParaRPr/>
          </a:p>
          <a:p>
            <a:pPr marL="0" lvl="0" indent="0" algn="l" rtl="0">
              <a:spcBef>
                <a:spcPts val="0"/>
              </a:spcBef>
              <a:spcAft>
                <a:spcPts val="0"/>
              </a:spcAft>
              <a:buNone/>
            </a:pPr>
            <a:endParaRPr/>
          </a:p>
        </p:txBody>
      </p:sp>
      <p:sp>
        <p:nvSpPr>
          <p:cNvPr id="624" name="Google Shape;624;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642" name="Google Shape;64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https://www.linuxtrainingacademy.com/linux-directory-structure-and-file-system-hierarchy/</a:t>
            </a:r>
            <a:endParaRPr/>
          </a:p>
        </p:txBody>
      </p:sp>
      <p:sp>
        <p:nvSpPr>
          <p:cNvPr id="643" name="Google Shape;643;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2" name="Google Shape;65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https://opensource.com/article/18/6/how-partition-disk-linux</a:t>
            </a:r>
            <a:endParaRPr/>
          </a:p>
        </p:txBody>
      </p:sp>
      <p:sp>
        <p:nvSpPr>
          <p:cNvPr id="653" name="Google Shape;653;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3ffeccf302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2" name="Google Shape;662;g13ffeccf302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https://opensource.com/article/18/6/how-partition-disk-linux</a:t>
            </a:r>
            <a:endParaRPr/>
          </a:p>
        </p:txBody>
      </p:sp>
      <p:sp>
        <p:nvSpPr>
          <p:cNvPr id="663" name="Google Shape;663;g13ffeccf302_0_6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0" name="Google Shape;68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8" name="Google Shape;688;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https://www.geeksforgeeks.org/difference-between-linux-and-windows/</a:t>
            </a:r>
            <a:endParaRPr/>
          </a:p>
        </p:txBody>
      </p:sp>
      <p:sp>
        <p:nvSpPr>
          <p:cNvPr id="689" name="Google Shape;689;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8" name="Google Shape;698;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https://www.vmware.com/topics/glossary/content/virtual-machine.html#:~:text=A%20Virtual%20Machine%20(VM)%20is,a%20physical%20%E2%80%9Chost%E2%80%9D%20machine.</a:t>
            </a:r>
            <a:endParaRPr/>
          </a:p>
        </p:txBody>
      </p:sp>
      <p:sp>
        <p:nvSpPr>
          <p:cNvPr id="699" name="Google Shape;699;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3ffeccf302_0_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g13ffeccf302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6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7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7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7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1" name="Google Shape;81;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0"/>
        <p:cNvGrpSpPr/>
        <p:nvPr/>
      </p:nvGrpSpPr>
      <p:grpSpPr>
        <a:xfrm>
          <a:off x="0" y="0"/>
          <a:ext cx="0" cy="0"/>
          <a:chOff x="0" y="0"/>
          <a:chExt cx="0" cy="0"/>
        </a:xfrm>
      </p:grpSpPr>
      <p:sp>
        <p:nvSpPr>
          <p:cNvPr id="31" name="Google Shape;31;p6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6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6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66"/>
          <p:cNvSpPr>
            <a:spLocks noGrp="1"/>
          </p:cNvSpPr>
          <p:nvPr>
            <p:ph type="pic" idx="2"/>
          </p:nvPr>
        </p:nvSpPr>
        <p:spPr>
          <a:xfrm>
            <a:off x="1792288" y="612775"/>
            <a:ext cx="5486400" cy="4114800"/>
          </a:xfrm>
          <a:prstGeom prst="rect">
            <a:avLst/>
          </a:prstGeom>
          <a:noFill/>
          <a:ln>
            <a:noFill/>
          </a:ln>
        </p:spPr>
      </p:sp>
      <p:sp>
        <p:nvSpPr>
          <p:cNvPr id="45" name="Google Shape;45;p6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6" name="Google Shape;46;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2" name="Google Shape;52;p6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3" name="Google Shape;53;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6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6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6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6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6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6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6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a:t>
            </a:fld>
            <a:endParaRPr/>
          </a:p>
        </p:txBody>
      </p:sp>
      <p:sp>
        <p:nvSpPr>
          <p:cNvPr id="89" name="Google Shape;89;p1"/>
          <p:cNvSpPr txBox="1">
            <a:spLocks noGrp="1"/>
          </p:cNvSpPr>
          <p:nvPr>
            <p:ph type="body" idx="1"/>
          </p:nvPr>
        </p:nvSpPr>
        <p:spPr>
          <a:xfrm>
            <a:off x="457200" y="1844675"/>
            <a:ext cx="8229600" cy="3168650"/>
          </a:xfrm>
          <a:prstGeom prst="rect">
            <a:avLst/>
          </a:prstGeom>
          <a:solidFill>
            <a:srgbClr val="EBF1DE"/>
          </a:solid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Orientation to Computing-I</a:t>
            </a:r>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L T P :2 0 0</a:t>
            </a:r>
            <a:endParaRPr/>
          </a:p>
        </p:txBody>
      </p:sp>
      <p:pic>
        <p:nvPicPr>
          <p:cNvPr id="90" name="Google Shape;90;p1" descr="India's Best Private University in Punjab - LPU"/>
          <p:cNvPicPr preferRelativeResize="0"/>
          <p:nvPr/>
        </p:nvPicPr>
        <p:blipFill rotWithShape="1">
          <a:blip r:embed="rId3">
            <a:alphaModFix/>
          </a:blip>
          <a:srcRect/>
          <a:stretch/>
        </p:blipFill>
        <p:spPr>
          <a:xfrm>
            <a:off x="5962650" y="0"/>
            <a:ext cx="2724150" cy="1676400"/>
          </a:xfrm>
          <a:prstGeom prst="rect">
            <a:avLst/>
          </a:prstGeom>
          <a:noFill/>
          <a:ln>
            <a:noFill/>
          </a:ln>
        </p:spPr>
      </p:pic>
      <p:sp>
        <p:nvSpPr>
          <p:cNvPr id="91" name="Google Shape;91;p1"/>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18617"/>
    </mc:Choice>
    <mc:Fallback xmlns="">
      <p:transition spd="slow" advTm="1861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3ffeccf302_0_0"/>
          <p:cNvSpPr txBox="1">
            <a:spLocks noGrp="1"/>
          </p:cNvSpPr>
          <p:nvPr>
            <p:ph type="body" idx="1"/>
          </p:nvPr>
        </p:nvSpPr>
        <p:spPr>
          <a:xfrm>
            <a:off x="457200" y="692150"/>
            <a:ext cx="8229600" cy="5433900"/>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360"/>
              </a:spcBef>
              <a:spcAft>
                <a:spcPts val="0"/>
              </a:spcAft>
              <a:buNone/>
            </a:pPr>
            <a:r>
              <a:rPr lang="en-US" sz="1800" b="1" i="0" u="none">
                <a:solidFill>
                  <a:srgbClr val="333333"/>
                </a:solidFill>
                <a:latin typeface="Times New Roman"/>
                <a:ea typeface="Times New Roman"/>
                <a:cs typeface="Times New Roman"/>
                <a:sym typeface="Times New Roman"/>
              </a:rPr>
              <a:t>Functions of process management</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Here are the following functions of process management in the operating system, such as: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Process creation and deletion.</a:t>
            </a:r>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Suspension and resumption.</a:t>
            </a:r>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Synchronization process</a:t>
            </a:r>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Communication process</a:t>
            </a:r>
            <a:endParaRPr/>
          </a:p>
          <a:p>
            <a:pPr marL="342900" marR="0" lvl="0" indent="-228600" algn="just" rtl="0">
              <a:lnSpc>
                <a:spcPct val="100000"/>
              </a:lnSpc>
              <a:spcBef>
                <a:spcPts val="360"/>
              </a:spcBef>
              <a:spcAft>
                <a:spcPts val="0"/>
              </a:spcAft>
              <a:buClr>
                <a:schemeClr val="dk1"/>
              </a:buClr>
              <a:buSzPts val="1800"/>
              <a:buFont typeface="Arial"/>
              <a:buNone/>
            </a:pPr>
            <a:endParaRPr sz="1800" b="0" i="0" u="none">
              <a:solidFill>
                <a:srgbClr val="333333"/>
              </a:solidFill>
              <a:latin typeface="Times New Roman"/>
              <a:ea typeface="Times New Roman"/>
              <a:cs typeface="Times New Roman"/>
              <a:sym typeface="Times New Roman"/>
            </a:endParaRPr>
          </a:p>
          <a:p>
            <a:pPr marL="342900" marR="0" lvl="0" indent="-228600" algn="l" rtl="0">
              <a:spcBef>
                <a:spcPts val="360"/>
              </a:spcBef>
              <a:spcAft>
                <a:spcPts val="0"/>
              </a:spcAft>
              <a:buClr>
                <a:schemeClr val="dk1"/>
              </a:buClr>
              <a:buSzPts val="1800"/>
              <a:buFont typeface="Arial"/>
              <a:buNone/>
            </a:pPr>
            <a:endParaRPr sz="1800" b="0" i="0" u="none">
              <a:solidFill>
                <a:srgbClr val="333333"/>
              </a:solidFill>
              <a:latin typeface="Times New Roman"/>
              <a:ea typeface="Times New Roman"/>
              <a:cs typeface="Times New Roman"/>
              <a:sym typeface="Times New Roman"/>
            </a:endParaRPr>
          </a:p>
        </p:txBody>
      </p:sp>
      <p:sp>
        <p:nvSpPr>
          <p:cNvPr id="164" name="Google Shape;164;g13ffeccf302_0_0"/>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10</a:t>
            </a:fld>
            <a:endParaRPr/>
          </a:p>
        </p:txBody>
      </p:sp>
      <p:pic>
        <p:nvPicPr>
          <p:cNvPr id="165" name="Google Shape;165;g13ffeccf302_0_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66" name="Google Shape;166;g13ffeccf302_0_0"/>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58928"/>
    </mc:Choice>
    <mc:Fallback xmlns="">
      <p:transition spd="slow" advTm="5892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11</a:t>
            </a:fld>
            <a:endParaRPr/>
          </a:p>
        </p:txBody>
      </p:sp>
      <p:pic>
        <p:nvPicPr>
          <p:cNvPr id="172" name="Google Shape;172;p10" descr="Components of Operating System"/>
          <p:cNvPicPr preferRelativeResize="0">
            <a:picLocks noGrp="1"/>
          </p:cNvPicPr>
          <p:nvPr>
            <p:ph type="body" idx="1"/>
          </p:nvPr>
        </p:nvPicPr>
        <p:blipFill rotWithShape="1">
          <a:blip r:embed="rId3">
            <a:alphaModFix/>
          </a:blip>
          <a:srcRect/>
          <a:stretch/>
        </p:blipFill>
        <p:spPr>
          <a:xfrm>
            <a:off x="757237" y="765175"/>
            <a:ext cx="7415212" cy="5140325"/>
          </a:xfrm>
          <a:prstGeom prst="rect">
            <a:avLst/>
          </a:prstGeom>
          <a:noFill/>
          <a:ln>
            <a:noFill/>
          </a:ln>
        </p:spPr>
      </p:pic>
      <p:pic>
        <p:nvPicPr>
          <p:cNvPr id="173" name="Google Shape;173;p10"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74" name="Google Shape;174;p1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91354"/>
    </mc:Choice>
    <mc:Fallback xmlns="">
      <p:transition spd="slow" advTm="9135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a:spLocks noGrp="1"/>
          </p:cNvSpPr>
          <p:nvPr>
            <p:ph type="body" idx="1"/>
          </p:nvPr>
        </p:nvSpPr>
        <p:spPr>
          <a:xfrm>
            <a:off x="457200" y="404812"/>
            <a:ext cx="8229600" cy="57213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400"/>
              <a:buFont typeface="Arial"/>
              <a:buChar char="•"/>
            </a:pPr>
            <a:r>
              <a:rPr lang="en-US" sz="2400" b="1" i="0" u="none">
                <a:solidFill>
                  <a:srgbClr val="610B4B"/>
                </a:solidFill>
                <a:latin typeface="Times New Roman"/>
                <a:ea typeface="Times New Roman"/>
                <a:cs typeface="Times New Roman"/>
                <a:sym typeface="Times New Roman"/>
              </a:rPr>
              <a:t>File Management</a:t>
            </a:r>
            <a:endParaRPr/>
          </a:p>
          <a:p>
            <a:pPr marL="342900" marR="0" lvl="0" indent="-342900" algn="just"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 file is a set of related information defined by its creator. It commonly represents programs (both source and object forms) and data. Data files can be alphabetic, numeric, or alphanumeric.</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1" i="0" u="none">
                <a:solidFill>
                  <a:srgbClr val="333333"/>
                </a:solidFill>
                <a:latin typeface="Times New Roman"/>
                <a:ea typeface="Times New Roman"/>
                <a:cs typeface="Times New Roman"/>
                <a:sym typeface="Times New Roman"/>
              </a:rPr>
              <a:t>Function of file management</a:t>
            </a:r>
            <a:endParaRPr/>
          </a:p>
          <a:p>
            <a:pPr marL="342900" marR="0" lvl="0" indent="-342900" algn="just"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The operating system has the following important activities in connection with file management:</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File and directory creation and deletion.</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For manipulating files and directories.</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Mapping files onto secondary storage.</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Backup files on stable storage media.</a:t>
            </a:r>
            <a:endParaRPr/>
          </a:p>
          <a:p>
            <a:pPr marL="342900" marR="0" lvl="0" indent="-190500" algn="l" rtl="0">
              <a:spcBef>
                <a:spcPts val="480"/>
              </a:spcBef>
              <a:spcAft>
                <a:spcPts val="0"/>
              </a:spcAft>
              <a:buClr>
                <a:schemeClr val="dk1"/>
              </a:buClr>
              <a:buSzPts val="2400"/>
              <a:buFont typeface="Arial"/>
              <a:buNone/>
            </a:pPr>
            <a:endParaRPr sz="2400" b="0" i="0" u="none">
              <a:solidFill>
                <a:srgbClr val="000000"/>
              </a:solidFill>
              <a:latin typeface="Times New Roman"/>
              <a:ea typeface="Times New Roman"/>
              <a:cs typeface="Times New Roman"/>
              <a:sym typeface="Times New Roman"/>
            </a:endParaRPr>
          </a:p>
        </p:txBody>
      </p:sp>
      <p:sp>
        <p:nvSpPr>
          <p:cNvPr id="180" name="Google Shape;180;p1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12</a:t>
            </a:fld>
            <a:endParaRPr/>
          </a:p>
        </p:txBody>
      </p:sp>
      <p:pic>
        <p:nvPicPr>
          <p:cNvPr id="181" name="Google Shape;181;p1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82" name="Google Shape;182;p1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0127"/>
    </mc:Choice>
    <mc:Fallback xmlns="">
      <p:transition spd="slow" advTm="301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13</a:t>
            </a:fld>
            <a:endParaRPr/>
          </a:p>
        </p:txBody>
      </p:sp>
      <p:pic>
        <p:nvPicPr>
          <p:cNvPr id="188" name="Google Shape;188;p12" descr="Components of Operating System"/>
          <p:cNvPicPr preferRelativeResize="0">
            <a:picLocks noGrp="1"/>
          </p:cNvPicPr>
          <p:nvPr>
            <p:ph type="body" idx="1"/>
          </p:nvPr>
        </p:nvPicPr>
        <p:blipFill rotWithShape="1">
          <a:blip r:embed="rId3">
            <a:alphaModFix/>
          </a:blip>
          <a:srcRect/>
          <a:stretch/>
        </p:blipFill>
        <p:spPr>
          <a:xfrm>
            <a:off x="666750" y="908050"/>
            <a:ext cx="7810500" cy="4465637"/>
          </a:xfrm>
          <a:prstGeom prst="rect">
            <a:avLst/>
          </a:prstGeom>
          <a:noFill/>
          <a:ln>
            <a:noFill/>
          </a:ln>
        </p:spPr>
      </p:pic>
      <p:pic>
        <p:nvPicPr>
          <p:cNvPr id="189" name="Google Shape;189;p12"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90" name="Google Shape;190;p1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5156"/>
    </mc:Choice>
    <mc:Fallback xmlns="">
      <p:transition spd="slow" advTm="515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1800"/>
              <a:buFont typeface="Arial"/>
              <a:buChar char="•"/>
            </a:pPr>
            <a:r>
              <a:rPr lang="en-US" sz="1800" b="1" i="0" u="none">
                <a:solidFill>
                  <a:srgbClr val="610B4B"/>
                </a:solidFill>
                <a:latin typeface="Times New Roman"/>
                <a:ea typeface="Times New Roman"/>
                <a:cs typeface="Times New Roman"/>
                <a:sym typeface="Times New Roman"/>
              </a:rPr>
              <a:t>Network Management</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Network management is the process of administering and managing computer networks. It includes performance management, provisioning of networks, fault analysis, and maintaining the quality of service.</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A distributed system is a collection of computers or processors that never share their memory and clock.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In this type of system, all the processors have their local memory, and the processors communicate with each other using different communication cables, such as fibre optics or telephone lines.</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computers in the network are connected through a communication network, which can configure in many different ways.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network can fully or partially connect in network management, which helps users design routing and connection strategies that overcome connection and security issues.</a:t>
            </a:r>
            <a:endParaRPr/>
          </a:p>
          <a:p>
            <a:pPr marL="342900" marR="0" lvl="0" indent="-228600" algn="l" rtl="0">
              <a:spcBef>
                <a:spcPts val="360"/>
              </a:spcBef>
              <a:spcAft>
                <a:spcPts val="0"/>
              </a:spcAft>
              <a:buClr>
                <a:schemeClr val="dk1"/>
              </a:buClr>
              <a:buSzPts val="1800"/>
              <a:buFont typeface="Arial"/>
              <a:buNone/>
            </a:pPr>
            <a:endParaRPr sz="1800" b="0" i="0" u="none">
              <a:solidFill>
                <a:srgbClr val="000000"/>
              </a:solidFill>
              <a:latin typeface="Times New Roman"/>
              <a:ea typeface="Times New Roman"/>
              <a:cs typeface="Times New Roman"/>
              <a:sym typeface="Times New Roman"/>
            </a:endParaRPr>
          </a:p>
        </p:txBody>
      </p:sp>
      <p:sp>
        <p:nvSpPr>
          <p:cNvPr id="196" name="Google Shape;196;p1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14</a:t>
            </a:fld>
            <a:endParaRPr/>
          </a:p>
        </p:txBody>
      </p:sp>
      <p:pic>
        <p:nvPicPr>
          <p:cNvPr id="197" name="Google Shape;197;p1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98" name="Google Shape;198;p1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5046"/>
    </mc:Choice>
    <mc:Fallback xmlns="">
      <p:transition spd="slow" advTm="3504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3ffeccf302_0_7"/>
          <p:cNvSpPr txBox="1">
            <a:spLocks noGrp="1"/>
          </p:cNvSpPr>
          <p:nvPr>
            <p:ph type="body" idx="1"/>
          </p:nvPr>
        </p:nvSpPr>
        <p:spPr>
          <a:xfrm>
            <a:off x="457200" y="476250"/>
            <a:ext cx="82296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360"/>
              </a:spcBef>
              <a:spcAft>
                <a:spcPts val="0"/>
              </a:spcAft>
              <a:buClr>
                <a:srgbClr val="333333"/>
              </a:buClr>
              <a:buSzPts val="1800"/>
              <a:buFont typeface="Arial"/>
              <a:buChar char="•"/>
            </a:pPr>
            <a:r>
              <a:rPr lang="en-US" sz="1800" b="1" i="0" u="none">
                <a:solidFill>
                  <a:srgbClr val="333333"/>
                </a:solidFill>
                <a:latin typeface="Times New Roman"/>
                <a:ea typeface="Times New Roman"/>
                <a:cs typeface="Times New Roman"/>
                <a:sym typeface="Times New Roman"/>
              </a:rPr>
              <a:t>Functions of Network management</a:t>
            </a:r>
            <a:endParaRPr sz="1800" b="0" i="0" u="none">
              <a:solidFill>
                <a:srgbClr val="333333"/>
              </a:solidFill>
              <a:latin typeface="Times New Roman"/>
              <a:ea typeface="Times New Roman"/>
              <a:cs typeface="Times New Roman"/>
              <a:sym typeface="Times New Roman"/>
            </a:endParaRPr>
          </a:p>
          <a:p>
            <a:pPr marL="342900" marR="0" lvl="0" indent="0" algn="just" rtl="0">
              <a:lnSpc>
                <a:spcPct val="100000"/>
              </a:lnSpc>
              <a:spcBef>
                <a:spcPts val="360"/>
              </a:spcBef>
              <a:spcAft>
                <a:spcPts val="0"/>
              </a:spcAft>
              <a:buNone/>
            </a:pPr>
            <a:endParaRPr sz="18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Distributed systems help you to various computing resources in size and function. They may involve minicomputers, microprocessors, and many general-purpose computer systems.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A distributed system also offers the user access to the various resources the network shares.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It helps to access shared resources that help computation to speed up or offers data availability and reliability.</a:t>
            </a:r>
            <a:endParaRPr/>
          </a:p>
          <a:p>
            <a:pPr marL="342900" marR="0" lvl="0" indent="-228600" algn="l" rtl="0">
              <a:spcBef>
                <a:spcPts val="360"/>
              </a:spcBef>
              <a:spcAft>
                <a:spcPts val="0"/>
              </a:spcAft>
              <a:buClr>
                <a:schemeClr val="dk1"/>
              </a:buClr>
              <a:buSzPts val="1800"/>
              <a:buFont typeface="Arial"/>
              <a:buNone/>
            </a:pPr>
            <a:endParaRPr sz="1800" b="0" i="0" u="none">
              <a:solidFill>
                <a:srgbClr val="000000"/>
              </a:solidFill>
              <a:latin typeface="Times New Roman"/>
              <a:ea typeface="Times New Roman"/>
              <a:cs typeface="Times New Roman"/>
              <a:sym typeface="Times New Roman"/>
            </a:endParaRPr>
          </a:p>
        </p:txBody>
      </p:sp>
      <p:sp>
        <p:nvSpPr>
          <p:cNvPr id="204" name="Google Shape;204;g13ffeccf302_0_7"/>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15</a:t>
            </a:fld>
            <a:endParaRPr/>
          </a:p>
        </p:txBody>
      </p:sp>
      <p:pic>
        <p:nvPicPr>
          <p:cNvPr id="205" name="Google Shape;205;g13ffeccf302_0_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06" name="Google Shape;206;g13ffeccf302_0_7"/>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5788"/>
    </mc:Choice>
    <mc:Fallback xmlns="">
      <p:transition spd="slow" advTm="3578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16</a:t>
            </a:fld>
            <a:endParaRPr/>
          </a:p>
        </p:txBody>
      </p:sp>
      <p:pic>
        <p:nvPicPr>
          <p:cNvPr id="212" name="Google Shape;212;p14" descr="Components of Operating System"/>
          <p:cNvPicPr preferRelativeResize="0">
            <a:picLocks noGrp="1"/>
          </p:cNvPicPr>
          <p:nvPr>
            <p:ph type="body" idx="1"/>
          </p:nvPr>
        </p:nvPicPr>
        <p:blipFill rotWithShape="1">
          <a:blip r:embed="rId3">
            <a:alphaModFix/>
          </a:blip>
          <a:srcRect/>
          <a:stretch/>
        </p:blipFill>
        <p:spPr>
          <a:xfrm>
            <a:off x="279400" y="836612"/>
            <a:ext cx="8253412" cy="4752975"/>
          </a:xfrm>
          <a:prstGeom prst="rect">
            <a:avLst/>
          </a:prstGeom>
          <a:noFill/>
          <a:ln>
            <a:noFill/>
          </a:ln>
        </p:spPr>
      </p:pic>
      <p:pic>
        <p:nvPicPr>
          <p:cNvPr id="213" name="Google Shape;213;p14"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14" name="Google Shape;214;p1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5753"/>
    </mc:Choice>
    <mc:Fallback xmlns="">
      <p:transition spd="slow" advTm="575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5"/>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1800"/>
              <a:buFont typeface="Arial"/>
              <a:buChar char="•"/>
            </a:pPr>
            <a:r>
              <a:rPr lang="en-US" sz="1800" b="1" i="0" u="none">
                <a:solidFill>
                  <a:srgbClr val="610B4B"/>
                </a:solidFill>
                <a:latin typeface="Times New Roman"/>
                <a:ea typeface="Times New Roman"/>
                <a:cs typeface="Times New Roman"/>
                <a:sym typeface="Times New Roman"/>
              </a:rPr>
              <a:t>Main Memory management</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Main memory is a large array of storage or bytes, which has an address.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memory management process is conducted by using a sequence of reads or writes of specific memory addresses.</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It should be mapped to absolute addresses and loaded inside the memory to execute a program. The selection of a memory management method depends on several factors</a:t>
            </a:r>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However, it is mainly based on the hardware design of the system. Each algorithm requires corresponding hardware support. </a:t>
            </a:r>
            <a:endParaRPr sz="18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Main memory offers fast storage that can be accessed directly by the CPU. It is costly and hence has a lower storage capacity. However, for a program to be executed, it must be in the main memory.</a:t>
            </a:r>
            <a:r>
              <a:rPr lang="en-US" sz="1800" b="1" i="0" u="none">
                <a:solidFill>
                  <a:srgbClr val="333333"/>
                </a:solidFill>
                <a:latin typeface="Times New Roman"/>
                <a:ea typeface="Times New Roman"/>
                <a:cs typeface="Times New Roman"/>
                <a:sym typeface="Times New Roman"/>
              </a:rPr>
              <a:t> </a:t>
            </a:r>
            <a:endParaRPr sz="1800" b="0" i="0" u="none">
              <a:solidFill>
                <a:srgbClr val="000000"/>
              </a:solidFill>
              <a:latin typeface="Times New Roman"/>
              <a:ea typeface="Times New Roman"/>
              <a:cs typeface="Times New Roman"/>
              <a:sym typeface="Times New Roman"/>
            </a:endParaRPr>
          </a:p>
        </p:txBody>
      </p:sp>
      <p:sp>
        <p:nvSpPr>
          <p:cNvPr id="220" name="Google Shape;220;p1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17</a:t>
            </a:fld>
            <a:endParaRPr/>
          </a:p>
        </p:txBody>
      </p:sp>
      <p:pic>
        <p:nvPicPr>
          <p:cNvPr id="221" name="Google Shape;221;p1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22" name="Google Shape;222;p1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68393"/>
    </mc:Choice>
    <mc:Fallback xmlns="">
      <p:transition spd="slow" advTm="6839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ffeccf302_0_14"/>
          <p:cNvSpPr txBox="1">
            <a:spLocks noGrp="1"/>
          </p:cNvSpPr>
          <p:nvPr>
            <p:ph type="body" idx="1"/>
          </p:nvPr>
        </p:nvSpPr>
        <p:spPr>
          <a:xfrm>
            <a:off x="457200" y="476250"/>
            <a:ext cx="82296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360"/>
              </a:spcBef>
              <a:spcAft>
                <a:spcPts val="0"/>
              </a:spcAft>
              <a:buClr>
                <a:srgbClr val="333333"/>
              </a:buClr>
              <a:buSzPts val="1800"/>
              <a:buFont typeface="Arial"/>
              <a:buChar char="•"/>
            </a:pPr>
            <a:r>
              <a:rPr lang="en-US" sz="1800" b="1" i="0" u="none">
                <a:solidFill>
                  <a:srgbClr val="333333"/>
                </a:solidFill>
                <a:latin typeface="Times New Roman"/>
                <a:ea typeface="Times New Roman"/>
                <a:cs typeface="Times New Roman"/>
                <a:sym typeface="Times New Roman"/>
              </a:rPr>
              <a:t>Functions of Memory management</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An Operating System performs the following functions for Memory Management in the operating system:</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It helps you to keep track of primary memory.</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Determine what part of it are in use by whom, what part is not in use.</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In a multiprogramming system, the OS decides which process will get memory and how much.</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Allocates the memory when a process requests.</a:t>
            </a:r>
            <a:endParaRPr/>
          </a:p>
          <a:p>
            <a:pPr marL="342900" marR="0" lvl="0" indent="-342900" algn="just" rtl="0">
              <a:lnSpc>
                <a:spcPct val="100000"/>
              </a:lnSpc>
              <a:spcBef>
                <a:spcPts val="360"/>
              </a:spcBef>
              <a:spcAft>
                <a:spcPts val="0"/>
              </a:spcAft>
              <a:buClr>
                <a:srgbClr val="000000"/>
              </a:buClr>
              <a:buSzPts val="1800"/>
              <a:buFont typeface="Arial"/>
              <a:buChar char="•"/>
            </a:pPr>
            <a:r>
              <a:rPr lang="en-US" sz="1800" b="0" i="0" u="none">
                <a:solidFill>
                  <a:srgbClr val="000000"/>
                </a:solidFill>
                <a:latin typeface="Times New Roman"/>
                <a:ea typeface="Times New Roman"/>
                <a:cs typeface="Times New Roman"/>
                <a:sym typeface="Times New Roman"/>
              </a:rPr>
              <a:t>It also de-allocates the memory when a process no longer requires or has been terminated.</a:t>
            </a:r>
            <a:endParaRPr/>
          </a:p>
          <a:p>
            <a:pPr marL="342900" marR="0" lvl="0" indent="-228600" algn="l" rtl="0">
              <a:spcBef>
                <a:spcPts val="360"/>
              </a:spcBef>
              <a:spcAft>
                <a:spcPts val="0"/>
              </a:spcAft>
              <a:buClr>
                <a:schemeClr val="dk1"/>
              </a:buClr>
              <a:buSzPts val="1800"/>
              <a:buFont typeface="Arial"/>
              <a:buNone/>
            </a:pPr>
            <a:endParaRPr sz="1800" b="0" i="0" u="none">
              <a:solidFill>
                <a:srgbClr val="000000"/>
              </a:solidFill>
              <a:latin typeface="Times New Roman"/>
              <a:ea typeface="Times New Roman"/>
              <a:cs typeface="Times New Roman"/>
              <a:sym typeface="Times New Roman"/>
            </a:endParaRPr>
          </a:p>
        </p:txBody>
      </p:sp>
      <p:sp>
        <p:nvSpPr>
          <p:cNvPr id="228" name="Google Shape;228;g13ffeccf302_0_14"/>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18</a:t>
            </a:fld>
            <a:endParaRPr/>
          </a:p>
        </p:txBody>
      </p:sp>
      <p:pic>
        <p:nvPicPr>
          <p:cNvPr id="229" name="Google Shape;229;g13ffeccf302_0_1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30" name="Google Shape;230;g13ffeccf302_0_14"/>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8251"/>
    </mc:Choice>
    <mc:Fallback xmlns="">
      <p:transition spd="slow" advTm="3825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19</a:t>
            </a:fld>
            <a:endParaRPr/>
          </a:p>
        </p:txBody>
      </p:sp>
      <p:pic>
        <p:nvPicPr>
          <p:cNvPr id="236" name="Google Shape;236;p16" descr="Components of Operating System"/>
          <p:cNvPicPr preferRelativeResize="0">
            <a:picLocks noGrp="1"/>
          </p:cNvPicPr>
          <p:nvPr>
            <p:ph type="body" idx="1"/>
          </p:nvPr>
        </p:nvPicPr>
        <p:blipFill rotWithShape="1">
          <a:blip r:embed="rId3">
            <a:alphaModFix/>
          </a:blip>
          <a:srcRect/>
          <a:stretch/>
        </p:blipFill>
        <p:spPr>
          <a:xfrm>
            <a:off x="1042987" y="828675"/>
            <a:ext cx="6746875" cy="4837112"/>
          </a:xfrm>
          <a:prstGeom prst="rect">
            <a:avLst/>
          </a:prstGeom>
          <a:noFill/>
          <a:ln>
            <a:noFill/>
          </a:ln>
        </p:spPr>
      </p:pic>
      <p:pic>
        <p:nvPicPr>
          <p:cNvPr id="237" name="Google Shape;237;p16"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38" name="Google Shape;238;p1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007"/>
    </mc:Choice>
    <mc:Fallback xmlns="">
      <p:transition spd="slow" advTm="30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Unit-2 (Operating System)</a:t>
            </a:r>
            <a:endParaRPr/>
          </a:p>
        </p:txBody>
      </p:sp>
      <p:sp>
        <p:nvSpPr>
          <p:cNvPr id="97" name="Google Shape;97;p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a:t>
            </a:fld>
            <a:endParaRPr/>
          </a:p>
        </p:txBody>
      </p:sp>
      <p:sp>
        <p:nvSpPr>
          <p:cNvPr id="98" name="Google Shape;98;p2"/>
          <p:cNvSpPr txBox="1"/>
          <p:nvPr/>
        </p:nvSpPr>
        <p:spPr>
          <a:xfrm>
            <a:off x="179387" y="5834062"/>
            <a:ext cx="8507412"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pic>
        <p:nvPicPr>
          <p:cNvPr id="99" name="Google Shape;99;p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0" name="Google Shape;100;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just" rtl="0">
              <a:lnSpc>
                <a:spcPct val="115000"/>
              </a:lnSpc>
              <a:spcBef>
                <a:spcPts val="0"/>
              </a:spcBef>
              <a:spcAft>
                <a:spcPts val="0"/>
              </a:spcAft>
              <a:buClr>
                <a:schemeClr val="dk1"/>
              </a:buClr>
              <a:buSzPts val="2200"/>
              <a:buFont typeface="Arial"/>
              <a:buNone/>
            </a:pPr>
            <a:endParaRPr sz="2200" b="0" i="0" u="none" strike="noStrike" cap="none" dirty="0">
              <a:solidFill>
                <a:schemeClr val="dk1"/>
              </a:solidFill>
              <a:latin typeface="Times New Roman"/>
              <a:ea typeface="Times New Roman"/>
              <a:cs typeface="Times New Roman"/>
              <a:sym typeface="Times New Roman"/>
            </a:endParaRPr>
          </a:p>
          <a:p>
            <a:pPr marL="0" marR="0" lvl="0" indent="-139700" algn="just" rtl="0">
              <a:lnSpc>
                <a:spcPct val="115000"/>
              </a:lnSpc>
              <a:spcBef>
                <a:spcPts val="0"/>
              </a:spcBef>
              <a:spcAft>
                <a:spcPts val="0"/>
              </a:spcAft>
              <a:buClr>
                <a:schemeClr val="dk1"/>
              </a:buClr>
              <a:buSzPts val="2200"/>
              <a:buFont typeface="Arial"/>
              <a:buChar char="•"/>
            </a:pPr>
            <a:r>
              <a:rPr lang="en-US" sz="2200" b="1" i="0" u="none" strike="noStrike" cap="none" dirty="0">
                <a:solidFill>
                  <a:schemeClr val="dk1"/>
                </a:solidFill>
                <a:latin typeface="Times New Roman"/>
                <a:ea typeface="Times New Roman"/>
                <a:cs typeface="Times New Roman"/>
                <a:sym typeface="Times New Roman"/>
              </a:rPr>
              <a:t>Operating System:</a:t>
            </a:r>
            <a:r>
              <a:rPr lang="en-US" sz="2200" b="0" i="0" u="none" strike="noStrike" cap="none" dirty="0">
                <a:solidFill>
                  <a:schemeClr val="dk1"/>
                </a:solidFill>
                <a:latin typeface="Times New Roman"/>
                <a:ea typeface="Times New Roman"/>
                <a:cs typeface="Times New Roman"/>
                <a:sym typeface="Times New Roman"/>
              </a:rPr>
              <a:t> Operating Systems and its components, Windows Operating Systems Versions and features, Installation process, Directory Hierarchy of Windows Operating System (single level and multiple level), Bootloader</a:t>
            </a:r>
            <a:endParaRPr dirty="0"/>
          </a:p>
          <a:p>
            <a:pPr marL="0" marR="0" lvl="0" indent="-139700" algn="just" rtl="0">
              <a:lnSpc>
                <a:spcPct val="115000"/>
              </a:lnSpc>
              <a:spcBef>
                <a:spcPts val="0"/>
              </a:spcBef>
              <a:spcAft>
                <a:spcPts val="0"/>
              </a:spcAft>
              <a:buClr>
                <a:schemeClr val="dk1"/>
              </a:buClr>
              <a:buSzPts val="2200"/>
              <a:buFont typeface="Arial"/>
              <a:buChar char="•"/>
            </a:pPr>
            <a:r>
              <a:rPr lang="en-US" sz="2200" b="1" i="0" u="none" strike="noStrike" cap="none" dirty="0">
                <a:solidFill>
                  <a:schemeClr val="dk1"/>
                </a:solidFill>
                <a:latin typeface="Times New Roman"/>
                <a:ea typeface="Times New Roman"/>
                <a:cs typeface="Times New Roman"/>
                <a:sym typeface="Times New Roman"/>
              </a:rPr>
              <a:t>Linux Operating System:</a:t>
            </a:r>
            <a:r>
              <a:rPr lang="en-US" sz="2200" b="0" i="0" u="none" strike="noStrike" cap="none" dirty="0">
                <a:solidFill>
                  <a:schemeClr val="dk1"/>
                </a:solidFill>
                <a:latin typeface="Times New Roman"/>
                <a:ea typeface="Times New Roman"/>
                <a:cs typeface="Times New Roman"/>
                <a:sym typeface="Times New Roman"/>
              </a:rPr>
              <a:t> Linux OS and its features, Distribution versions, installation process, Directory Hierarchy of Linux System (single level and multiple level). Partitions: Understanding disk partitions and obtaining partition information using system tools, Comparison of windows and Linux OS, Virtual Machines</a:t>
            </a:r>
            <a:endParaRPr dirty="0"/>
          </a:p>
          <a:p>
            <a:pPr marL="342900" marR="0" lvl="0" indent="-203200" algn="l" rtl="0">
              <a:spcBef>
                <a:spcPts val="440"/>
              </a:spcBef>
              <a:spcAft>
                <a:spcPts val="0"/>
              </a:spcAft>
              <a:buClr>
                <a:schemeClr val="dk1"/>
              </a:buClr>
              <a:buSzPts val="2200"/>
              <a:buFont typeface="Arial"/>
              <a:buNone/>
            </a:pPr>
            <a:endParaRPr sz="2200" b="0" i="0" u="none"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44424"/>
    </mc:Choice>
    <mc:Fallback xmlns="">
      <p:transition spd="slow" advTm="4442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7"/>
          <p:cNvSpPr txBox="1">
            <a:spLocks noGrp="1"/>
          </p:cNvSpPr>
          <p:nvPr>
            <p:ph type="body" idx="1"/>
          </p:nvPr>
        </p:nvSpPr>
        <p:spPr>
          <a:xfrm>
            <a:off x="457200" y="404812"/>
            <a:ext cx="8229600" cy="57213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Font typeface="Arial"/>
              <a:buChar char="•"/>
            </a:pPr>
            <a:r>
              <a:rPr lang="en-US" sz="2000" b="1" i="0" u="none">
                <a:solidFill>
                  <a:srgbClr val="610B4B"/>
                </a:solidFill>
                <a:latin typeface="Times New Roman"/>
                <a:ea typeface="Times New Roman"/>
                <a:cs typeface="Times New Roman"/>
                <a:sym typeface="Times New Roman"/>
              </a:rPr>
              <a:t>Secondary-Storage Management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 most important task of a computer system is to execute programs. These programs help you to access the data from the main memory during execution.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This memory of the computer is very small to store all data and programs permanently. The computer system offers secondary storage to back up the main memory.</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Today modern computers use hard drives/SSD as the primary storage of both programs and data.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However, the secondary storage management also works with storage devices, such as USB flash drives and CD/DVD drives.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Programs like assemblers and compilers are stored on the disk until it is loaded into memory, and then use the disk is used as a source and destination for processing.</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244" name="Google Shape;244;p1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20</a:t>
            </a:fld>
            <a:endParaRPr/>
          </a:p>
        </p:txBody>
      </p:sp>
      <p:pic>
        <p:nvPicPr>
          <p:cNvPr id="245" name="Google Shape;245;p1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46" name="Google Shape;246;p1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43730"/>
    </mc:Choice>
    <mc:Fallback xmlns="">
      <p:transition spd="slow" advTm="4373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3ffeccf302_0_21"/>
          <p:cNvSpPr txBox="1">
            <a:spLocks noGrp="1"/>
          </p:cNvSpPr>
          <p:nvPr>
            <p:ph type="body" idx="1"/>
          </p:nvPr>
        </p:nvSpPr>
        <p:spPr>
          <a:xfrm>
            <a:off x="457200" y="404812"/>
            <a:ext cx="8229600" cy="57213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Functions of Secondary storage management</a:t>
            </a:r>
            <a:endParaRPr/>
          </a:p>
          <a:p>
            <a:pPr marL="0" marR="0" lvl="0" indent="0" algn="just" rtl="0">
              <a:lnSpc>
                <a:spcPct val="100000"/>
              </a:lnSpc>
              <a:spcBef>
                <a:spcPts val="400"/>
              </a:spcBef>
              <a:spcAft>
                <a:spcPts val="0"/>
              </a:spcAft>
              <a:buNone/>
            </a:pPr>
            <a:r>
              <a:rPr lang="en-US" sz="2000" b="0" i="0" u="none">
                <a:solidFill>
                  <a:srgbClr val="333333"/>
                </a:solidFill>
                <a:latin typeface="Times New Roman"/>
                <a:ea typeface="Times New Roman"/>
                <a:cs typeface="Times New Roman"/>
                <a:sym typeface="Times New Roman"/>
              </a:rPr>
              <a:t>Here are some major functions of secondary storage management in the operating system:</a:t>
            </a:r>
            <a:endParaRPr sz="2000" b="0" i="0" u="none">
              <a:solidFill>
                <a:srgbClr val="333333"/>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endParaRPr sz="20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Storage allocation</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Free space management</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Disk scheduling</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252" name="Google Shape;252;g13ffeccf302_0_21"/>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21</a:t>
            </a:fld>
            <a:endParaRPr/>
          </a:p>
        </p:txBody>
      </p:sp>
      <p:pic>
        <p:nvPicPr>
          <p:cNvPr id="253" name="Google Shape;253;g13ffeccf302_0_2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54" name="Google Shape;254;g13ffeccf302_0_21"/>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53060"/>
    </mc:Choice>
    <mc:Fallback xmlns="">
      <p:transition spd="slow" advTm="5306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22</a:t>
            </a:fld>
            <a:endParaRPr/>
          </a:p>
        </p:txBody>
      </p:sp>
      <p:pic>
        <p:nvPicPr>
          <p:cNvPr id="260" name="Google Shape;260;p18" descr="Components of Operating System"/>
          <p:cNvPicPr preferRelativeResize="0">
            <a:picLocks noGrp="1"/>
          </p:cNvPicPr>
          <p:nvPr>
            <p:ph type="body" idx="1"/>
          </p:nvPr>
        </p:nvPicPr>
        <p:blipFill rotWithShape="1">
          <a:blip r:embed="rId3">
            <a:alphaModFix/>
          </a:blip>
          <a:srcRect/>
          <a:stretch/>
        </p:blipFill>
        <p:spPr>
          <a:xfrm>
            <a:off x="1116012" y="1557337"/>
            <a:ext cx="7056437" cy="3671887"/>
          </a:xfrm>
          <a:prstGeom prst="rect">
            <a:avLst/>
          </a:prstGeom>
          <a:noFill/>
          <a:ln>
            <a:noFill/>
          </a:ln>
        </p:spPr>
      </p:pic>
      <p:pic>
        <p:nvPicPr>
          <p:cNvPr id="261" name="Google Shape;261;p1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62" name="Google Shape;262;p1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21520"/>
    </mc:Choice>
    <mc:Fallback xmlns="">
      <p:transition spd="slow" advTm="2152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body" idx="1"/>
          </p:nvPr>
        </p:nvSpPr>
        <p:spPr>
          <a:xfrm>
            <a:off x="457200" y="620712"/>
            <a:ext cx="8229600" cy="55054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400"/>
              <a:buFont typeface="Arial"/>
              <a:buChar char="•"/>
            </a:pPr>
            <a:r>
              <a:rPr lang="en-US" sz="2400" b="1" i="0" u="none">
                <a:solidFill>
                  <a:srgbClr val="610B4B"/>
                </a:solidFill>
                <a:latin typeface="Times New Roman"/>
                <a:ea typeface="Times New Roman"/>
                <a:cs typeface="Times New Roman"/>
                <a:sym typeface="Times New Roman"/>
              </a:rPr>
              <a:t>I/O Device Management</a:t>
            </a:r>
            <a:endParaRPr/>
          </a:p>
          <a:p>
            <a:pPr marL="342900" marR="0" lvl="0" indent="-342900" algn="just"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One of the important use of an operating system that helps to hide the variations of specific hardware devices from the user.</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1" i="0" u="none">
                <a:solidFill>
                  <a:srgbClr val="333333"/>
                </a:solidFill>
                <a:latin typeface="Times New Roman"/>
                <a:ea typeface="Times New Roman"/>
                <a:cs typeface="Times New Roman"/>
                <a:sym typeface="Times New Roman"/>
              </a:rPr>
              <a:t>Functions of I/O management</a:t>
            </a:r>
            <a:endParaRPr/>
          </a:p>
          <a:p>
            <a:pPr marL="342900" marR="0" lvl="0" indent="-342900" algn="just"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The I/O management system offers the following functions, such as:</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It offers a buffer caching system</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It provides general device driver code</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It provides drivers for particular hardware devices.</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I/O helps you to know the individualities of a specific device.</a:t>
            </a:r>
            <a:endParaRPr/>
          </a:p>
          <a:p>
            <a:pPr marL="342900" marR="0" lvl="0" indent="-190500" algn="l" rtl="0">
              <a:spcBef>
                <a:spcPts val="480"/>
              </a:spcBef>
              <a:spcAft>
                <a:spcPts val="0"/>
              </a:spcAft>
              <a:buClr>
                <a:schemeClr val="dk1"/>
              </a:buClr>
              <a:buSzPts val="2400"/>
              <a:buFont typeface="Arial"/>
              <a:buNone/>
            </a:pPr>
            <a:endParaRPr sz="2400" b="0" i="0" u="none">
              <a:solidFill>
                <a:srgbClr val="000000"/>
              </a:solidFill>
              <a:latin typeface="Times New Roman"/>
              <a:ea typeface="Times New Roman"/>
              <a:cs typeface="Times New Roman"/>
              <a:sym typeface="Times New Roman"/>
            </a:endParaRPr>
          </a:p>
        </p:txBody>
      </p:sp>
      <p:sp>
        <p:nvSpPr>
          <p:cNvPr id="268" name="Google Shape;268;p1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23</a:t>
            </a:fld>
            <a:endParaRPr/>
          </a:p>
        </p:txBody>
      </p:sp>
      <p:pic>
        <p:nvPicPr>
          <p:cNvPr id="269" name="Google Shape;269;p1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70" name="Google Shape;270;p1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extLst>
      <p:ext uri="{BB962C8B-B14F-4D97-AF65-F5344CB8AC3E}">
        <p14:creationId xmlns:p14="http://schemas.microsoft.com/office/powerpoint/2010/main" val="1145990568"/>
      </p:ext>
    </p:extLst>
  </p:cSld>
  <p:clrMapOvr>
    <a:masterClrMapping/>
  </p:clrMapOvr>
  <mc:AlternateContent xmlns:mc="http://schemas.openxmlformats.org/markup-compatibility/2006">
    <mc:Choice xmlns:p14="http://schemas.microsoft.com/office/powerpoint/2010/main" Requires="p14">
      <p:transition spd="slow" p14:dur="2000" advTm="26581"/>
    </mc:Choice>
    <mc:Fallback>
      <p:transition spd="slow" advTm="2658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24</a:t>
            </a:fld>
            <a:endParaRPr/>
          </a:p>
        </p:txBody>
      </p:sp>
      <p:pic>
        <p:nvPicPr>
          <p:cNvPr id="276" name="Google Shape;276;p20" descr="Components of Operating System"/>
          <p:cNvPicPr preferRelativeResize="0">
            <a:picLocks noGrp="1"/>
          </p:cNvPicPr>
          <p:nvPr>
            <p:ph type="body" idx="1"/>
          </p:nvPr>
        </p:nvPicPr>
        <p:blipFill rotWithShape="1">
          <a:blip r:embed="rId3">
            <a:alphaModFix/>
          </a:blip>
          <a:srcRect/>
          <a:stretch/>
        </p:blipFill>
        <p:spPr>
          <a:xfrm>
            <a:off x="1316037" y="1350962"/>
            <a:ext cx="6511925" cy="4156075"/>
          </a:xfrm>
          <a:prstGeom prst="rect">
            <a:avLst/>
          </a:prstGeom>
          <a:noFill/>
          <a:ln>
            <a:noFill/>
          </a:ln>
        </p:spPr>
      </p:pic>
      <p:pic>
        <p:nvPicPr>
          <p:cNvPr id="277" name="Google Shape;277;p20"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78" name="Google Shape;278;p2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46453"/>
    </mc:Choice>
    <mc:Fallback xmlns="">
      <p:transition spd="slow" advTm="4645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1"/>
          <p:cNvSpPr txBox="1">
            <a:spLocks noGrp="1"/>
          </p:cNvSpPr>
          <p:nvPr>
            <p:ph type="body" idx="1"/>
          </p:nvPr>
        </p:nvSpPr>
        <p:spPr>
          <a:xfrm>
            <a:off x="457200" y="692150"/>
            <a:ext cx="8229600" cy="54340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Char char="•"/>
            </a:pPr>
            <a:r>
              <a:rPr lang="en-US" sz="2000" b="1" i="0" u="none">
                <a:solidFill>
                  <a:srgbClr val="610B4B"/>
                </a:solidFill>
                <a:latin typeface="Times New Roman"/>
                <a:ea typeface="Times New Roman"/>
                <a:cs typeface="Times New Roman"/>
                <a:sym typeface="Times New Roman"/>
              </a:rPr>
              <a:t>Security Management</a:t>
            </a:r>
            <a:endParaRPr b="1"/>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 various processes in an operating system need to be secured from other activities.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Therefore, various mechanisms can ensure those processes that want to operate files, memory CPU, and other hardware resources should have proper authorization from the operating system.</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Security refers to a mechanism for controlling the access of programs, processes, or users to the resources defined by computer controls to be imposed, together with some means of enforcement.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For example, memory addressing hardware helps to confirm that a process can be executed within its own address space.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The time ensures that no process has control of the CPU without renouncing it.</a:t>
            </a:r>
            <a:endParaRPr sz="2000" b="0" i="0" u="none">
              <a:solidFill>
                <a:srgbClr val="333333"/>
              </a:solidFill>
              <a:latin typeface="Times New Roman"/>
              <a:ea typeface="Times New Roman"/>
              <a:cs typeface="Times New Roman"/>
              <a:sym typeface="Times New Roman"/>
            </a:endParaRPr>
          </a:p>
        </p:txBody>
      </p:sp>
      <p:sp>
        <p:nvSpPr>
          <p:cNvPr id="284" name="Google Shape;284;p2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25</a:t>
            </a:fld>
            <a:endParaRPr/>
          </a:p>
        </p:txBody>
      </p:sp>
      <p:pic>
        <p:nvPicPr>
          <p:cNvPr id="285" name="Google Shape;285;p2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86" name="Google Shape;286;p2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25793"/>
    </mc:Choice>
    <mc:Fallback xmlns="">
      <p:transition spd="slow" advTm="2579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13ffeccf302_0_28"/>
          <p:cNvSpPr txBox="1">
            <a:spLocks noGrp="1"/>
          </p:cNvSpPr>
          <p:nvPr>
            <p:ph type="body" idx="1"/>
          </p:nvPr>
        </p:nvSpPr>
        <p:spPr>
          <a:xfrm>
            <a:off x="457200" y="692150"/>
            <a:ext cx="8229600" cy="5433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Char char="•"/>
            </a:pPr>
            <a:r>
              <a:rPr lang="en-US" sz="2000" b="1" i="0" u="none">
                <a:solidFill>
                  <a:srgbClr val="610B4B"/>
                </a:solidFill>
                <a:latin typeface="Times New Roman"/>
                <a:ea typeface="Times New Roman"/>
                <a:cs typeface="Times New Roman"/>
                <a:sym typeface="Times New Roman"/>
              </a:rPr>
              <a:t>Security Management</a:t>
            </a:r>
            <a:endParaRPr b="1"/>
          </a:p>
          <a:p>
            <a:pPr marL="342900" marR="0" lvl="0" indent="-342900" algn="just" rtl="0">
              <a:lnSpc>
                <a:spcPct val="100000"/>
              </a:lnSpc>
              <a:spcBef>
                <a:spcPts val="400"/>
              </a:spcBef>
              <a:spcAft>
                <a:spcPts val="0"/>
              </a:spcAft>
              <a:buClr>
                <a:srgbClr val="333333"/>
              </a:buClr>
              <a:buSzPts val="2000"/>
              <a:buFont typeface="Arial"/>
              <a:buChar char="•"/>
            </a:pPr>
            <a:r>
              <a:rPr lang="en-US" sz="2000">
                <a:solidFill>
                  <a:srgbClr val="333333"/>
                </a:solidFill>
                <a:latin typeface="Times New Roman"/>
                <a:ea typeface="Times New Roman"/>
                <a:cs typeface="Times New Roman"/>
                <a:sym typeface="Times New Roman"/>
              </a:rPr>
              <a:t>N</a:t>
            </a:r>
            <a:r>
              <a:rPr lang="en-US" sz="2000" b="0" i="0" u="none">
                <a:solidFill>
                  <a:srgbClr val="333333"/>
                </a:solidFill>
                <a:latin typeface="Times New Roman"/>
                <a:ea typeface="Times New Roman"/>
                <a:cs typeface="Times New Roman"/>
                <a:sym typeface="Times New Roman"/>
              </a:rPr>
              <a:t>o process is allowed to do its own I/O to protect, which helps you to keep the integrity of the various peripheral devices.</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Security can improve reliability by detecting latent errors at the interfaces between component subsystems.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Early detection of interface errors can prevent the foulness of a healthy subsystem by a malfunctioning subsystem. </a:t>
            </a:r>
            <a:endParaRPr sz="2000" b="0" i="0" u="none">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An unprotected resource cannot misuse by an unauthorized or incompetent user.</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292" name="Google Shape;292;g13ffeccf302_0_28"/>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26</a:t>
            </a:fld>
            <a:endParaRPr/>
          </a:p>
        </p:txBody>
      </p:sp>
      <p:pic>
        <p:nvPicPr>
          <p:cNvPr id="293" name="Google Shape;293;g13ffeccf302_0_2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94" name="Google Shape;294;g13ffeccf302_0_28"/>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1265"/>
    </mc:Choice>
    <mc:Fallback xmlns="">
      <p:transition spd="slow" advTm="3126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27</a:t>
            </a:fld>
            <a:endParaRPr/>
          </a:p>
        </p:txBody>
      </p:sp>
      <p:pic>
        <p:nvPicPr>
          <p:cNvPr id="300" name="Google Shape;300;p22" descr="Components of Operating System"/>
          <p:cNvPicPr preferRelativeResize="0">
            <a:picLocks noGrp="1"/>
          </p:cNvPicPr>
          <p:nvPr>
            <p:ph type="body" idx="1"/>
          </p:nvPr>
        </p:nvPicPr>
        <p:blipFill rotWithShape="1">
          <a:blip r:embed="rId3">
            <a:alphaModFix/>
          </a:blip>
          <a:srcRect/>
          <a:stretch/>
        </p:blipFill>
        <p:spPr>
          <a:xfrm>
            <a:off x="1763712" y="407987"/>
            <a:ext cx="5903912" cy="5468937"/>
          </a:xfrm>
          <a:prstGeom prst="rect">
            <a:avLst/>
          </a:prstGeom>
          <a:noFill/>
          <a:ln>
            <a:noFill/>
          </a:ln>
        </p:spPr>
      </p:pic>
      <p:pic>
        <p:nvPicPr>
          <p:cNvPr id="301" name="Google Shape;301;p22"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302" name="Google Shape;302;p2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10932"/>
    </mc:Choice>
    <mc:Fallback xmlns="">
      <p:transition spd="slow" advTm="1093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3"/>
          <p:cNvSpPr txBox="1">
            <a:spLocks noGrp="1"/>
          </p:cNvSpPr>
          <p:nvPr>
            <p:ph type="body" idx="1"/>
          </p:nvPr>
        </p:nvSpPr>
        <p:spPr>
          <a:xfrm>
            <a:off x="595312" y="463550"/>
            <a:ext cx="8229600" cy="53609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610B4B"/>
              </a:buClr>
              <a:buSzPts val="2000"/>
              <a:buFont typeface="Arial"/>
              <a:buChar char="•"/>
            </a:pPr>
            <a:r>
              <a:rPr lang="en-US" sz="2000" b="1" i="0" u="none">
                <a:solidFill>
                  <a:srgbClr val="610B4B"/>
                </a:solidFill>
                <a:latin typeface="Times New Roman"/>
                <a:ea typeface="Times New Roman"/>
                <a:cs typeface="Times New Roman"/>
                <a:sym typeface="Times New Roman"/>
              </a:rPr>
              <a:t>Command Interpreter System</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One of the most important components of an operating system is its command interpreter. The command interpreter is the primary interface between the user and the rest of the system.</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Many commands are given to the operating system by control statements. A program that reads and interprets control statements is automatically executed when a new job is started in a batch system or a user logs in to a time-shared system. This program is variously called</a:t>
            </a:r>
            <a:r>
              <a:rPr lang="en-US" sz="2000">
                <a:solidFill>
                  <a:srgbClr val="333333"/>
                </a:solidFill>
                <a:latin typeface="Times New Roman"/>
                <a:ea typeface="Times New Roman"/>
                <a:cs typeface="Times New Roman"/>
                <a:sym typeface="Times New Roman"/>
              </a:rPr>
              <a:t>:</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The control card interpreter,</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The command-line interpreter,</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The shell (in UNIX), and so on.</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Its function is quite simple, get the next command statement, and execute it. The command statements deal with process management, I/O handling, secondary storage management, main memory management, file system access, protection, and networking.</a:t>
            </a:r>
            <a:endParaRPr/>
          </a:p>
          <a:p>
            <a:pPr marL="342900" marR="0" lvl="0" indent="-342900" algn="l" rtl="0">
              <a:lnSpc>
                <a:spcPct val="100000"/>
              </a:lnSpc>
              <a:spcBef>
                <a:spcPts val="400"/>
              </a:spcBef>
              <a:spcAft>
                <a:spcPts val="0"/>
              </a:spcAft>
              <a:buClr>
                <a:schemeClr val="dk1"/>
              </a:buClr>
              <a:buSzPts val="2000"/>
              <a:buFont typeface="Arial"/>
              <a:buNone/>
            </a:pPr>
            <a:br>
              <a:rPr lang="en-US" sz="2000" b="0" i="0" u="none">
                <a:solidFill>
                  <a:schemeClr val="dk1"/>
                </a:solidFill>
                <a:latin typeface="Times New Roman"/>
                <a:ea typeface="Times New Roman"/>
                <a:cs typeface="Times New Roman"/>
                <a:sym typeface="Times New Roman"/>
              </a:rPr>
            </a:br>
            <a:endParaRPr/>
          </a:p>
        </p:txBody>
      </p:sp>
      <p:sp>
        <p:nvSpPr>
          <p:cNvPr id="308" name="Google Shape;308;p2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28</a:t>
            </a:fld>
            <a:endParaRPr/>
          </a:p>
        </p:txBody>
      </p:sp>
      <p:pic>
        <p:nvPicPr>
          <p:cNvPr id="309" name="Google Shape;309;p2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10" name="Google Shape;310;p2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44633"/>
    </mc:Choice>
    <mc:Fallback xmlns="">
      <p:transition spd="slow" advTm="4463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29</a:t>
            </a:fld>
            <a:endParaRPr/>
          </a:p>
        </p:txBody>
      </p:sp>
      <p:pic>
        <p:nvPicPr>
          <p:cNvPr id="316" name="Google Shape;316;p24" descr="Components of Operating System"/>
          <p:cNvPicPr preferRelativeResize="0">
            <a:picLocks noGrp="1"/>
          </p:cNvPicPr>
          <p:nvPr>
            <p:ph type="body" idx="1"/>
          </p:nvPr>
        </p:nvPicPr>
        <p:blipFill rotWithShape="1">
          <a:blip r:embed="rId3">
            <a:alphaModFix/>
          </a:blip>
          <a:srcRect/>
          <a:stretch/>
        </p:blipFill>
        <p:spPr>
          <a:xfrm>
            <a:off x="1547812" y="923925"/>
            <a:ext cx="5903912" cy="4929187"/>
          </a:xfrm>
          <a:prstGeom prst="rect">
            <a:avLst/>
          </a:prstGeom>
          <a:noFill/>
          <a:ln>
            <a:noFill/>
          </a:ln>
        </p:spPr>
      </p:pic>
      <p:pic>
        <p:nvPicPr>
          <p:cNvPr id="317" name="Google Shape;317;p24"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318" name="Google Shape;318;p2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268"/>
    </mc:Choice>
    <mc:Fallback xmlns="">
      <p:transition spd="slow" advTm="32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457200" y="277812"/>
            <a:ext cx="8229600" cy="7731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4400" b="0" i="0" u="none">
                <a:solidFill>
                  <a:schemeClr val="dk1"/>
                </a:solidFill>
                <a:latin typeface="Times New Roman"/>
                <a:ea typeface="Times New Roman"/>
                <a:cs typeface="Times New Roman"/>
                <a:sym typeface="Times New Roman"/>
              </a:rPr>
              <a:t>What is an Operating System?</a:t>
            </a:r>
            <a:endParaRPr/>
          </a:p>
        </p:txBody>
      </p:sp>
      <p:sp>
        <p:nvSpPr>
          <p:cNvPr id="106" name="Google Shape;106;p3"/>
          <p:cNvSpPr txBox="1">
            <a:spLocks noGrp="1"/>
          </p:cNvSpPr>
          <p:nvPr>
            <p:ph type="body" idx="1"/>
          </p:nvPr>
        </p:nvSpPr>
        <p:spPr>
          <a:xfrm>
            <a:off x="569912" y="1050925"/>
            <a:ext cx="8159750" cy="47513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What is an Operating system?</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A program that acts as an intermediate/ interface between a user of a computer and the computer hardware.</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Resource allocator (Managing the resources efficiently)</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Control Program</a:t>
            </a:r>
            <a:endParaRPr/>
          </a:p>
          <a:p>
            <a:pPr marL="342900" lvl="0" indent="-228600" algn="l" rtl="0">
              <a:lnSpc>
                <a:spcPct val="100000"/>
              </a:lnSpc>
              <a:spcBef>
                <a:spcPts val="360"/>
              </a:spcBef>
              <a:spcAft>
                <a:spcPts val="0"/>
              </a:spcAft>
              <a:buClr>
                <a:schemeClr val="dk1"/>
              </a:buClr>
              <a:buSzPts val="1800"/>
              <a:buFont typeface="Arial"/>
              <a:buNone/>
            </a:pPr>
            <a:endParaRPr sz="1800" b="1"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Operating system goals: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Execute user programs and make problem solving easier.</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Make the computer system convenient to use</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Efficiently use available resources</a:t>
            </a:r>
            <a:endParaRPr/>
          </a:p>
          <a:p>
            <a:pPr marL="342900" lvl="0" indent="-342900" algn="l" rtl="0">
              <a:lnSpc>
                <a:spcPct val="100000"/>
              </a:lnSpc>
              <a:spcBef>
                <a:spcPts val="400"/>
              </a:spcBef>
              <a:spcAft>
                <a:spcPts val="0"/>
              </a:spcAft>
              <a:buClr>
                <a:schemeClr val="dk1"/>
              </a:buClr>
              <a:buSzPts val="2000"/>
              <a:buNone/>
            </a:pPr>
            <a:endParaRPr sz="20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An operating system is the one program that is running at all the times on the computer- usually called the kernel.</a:t>
            </a:r>
            <a:endParaRPr/>
          </a:p>
          <a:p>
            <a:pPr marL="34290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Kernel is a program that (allow) let the hardware to recognize and read the program/process.</a:t>
            </a:r>
            <a:endParaRPr/>
          </a:p>
        </p:txBody>
      </p:sp>
      <p:pic>
        <p:nvPicPr>
          <p:cNvPr id="107" name="Google Shape;107;p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08" name="Google Shape;108;p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2750"/>
    </mc:Choice>
    <mc:Fallback xmlns="">
      <p:transition spd="slow" advTm="3275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Windows Operating Systems</a:t>
            </a:r>
            <a:br>
              <a:rPr lang="en-US" sz="2800" b="0" i="0" u="none">
                <a:solidFill>
                  <a:schemeClr val="dk1"/>
                </a:solidFill>
                <a:latin typeface="Times New Roman"/>
                <a:ea typeface="Times New Roman"/>
                <a:cs typeface="Times New Roman"/>
                <a:sym typeface="Times New Roman"/>
              </a:rPr>
            </a:br>
            <a:r>
              <a:rPr lang="en-US" sz="2800" b="0" i="0" u="none">
                <a:solidFill>
                  <a:schemeClr val="dk1"/>
                </a:solidFill>
                <a:latin typeface="Times New Roman"/>
                <a:ea typeface="Times New Roman"/>
                <a:cs typeface="Times New Roman"/>
                <a:sym typeface="Times New Roman"/>
              </a:rPr>
              <a:t>Versions and features</a:t>
            </a:r>
            <a:endParaRPr/>
          </a:p>
        </p:txBody>
      </p:sp>
      <p:pic>
        <p:nvPicPr>
          <p:cNvPr id="324" name="Google Shape;324;p25"/>
          <p:cNvPicPr preferRelativeResize="0">
            <a:picLocks noGrp="1"/>
          </p:cNvPicPr>
          <p:nvPr>
            <p:ph type="body" idx="1"/>
          </p:nvPr>
        </p:nvPicPr>
        <p:blipFill rotWithShape="1">
          <a:blip r:embed="rId3">
            <a:alphaModFix/>
          </a:blip>
          <a:srcRect/>
          <a:stretch/>
        </p:blipFill>
        <p:spPr>
          <a:xfrm>
            <a:off x="457200" y="1949450"/>
            <a:ext cx="8229600" cy="3827462"/>
          </a:xfrm>
          <a:prstGeom prst="rect">
            <a:avLst/>
          </a:prstGeom>
          <a:noFill/>
          <a:ln>
            <a:noFill/>
          </a:ln>
        </p:spPr>
      </p:pic>
      <p:sp>
        <p:nvSpPr>
          <p:cNvPr id="325" name="Google Shape;325;p2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30</a:t>
            </a:fld>
            <a:endParaRPr/>
          </a:p>
        </p:txBody>
      </p:sp>
      <p:pic>
        <p:nvPicPr>
          <p:cNvPr id="326" name="Google Shape;326;p25"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327" name="Google Shape;327;p2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76713"/>
    </mc:Choice>
    <mc:Fallback xmlns="">
      <p:transition spd="slow" advTm="7671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6"/>
          <p:cNvSpPr txBox="1">
            <a:spLocks noGrp="1"/>
          </p:cNvSpPr>
          <p:nvPr>
            <p:ph type="body" idx="1"/>
          </p:nvPr>
        </p:nvSpPr>
        <p:spPr>
          <a:xfrm>
            <a:off x="457200" y="620712"/>
            <a:ext cx="8229600" cy="55054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1. Windows 1.0</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November 20, 1985 </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Pure Operating Environment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Used Graphical User Interface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Simple Graphics</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Offered limited multi-tasking was expected to have a better future potential</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2. Windows 2.0</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December 9, 1987</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16-bit Graphic User Interface (GUI) based operating environment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Introduced Control Panel, and the first version of MS Word and Excel</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Unlike Windows 1.0, it had the capacity to allow applications to overlap each other</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also the last Windows OS which did not require a hard disk</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Hardware played an important role</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33" name="Google Shape;333;p2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31</a:t>
            </a:fld>
            <a:endParaRPr/>
          </a:p>
        </p:txBody>
      </p:sp>
      <p:pic>
        <p:nvPicPr>
          <p:cNvPr id="334" name="Google Shape;334;p2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35" name="Google Shape;335;p2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40965"/>
    </mc:Choice>
    <mc:Fallback xmlns="">
      <p:transition spd="slow" advTm="4096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7"/>
          <p:cNvSpPr txBox="1">
            <a:spLocks noGrp="1"/>
          </p:cNvSpPr>
          <p:nvPr>
            <p:ph type="body" idx="1"/>
          </p:nvPr>
        </p:nvSpPr>
        <p:spPr>
          <a:xfrm>
            <a:off x="427037" y="750887"/>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3. Windows 3.0</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in 1990</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better at multitasking</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Used 8086 microprocessors</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has both, conventional and extendable memory</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First version of Windows to gather critical appreciation</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Better memory/ storage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Note*</a:t>
            </a:r>
            <a:r>
              <a:rPr lang="en-US" sz="2000" b="0" i="0" u="none">
                <a:solidFill>
                  <a:srgbClr val="333333"/>
                </a:solidFill>
                <a:latin typeface="Times New Roman"/>
                <a:ea typeface="Times New Roman"/>
                <a:cs typeface="Times New Roman"/>
                <a:sym typeface="Times New Roman"/>
              </a:rPr>
              <a:t> – None of the above mentioned Windows was Operating Systems. They all came under the category of Windows, working based on a graphical operating environment. It was Windows 95, which was the first Operating System released by Microsoft.</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41" name="Google Shape;341;p2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32</a:t>
            </a:fld>
            <a:endParaRPr/>
          </a:p>
        </p:txBody>
      </p:sp>
      <p:pic>
        <p:nvPicPr>
          <p:cNvPr id="342" name="Google Shape;342;p2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43" name="Google Shape;343;p2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29480"/>
    </mc:Choice>
    <mc:Fallback xmlns="">
      <p:transition spd="slow" advTm="2948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body" idx="1"/>
          </p:nvPr>
        </p:nvSpPr>
        <p:spPr>
          <a:xfrm>
            <a:off x="457200" y="765175"/>
            <a:ext cx="8229600" cy="5360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4. Window 95</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the first complete Operating System </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August 15, 1995</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merged MS-DOS and Windows products</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simplified plug and play features</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Taskbar and Start menu was introduced with this Windows OS</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Advanced from 16 bit GUI to 32 bit GUI</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Long file names could be saved</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Initially, computers with Windows 95 did not have Internet Explorer installed but by the release date of Windows 95, the first version of Internet Explorer was installed in the software</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On December 31, 2001, Windows declared this version of OS outdated and ended its support for the same</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49" name="Google Shape;349;p2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33</a:t>
            </a:fld>
            <a:endParaRPr/>
          </a:p>
        </p:txBody>
      </p:sp>
      <p:pic>
        <p:nvPicPr>
          <p:cNvPr id="350" name="Google Shape;350;p2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51" name="Google Shape;351;p2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51499"/>
    </mc:Choice>
    <mc:Fallback xmlns="">
      <p:transition spd="slow" advTm="51499"/>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9"/>
          <p:cNvSpPr txBox="1">
            <a:spLocks noGrp="1"/>
          </p:cNvSpPr>
          <p:nvPr>
            <p:ph type="body" idx="1"/>
          </p:nvPr>
        </p:nvSpPr>
        <p:spPr>
          <a:xfrm>
            <a:off x="331787" y="7620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5. Windows 98</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to manufacturing on May 15, 1998</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a 16 bit and 32 bit product based on MS DOS</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not an entirely new version but just a tuned-up version to Windows 95</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Internet Explorer 4.01 was released along with this Windows version</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did not support USB printers or mass storage devices </a:t>
            </a:r>
            <a:endParaRPr/>
          </a:p>
          <a:p>
            <a:pPr marL="342900" marR="0" lvl="0" indent="-342900" algn="l"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An update to this version “Windows SE” was released in 1999</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57" name="Google Shape;357;p2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34</a:t>
            </a:fld>
            <a:endParaRPr/>
          </a:p>
        </p:txBody>
      </p:sp>
      <p:pic>
        <p:nvPicPr>
          <p:cNvPr id="358" name="Google Shape;358;p2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59" name="Google Shape;359;p2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4385"/>
    </mc:Choice>
    <mc:Fallback xmlns="">
      <p:transition spd="slow" advTm="3438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0"/>
          <p:cNvSpPr txBox="1">
            <a:spLocks noGrp="1"/>
          </p:cNvSpPr>
          <p:nvPr>
            <p:ph type="body" idx="1"/>
          </p:nvPr>
        </p:nvSpPr>
        <p:spPr>
          <a:xfrm>
            <a:off x="319087" y="69215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400"/>
              <a:buFont typeface="Arial"/>
              <a:buChar char="•"/>
            </a:pPr>
            <a:r>
              <a:rPr lang="en-US" sz="2400" b="1" i="0" u="none">
                <a:solidFill>
                  <a:srgbClr val="333333"/>
                </a:solidFill>
                <a:latin typeface="Times New Roman"/>
                <a:ea typeface="Times New Roman"/>
                <a:cs typeface="Times New Roman"/>
                <a:sym typeface="Times New Roman"/>
              </a:rPr>
              <a:t>6. Windows 2000</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was officially released on February 17, 2000. However, its manufacturing had begun in late 1999</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 core set of features was followed for manufacturing Windows 2000 but 4 different editions, targeting different sectors of the market were released. These included: Server, Professional, Advanced Server and Datacenter Server</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was considered as one of the most secure OS ever</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 local disk manager was introduced with these Windows</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Multilingual User Interface – it supported many different languages</a:t>
            </a:r>
            <a:endParaRPr/>
          </a:p>
          <a:p>
            <a:pPr marL="342900" marR="0" lvl="0" indent="-190500" algn="l" rtl="0">
              <a:spcBef>
                <a:spcPts val="480"/>
              </a:spcBef>
              <a:spcAft>
                <a:spcPts val="0"/>
              </a:spcAft>
              <a:buClr>
                <a:schemeClr val="dk1"/>
              </a:buClr>
              <a:buSzPts val="2400"/>
              <a:buFont typeface="Arial"/>
              <a:buNone/>
            </a:pPr>
            <a:endParaRPr sz="2400" b="0" i="0" u="none">
              <a:solidFill>
                <a:srgbClr val="333333"/>
              </a:solidFill>
              <a:latin typeface="Times New Roman"/>
              <a:ea typeface="Times New Roman"/>
              <a:cs typeface="Times New Roman"/>
              <a:sym typeface="Times New Roman"/>
            </a:endParaRPr>
          </a:p>
        </p:txBody>
      </p:sp>
      <p:sp>
        <p:nvSpPr>
          <p:cNvPr id="365" name="Google Shape;365;p3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35</a:t>
            </a:fld>
            <a:endParaRPr/>
          </a:p>
        </p:txBody>
      </p:sp>
      <p:pic>
        <p:nvPicPr>
          <p:cNvPr id="366" name="Google Shape;366;p3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67" name="Google Shape;367;p3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2857"/>
    </mc:Choice>
    <mc:Fallback xmlns="">
      <p:transition spd="slow" advTm="3285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body" idx="1"/>
          </p:nvPr>
        </p:nvSpPr>
        <p:spPr>
          <a:xfrm>
            <a:off x="333375" y="620712"/>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7. Windows XP</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While the manufacturing started on August 24, 2001, the official product was released on October 25, 2001</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Advanced portable PC support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Automatic wireless connection support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Fast start-up</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Better Graphical User Interface (GUI)</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Help and support centre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8. Windows Vista</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January 30, 2007</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had an upgraded version of Graphical User Interface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the first operating system to use DVD-ROM for installation</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73" name="Google Shape;373;p3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36</a:t>
            </a:fld>
            <a:endParaRPr/>
          </a:p>
        </p:txBody>
      </p:sp>
      <p:pic>
        <p:nvPicPr>
          <p:cNvPr id="374" name="Google Shape;374;p3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75" name="Google Shape;375;p3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44395"/>
    </mc:Choice>
    <mc:Fallback xmlns="">
      <p:transition spd="slow" advTm="44395"/>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2"/>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9.</a:t>
            </a:r>
            <a:r>
              <a:rPr lang="en-US" sz="2000" b="0" i="0" u="none">
                <a:solidFill>
                  <a:srgbClr val="333333"/>
                </a:solidFill>
                <a:latin typeface="Times New Roman"/>
                <a:ea typeface="Times New Roman"/>
                <a:cs typeface="Times New Roman"/>
                <a:sym typeface="Times New Roman"/>
              </a:rPr>
              <a:t> </a:t>
            </a:r>
            <a:r>
              <a:rPr lang="en-US" sz="2000" b="1" i="0" u="none">
                <a:solidFill>
                  <a:srgbClr val="333333"/>
                </a:solidFill>
                <a:latin typeface="Times New Roman"/>
                <a:ea typeface="Times New Roman"/>
                <a:cs typeface="Times New Roman"/>
                <a:sym typeface="Times New Roman"/>
              </a:rPr>
              <a:t>Windows 7</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on October 22, 2009</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 large number of new features were introduced</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Redesigned Windows shell with an updated taskbar</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Incremental upgrade to the Windows line</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Libraries were added in the file management system</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A few features from the past Windows were removed</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Extended hardware support</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1" i="0" u="none">
                <a:solidFill>
                  <a:srgbClr val="333333"/>
                </a:solidFill>
                <a:latin typeface="Times New Roman"/>
                <a:ea typeface="Times New Roman"/>
                <a:cs typeface="Times New Roman"/>
                <a:sym typeface="Times New Roman"/>
              </a:rPr>
              <a:t>10. Windows 8</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It was released for retail on October 26, 2012</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Optimisations for touch-based. Installed in new devices like Laptops, Mobile phones, tablets, etc.</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Increased integration with cloud services. Windows Store service for software distribution. Task manager had been redesigned</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New security features were introduced</a:t>
            </a:r>
            <a:endParaRPr/>
          </a:p>
          <a:p>
            <a:pPr marL="342900" marR="0" lvl="0" indent="-342900" algn="just" rtl="0">
              <a:lnSpc>
                <a:spcPct val="100000"/>
              </a:lnSpc>
              <a:spcBef>
                <a:spcPts val="400"/>
              </a:spcBef>
              <a:spcAft>
                <a:spcPts val="0"/>
              </a:spcAft>
              <a:buClr>
                <a:srgbClr val="333333"/>
              </a:buClr>
              <a:buSzPts val="2000"/>
              <a:buFont typeface="Arial"/>
              <a:buChar char="•"/>
            </a:pPr>
            <a:r>
              <a:rPr lang="en-US" sz="2000" b="0" i="0" u="none">
                <a:solidFill>
                  <a:srgbClr val="333333"/>
                </a:solidFill>
                <a:latin typeface="Times New Roman"/>
                <a:ea typeface="Times New Roman"/>
                <a:cs typeface="Times New Roman"/>
                <a:sym typeface="Times New Roman"/>
              </a:rPr>
              <a:t>Online Applications could be directly downloaded</a:t>
            </a:r>
            <a:endParaRPr/>
          </a:p>
          <a:p>
            <a:pPr marL="342900" marR="0" lvl="0" indent="-215900" algn="l" rtl="0">
              <a:spcBef>
                <a:spcPts val="400"/>
              </a:spcBef>
              <a:spcAft>
                <a:spcPts val="0"/>
              </a:spcAft>
              <a:buClr>
                <a:schemeClr val="dk1"/>
              </a:buClr>
              <a:buSzPts val="2000"/>
              <a:buFont typeface="Arial"/>
              <a:buNone/>
            </a:pPr>
            <a:endParaRPr sz="2000" b="0" i="0" u="none">
              <a:solidFill>
                <a:srgbClr val="333333"/>
              </a:solidFill>
              <a:latin typeface="Times New Roman"/>
              <a:ea typeface="Times New Roman"/>
              <a:cs typeface="Times New Roman"/>
              <a:sym typeface="Times New Roman"/>
            </a:endParaRPr>
          </a:p>
        </p:txBody>
      </p:sp>
      <p:sp>
        <p:nvSpPr>
          <p:cNvPr id="381" name="Google Shape;381;p3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37</a:t>
            </a:fld>
            <a:endParaRPr/>
          </a:p>
        </p:txBody>
      </p:sp>
      <p:pic>
        <p:nvPicPr>
          <p:cNvPr id="382" name="Google Shape;382;p3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83" name="Google Shape;383;p32"/>
          <p:cNvSpPr txBox="1"/>
          <p:nvPr/>
        </p:nvSpPr>
        <p:spPr>
          <a:xfrm>
            <a:off x="319087" y="6296025"/>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8793"/>
    </mc:Choice>
    <mc:Fallback xmlns="">
      <p:transition spd="slow" advTm="38793"/>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3"/>
          <p:cNvSpPr txBox="1">
            <a:spLocks noGrp="1"/>
          </p:cNvSpPr>
          <p:nvPr>
            <p:ph type="body" idx="1"/>
          </p:nvPr>
        </p:nvSpPr>
        <p:spPr>
          <a:xfrm>
            <a:off x="457200" y="620712"/>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33333"/>
              </a:buClr>
              <a:buSzPts val="2400"/>
              <a:buFont typeface="Arial"/>
              <a:buChar char="•"/>
            </a:pPr>
            <a:r>
              <a:rPr lang="en-US" sz="2400" b="1" i="0" u="none">
                <a:solidFill>
                  <a:srgbClr val="333333"/>
                </a:solidFill>
                <a:latin typeface="Times New Roman"/>
                <a:ea typeface="Times New Roman"/>
                <a:cs typeface="Times New Roman"/>
                <a:sym typeface="Times New Roman"/>
              </a:rPr>
              <a:t>11. Windows 10</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was released on July 29, 2015</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Addresses shortcomings in the user interface first introduced with Windows 8</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A virtual desktop system</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It had the ability to run windows store apps within windows on the desktop rather than in the full-screen mode</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Included new icons</a:t>
            </a:r>
            <a:endParaRPr/>
          </a:p>
          <a:p>
            <a:pPr marL="342900" marR="0" lvl="0" indent="-342900" algn="l" rtl="0">
              <a:lnSpc>
                <a:spcPct val="100000"/>
              </a:lnSpc>
              <a:spcBef>
                <a:spcPts val="480"/>
              </a:spcBef>
              <a:spcAft>
                <a:spcPts val="0"/>
              </a:spcAft>
              <a:buClr>
                <a:srgbClr val="333333"/>
              </a:buClr>
              <a:buSzPts val="2400"/>
              <a:buFont typeface="Arial"/>
              <a:buChar char="•"/>
            </a:pPr>
            <a:r>
              <a:rPr lang="en-US" sz="2400" b="0" i="0" u="none">
                <a:solidFill>
                  <a:srgbClr val="333333"/>
                </a:solidFill>
                <a:latin typeface="Times New Roman"/>
                <a:ea typeface="Times New Roman"/>
                <a:cs typeface="Times New Roman"/>
                <a:sym typeface="Times New Roman"/>
              </a:rPr>
              <a:t>To reduce storage shortcomings, Windows 10 automatically compresses the file size</a:t>
            </a:r>
            <a:endParaRPr/>
          </a:p>
          <a:p>
            <a:pPr marL="342900" marR="0" lvl="0" indent="-190500" algn="l" rtl="0">
              <a:spcBef>
                <a:spcPts val="480"/>
              </a:spcBef>
              <a:spcAft>
                <a:spcPts val="0"/>
              </a:spcAft>
              <a:buClr>
                <a:schemeClr val="dk1"/>
              </a:buClr>
              <a:buSzPts val="2400"/>
              <a:buFont typeface="Arial"/>
              <a:buNone/>
            </a:pPr>
            <a:endParaRPr sz="2400" b="0" i="0" u="none">
              <a:solidFill>
                <a:srgbClr val="333333"/>
              </a:solidFill>
              <a:latin typeface="Times New Roman"/>
              <a:ea typeface="Times New Roman"/>
              <a:cs typeface="Times New Roman"/>
              <a:sym typeface="Times New Roman"/>
            </a:endParaRPr>
          </a:p>
        </p:txBody>
      </p:sp>
      <p:sp>
        <p:nvSpPr>
          <p:cNvPr id="389" name="Google Shape;389;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38</a:t>
            </a:fld>
            <a:endParaRPr/>
          </a:p>
        </p:txBody>
      </p:sp>
      <p:pic>
        <p:nvPicPr>
          <p:cNvPr id="390" name="Google Shape;390;p3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91" name="Google Shape;391;p3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56344"/>
    </mc:Choice>
    <mc:Fallback xmlns="">
      <p:transition spd="slow" advTm="56344"/>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Installation process</a:t>
            </a:r>
            <a:endParaRPr/>
          </a:p>
        </p:txBody>
      </p:sp>
      <p:sp>
        <p:nvSpPr>
          <p:cNvPr id="398" name="Google Shape;398;p3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Set up the display environment</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Erase the primary boot disk</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Set up the BIOS</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Install the operating system</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Install the operating system, update the drivers, and run operating system updates, as necessary.</a:t>
            </a:r>
            <a:endParaRPr/>
          </a:p>
          <a:p>
            <a:pPr marL="342900" marR="0" lvl="0" indent="-190500" algn="l" rtl="0">
              <a:spcBef>
                <a:spcPts val="480"/>
              </a:spcBef>
              <a:spcAft>
                <a:spcPts val="0"/>
              </a:spcAft>
              <a:buClr>
                <a:schemeClr val="dk1"/>
              </a:buClr>
              <a:buSzPts val="2400"/>
              <a:buFont typeface="Arial"/>
              <a:buNone/>
            </a:pPr>
            <a:endParaRPr sz="2400" b="0" i="0" u="none">
              <a:solidFill>
                <a:srgbClr val="202124"/>
              </a:solidFill>
              <a:latin typeface="Times New Roman"/>
              <a:ea typeface="Times New Roman"/>
              <a:cs typeface="Times New Roman"/>
              <a:sym typeface="Times New Roman"/>
            </a:endParaRPr>
          </a:p>
        </p:txBody>
      </p:sp>
      <p:sp>
        <p:nvSpPr>
          <p:cNvPr id="399" name="Google Shape;399;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39</a:t>
            </a:fld>
            <a:endParaRPr/>
          </a:p>
        </p:txBody>
      </p:sp>
      <p:pic>
        <p:nvPicPr>
          <p:cNvPr id="400" name="Google Shape;400;p3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01" name="Google Shape;401;p3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19910"/>
    </mc:Choice>
    <mc:Fallback xmlns="">
      <p:transition spd="slow" advTm="1991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457200" y="-315912"/>
            <a:ext cx="8229600" cy="190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br>
              <a:rPr lang="en-US" sz="2800" b="0" i="0" u="none">
                <a:solidFill>
                  <a:schemeClr val="dk1"/>
                </a:solidFill>
                <a:latin typeface="Times New Roman"/>
                <a:ea typeface="Times New Roman"/>
                <a:cs typeface="Times New Roman"/>
                <a:sym typeface="Times New Roman"/>
              </a:rPr>
            </a:br>
            <a:br>
              <a:rPr lang="en-US" sz="2800" b="0" i="0" u="none">
                <a:solidFill>
                  <a:schemeClr val="dk1"/>
                </a:solidFill>
                <a:latin typeface="Times New Roman"/>
                <a:ea typeface="Times New Roman"/>
                <a:cs typeface="Times New Roman"/>
                <a:sym typeface="Times New Roman"/>
              </a:rPr>
            </a:br>
            <a:br>
              <a:rPr lang="en-US" sz="2800" b="0" i="0" u="none">
                <a:solidFill>
                  <a:schemeClr val="dk1"/>
                </a:solidFill>
                <a:latin typeface="Times New Roman"/>
                <a:ea typeface="Times New Roman"/>
                <a:cs typeface="Times New Roman"/>
                <a:sym typeface="Times New Roman"/>
              </a:rPr>
            </a:br>
            <a:r>
              <a:rPr lang="en-US" sz="2800" b="0" i="0" u="none">
                <a:solidFill>
                  <a:schemeClr val="dk1"/>
                </a:solidFill>
                <a:latin typeface="Times New Roman"/>
                <a:ea typeface="Times New Roman"/>
                <a:cs typeface="Times New Roman"/>
                <a:sym typeface="Times New Roman"/>
              </a:rPr>
              <a:t>Computer System Structure</a:t>
            </a:r>
            <a:endParaRPr/>
          </a:p>
        </p:txBody>
      </p:sp>
      <p:sp>
        <p:nvSpPr>
          <p:cNvPr id="114" name="Google Shape;114;p4"/>
          <p:cNvSpPr txBox="1">
            <a:spLocks noGrp="1"/>
          </p:cNvSpPr>
          <p:nvPr>
            <p:ph type="body" idx="1"/>
          </p:nvPr>
        </p:nvSpPr>
        <p:spPr>
          <a:xfrm>
            <a:off x="609600" y="1484312"/>
            <a:ext cx="8077200" cy="49053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Computer system can be divided into four components:</a:t>
            </a:r>
            <a:endParaRPr/>
          </a:p>
          <a:p>
            <a:pPr marL="342900" lvl="0" indent="-228600" algn="l" rtl="0">
              <a:lnSpc>
                <a:spcPct val="100000"/>
              </a:lnSpc>
              <a:spcBef>
                <a:spcPts val="360"/>
              </a:spcBef>
              <a:spcAft>
                <a:spcPts val="0"/>
              </a:spcAft>
              <a:buClr>
                <a:schemeClr val="dk1"/>
              </a:buClr>
              <a:buSzPts val="1800"/>
              <a:buFont typeface="Arial"/>
              <a:buNone/>
            </a:pPr>
            <a:endParaRPr sz="1800" b="1" i="0" u="none">
              <a:solidFill>
                <a:schemeClr val="dk1"/>
              </a:solidFill>
              <a:latin typeface="Times New Roman"/>
              <a:ea typeface="Times New Roman"/>
              <a:cs typeface="Times New Roman"/>
              <a:sym typeface="Times New Roman"/>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Hardware</a:t>
            </a:r>
            <a:r>
              <a:rPr lang="en-US" sz="1800" b="0" i="0" u="none">
                <a:solidFill>
                  <a:schemeClr val="dk1"/>
                </a:solidFill>
                <a:latin typeface="Times New Roman"/>
                <a:ea typeface="Times New Roman"/>
                <a:cs typeface="Times New Roman"/>
                <a:sym typeface="Times New Roman"/>
              </a:rPr>
              <a:t> – provides </a:t>
            </a:r>
            <a:r>
              <a:rPr lang="en-US" sz="1800" b="1" i="0" u="none">
                <a:solidFill>
                  <a:schemeClr val="dk1"/>
                </a:solidFill>
                <a:latin typeface="Times New Roman"/>
                <a:ea typeface="Times New Roman"/>
                <a:cs typeface="Times New Roman"/>
                <a:sym typeface="Times New Roman"/>
              </a:rPr>
              <a:t>basic computing resources</a:t>
            </a:r>
            <a:endParaRPr/>
          </a:p>
          <a:p>
            <a:pPr marL="1143000" lvl="2" indent="-2286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CPU, memory, I/O devices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Operating system</a:t>
            </a:r>
            <a:endParaRPr/>
          </a:p>
          <a:p>
            <a:pPr marL="1143000" lvl="2" indent="-22860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Controls and coordinates use of resources</a:t>
            </a:r>
            <a:r>
              <a:rPr lang="en-US" sz="1800" b="0" i="0" u="none">
                <a:solidFill>
                  <a:schemeClr val="dk1"/>
                </a:solidFill>
                <a:latin typeface="Times New Roman"/>
                <a:ea typeface="Times New Roman"/>
                <a:cs typeface="Times New Roman"/>
                <a:sym typeface="Times New Roman"/>
              </a:rPr>
              <a:t> among various applications and users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System/Application programs</a:t>
            </a:r>
            <a:r>
              <a:rPr lang="en-US" sz="1800" b="0" i="0" u="none">
                <a:solidFill>
                  <a:schemeClr val="dk1"/>
                </a:solidFill>
                <a:latin typeface="Times New Roman"/>
                <a:ea typeface="Times New Roman"/>
                <a:cs typeface="Times New Roman"/>
                <a:sym typeface="Times New Roman"/>
              </a:rPr>
              <a:t> – define the ways in which the system resources are used to solving user problems</a:t>
            </a:r>
            <a:endParaRPr/>
          </a:p>
          <a:p>
            <a:pPr marL="1143000" lvl="2" indent="-2286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Word processors, compilers, web browsers, database systems, video games</a:t>
            </a:r>
            <a:endParaRPr/>
          </a:p>
          <a:p>
            <a:pPr marL="742950" lvl="1" indent="-285750" algn="l" rtl="0">
              <a:lnSpc>
                <a:spcPct val="100000"/>
              </a:lnSpc>
              <a:spcBef>
                <a:spcPts val="360"/>
              </a:spcBef>
              <a:spcAft>
                <a:spcPts val="0"/>
              </a:spcAft>
              <a:buClr>
                <a:schemeClr val="dk1"/>
              </a:buClr>
              <a:buSzPts val="1800"/>
              <a:buFont typeface="Arial"/>
              <a:buChar char="–"/>
            </a:pPr>
            <a:r>
              <a:rPr lang="en-US" sz="1800" b="1" i="0" u="none">
                <a:solidFill>
                  <a:schemeClr val="dk1"/>
                </a:solidFill>
                <a:latin typeface="Times New Roman"/>
                <a:ea typeface="Times New Roman"/>
                <a:cs typeface="Times New Roman"/>
                <a:sym typeface="Times New Roman"/>
              </a:rPr>
              <a:t>Users</a:t>
            </a:r>
            <a:endParaRPr/>
          </a:p>
          <a:p>
            <a:pPr marL="1143000" lvl="2" indent="-22860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People, machines, other computers</a:t>
            </a:r>
            <a:endParaRPr/>
          </a:p>
        </p:txBody>
      </p:sp>
      <p:pic>
        <p:nvPicPr>
          <p:cNvPr id="115" name="Google Shape;115;p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16" name="Google Shape;116;p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85935"/>
    </mc:Choice>
    <mc:Fallback xmlns="">
      <p:transition spd="slow" advTm="85935"/>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5"/>
          <p:cNvSpPr txBox="1"/>
          <p:nvPr/>
        </p:nvSpPr>
        <p:spPr>
          <a:xfrm>
            <a:off x="228600" y="381000"/>
            <a:ext cx="7769225" cy="6858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strike="noStrike" cap="none">
                <a:solidFill>
                  <a:srgbClr val="993300"/>
                </a:solidFill>
                <a:latin typeface="Arial"/>
                <a:ea typeface="Arial"/>
                <a:cs typeface="Arial"/>
                <a:sym typeface="Arial"/>
              </a:rPr>
              <a:t>Directory Structure</a:t>
            </a:r>
            <a:endParaRPr/>
          </a:p>
        </p:txBody>
      </p:sp>
      <p:sp>
        <p:nvSpPr>
          <p:cNvPr id="408" name="Google Shape;408;p35"/>
          <p:cNvSpPr txBox="1"/>
          <p:nvPr/>
        </p:nvSpPr>
        <p:spPr>
          <a:xfrm>
            <a:off x="228600" y="1066800"/>
            <a:ext cx="8382000" cy="76200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2200"/>
              <a:buFont typeface="Times New Roman"/>
              <a:buChar char="•"/>
            </a:pPr>
            <a:r>
              <a:rPr lang="en-US" sz="2200" b="0" i="0" u="none" strike="noStrike" cap="none">
                <a:solidFill>
                  <a:srgbClr val="000000"/>
                </a:solidFill>
                <a:latin typeface="Arial"/>
                <a:ea typeface="Arial"/>
                <a:cs typeface="Arial"/>
                <a:sym typeface="Arial"/>
              </a:rPr>
              <a:t>Symbol table of files that stores all related information about a file it holds with its contents</a:t>
            </a:r>
            <a:endParaRPr/>
          </a:p>
        </p:txBody>
      </p:sp>
      <p:grpSp>
        <p:nvGrpSpPr>
          <p:cNvPr id="409" name="Google Shape;409;p35"/>
          <p:cNvGrpSpPr/>
          <p:nvPr/>
        </p:nvGrpSpPr>
        <p:grpSpPr>
          <a:xfrm>
            <a:off x="2819400" y="2057400"/>
            <a:ext cx="3948112" cy="3141662"/>
            <a:chOff x="1776" y="1296"/>
            <a:chExt cx="2487" cy="1979"/>
          </a:xfrm>
        </p:grpSpPr>
        <p:sp>
          <p:nvSpPr>
            <p:cNvPr id="410" name="Google Shape;410;p35"/>
            <p:cNvSpPr/>
            <p:nvPr/>
          </p:nvSpPr>
          <p:spPr>
            <a:xfrm>
              <a:off x="2037"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1" name="Google Shape;411;p35"/>
            <p:cNvSpPr/>
            <p:nvPr/>
          </p:nvSpPr>
          <p:spPr>
            <a:xfrm>
              <a:off x="2471"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2" name="Google Shape;412;p35"/>
            <p:cNvSpPr/>
            <p:nvPr/>
          </p:nvSpPr>
          <p:spPr>
            <a:xfrm>
              <a:off x="2906"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3" name="Google Shape;413;p35"/>
            <p:cNvSpPr/>
            <p:nvPr/>
          </p:nvSpPr>
          <p:spPr>
            <a:xfrm>
              <a:off x="3341" y="1478"/>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4" name="Google Shape;414;p35"/>
            <p:cNvSpPr/>
            <p:nvPr/>
          </p:nvSpPr>
          <p:spPr>
            <a:xfrm>
              <a:off x="3775" y="1649"/>
              <a:ext cx="303" cy="256"/>
            </a:xfrm>
            <a:prstGeom prst="ellipse">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5" name="Google Shape;415;p35"/>
            <p:cNvSpPr txBox="1"/>
            <p:nvPr/>
          </p:nvSpPr>
          <p:spPr>
            <a:xfrm>
              <a:off x="2037" y="2591"/>
              <a:ext cx="260" cy="341"/>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1</a:t>
              </a:r>
              <a:endParaRPr/>
            </a:p>
          </p:txBody>
        </p:sp>
        <p:sp>
          <p:nvSpPr>
            <p:cNvPr id="416" name="Google Shape;416;p35"/>
            <p:cNvSpPr txBox="1"/>
            <p:nvPr/>
          </p:nvSpPr>
          <p:spPr>
            <a:xfrm>
              <a:off x="2471" y="2591"/>
              <a:ext cx="260" cy="299"/>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2</a:t>
              </a:r>
              <a:endParaRPr/>
            </a:p>
          </p:txBody>
        </p:sp>
        <p:sp>
          <p:nvSpPr>
            <p:cNvPr id="417" name="Google Shape;417;p35"/>
            <p:cNvSpPr txBox="1"/>
            <p:nvPr/>
          </p:nvSpPr>
          <p:spPr>
            <a:xfrm>
              <a:off x="2906" y="2591"/>
              <a:ext cx="260" cy="47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3</a:t>
              </a:r>
              <a:endParaRPr/>
            </a:p>
          </p:txBody>
        </p:sp>
        <p:sp>
          <p:nvSpPr>
            <p:cNvPr id="418" name="Google Shape;418;p35"/>
            <p:cNvSpPr txBox="1"/>
            <p:nvPr/>
          </p:nvSpPr>
          <p:spPr>
            <a:xfrm>
              <a:off x="3341" y="2591"/>
              <a:ext cx="260" cy="256"/>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4</a:t>
              </a:r>
              <a:endParaRPr/>
            </a:p>
          </p:txBody>
        </p:sp>
        <p:sp>
          <p:nvSpPr>
            <p:cNvPr id="419" name="Google Shape;419;p35"/>
            <p:cNvSpPr txBox="1"/>
            <p:nvPr/>
          </p:nvSpPr>
          <p:spPr>
            <a:xfrm>
              <a:off x="3775" y="2805"/>
              <a:ext cx="260" cy="341"/>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 n</a:t>
              </a:r>
              <a:endParaRPr/>
            </a:p>
          </p:txBody>
        </p:sp>
        <p:cxnSp>
          <p:nvCxnSpPr>
            <p:cNvPr id="420" name="Google Shape;420;p35"/>
            <p:cNvCxnSpPr/>
            <p:nvPr/>
          </p:nvCxnSpPr>
          <p:spPr>
            <a:xfrm>
              <a:off x="2618" y="1735"/>
              <a:ext cx="0" cy="855"/>
            </a:xfrm>
            <a:prstGeom prst="straightConnector1">
              <a:avLst/>
            </a:prstGeom>
            <a:noFill/>
            <a:ln w="9525" cap="sq" cmpd="sng">
              <a:solidFill>
                <a:srgbClr val="000000"/>
              </a:solidFill>
              <a:prstDash val="solid"/>
              <a:miter lim="800000"/>
              <a:headEnd type="none" w="med" len="med"/>
              <a:tailEnd type="stealth" w="med" len="med"/>
            </a:ln>
          </p:spPr>
        </p:cxnSp>
        <p:cxnSp>
          <p:nvCxnSpPr>
            <p:cNvPr id="421" name="Google Shape;421;p35"/>
            <p:cNvCxnSpPr/>
            <p:nvPr/>
          </p:nvCxnSpPr>
          <p:spPr>
            <a:xfrm>
              <a:off x="3036" y="1735"/>
              <a:ext cx="0" cy="855"/>
            </a:xfrm>
            <a:prstGeom prst="straightConnector1">
              <a:avLst/>
            </a:prstGeom>
            <a:noFill/>
            <a:ln w="9525" cap="sq" cmpd="sng">
              <a:solidFill>
                <a:srgbClr val="000000"/>
              </a:solidFill>
              <a:prstDash val="solid"/>
              <a:miter lim="800000"/>
              <a:headEnd type="none" w="med" len="med"/>
              <a:tailEnd type="stealth" w="med" len="med"/>
            </a:ln>
          </p:spPr>
        </p:cxnSp>
        <p:cxnSp>
          <p:nvCxnSpPr>
            <p:cNvPr id="422" name="Google Shape;422;p35"/>
            <p:cNvCxnSpPr/>
            <p:nvPr/>
          </p:nvCxnSpPr>
          <p:spPr>
            <a:xfrm>
              <a:off x="3905" y="1906"/>
              <a:ext cx="0" cy="898"/>
            </a:xfrm>
            <a:prstGeom prst="straightConnector1">
              <a:avLst/>
            </a:prstGeom>
            <a:noFill/>
            <a:ln w="9525" cap="sq" cmpd="sng">
              <a:solidFill>
                <a:srgbClr val="000000"/>
              </a:solidFill>
              <a:prstDash val="solid"/>
              <a:miter lim="800000"/>
              <a:headEnd type="none" w="med" len="med"/>
              <a:tailEnd type="stealth" w="med" len="med"/>
            </a:ln>
          </p:spPr>
        </p:cxnSp>
        <p:cxnSp>
          <p:nvCxnSpPr>
            <p:cNvPr id="423" name="Google Shape;423;p35"/>
            <p:cNvCxnSpPr/>
            <p:nvPr/>
          </p:nvCxnSpPr>
          <p:spPr>
            <a:xfrm>
              <a:off x="3471" y="1735"/>
              <a:ext cx="0" cy="855"/>
            </a:xfrm>
            <a:prstGeom prst="straightConnector1">
              <a:avLst/>
            </a:prstGeom>
            <a:noFill/>
            <a:ln w="9525" cap="sq" cmpd="sng">
              <a:solidFill>
                <a:srgbClr val="000000"/>
              </a:solidFill>
              <a:prstDash val="solid"/>
              <a:miter lim="800000"/>
              <a:headEnd type="none" w="med" len="med"/>
              <a:tailEnd type="stealth" w="med" len="med"/>
            </a:ln>
          </p:spPr>
        </p:cxnSp>
        <p:cxnSp>
          <p:nvCxnSpPr>
            <p:cNvPr id="424" name="Google Shape;424;p35"/>
            <p:cNvCxnSpPr/>
            <p:nvPr/>
          </p:nvCxnSpPr>
          <p:spPr>
            <a:xfrm>
              <a:off x="2167" y="1735"/>
              <a:ext cx="0" cy="855"/>
            </a:xfrm>
            <a:prstGeom prst="straightConnector1">
              <a:avLst/>
            </a:prstGeom>
            <a:noFill/>
            <a:ln w="9525" cap="sq" cmpd="sng">
              <a:solidFill>
                <a:srgbClr val="000000"/>
              </a:solidFill>
              <a:prstDash val="solid"/>
              <a:miter lim="800000"/>
              <a:headEnd type="none" w="med" len="med"/>
              <a:tailEnd type="stealth" w="med" len="med"/>
            </a:ln>
          </p:spPr>
        </p:cxnSp>
        <p:sp>
          <p:nvSpPr>
            <p:cNvPr id="425" name="Google Shape;425;p35"/>
            <p:cNvSpPr/>
            <p:nvPr/>
          </p:nvSpPr>
          <p:spPr>
            <a:xfrm>
              <a:off x="1877" y="1296"/>
              <a:ext cx="2386" cy="827"/>
            </a:xfrm>
            <a:custGeom>
              <a:avLst/>
              <a:gdLst/>
              <a:ahLst/>
              <a:cxnLst/>
              <a:rect l="l" t="t" r="r" b="b"/>
              <a:pathLst>
                <a:path w="2637" h="928" extrusionOk="0">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6" name="Google Shape;426;p35"/>
            <p:cNvSpPr/>
            <p:nvPr/>
          </p:nvSpPr>
          <p:spPr>
            <a:xfrm>
              <a:off x="1776" y="2377"/>
              <a:ext cx="2430" cy="898"/>
            </a:xfrm>
            <a:custGeom>
              <a:avLst/>
              <a:gdLst/>
              <a:ahLst/>
              <a:cxnLst/>
              <a:rect l="l" t="t" r="r" b="b"/>
              <a:pathLst>
                <a:path w="2637" h="928" extrusionOk="0">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427" name="Google Shape;427;p35"/>
          <p:cNvSpPr txBox="1"/>
          <p:nvPr/>
        </p:nvSpPr>
        <p:spPr>
          <a:xfrm>
            <a:off x="1189037" y="2770187"/>
            <a:ext cx="1400175" cy="460375"/>
          </a:xfrm>
          <a:prstGeom prst="rect">
            <a:avLst/>
          </a:prstGeom>
          <a:noFill/>
          <a:ln>
            <a:noFill/>
          </a:ln>
        </p:spPr>
        <p:txBody>
          <a:bodyPr spcFirstLastPara="1" wrap="square" lIns="90000" tIns="46800" rIns="90000" bIns="46800" anchor="ctr" anchorCtr="0">
            <a:sp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Directory</a:t>
            </a:r>
            <a:endParaRPr/>
          </a:p>
        </p:txBody>
      </p:sp>
      <p:sp>
        <p:nvSpPr>
          <p:cNvPr id="428" name="Google Shape;428;p35"/>
          <p:cNvSpPr txBox="1"/>
          <p:nvPr/>
        </p:nvSpPr>
        <p:spPr>
          <a:xfrm>
            <a:off x="1401762" y="4675187"/>
            <a:ext cx="822325" cy="460375"/>
          </a:xfrm>
          <a:prstGeom prst="rect">
            <a:avLst/>
          </a:prstGeom>
          <a:noFill/>
          <a:ln>
            <a:noFill/>
          </a:ln>
        </p:spPr>
        <p:txBody>
          <a:bodyPr spcFirstLastPara="1" wrap="square" lIns="90000" tIns="46800" rIns="90000" bIns="46800" anchor="ctr" anchorCtr="0">
            <a:spAutoFit/>
          </a:bodyPr>
          <a:lstStyle/>
          <a:p>
            <a:pPr marL="0" marR="0" lvl="0" indent="0" algn="ctr" rtl="0">
              <a:lnSpc>
                <a:spcPct val="100000"/>
              </a:lnSpc>
              <a:spcBef>
                <a:spcPts val="0"/>
              </a:spcBef>
              <a:spcAft>
                <a:spcPts val="0"/>
              </a:spcAft>
              <a:buClr>
                <a:srgbClr val="FFFFFF"/>
              </a:buClr>
              <a:buSzPts val="2400"/>
              <a:buFont typeface="Arial"/>
              <a:buNone/>
            </a:pPr>
            <a:r>
              <a:rPr lang="en-US" sz="2400" b="0" i="0" u="none">
                <a:solidFill>
                  <a:srgbClr val="FFFFFF"/>
                </a:solidFill>
                <a:latin typeface="Arial"/>
                <a:ea typeface="Arial"/>
                <a:cs typeface="Arial"/>
                <a:sym typeface="Arial"/>
              </a:rPr>
              <a:t>Files</a:t>
            </a:r>
            <a:endParaRPr/>
          </a:p>
        </p:txBody>
      </p:sp>
      <p:sp>
        <p:nvSpPr>
          <p:cNvPr id="429" name="Google Shape;429;p35"/>
          <p:cNvSpPr txBox="1"/>
          <p:nvPr/>
        </p:nvSpPr>
        <p:spPr>
          <a:xfrm>
            <a:off x="533400" y="5562600"/>
            <a:ext cx="7531100" cy="98742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Both the directory structure and the files reside on disk</a:t>
            </a:r>
            <a:endParaRPr/>
          </a:p>
          <a:p>
            <a:pPr marL="0" marR="0" lvl="0" indent="0" algn="l"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Backups of these two structures are kept on tapes</a:t>
            </a:r>
            <a:endParaRPr/>
          </a:p>
        </p:txBody>
      </p:sp>
      <p:pic>
        <p:nvPicPr>
          <p:cNvPr id="430" name="Google Shape;430;p3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31" name="Google Shape;431;p35"/>
          <p:cNvSpPr txBox="1"/>
          <p:nvPr/>
        </p:nvSpPr>
        <p:spPr>
          <a:xfrm>
            <a:off x="360362" y="6296025"/>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20436"/>
    </mc:Choice>
    <mc:Fallback xmlns="">
      <p:transition spd="slow" advTm="2043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6"/>
          <p:cNvSpPr txBox="1"/>
          <p:nvPr/>
        </p:nvSpPr>
        <p:spPr>
          <a:xfrm>
            <a:off x="533400" y="609600"/>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Operations Performed on Directory</a:t>
            </a:r>
            <a:endParaRPr/>
          </a:p>
        </p:txBody>
      </p:sp>
      <p:sp>
        <p:nvSpPr>
          <p:cNvPr id="440" name="Google Shape;440;p36"/>
          <p:cNvSpPr txBox="1"/>
          <p:nvPr/>
        </p:nvSpPr>
        <p:spPr>
          <a:xfrm>
            <a:off x="457200" y="1371600"/>
            <a:ext cx="8226425" cy="4756150"/>
          </a:xfrm>
          <a:prstGeom prst="rect">
            <a:avLst/>
          </a:prstGeom>
          <a:noFill/>
          <a:ln>
            <a:noFill/>
          </a:ln>
        </p:spPr>
        <p:txBody>
          <a:bodyPr spcFirstLastPara="1" wrap="square" lIns="0" tIns="0" rIns="0" bIns="0" anchor="t" anchorCtr="0">
            <a:noAutofit/>
          </a:bodyPr>
          <a:lstStyle/>
          <a:p>
            <a:pPr marL="342900" marR="0" lvl="0" indent="-341312" algn="l" rtl="0">
              <a:lnSpc>
                <a:spcPct val="93000"/>
              </a:lnSpc>
              <a:spcBef>
                <a:spcPts val="0"/>
              </a:spcBef>
              <a:spcAft>
                <a:spcPts val="0"/>
              </a:spcAft>
              <a:buClr>
                <a:srgbClr val="000000"/>
              </a:buClr>
              <a:buSzPts val="2200"/>
              <a:buFont typeface="Arial"/>
              <a:buNone/>
            </a:pPr>
            <a:r>
              <a:rPr lang="en-US" sz="2200" b="1" i="0" u="none">
                <a:solidFill>
                  <a:srgbClr val="000000"/>
                </a:solidFill>
                <a:latin typeface="Arial"/>
                <a:ea typeface="Arial"/>
                <a:cs typeface="Arial"/>
                <a:sym typeface="Arial"/>
              </a:rPr>
              <a:t>Directory: collection of files or directories</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A Symbol Table that translates file names into their directory entry.</a:t>
            </a:r>
            <a:endParaRPr/>
          </a:p>
          <a:p>
            <a:pPr marL="342900" marR="0" lvl="0" indent="-341312" algn="l" rtl="0">
              <a:lnSpc>
                <a:spcPct val="93000"/>
              </a:lnSpc>
              <a:spcBef>
                <a:spcPts val="700"/>
              </a:spcBef>
              <a:spcAft>
                <a:spcPts val="0"/>
              </a:spcAft>
              <a:buClr>
                <a:schemeClr val="dk1"/>
              </a:buClr>
              <a:buSzPts val="2200"/>
              <a:buFont typeface="Arial"/>
              <a:buNone/>
            </a:pPr>
            <a:endParaRPr sz="2200" b="0" i="0" u="none">
              <a:solidFill>
                <a:srgbClr val="000000"/>
              </a:solidFill>
              <a:latin typeface="Arial"/>
              <a:ea typeface="Arial"/>
              <a:cs typeface="Arial"/>
              <a:sym typeface="Arial"/>
            </a:endParaRPr>
          </a:p>
          <a:p>
            <a:pPr marL="342900" marR="0" lvl="0" indent="-341312" algn="l" rtl="0">
              <a:lnSpc>
                <a:spcPct val="93000"/>
              </a:lnSpc>
              <a:spcBef>
                <a:spcPts val="700"/>
              </a:spcBef>
              <a:spcAft>
                <a:spcPts val="0"/>
              </a:spcAft>
              <a:buClr>
                <a:srgbClr val="000000"/>
              </a:buClr>
              <a:buSzPts val="2200"/>
              <a:buFont typeface="Arial"/>
              <a:buNone/>
            </a:pPr>
            <a:r>
              <a:rPr lang="en-US" sz="2200" b="1" i="0" u="none">
                <a:solidFill>
                  <a:srgbClr val="000000"/>
                </a:solidFill>
                <a:latin typeface="Arial"/>
                <a:ea typeface="Arial"/>
                <a:cs typeface="Arial"/>
                <a:sym typeface="Arial"/>
              </a:rPr>
              <a:t>Operations:</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Search for a file</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Create a file</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Delete a file</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List a directory</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Rename a file</a:t>
            </a:r>
            <a:endParaRPr/>
          </a:p>
          <a:p>
            <a:pPr marL="342900" marR="0" lvl="0" indent="-341312" algn="l" rtl="0">
              <a:lnSpc>
                <a:spcPct val="93000"/>
              </a:lnSpc>
              <a:spcBef>
                <a:spcPts val="7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Traverse the file system : Search all directories/ sub directories and files</a:t>
            </a:r>
            <a:endParaRPr/>
          </a:p>
        </p:txBody>
      </p:sp>
      <p:pic>
        <p:nvPicPr>
          <p:cNvPr id="441" name="Google Shape;441;p3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42" name="Google Shape;442;p3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50778"/>
    </mc:Choice>
    <mc:Fallback xmlns="">
      <p:transition spd="slow" advTm="50778"/>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7"/>
          <p:cNvSpPr txBox="1"/>
          <p:nvPr/>
        </p:nvSpPr>
        <p:spPr>
          <a:xfrm>
            <a:off x="685800" y="2286000"/>
            <a:ext cx="7769225" cy="1139825"/>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Single-Level Directory</a:t>
            </a:r>
            <a:endParaRPr/>
          </a:p>
        </p:txBody>
      </p:sp>
      <p:sp>
        <p:nvSpPr>
          <p:cNvPr id="451" name="Google Shape;451;p37"/>
          <p:cNvSpPr txBox="1"/>
          <p:nvPr/>
        </p:nvSpPr>
        <p:spPr>
          <a:xfrm>
            <a:off x="771525" y="1482725"/>
            <a:ext cx="7029450" cy="879475"/>
          </a:xfrm>
          <a:prstGeom prst="rect">
            <a:avLst/>
          </a:prstGeom>
          <a:noFill/>
          <a:ln>
            <a:noFill/>
          </a:ln>
        </p:spPr>
        <p:txBody>
          <a:bodyPr spcFirstLastPara="1" wrap="square" lIns="0" tIns="0" rIns="0" bIns="0" anchor="t" anchorCtr="0">
            <a:noAutofit/>
          </a:bodyPr>
          <a:lstStyle/>
          <a:p>
            <a:pPr marL="455612" marR="0" lvl="0" indent="-455612" algn="l" rtl="0">
              <a:lnSpc>
                <a:spcPct val="93000"/>
              </a:lnSpc>
              <a:spcBef>
                <a:spcPts val="0"/>
              </a:spcBef>
              <a:spcAft>
                <a:spcPts val="0"/>
              </a:spcAft>
              <a:buClr>
                <a:srgbClr val="000000"/>
              </a:buClr>
              <a:buSzPts val="2000"/>
              <a:buFont typeface="Times New Roman"/>
              <a:buAutoNum type="arabicPeriod"/>
            </a:pPr>
            <a:r>
              <a:rPr lang="en-US" sz="2000" b="1" i="0" u="none">
                <a:solidFill>
                  <a:srgbClr val="000000"/>
                </a:solidFill>
                <a:latin typeface="Arial"/>
                <a:ea typeface="Arial"/>
                <a:cs typeface="Arial"/>
                <a:sym typeface="Arial"/>
              </a:rPr>
              <a:t>Single Level Directory</a:t>
            </a:r>
            <a:endParaRPr/>
          </a:p>
          <a:p>
            <a:pPr marL="455612" marR="0" lvl="0" indent="-455612" algn="l" rtl="0">
              <a:lnSpc>
                <a:spcPct val="93000"/>
              </a:lnSpc>
              <a:spcBef>
                <a:spcPts val="7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One directory many files</a:t>
            </a:r>
            <a:endParaRPr/>
          </a:p>
        </p:txBody>
      </p:sp>
      <p:sp>
        <p:nvSpPr>
          <p:cNvPr id="452" name="Google Shape;452;p37"/>
          <p:cNvSpPr txBox="1"/>
          <p:nvPr/>
        </p:nvSpPr>
        <p:spPr>
          <a:xfrm>
            <a:off x="1036637" y="4210050"/>
            <a:ext cx="7123112" cy="1019175"/>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0" i="0" u="none">
                <a:solidFill>
                  <a:srgbClr val="FFFFFF"/>
                </a:solidFill>
                <a:latin typeface="Arial"/>
                <a:ea typeface="Arial"/>
                <a:cs typeface="Arial"/>
                <a:sym typeface="Arial"/>
              </a:rPr>
              <a:t>Easy to support and understand.</a:t>
            </a:r>
            <a:endParaRPr/>
          </a:p>
          <a:p>
            <a:pPr marL="0" marR="0" lvl="0" indent="0" algn="l" rtl="0">
              <a:lnSpc>
                <a:spcPct val="100000"/>
              </a:lnSpc>
              <a:spcBef>
                <a:spcPts val="0"/>
              </a:spcBef>
              <a:spcAft>
                <a:spcPts val="0"/>
              </a:spcAft>
              <a:buClr>
                <a:srgbClr val="FFFFFF"/>
              </a:buClr>
              <a:buSzPts val="2000"/>
              <a:buFont typeface="Arial"/>
              <a:buNone/>
            </a:pPr>
            <a:r>
              <a:rPr lang="en-US" sz="2000" b="0" i="0" u="none">
                <a:solidFill>
                  <a:srgbClr val="FFFFFF"/>
                </a:solidFill>
                <a:latin typeface="Arial"/>
                <a:ea typeface="Arial"/>
                <a:cs typeface="Arial"/>
                <a:sym typeface="Arial"/>
              </a:rPr>
              <a:t>Limitation:</a:t>
            </a:r>
            <a:endParaRPr/>
          </a:p>
          <a:p>
            <a:pPr marL="0" marR="0" lvl="0" indent="0" algn="l" rtl="0">
              <a:lnSpc>
                <a:spcPct val="100000"/>
              </a:lnSpc>
              <a:spcBef>
                <a:spcPts val="0"/>
              </a:spcBef>
              <a:spcAft>
                <a:spcPts val="0"/>
              </a:spcAft>
              <a:buClr>
                <a:srgbClr val="FFFFFF"/>
              </a:buClr>
              <a:buSzPts val="2000"/>
              <a:buFont typeface="Arial"/>
              <a:buNone/>
            </a:pPr>
            <a:r>
              <a:rPr lang="en-US" sz="2000" b="0" i="0" u="none">
                <a:solidFill>
                  <a:srgbClr val="FFFFFF"/>
                </a:solidFill>
                <a:latin typeface="Arial"/>
                <a:ea typeface="Arial"/>
                <a:cs typeface="Arial"/>
                <a:sym typeface="Arial"/>
              </a:rPr>
              <a:t>When number of files increases or when the system has more than one user,  then Naming problem occurs. All files should have unique names.</a:t>
            </a:r>
            <a:endParaRPr/>
          </a:p>
        </p:txBody>
      </p:sp>
      <p:pic>
        <p:nvPicPr>
          <p:cNvPr id="453" name="Google Shape;453;p37"/>
          <p:cNvPicPr preferRelativeResize="0"/>
          <p:nvPr/>
        </p:nvPicPr>
        <p:blipFill rotWithShape="1">
          <a:blip r:embed="rId3">
            <a:alphaModFix/>
          </a:blip>
          <a:srcRect/>
          <a:stretch/>
        </p:blipFill>
        <p:spPr>
          <a:xfrm>
            <a:off x="1219200" y="2743200"/>
            <a:ext cx="7077075" cy="1524000"/>
          </a:xfrm>
          <a:prstGeom prst="rect">
            <a:avLst/>
          </a:prstGeom>
          <a:noFill/>
          <a:ln>
            <a:noFill/>
          </a:ln>
        </p:spPr>
      </p:pic>
      <p:sp>
        <p:nvSpPr>
          <p:cNvPr id="454" name="Google Shape;454;p37"/>
          <p:cNvSpPr txBox="1"/>
          <p:nvPr/>
        </p:nvSpPr>
        <p:spPr>
          <a:xfrm>
            <a:off x="533400" y="609600"/>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Directory Schemes</a:t>
            </a:r>
            <a:endParaRPr/>
          </a:p>
        </p:txBody>
      </p:sp>
      <p:sp>
        <p:nvSpPr>
          <p:cNvPr id="455" name="Google Shape;455;p37"/>
          <p:cNvSpPr txBox="1"/>
          <p:nvPr/>
        </p:nvSpPr>
        <p:spPr>
          <a:xfrm>
            <a:off x="990600" y="4495800"/>
            <a:ext cx="7924800" cy="2057400"/>
          </a:xfrm>
          <a:prstGeom prst="rect">
            <a:avLst/>
          </a:prstGeom>
          <a:noFill/>
          <a:ln>
            <a:noFill/>
          </a:ln>
        </p:spPr>
        <p:txBody>
          <a:bodyPr spcFirstLastPara="1" wrap="square" lIns="0" tIns="0" rIns="0" bIns="0" anchor="t" anchorCtr="0">
            <a:noAutofit/>
          </a:bodyPr>
          <a:lstStyle/>
          <a:p>
            <a:pPr marL="342900" marR="0" lvl="0" indent="-341312" algn="l" rtl="0">
              <a:lnSpc>
                <a:spcPct val="93000"/>
              </a:lnSpc>
              <a:spcBef>
                <a:spcPts val="0"/>
              </a:spcBef>
              <a:spcAft>
                <a:spcPts val="0"/>
              </a:spcAft>
              <a:buClr>
                <a:srgbClr val="000000"/>
              </a:buClr>
              <a:buSzPts val="1800"/>
              <a:buFont typeface="Arial"/>
              <a:buNone/>
            </a:pPr>
            <a:r>
              <a:rPr lang="en-US" sz="1800" b="1" i="0" u="none" dirty="0">
                <a:solidFill>
                  <a:srgbClr val="000000"/>
                </a:solidFill>
                <a:latin typeface="Arial"/>
                <a:ea typeface="Arial"/>
                <a:cs typeface="Arial"/>
                <a:sym typeface="Arial"/>
              </a:rPr>
              <a:t>Disadvantage:</a:t>
            </a:r>
            <a:endParaRPr dirty="0"/>
          </a:p>
          <a:p>
            <a:pPr marL="342900" marR="0" lvl="0" indent="-341312" algn="l" rtl="0">
              <a:lnSpc>
                <a:spcPct val="93000"/>
              </a:lnSpc>
              <a:spcBef>
                <a:spcPts val="700"/>
              </a:spcBef>
              <a:spcAft>
                <a:spcPts val="0"/>
              </a:spcAft>
              <a:buClr>
                <a:srgbClr val="000000"/>
              </a:buClr>
              <a:buSzPts val="1800"/>
              <a:buFont typeface="Times New Roman"/>
              <a:buAutoNum type="arabicPeriod"/>
            </a:pPr>
            <a:r>
              <a:rPr lang="en-US" sz="1800" b="0" i="0" u="none" dirty="0">
                <a:solidFill>
                  <a:srgbClr val="000000"/>
                </a:solidFill>
                <a:latin typeface="Arial"/>
                <a:ea typeface="Arial"/>
                <a:cs typeface="Arial"/>
                <a:sym typeface="Arial"/>
              </a:rPr>
              <a:t>Difficult to remember the name of files when files increases</a:t>
            </a:r>
            <a:endParaRPr dirty="0"/>
          </a:p>
          <a:p>
            <a:pPr marL="342900" marR="0" lvl="0" indent="-341312" algn="l" rtl="0">
              <a:lnSpc>
                <a:spcPct val="93000"/>
              </a:lnSpc>
              <a:spcBef>
                <a:spcPts val="700"/>
              </a:spcBef>
              <a:spcAft>
                <a:spcPts val="0"/>
              </a:spcAft>
              <a:buClr>
                <a:srgbClr val="000000"/>
              </a:buClr>
              <a:buSzPts val="1800"/>
              <a:buFont typeface="Times New Roman"/>
              <a:buAutoNum type="arabicPeriod"/>
            </a:pPr>
            <a:r>
              <a:rPr lang="en-US" sz="1800" b="0" i="0" u="none" dirty="0">
                <a:solidFill>
                  <a:srgbClr val="000000"/>
                </a:solidFill>
                <a:latin typeface="Arial"/>
                <a:ea typeface="Arial"/>
                <a:cs typeface="Arial"/>
                <a:sym typeface="Arial"/>
              </a:rPr>
              <a:t>Single directory for all users</a:t>
            </a:r>
            <a:endParaRPr dirty="0"/>
          </a:p>
          <a:p>
            <a:pPr marL="342900" marR="0" lvl="0" indent="-341312" algn="l" rtl="0">
              <a:lnSpc>
                <a:spcPct val="93000"/>
              </a:lnSpc>
              <a:spcBef>
                <a:spcPts val="700"/>
              </a:spcBef>
              <a:spcAft>
                <a:spcPts val="0"/>
              </a:spcAft>
              <a:buClr>
                <a:srgbClr val="000000"/>
              </a:buClr>
              <a:buSzPts val="1800"/>
              <a:buFont typeface="Times New Roman"/>
              <a:buAutoNum type="arabicPeriod"/>
            </a:pPr>
            <a:r>
              <a:rPr lang="en-US" sz="1800" b="0" i="0" u="none" dirty="0">
                <a:solidFill>
                  <a:srgbClr val="000000"/>
                </a:solidFill>
                <a:latin typeface="Arial"/>
                <a:ea typeface="Arial"/>
                <a:cs typeface="Arial"/>
                <a:sym typeface="Arial"/>
              </a:rPr>
              <a:t>File names created by different users should be different.</a:t>
            </a:r>
            <a:endParaRPr dirty="0"/>
          </a:p>
        </p:txBody>
      </p:sp>
      <p:pic>
        <p:nvPicPr>
          <p:cNvPr id="456" name="Google Shape;456;p37"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457" name="Google Shape;457;p3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84057"/>
    </mc:Choice>
    <mc:Fallback xmlns="">
      <p:transition spd="slow" advTm="84057"/>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8"/>
          <p:cNvSpPr txBox="1"/>
          <p:nvPr/>
        </p:nvSpPr>
        <p:spPr>
          <a:xfrm>
            <a:off x="838200" y="1295400"/>
            <a:ext cx="7869237" cy="1176337"/>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2000"/>
              <a:buFont typeface="Times New Roman"/>
              <a:buChar char="•"/>
            </a:pPr>
            <a:r>
              <a:rPr lang="en-US" sz="2000" b="1" i="0" u="none">
                <a:solidFill>
                  <a:srgbClr val="000000"/>
                </a:solidFill>
                <a:latin typeface="Arial"/>
                <a:ea typeface="Arial"/>
                <a:cs typeface="Arial"/>
                <a:sym typeface="Arial"/>
              </a:rPr>
              <a:t>2.</a:t>
            </a:r>
            <a:r>
              <a:rPr lang="en-US" sz="1800" b="0" i="0" u="none">
                <a:solidFill>
                  <a:srgbClr val="000000"/>
                </a:solidFill>
                <a:latin typeface="Arial"/>
                <a:ea typeface="Arial"/>
                <a:cs typeface="Arial"/>
                <a:sym typeface="Arial"/>
              </a:rPr>
              <a:t> </a:t>
            </a:r>
            <a:r>
              <a:rPr lang="en-US" sz="2000" b="1" i="0" u="none">
                <a:solidFill>
                  <a:srgbClr val="000000"/>
                </a:solidFill>
                <a:latin typeface="Arial"/>
                <a:ea typeface="Arial"/>
                <a:cs typeface="Arial"/>
                <a:sym typeface="Arial"/>
              </a:rPr>
              <a:t>Two level directory</a:t>
            </a:r>
            <a:r>
              <a:rPr lang="en-US" sz="1800" b="0" i="0" u="none">
                <a:solidFill>
                  <a:srgbClr val="000000"/>
                </a:solidFill>
                <a:latin typeface="Arial"/>
                <a:ea typeface="Arial"/>
                <a:cs typeface="Arial"/>
                <a:sym typeface="Arial"/>
              </a:rPr>
              <a:t>, </a:t>
            </a:r>
            <a:r>
              <a:rPr lang="en-US" sz="1800" b="1" i="0" u="none">
                <a:solidFill>
                  <a:srgbClr val="000000"/>
                </a:solidFill>
                <a:latin typeface="Arial"/>
                <a:ea typeface="Arial"/>
                <a:cs typeface="Arial"/>
                <a:sym typeface="Arial"/>
              </a:rPr>
              <a:t>each user has his own user file directory(UFD).</a:t>
            </a:r>
            <a:endParaRPr/>
          </a:p>
          <a:p>
            <a:pPr marL="341312" marR="0" lvl="0" indent="-341312" algn="l" rtl="0">
              <a:lnSpc>
                <a:spcPct val="93000"/>
              </a:lnSpc>
              <a:spcBef>
                <a:spcPts val="700"/>
              </a:spcBef>
              <a:spcAft>
                <a:spcPts val="0"/>
              </a:spcAft>
              <a:buClr>
                <a:schemeClr val="dk1"/>
              </a:buClr>
              <a:buSzPts val="1800"/>
              <a:buFont typeface="Arial"/>
              <a:buNone/>
            </a:pPr>
            <a:endParaRPr sz="1800" b="1"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UFDs have the similar structure, but each </a:t>
            </a:r>
            <a:r>
              <a:rPr lang="en-US" sz="1800" b="1" i="0" u="none">
                <a:solidFill>
                  <a:srgbClr val="000000"/>
                </a:solidFill>
                <a:latin typeface="Arial"/>
                <a:ea typeface="Arial"/>
                <a:cs typeface="Arial"/>
                <a:sym typeface="Arial"/>
              </a:rPr>
              <a:t>lists files of a single user</a:t>
            </a:r>
            <a:r>
              <a:rPr lang="en-US" sz="1800" b="0" i="0" u="none">
                <a:solidFill>
                  <a:srgbClr val="000000"/>
                </a:solidFill>
                <a:latin typeface="Arial"/>
                <a:ea typeface="Arial"/>
                <a:cs typeface="Arial"/>
                <a:sym typeface="Arial"/>
              </a:rPr>
              <a:t>.</a:t>
            </a:r>
            <a:endParaRPr/>
          </a:p>
        </p:txBody>
      </p:sp>
      <p:pic>
        <p:nvPicPr>
          <p:cNvPr id="466" name="Google Shape;466;p38"/>
          <p:cNvPicPr preferRelativeResize="0"/>
          <p:nvPr/>
        </p:nvPicPr>
        <p:blipFill rotWithShape="1">
          <a:blip r:embed="rId3">
            <a:alphaModFix/>
          </a:blip>
          <a:srcRect/>
          <a:stretch/>
        </p:blipFill>
        <p:spPr>
          <a:xfrm>
            <a:off x="1182687" y="3902075"/>
            <a:ext cx="7102475" cy="2422525"/>
          </a:xfrm>
          <a:prstGeom prst="rect">
            <a:avLst/>
          </a:prstGeom>
          <a:noFill/>
          <a:ln>
            <a:noFill/>
          </a:ln>
        </p:spPr>
      </p:pic>
      <p:sp>
        <p:nvSpPr>
          <p:cNvPr id="467" name="Google Shape;467;p38"/>
          <p:cNvSpPr txBox="1"/>
          <p:nvPr/>
        </p:nvSpPr>
        <p:spPr>
          <a:xfrm>
            <a:off x="152400" y="490537"/>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Two Level</a:t>
            </a:r>
            <a:endParaRPr/>
          </a:p>
        </p:txBody>
      </p:sp>
      <p:pic>
        <p:nvPicPr>
          <p:cNvPr id="468" name="Google Shape;468;p3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469" name="Google Shape;469;p3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21190"/>
    </mc:Choice>
    <mc:Fallback xmlns="">
      <p:transition spd="slow" advTm="2119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Google Shape;477;p39"/>
          <p:cNvPicPr preferRelativeResize="0"/>
          <p:nvPr/>
        </p:nvPicPr>
        <p:blipFill rotWithShape="1">
          <a:blip r:embed="rId3">
            <a:alphaModFix/>
          </a:blip>
          <a:srcRect/>
          <a:stretch/>
        </p:blipFill>
        <p:spPr>
          <a:xfrm>
            <a:off x="1187450" y="1628775"/>
            <a:ext cx="7305675" cy="4651375"/>
          </a:xfrm>
          <a:prstGeom prst="rect">
            <a:avLst/>
          </a:prstGeom>
          <a:noFill/>
          <a:ln>
            <a:noFill/>
          </a:ln>
        </p:spPr>
      </p:pic>
      <p:sp>
        <p:nvSpPr>
          <p:cNvPr id="478" name="Google Shape;478;p39"/>
          <p:cNvSpPr txBox="1"/>
          <p:nvPr/>
        </p:nvSpPr>
        <p:spPr>
          <a:xfrm>
            <a:off x="152400" y="381000"/>
            <a:ext cx="8229600" cy="576262"/>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Tree Structure</a:t>
            </a:r>
            <a:endParaRPr/>
          </a:p>
        </p:txBody>
      </p:sp>
      <p:sp>
        <p:nvSpPr>
          <p:cNvPr id="479" name="Google Shape;479;p39"/>
          <p:cNvSpPr txBox="1"/>
          <p:nvPr/>
        </p:nvSpPr>
        <p:spPr>
          <a:xfrm>
            <a:off x="838200" y="990600"/>
            <a:ext cx="7869237" cy="83820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Users can create their sub directories to manage the files.</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Three has Root directory and files have unique file names</a:t>
            </a:r>
            <a:endParaRPr/>
          </a:p>
        </p:txBody>
      </p:sp>
      <p:pic>
        <p:nvPicPr>
          <p:cNvPr id="480" name="Google Shape;480;p39"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481" name="Google Shape;481;p3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94932"/>
    </mc:Choice>
    <mc:Fallback xmlns="">
      <p:transition spd="slow" advTm="94932"/>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0"/>
          <p:cNvSpPr txBox="1"/>
          <p:nvPr/>
        </p:nvSpPr>
        <p:spPr>
          <a:xfrm>
            <a:off x="0" y="152400"/>
            <a:ext cx="7769225" cy="7620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Acyclic-Graph Directories</a:t>
            </a:r>
            <a:endParaRPr/>
          </a:p>
        </p:txBody>
      </p:sp>
      <p:sp>
        <p:nvSpPr>
          <p:cNvPr id="490" name="Google Shape;490;p40"/>
          <p:cNvSpPr txBox="1"/>
          <p:nvPr/>
        </p:nvSpPr>
        <p:spPr>
          <a:xfrm>
            <a:off x="381000" y="1371600"/>
            <a:ext cx="8375650" cy="5029200"/>
          </a:xfrm>
          <a:prstGeom prst="rect">
            <a:avLst/>
          </a:prstGeom>
          <a:noFill/>
          <a:ln>
            <a:noFill/>
          </a:ln>
        </p:spPr>
        <p:txBody>
          <a:bodyPr spcFirstLastPara="1" wrap="square" lIns="0" tIns="0" rIns="0" bIns="0" anchor="t" anchorCtr="0">
            <a:noAutofit/>
          </a:bodyPr>
          <a:lstStyle/>
          <a:p>
            <a:pPr marL="341312" marR="0" lvl="0" indent="-341312" algn="just" rtl="0">
              <a:lnSpc>
                <a:spcPct val="93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Multiple users can Have </a:t>
            </a:r>
            <a:r>
              <a:rPr lang="en-US" sz="2400" b="1" i="0" u="none">
                <a:solidFill>
                  <a:srgbClr val="000000"/>
                </a:solidFill>
                <a:latin typeface="Arial"/>
                <a:ea typeface="Arial"/>
                <a:cs typeface="Arial"/>
                <a:sym typeface="Arial"/>
              </a:rPr>
              <a:t>shared subdirectories and files</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1" i="0" u="none">
                <a:solidFill>
                  <a:srgbClr val="000000"/>
                </a:solidFill>
                <a:latin typeface="Arial"/>
                <a:ea typeface="Arial"/>
                <a:cs typeface="Arial"/>
                <a:sym typeface="Arial"/>
              </a:rPr>
              <a:t>Users have their own working directory</a:t>
            </a:r>
            <a:r>
              <a:rPr lang="en-US" sz="2400" b="0" i="0" u="none">
                <a:solidFill>
                  <a:srgbClr val="000000"/>
                </a:solidFill>
                <a:latin typeface="Arial"/>
                <a:ea typeface="Arial"/>
                <a:cs typeface="Arial"/>
                <a:sym typeface="Arial"/>
              </a:rPr>
              <a:t> and may have one shared directory</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Shared subdirectory created by one user in one directory is automatically visible to all users sharing that directory.</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Shared directory or file may exist at multiple places simultaneously</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Because of  sharing, a file may have multiple absolute paths</a:t>
            </a:r>
            <a:endParaRPr/>
          </a:p>
          <a:p>
            <a:pPr marL="341312" marR="0" lvl="0" indent="-341312" algn="just"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So different names can refer to same file</a:t>
            </a:r>
            <a:endParaRPr/>
          </a:p>
        </p:txBody>
      </p:sp>
      <p:pic>
        <p:nvPicPr>
          <p:cNvPr id="491" name="Google Shape;491;p4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92" name="Google Shape;492;p4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43882"/>
    </mc:Choice>
    <mc:Fallback xmlns="">
      <p:transition spd="slow" advTm="4388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1"/>
          <p:cNvSpPr txBox="1"/>
          <p:nvPr/>
        </p:nvSpPr>
        <p:spPr>
          <a:xfrm>
            <a:off x="0" y="152400"/>
            <a:ext cx="7769225" cy="7620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Acyclic-Graph Directories</a:t>
            </a:r>
            <a:endParaRPr/>
          </a:p>
        </p:txBody>
      </p:sp>
      <p:pic>
        <p:nvPicPr>
          <p:cNvPr id="501" name="Google Shape;501;p41"/>
          <p:cNvPicPr preferRelativeResize="0"/>
          <p:nvPr/>
        </p:nvPicPr>
        <p:blipFill rotWithShape="1">
          <a:blip r:embed="rId3">
            <a:alphaModFix/>
          </a:blip>
          <a:srcRect/>
          <a:stretch/>
        </p:blipFill>
        <p:spPr>
          <a:xfrm>
            <a:off x="922337" y="1219200"/>
            <a:ext cx="7078662" cy="5105400"/>
          </a:xfrm>
          <a:prstGeom prst="rect">
            <a:avLst/>
          </a:prstGeom>
          <a:noFill/>
          <a:ln>
            <a:noFill/>
          </a:ln>
        </p:spPr>
      </p:pic>
      <p:pic>
        <p:nvPicPr>
          <p:cNvPr id="502" name="Google Shape;502;p41"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503" name="Google Shape;503;p4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5881"/>
    </mc:Choice>
    <mc:Fallback xmlns="">
      <p:transition spd="slow" advTm="588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42"/>
          <p:cNvSpPr txBox="1"/>
          <p:nvPr/>
        </p:nvSpPr>
        <p:spPr>
          <a:xfrm>
            <a:off x="685800" y="2286000"/>
            <a:ext cx="7769225" cy="1139825"/>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 </a:t>
            </a:r>
            <a:endParaRPr/>
          </a:p>
        </p:txBody>
      </p:sp>
      <p:sp>
        <p:nvSpPr>
          <p:cNvPr id="510" name="Google Shape;510;p42"/>
          <p:cNvSpPr txBox="1"/>
          <p:nvPr/>
        </p:nvSpPr>
        <p:spPr>
          <a:xfrm>
            <a:off x="457200" y="1143000"/>
            <a:ext cx="8226425" cy="498475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Created by adding links to the existing directory</a:t>
            </a:r>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Allows cycles in the same directory</a:t>
            </a:r>
            <a:endParaRPr/>
          </a:p>
          <a:p>
            <a:pPr marL="341312" marR="0" lvl="0" indent="-341312" algn="l" rtl="0">
              <a:lnSpc>
                <a:spcPct val="93000"/>
              </a:lnSpc>
              <a:spcBef>
                <a:spcPts val="700"/>
              </a:spcBef>
              <a:spcAft>
                <a:spcPts val="0"/>
              </a:spcAft>
              <a:buClr>
                <a:schemeClr val="dk1"/>
              </a:buClr>
              <a:buSzPts val="2400"/>
              <a:buFont typeface="Arial"/>
              <a:buNone/>
            </a:pPr>
            <a:endParaRPr sz="2400" b="0"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As all files are dependent / linked deleting a main file may harm other files</a:t>
            </a:r>
            <a:endParaRPr/>
          </a:p>
          <a:p>
            <a:pPr marL="341312" marR="0" lvl="0" indent="-341312" algn="l" rtl="0">
              <a:lnSpc>
                <a:spcPct val="93000"/>
              </a:lnSpc>
              <a:spcBef>
                <a:spcPts val="700"/>
              </a:spcBef>
              <a:spcAft>
                <a:spcPts val="0"/>
              </a:spcAft>
              <a:buClr>
                <a:schemeClr val="dk1"/>
              </a:buClr>
              <a:buSzPts val="2400"/>
              <a:buFont typeface="Arial"/>
              <a:buNone/>
            </a:pPr>
            <a:endParaRPr sz="2400" b="0"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In case of deletion: Garbage Collection is used</a:t>
            </a:r>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In First Pass: Traversing the entire file and marking everything that can be accessed</a:t>
            </a:r>
            <a:endParaRPr/>
          </a:p>
          <a:p>
            <a:pPr marL="341312" marR="0" lvl="0" indent="-341312" algn="l" rtl="0">
              <a:lnSpc>
                <a:spcPct val="93000"/>
              </a:lnSpc>
              <a:spcBef>
                <a:spcPts val="700"/>
              </a:spcBef>
              <a:spcAft>
                <a:spcPts val="0"/>
              </a:spcAft>
              <a:buClr>
                <a:schemeClr val="dk1"/>
              </a:buClr>
              <a:buSzPts val="2400"/>
              <a:buFont typeface="Arial"/>
              <a:buNone/>
            </a:pPr>
            <a:endParaRPr sz="2400" b="0"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In Second Pass: Collect everything that  is not marked as the free space</a:t>
            </a:r>
            <a:endParaRPr/>
          </a:p>
        </p:txBody>
      </p:sp>
      <p:sp>
        <p:nvSpPr>
          <p:cNvPr id="511" name="Google Shape;511;p42"/>
          <p:cNvSpPr txBox="1"/>
          <p:nvPr/>
        </p:nvSpPr>
        <p:spPr>
          <a:xfrm>
            <a:off x="0" y="152400"/>
            <a:ext cx="7769225" cy="7620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General Graph Directories</a:t>
            </a:r>
            <a:endParaRPr/>
          </a:p>
        </p:txBody>
      </p:sp>
      <p:pic>
        <p:nvPicPr>
          <p:cNvPr id="512" name="Google Shape;512;p4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13" name="Google Shape;513;p4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6389"/>
    </mc:Choice>
    <mc:Fallback xmlns="">
      <p:transition spd="slow" advTm="36389"/>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3"/>
          <p:cNvSpPr txBox="1"/>
          <p:nvPr/>
        </p:nvSpPr>
        <p:spPr>
          <a:xfrm>
            <a:off x="685800" y="2286000"/>
            <a:ext cx="7769225" cy="1139825"/>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General Graph Directory</a:t>
            </a:r>
            <a:endParaRPr/>
          </a:p>
        </p:txBody>
      </p:sp>
      <p:pic>
        <p:nvPicPr>
          <p:cNvPr id="522" name="Google Shape;522;p43"/>
          <p:cNvPicPr preferRelativeResize="0"/>
          <p:nvPr/>
        </p:nvPicPr>
        <p:blipFill rotWithShape="1">
          <a:blip r:embed="rId3">
            <a:alphaModFix/>
          </a:blip>
          <a:srcRect/>
          <a:stretch/>
        </p:blipFill>
        <p:spPr>
          <a:xfrm>
            <a:off x="1258887" y="1447800"/>
            <a:ext cx="6619875" cy="4448175"/>
          </a:xfrm>
          <a:prstGeom prst="rect">
            <a:avLst/>
          </a:prstGeom>
          <a:noFill/>
          <a:ln>
            <a:noFill/>
          </a:ln>
        </p:spPr>
      </p:pic>
      <p:sp>
        <p:nvSpPr>
          <p:cNvPr id="523" name="Google Shape;523;p43"/>
          <p:cNvSpPr txBox="1"/>
          <p:nvPr/>
        </p:nvSpPr>
        <p:spPr>
          <a:xfrm>
            <a:off x="0" y="152400"/>
            <a:ext cx="7769225" cy="7620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General Graph Directories</a:t>
            </a:r>
            <a:endParaRPr/>
          </a:p>
        </p:txBody>
      </p:sp>
      <p:sp>
        <p:nvSpPr>
          <p:cNvPr id="524" name="Google Shape;524;p43"/>
          <p:cNvSpPr txBox="1"/>
          <p:nvPr/>
        </p:nvSpPr>
        <p:spPr>
          <a:xfrm>
            <a:off x="381000" y="990600"/>
            <a:ext cx="8375650" cy="91440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There can be cycle in the directory arrangement </a:t>
            </a:r>
            <a:endParaRPr/>
          </a:p>
        </p:txBody>
      </p:sp>
      <p:pic>
        <p:nvPicPr>
          <p:cNvPr id="525" name="Google Shape;525;p43"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526" name="Google Shape;526;p4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14019"/>
    </mc:Choice>
    <mc:Fallback xmlns="">
      <p:transition spd="slow" advTm="14019"/>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p:nvPr/>
        </p:nvSpPr>
        <p:spPr>
          <a:xfrm>
            <a:off x="304800" y="381000"/>
            <a:ext cx="7769225" cy="609600"/>
          </a:xfrm>
          <a:prstGeom prst="rect">
            <a:avLst/>
          </a:prstGeom>
          <a:noFill/>
          <a:ln>
            <a:noFill/>
          </a:ln>
        </p:spPr>
        <p:txBody>
          <a:bodyPr spcFirstLastPara="1" wrap="square" lIns="90000" tIns="46800" rIns="90000" bIns="46800" anchor="b" anchorCtr="0">
            <a:noAutofit/>
          </a:bodyPr>
          <a:lstStyle/>
          <a:p>
            <a:pPr marL="0" marR="0" lvl="0" indent="0" algn="ctr" rtl="0">
              <a:lnSpc>
                <a:spcPct val="93000"/>
              </a:lnSpc>
              <a:spcBef>
                <a:spcPts val="0"/>
              </a:spcBef>
              <a:spcAft>
                <a:spcPts val="0"/>
              </a:spcAft>
              <a:buClr>
                <a:srgbClr val="993300"/>
              </a:buClr>
              <a:buSzPts val="3200"/>
              <a:buFont typeface="Arial"/>
              <a:buNone/>
            </a:pPr>
            <a:r>
              <a:rPr lang="en-US" sz="3200" b="1" i="0" u="none">
                <a:solidFill>
                  <a:srgbClr val="993300"/>
                </a:solidFill>
                <a:latin typeface="Arial"/>
                <a:ea typeface="Arial"/>
                <a:cs typeface="Arial"/>
                <a:sym typeface="Arial"/>
              </a:rPr>
              <a:t>Directory Implementation</a:t>
            </a:r>
            <a:endParaRPr/>
          </a:p>
        </p:txBody>
      </p:sp>
      <p:sp>
        <p:nvSpPr>
          <p:cNvPr id="535" name="Google Shape;535;p44"/>
          <p:cNvSpPr txBox="1"/>
          <p:nvPr/>
        </p:nvSpPr>
        <p:spPr>
          <a:xfrm>
            <a:off x="457200" y="1066800"/>
            <a:ext cx="8226425" cy="5334000"/>
          </a:xfrm>
          <a:prstGeom prst="rect">
            <a:avLst/>
          </a:prstGeom>
          <a:noFill/>
          <a:ln>
            <a:noFill/>
          </a:ln>
        </p:spPr>
        <p:txBody>
          <a:bodyPr spcFirstLastPara="1" wrap="square" lIns="0" tIns="0" rIns="0" bIns="0" anchor="t" anchorCtr="0">
            <a:noAutofit/>
          </a:bodyPr>
          <a:lstStyle/>
          <a:p>
            <a:pPr marL="341312" marR="0" lvl="0" indent="-341312" algn="l" rtl="0">
              <a:lnSpc>
                <a:spcPct val="93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Directories need to be fast to search, insert, and delete, with a minimum of wasted disk space.</a:t>
            </a:r>
            <a:endParaRPr/>
          </a:p>
          <a:p>
            <a:pPr marL="341312" marR="0" lvl="0" indent="-341312" algn="l" rtl="0">
              <a:lnSpc>
                <a:spcPct val="93000"/>
              </a:lnSpc>
              <a:spcBef>
                <a:spcPts val="70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1 Linear List</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A linear list is the simplest and easiest directory structure </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Finding a file requires a linear search.</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Deletions can be done by moving all or one entry to vacant position and deleting the pointer.</a:t>
            </a:r>
            <a:endParaRPr/>
          </a:p>
          <a:p>
            <a:pPr marL="341312" marR="0" lvl="0" indent="-341312" algn="l" rtl="0">
              <a:lnSpc>
                <a:spcPct val="93000"/>
              </a:lnSpc>
              <a:spcBef>
                <a:spcPts val="700"/>
              </a:spcBef>
              <a:spcAft>
                <a:spcPts val="0"/>
              </a:spcAft>
              <a:buClr>
                <a:schemeClr val="dk1"/>
              </a:buClr>
              <a:buSzPts val="1800"/>
              <a:buFont typeface="Arial"/>
              <a:buNone/>
            </a:pPr>
            <a:endParaRPr sz="1800" b="1" i="0" u="none">
              <a:solidFill>
                <a:srgbClr val="000000"/>
              </a:solidFill>
              <a:latin typeface="Arial"/>
              <a:ea typeface="Arial"/>
              <a:cs typeface="Arial"/>
              <a:sym typeface="Arial"/>
            </a:endParaRPr>
          </a:p>
          <a:p>
            <a:pPr marL="341312" marR="0" lvl="0" indent="-341312" algn="l" rtl="0">
              <a:lnSpc>
                <a:spcPct val="93000"/>
              </a:lnSpc>
              <a:spcBef>
                <a:spcPts val="70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2 Hash Table</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A hash table can also be used to speed up searches.</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Implementation is by using Hash value.</a:t>
            </a:r>
            <a:endParaRPr/>
          </a:p>
          <a:p>
            <a:pPr marL="341312" marR="0" lvl="0" indent="-341312" algn="l" rtl="0">
              <a:lnSpc>
                <a:spcPct val="93000"/>
              </a:lnSpc>
              <a:spcBef>
                <a:spcPts val="700"/>
              </a:spcBef>
              <a:spcAft>
                <a:spcPts val="0"/>
              </a:spcAft>
              <a:buClr>
                <a:srgbClr val="000000"/>
              </a:buClr>
              <a:buSzPts val="1800"/>
              <a:buFont typeface="Times New Roman"/>
              <a:buChar char="•"/>
            </a:pPr>
            <a:r>
              <a:rPr lang="en-US" sz="1800" b="1" i="0" u="none">
                <a:solidFill>
                  <a:srgbClr val="000000"/>
                </a:solidFill>
                <a:latin typeface="Arial"/>
                <a:ea typeface="Arial"/>
                <a:cs typeface="Arial"/>
                <a:sym typeface="Arial"/>
              </a:rPr>
              <a:t>(Division/Variant Method)</a:t>
            </a:r>
            <a:endParaRPr/>
          </a:p>
          <a:p>
            <a:pPr marL="341312" marR="0" lvl="0" indent="-341312" algn="l" rtl="0">
              <a:lnSpc>
                <a:spcPct val="93000"/>
              </a:lnSpc>
              <a:spcBef>
                <a:spcPts val="700"/>
              </a:spcBef>
              <a:spcAft>
                <a:spcPts val="0"/>
              </a:spcAft>
              <a:buClr>
                <a:srgbClr val="000000"/>
              </a:buClr>
              <a:buSzPts val="1800"/>
              <a:buFont typeface="Arial"/>
              <a:buNone/>
            </a:pPr>
            <a:br>
              <a:rPr lang="en-US" sz="1800" b="0" i="0" u="none">
                <a:solidFill>
                  <a:srgbClr val="000000"/>
                </a:solidFill>
                <a:latin typeface="Arial"/>
                <a:ea typeface="Arial"/>
                <a:cs typeface="Arial"/>
                <a:sym typeface="Arial"/>
              </a:rPr>
            </a:br>
            <a:endParaRPr/>
          </a:p>
        </p:txBody>
      </p:sp>
      <p:pic>
        <p:nvPicPr>
          <p:cNvPr id="536" name="Google Shape;536;p4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37" name="Google Shape;537;p4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1589"/>
    </mc:Choice>
    <mc:Fallback xmlns="">
      <p:transition spd="slow" advTm="3158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611187" y="301625"/>
            <a:ext cx="7653337" cy="5762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        Four Components of a Computer System</a:t>
            </a:r>
            <a:endParaRPr/>
          </a:p>
        </p:txBody>
      </p:sp>
      <p:pic>
        <p:nvPicPr>
          <p:cNvPr id="122" name="Google Shape;122;p5"/>
          <p:cNvPicPr preferRelativeResize="0"/>
          <p:nvPr/>
        </p:nvPicPr>
        <p:blipFill rotWithShape="1">
          <a:blip r:embed="rId3">
            <a:alphaModFix/>
          </a:blip>
          <a:srcRect/>
          <a:stretch/>
        </p:blipFill>
        <p:spPr>
          <a:xfrm>
            <a:off x="1400962" y="1280312"/>
            <a:ext cx="6342062" cy="4394200"/>
          </a:xfrm>
          <a:prstGeom prst="rect">
            <a:avLst/>
          </a:prstGeom>
          <a:noFill/>
          <a:ln>
            <a:noFill/>
          </a:ln>
        </p:spPr>
      </p:pic>
      <p:pic>
        <p:nvPicPr>
          <p:cNvPr id="123" name="Google Shape;123;p5"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24" name="Google Shape;124;p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14296"/>
    </mc:Choice>
    <mc:Fallback xmlns="">
      <p:transition spd="slow" advTm="14296"/>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5"/>
          <p:cNvSpPr txBox="1">
            <a:spLocks noGrp="1"/>
          </p:cNvSpPr>
          <p:nvPr>
            <p:ph type="title"/>
          </p:nvPr>
        </p:nvSpPr>
        <p:spPr>
          <a:xfrm>
            <a:off x="457200" y="274637"/>
            <a:ext cx="8229600" cy="5095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Bootloader</a:t>
            </a:r>
            <a:endParaRPr/>
          </a:p>
        </p:txBody>
      </p:sp>
      <p:sp>
        <p:nvSpPr>
          <p:cNvPr id="544" name="Google Shape;544;p45"/>
          <p:cNvSpPr txBox="1">
            <a:spLocks noGrp="1"/>
          </p:cNvSpPr>
          <p:nvPr>
            <p:ph type="body" idx="1"/>
          </p:nvPr>
        </p:nvSpPr>
        <p:spPr>
          <a:xfrm>
            <a:off x="457200" y="981088"/>
            <a:ext cx="8229600" cy="5145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A boot loader, also called a boot manager, is a small program that places the operating system (OS) of a computer into memory. </a:t>
            </a:r>
            <a:endParaRPr sz="2000" b="0" i="0" u="none" dirty="0">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When a computer is powered-up or restarted, the basic input/output system (BIOS) performs some initial tests, and then transfers control to the Master Boot Record (MBR) where the boot loader resides. </a:t>
            </a:r>
            <a:endParaRPr sz="2000" b="0" i="0" u="none" dirty="0">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Most new computers are shipped with boot loaders for some version of Microsoft Windows or the Mac OS. </a:t>
            </a:r>
            <a:endParaRPr sz="2000" b="0" i="0" u="none" dirty="0">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If a computer is to be used with Linux, a special boot loader must be installed.</a:t>
            </a:r>
            <a:endParaRPr dirty="0"/>
          </a:p>
          <a:p>
            <a:pPr marL="342900" marR="0" lvl="0" indent="0" algn="just" rtl="0">
              <a:lnSpc>
                <a:spcPct val="100000"/>
              </a:lnSpc>
              <a:spcBef>
                <a:spcPts val="400"/>
              </a:spcBef>
              <a:spcAft>
                <a:spcPts val="0"/>
              </a:spcAft>
              <a:buNone/>
            </a:pPr>
            <a:endParaRPr dirty="0"/>
          </a:p>
        </p:txBody>
      </p:sp>
      <p:sp>
        <p:nvSpPr>
          <p:cNvPr id="545" name="Google Shape;545;p4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50</a:t>
            </a:fld>
            <a:endParaRPr/>
          </a:p>
        </p:txBody>
      </p:sp>
      <p:pic>
        <p:nvPicPr>
          <p:cNvPr id="546" name="Google Shape;546;p4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47" name="Google Shape;547;p45"/>
          <p:cNvSpPr txBox="1"/>
          <p:nvPr/>
        </p:nvSpPr>
        <p:spPr>
          <a:xfrm>
            <a:off x="457200" y="6307137"/>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27446"/>
    </mc:Choice>
    <mc:Fallback xmlns="">
      <p:transition spd="slow" advTm="27446"/>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g13ffeccf302_0_35"/>
          <p:cNvSpPr txBox="1">
            <a:spLocks noGrp="1"/>
          </p:cNvSpPr>
          <p:nvPr>
            <p:ph type="title"/>
          </p:nvPr>
        </p:nvSpPr>
        <p:spPr>
          <a:xfrm>
            <a:off x="457200" y="274637"/>
            <a:ext cx="8229600" cy="509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Bootloader</a:t>
            </a:r>
            <a:endParaRPr/>
          </a:p>
        </p:txBody>
      </p:sp>
      <p:sp>
        <p:nvSpPr>
          <p:cNvPr id="554" name="Google Shape;554;g13ffeccf302_0_35"/>
          <p:cNvSpPr txBox="1">
            <a:spLocks noGrp="1"/>
          </p:cNvSpPr>
          <p:nvPr>
            <p:ph type="body" idx="1"/>
          </p:nvPr>
        </p:nvSpPr>
        <p:spPr>
          <a:xfrm>
            <a:off x="457200" y="965963"/>
            <a:ext cx="8229600" cy="51603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400"/>
              </a:spcBef>
              <a:spcAft>
                <a:spcPts val="0"/>
              </a:spcAft>
              <a:buClr>
                <a:schemeClr val="dk1"/>
              </a:buClr>
              <a:buSzPts val="2000"/>
              <a:buFont typeface="Arial"/>
              <a:buChar char="•"/>
            </a:pPr>
            <a:r>
              <a:rPr lang="en-US" sz="2000">
                <a:latin typeface="Times New Roman"/>
                <a:ea typeface="Times New Roman"/>
                <a:cs typeface="Times New Roman"/>
                <a:sym typeface="Times New Roman"/>
              </a:rPr>
              <a:t>T</a:t>
            </a:r>
            <a:r>
              <a:rPr lang="en-US" sz="2000" b="0" i="0" u="none">
                <a:solidFill>
                  <a:schemeClr val="dk1"/>
                </a:solidFill>
                <a:latin typeface="Times New Roman"/>
                <a:ea typeface="Times New Roman"/>
                <a:cs typeface="Times New Roman"/>
                <a:sym typeface="Times New Roman"/>
              </a:rPr>
              <a:t>he two most common boot loaders are known as:</a:t>
            </a:r>
            <a:endParaRPr sz="2000" b="0" i="0" u="none">
              <a:solidFill>
                <a:schemeClr val="dk1"/>
              </a:solidFill>
              <a:latin typeface="Times New Roman"/>
              <a:ea typeface="Times New Roman"/>
              <a:cs typeface="Times New Roman"/>
              <a:sym typeface="Times New Roman"/>
            </a:endParaRPr>
          </a:p>
          <a:p>
            <a:pPr marL="742950" marR="0" lvl="1" indent="-29845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LILO (LInux LOader) and </a:t>
            </a:r>
            <a:endParaRPr sz="2000" b="0" i="0" u="none">
              <a:solidFill>
                <a:schemeClr val="dk1"/>
              </a:solidFill>
              <a:latin typeface="Times New Roman"/>
              <a:ea typeface="Times New Roman"/>
              <a:cs typeface="Times New Roman"/>
              <a:sym typeface="Times New Roman"/>
            </a:endParaRPr>
          </a:p>
          <a:p>
            <a:pPr marL="742950" marR="0" lvl="1" indent="-29845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LOADLIN (LOAD LINux). </a:t>
            </a:r>
            <a:endParaRPr sz="2000" b="0" i="0" u="none">
              <a:solidFill>
                <a:schemeClr val="dk1"/>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An alternative boot loader, called GRUB (GRand Unified Bootloader), is used with Red Hat Linux. </a:t>
            </a:r>
            <a:endParaRPr sz="2000" b="0" i="0" u="none">
              <a:solidFill>
                <a:schemeClr val="dk1"/>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endParaRPr sz="2000">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LILO is the most popular boot loader among computer users that employ Linux as the main, or only, operating system.</a:t>
            </a:r>
            <a:endParaRPr/>
          </a:p>
        </p:txBody>
      </p:sp>
      <p:sp>
        <p:nvSpPr>
          <p:cNvPr id="555" name="Google Shape;555;g13ffeccf302_0_35"/>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51</a:t>
            </a:fld>
            <a:endParaRPr/>
          </a:p>
        </p:txBody>
      </p:sp>
      <p:pic>
        <p:nvPicPr>
          <p:cNvPr id="556" name="Google Shape;556;g13ffeccf302_0_3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57" name="Google Shape;557;g13ffeccf302_0_35"/>
          <p:cNvSpPr txBox="1"/>
          <p:nvPr/>
        </p:nvSpPr>
        <p:spPr>
          <a:xfrm>
            <a:off x="457200" y="6307137"/>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1507"/>
    </mc:Choice>
    <mc:Fallback xmlns="">
      <p:transition spd="slow" advTm="31507"/>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g13ffeccf302_0_44"/>
          <p:cNvSpPr txBox="1">
            <a:spLocks noGrp="1"/>
          </p:cNvSpPr>
          <p:nvPr>
            <p:ph type="title"/>
          </p:nvPr>
        </p:nvSpPr>
        <p:spPr>
          <a:xfrm>
            <a:off x="457200" y="274637"/>
            <a:ext cx="8229600" cy="509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Bootloader</a:t>
            </a:r>
            <a:endParaRPr/>
          </a:p>
        </p:txBody>
      </p:sp>
      <p:sp>
        <p:nvSpPr>
          <p:cNvPr id="564" name="Google Shape;564;g13ffeccf302_0_44"/>
          <p:cNvSpPr txBox="1">
            <a:spLocks noGrp="1"/>
          </p:cNvSpPr>
          <p:nvPr>
            <p:ph type="body" idx="1"/>
          </p:nvPr>
        </p:nvSpPr>
        <p:spPr>
          <a:xfrm>
            <a:off x="457200" y="965963"/>
            <a:ext cx="8229600" cy="51603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LOADLIN is preferred by some users whose computers have multiple operating systems, and who spend relatively little time in Linux.</a:t>
            </a:r>
            <a:endParaRPr sz="2000">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LOADLIN is sometimes used as a backup boot loader for Linux in case LILO fails. </a:t>
            </a:r>
            <a:endParaRPr sz="2000" b="0" i="0" u="none">
              <a:solidFill>
                <a:schemeClr val="dk1"/>
              </a:solidFill>
              <a:latin typeface="Times New Roman"/>
              <a:ea typeface="Times New Roman"/>
              <a:cs typeface="Times New Roman"/>
              <a:sym typeface="Times New Roman"/>
            </a:endParaRPr>
          </a:p>
          <a:p>
            <a:pPr marL="342900" marR="0" lvl="0" indent="0" algn="just" rtl="0">
              <a:lnSpc>
                <a:spcPct val="100000"/>
              </a:lnSpc>
              <a:spcBef>
                <a:spcPts val="400"/>
              </a:spcBef>
              <a:spcAft>
                <a:spcPts val="0"/>
              </a:spcAft>
              <a:buNone/>
            </a:pPr>
            <a:endParaRPr sz="2000">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GRUB is preferred by many users of Red Hat Linux, because it is the default boot loader for that distribution.</a:t>
            </a:r>
            <a:endParaRPr/>
          </a:p>
        </p:txBody>
      </p:sp>
      <p:sp>
        <p:nvSpPr>
          <p:cNvPr id="565" name="Google Shape;565;g13ffeccf302_0_44"/>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52</a:t>
            </a:fld>
            <a:endParaRPr/>
          </a:p>
        </p:txBody>
      </p:sp>
      <p:pic>
        <p:nvPicPr>
          <p:cNvPr id="566" name="Google Shape;566;g13ffeccf302_0_4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67" name="Google Shape;567;g13ffeccf302_0_44"/>
          <p:cNvSpPr txBox="1"/>
          <p:nvPr/>
        </p:nvSpPr>
        <p:spPr>
          <a:xfrm>
            <a:off x="457200" y="6307137"/>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25907"/>
    </mc:Choice>
    <mc:Fallback xmlns="">
      <p:transition spd="slow" advTm="25907"/>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6"/>
          <p:cNvSpPr txBox="1">
            <a:spLocks noGrp="1"/>
          </p:cNvSpPr>
          <p:nvPr>
            <p:ph type="title"/>
          </p:nvPr>
        </p:nvSpPr>
        <p:spPr>
          <a:xfrm>
            <a:off x="457200" y="274637"/>
            <a:ext cx="8229600" cy="4714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Linux OS and its features</a:t>
            </a:r>
            <a:endParaRPr/>
          </a:p>
        </p:txBody>
      </p:sp>
      <p:sp>
        <p:nvSpPr>
          <p:cNvPr id="574" name="Google Shape;574;p46"/>
          <p:cNvSpPr txBox="1">
            <a:spLocks noGrp="1"/>
          </p:cNvSpPr>
          <p:nvPr>
            <p:ph type="body" idx="1"/>
          </p:nvPr>
        </p:nvSpPr>
        <p:spPr>
          <a:xfrm>
            <a:off x="457200" y="746125"/>
            <a:ext cx="8229600" cy="51831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Linux is one of popular version of UNIX operating System. </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It is open source as its source code is freely available. </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It is free to use. </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Linux was designed considering UNIX compatibility. </a:t>
            </a:r>
            <a:endParaRPr sz="2000" b="0" i="0" u="none">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a:solidFill>
                  <a:srgbClr val="000000"/>
                </a:solidFill>
                <a:latin typeface="Times New Roman"/>
                <a:ea typeface="Times New Roman"/>
                <a:cs typeface="Times New Roman"/>
                <a:sym typeface="Times New Roman"/>
              </a:rPr>
              <a:t>Its functionality list is quite similar to that of UNIX.</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575" name="Google Shape;575;p4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53</a:t>
            </a:fld>
            <a:endParaRPr/>
          </a:p>
        </p:txBody>
      </p:sp>
      <p:pic>
        <p:nvPicPr>
          <p:cNvPr id="576" name="Google Shape;576;p4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77" name="Google Shape;577;p46"/>
          <p:cNvSpPr txBox="1"/>
          <p:nvPr/>
        </p:nvSpPr>
        <p:spPr>
          <a:xfrm>
            <a:off x="319087" y="6348412"/>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16330"/>
    </mc:Choice>
    <mc:Fallback xmlns="">
      <p:transition spd="slow" advTm="1633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g13ffeccf302_0_53"/>
          <p:cNvSpPr txBox="1">
            <a:spLocks noGrp="1"/>
          </p:cNvSpPr>
          <p:nvPr>
            <p:ph type="title"/>
          </p:nvPr>
        </p:nvSpPr>
        <p:spPr>
          <a:xfrm>
            <a:off x="457200" y="274637"/>
            <a:ext cx="8229600" cy="4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Linux OS and its features</a:t>
            </a:r>
            <a:endParaRPr/>
          </a:p>
        </p:txBody>
      </p:sp>
      <p:sp>
        <p:nvSpPr>
          <p:cNvPr id="584" name="Google Shape;584;g13ffeccf302_0_53"/>
          <p:cNvSpPr txBox="1">
            <a:spLocks noGrp="1"/>
          </p:cNvSpPr>
          <p:nvPr>
            <p:ph type="body" idx="1"/>
          </p:nvPr>
        </p:nvSpPr>
        <p:spPr>
          <a:xfrm>
            <a:off x="457200" y="746125"/>
            <a:ext cx="8229600" cy="5183100"/>
          </a:xfrm>
          <a:prstGeom prst="rect">
            <a:avLst/>
          </a:prstGeom>
          <a:noFill/>
          <a:ln>
            <a:noFill/>
          </a:ln>
        </p:spPr>
        <p:txBody>
          <a:bodyPr spcFirstLastPara="1" wrap="square" lIns="91425" tIns="45700" rIns="91425" bIns="45700" anchor="t" anchorCtr="0">
            <a:noAutofit/>
          </a:bodyPr>
          <a:lstStyle/>
          <a:p>
            <a:pPr marL="342900" marR="0" lvl="0" indent="0" algn="l" rtl="0">
              <a:lnSpc>
                <a:spcPct val="100000"/>
              </a:lnSpc>
              <a:spcBef>
                <a:spcPts val="400"/>
              </a:spcBef>
              <a:spcAft>
                <a:spcPts val="0"/>
              </a:spcAft>
              <a:buNone/>
            </a:pPr>
            <a:r>
              <a:rPr lang="en-US" sz="2000" b="1" i="0" u="none">
                <a:solidFill>
                  <a:srgbClr val="000000"/>
                </a:solidFill>
                <a:latin typeface="Times New Roman"/>
                <a:ea typeface="Times New Roman"/>
                <a:cs typeface="Times New Roman"/>
                <a:sym typeface="Times New Roman"/>
              </a:rPr>
              <a:t>Components of Linux System</a:t>
            </a:r>
            <a:endParaRPr b="1"/>
          </a:p>
          <a:p>
            <a:pPr marL="0" marR="0" lvl="0" indent="0" algn="just" rtl="0">
              <a:lnSpc>
                <a:spcPct val="100000"/>
              </a:lnSpc>
              <a:spcBef>
                <a:spcPts val="400"/>
              </a:spcBef>
              <a:spcAft>
                <a:spcPts val="0"/>
              </a:spcAft>
              <a:buNone/>
            </a:pPr>
            <a:r>
              <a:rPr lang="en-US" sz="2000" b="0" i="0" u="none">
                <a:solidFill>
                  <a:srgbClr val="000000"/>
                </a:solidFill>
                <a:latin typeface="Times New Roman"/>
                <a:ea typeface="Times New Roman"/>
                <a:cs typeface="Times New Roman"/>
                <a:sym typeface="Times New Roman"/>
              </a:rPr>
              <a:t>Linux Operating System has primarily three components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Kernel</a:t>
            </a:r>
            <a:r>
              <a:rPr lang="en-US" sz="2000" b="0" i="0" u="none">
                <a:solidFill>
                  <a:srgbClr val="000000"/>
                </a:solidFill>
                <a:latin typeface="Times New Roman"/>
                <a:ea typeface="Times New Roman"/>
                <a:cs typeface="Times New Roman"/>
                <a:sym typeface="Times New Roman"/>
              </a:rPr>
              <a:t> − Kernel is the core part of Linux. It is responsible for all major activities of this operating system. It consists of various modules and it interacts directly with the underlying hardware. Kernel provides the required abstraction to hide low level hardware details to system or application programs.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System Library</a:t>
            </a:r>
            <a:r>
              <a:rPr lang="en-US" sz="2000" b="0" i="0" u="none">
                <a:solidFill>
                  <a:srgbClr val="000000"/>
                </a:solidFill>
                <a:latin typeface="Times New Roman"/>
                <a:ea typeface="Times New Roman"/>
                <a:cs typeface="Times New Roman"/>
                <a:sym typeface="Times New Roman"/>
              </a:rPr>
              <a:t> − System libraries are special functions or programs using which application programs or system utilities accesses Kernel's features. These libraries implement most of the functionalities of the operating system and do not requires kernel module's code access rights.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System Utility</a:t>
            </a:r>
            <a:r>
              <a:rPr lang="en-US" sz="2000" b="0" i="0" u="none">
                <a:solidFill>
                  <a:srgbClr val="000000"/>
                </a:solidFill>
                <a:latin typeface="Times New Roman"/>
                <a:ea typeface="Times New Roman"/>
                <a:cs typeface="Times New Roman"/>
                <a:sym typeface="Times New Roman"/>
              </a:rPr>
              <a:t> − System Utility programs are responsible to do specialized, individual level tasks.</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585" name="Google Shape;585;g13ffeccf302_0_53"/>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54</a:t>
            </a:fld>
            <a:endParaRPr/>
          </a:p>
        </p:txBody>
      </p:sp>
      <p:pic>
        <p:nvPicPr>
          <p:cNvPr id="586" name="Google Shape;586;g13ffeccf302_0_5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87" name="Google Shape;587;g13ffeccf302_0_53"/>
          <p:cNvSpPr txBox="1"/>
          <p:nvPr/>
        </p:nvSpPr>
        <p:spPr>
          <a:xfrm>
            <a:off x="319087" y="6348412"/>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27269"/>
    </mc:Choice>
    <mc:Fallback xmlns="">
      <p:transition spd="slow" advTm="27269"/>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7"/>
          <p:cNvSpPr txBox="1">
            <a:spLocks noGrp="1"/>
          </p:cNvSpPr>
          <p:nvPr>
            <p:ph type="body" idx="1"/>
          </p:nvPr>
        </p:nvSpPr>
        <p:spPr>
          <a:xfrm>
            <a:off x="457200" y="260350"/>
            <a:ext cx="8229600" cy="58658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Kernel Mode vs User Mode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Kernel component code executes in a special privileged mode called kernel mode with full access to all resources of the computer. This code represents a single process, executes in single address space and do not require any context switch and hence is very efficient and fast. Kernel runs each processes and provides system services to processes, provides protected access to hardware to processes.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Support code which is not required to run in kernel mode is in System Library. User programs and other system programs works in User Mode which has no access to system hardware and kernel code. User programs/ utilities use System libraries to access Kernel functions to get system's low level tasks.</a:t>
            </a:r>
            <a:endParaRPr/>
          </a:p>
        </p:txBody>
      </p:sp>
      <p:sp>
        <p:nvSpPr>
          <p:cNvPr id="593" name="Google Shape;593;p4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55</a:t>
            </a:fld>
            <a:endParaRPr/>
          </a:p>
        </p:txBody>
      </p:sp>
      <p:pic>
        <p:nvPicPr>
          <p:cNvPr id="594" name="Google Shape;594;p4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95" name="Google Shape;595;p4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73143"/>
    </mc:Choice>
    <mc:Fallback xmlns="">
      <p:transition spd="slow" advTm="73143"/>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56</a:t>
            </a:fld>
            <a:endParaRPr/>
          </a:p>
        </p:txBody>
      </p:sp>
      <p:pic>
        <p:nvPicPr>
          <p:cNvPr id="601" name="Google Shape;601;p48" descr="Linux Operating System"/>
          <p:cNvPicPr preferRelativeResize="0"/>
          <p:nvPr/>
        </p:nvPicPr>
        <p:blipFill rotWithShape="1">
          <a:blip r:embed="rId3">
            <a:alphaModFix/>
          </a:blip>
          <a:srcRect/>
          <a:stretch/>
        </p:blipFill>
        <p:spPr>
          <a:xfrm>
            <a:off x="1331912" y="723900"/>
            <a:ext cx="6408737" cy="5226050"/>
          </a:xfrm>
          <a:prstGeom prst="rect">
            <a:avLst/>
          </a:prstGeom>
          <a:noFill/>
          <a:ln>
            <a:noFill/>
          </a:ln>
        </p:spPr>
      </p:pic>
      <p:pic>
        <p:nvPicPr>
          <p:cNvPr id="602" name="Google Shape;602;p4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603" name="Google Shape;603;p4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2869"/>
    </mc:Choice>
    <mc:Fallback xmlns="">
      <p:transition spd="slow" advTm="2869"/>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9"/>
          <p:cNvSpPr txBox="1">
            <a:spLocks noGrp="1"/>
          </p:cNvSpPr>
          <p:nvPr>
            <p:ph type="body" idx="1"/>
          </p:nvPr>
        </p:nvSpPr>
        <p:spPr>
          <a:xfrm>
            <a:off x="457200" y="136525"/>
            <a:ext cx="8229600" cy="59896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7030A0"/>
              </a:buClr>
              <a:buSzPts val="2000"/>
              <a:buFont typeface="Arial"/>
              <a:buChar char="•"/>
            </a:pPr>
            <a:r>
              <a:rPr lang="en-US" sz="2000" b="1" i="0" u="none">
                <a:solidFill>
                  <a:srgbClr val="7030A0"/>
                </a:solidFill>
                <a:latin typeface="Times New Roman"/>
                <a:ea typeface="Times New Roman"/>
                <a:cs typeface="Times New Roman"/>
                <a:sym typeface="Times New Roman"/>
              </a:rPr>
              <a:t>Basic Features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Portable</a:t>
            </a:r>
            <a:r>
              <a:rPr lang="en-US" sz="2000" b="0" i="0" u="none">
                <a:solidFill>
                  <a:srgbClr val="000000"/>
                </a:solidFill>
                <a:latin typeface="Times New Roman"/>
                <a:ea typeface="Times New Roman"/>
                <a:cs typeface="Times New Roman"/>
                <a:sym typeface="Times New Roman"/>
              </a:rPr>
              <a:t> − Portability means software can works on different types of hardware in same way. Linux kernel and application programs supports their installation on any kind of hardware platform.</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Open Source</a:t>
            </a:r>
            <a:r>
              <a:rPr lang="en-US" sz="2000" b="0" i="0" u="none">
                <a:solidFill>
                  <a:srgbClr val="000000"/>
                </a:solidFill>
                <a:latin typeface="Times New Roman"/>
                <a:ea typeface="Times New Roman"/>
                <a:cs typeface="Times New Roman"/>
                <a:sym typeface="Times New Roman"/>
              </a:rPr>
              <a:t> − Linux source code is freely available and it is community based development project. Multiple teams work in collaboration to enhance the capability of Linux operating system and it is continuously evolving.</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Multi-User</a:t>
            </a:r>
            <a:r>
              <a:rPr lang="en-US" sz="2000" b="0" i="0" u="none">
                <a:solidFill>
                  <a:srgbClr val="000000"/>
                </a:solidFill>
                <a:latin typeface="Times New Roman"/>
                <a:ea typeface="Times New Roman"/>
                <a:cs typeface="Times New Roman"/>
                <a:sym typeface="Times New Roman"/>
              </a:rPr>
              <a:t> − Linux is a multiuser system means multiple users can access system resources like memory/ ram/ application programs at same time.</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Multiprogramming</a:t>
            </a:r>
            <a:r>
              <a:rPr lang="en-US" sz="2000" b="0" i="0" u="none">
                <a:solidFill>
                  <a:srgbClr val="000000"/>
                </a:solidFill>
                <a:latin typeface="Times New Roman"/>
                <a:ea typeface="Times New Roman"/>
                <a:cs typeface="Times New Roman"/>
                <a:sym typeface="Times New Roman"/>
              </a:rPr>
              <a:t> − Linux is a multiprogramming system means multiple applications can run at same time.</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Hierarchical File System</a:t>
            </a:r>
            <a:r>
              <a:rPr lang="en-US" sz="2000" b="0" i="0" u="none">
                <a:solidFill>
                  <a:srgbClr val="000000"/>
                </a:solidFill>
                <a:latin typeface="Times New Roman"/>
                <a:ea typeface="Times New Roman"/>
                <a:cs typeface="Times New Roman"/>
                <a:sym typeface="Times New Roman"/>
              </a:rPr>
              <a:t> − Linux provides a standard file structure in which system files/ user files are arranged.</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Shell</a:t>
            </a:r>
            <a:r>
              <a:rPr lang="en-US" sz="2000" b="0" i="0" u="none">
                <a:solidFill>
                  <a:srgbClr val="000000"/>
                </a:solidFill>
                <a:latin typeface="Times New Roman"/>
                <a:ea typeface="Times New Roman"/>
                <a:cs typeface="Times New Roman"/>
                <a:sym typeface="Times New Roman"/>
              </a:rPr>
              <a:t> − Linux provides a special interpreter program which can be used to execute commands of the operating system. It can be used to do various types of operations, call application programs. etc.</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Security</a:t>
            </a:r>
            <a:r>
              <a:rPr lang="en-US" sz="2000" b="0" i="0" u="none">
                <a:solidFill>
                  <a:srgbClr val="000000"/>
                </a:solidFill>
                <a:latin typeface="Times New Roman"/>
                <a:ea typeface="Times New Roman"/>
                <a:cs typeface="Times New Roman"/>
                <a:sym typeface="Times New Roman"/>
              </a:rPr>
              <a:t> − Linux provides user security using authentication features like password protection/ controlled access to specific files/ encryption of data.</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609" name="Google Shape;609;p4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57</a:t>
            </a:fld>
            <a:endParaRPr/>
          </a:p>
        </p:txBody>
      </p:sp>
      <p:pic>
        <p:nvPicPr>
          <p:cNvPr id="610" name="Google Shape;610;p4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611" name="Google Shape;611;p49"/>
          <p:cNvSpPr txBox="1"/>
          <p:nvPr/>
        </p:nvSpPr>
        <p:spPr>
          <a:xfrm>
            <a:off x="425450" y="637540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27830"/>
    </mc:Choice>
    <mc:Fallback xmlns="">
      <p:transition spd="slow" advTm="2783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0"/>
          <p:cNvSpPr txBox="1">
            <a:spLocks noGrp="1"/>
          </p:cNvSpPr>
          <p:nvPr>
            <p:ph type="title"/>
          </p:nvPr>
        </p:nvSpPr>
        <p:spPr>
          <a:xfrm>
            <a:off x="457200" y="274637"/>
            <a:ext cx="8229600" cy="850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Distribution versions</a:t>
            </a:r>
            <a:endParaRPr/>
          </a:p>
        </p:txBody>
      </p:sp>
      <p:sp>
        <p:nvSpPr>
          <p:cNvPr id="617" name="Google Shape;617;p5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58</a:t>
            </a:fld>
            <a:endParaRPr/>
          </a:p>
        </p:txBody>
      </p:sp>
      <p:pic>
        <p:nvPicPr>
          <p:cNvPr id="618" name="Google Shape;618;p50" descr="Top 10 Linux Distributions | Atlantic.Net"/>
          <p:cNvPicPr preferRelativeResize="0">
            <a:picLocks noGrp="1"/>
          </p:cNvPicPr>
          <p:nvPr>
            <p:ph type="body" idx="1"/>
          </p:nvPr>
        </p:nvPicPr>
        <p:blipFill rotWithShape="1">
          <a:blip r:embed="rId3">
            <a:alphaModFix/>
          </a:blip>
          <a:srcRect/>
          <a:stretch/>
        </p:blipFill>
        <p:spPr>
          <a:xfrm>
            <a:off x="1835150" y="1125537"/>
            <a:ext cx="6049962" cy="5000625"/>
          </a:xfrm>
          <a:prstGeom prst="rect">
            <a:avLst/>
          </a:prstGeom>
          <a:noFill/>
          <a:ln>
            <a:noFill/>
          </a:ln>
        </p:spPr>
      </p:pic>
      <p:pic>
        <p:nvPicPr>
          <p:cNvPr id="619" name="Google Shape;619;p50"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620" name="Google Shape;620;p50"/>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15410"/>
    </mc:Choice>
    <mc:Fallback xmlns="">
      <p:transition spd="slow" advTm="1541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Installation </a:t>
            </a:r>
            <a:endParaRPr/>
          </a:p>
        </p:txBody>
      </p:sp>
      <p:sp>
        <p:nvSpPr>
          <p:cNvPr id="627" name="Google Shape;627;p5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Insert a bootable Linux USB drive</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Click the start menu</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Then hold down the SHIFT key while clicking Restart</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Then select Use a Device</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Find your device in the list</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Your computer will now boot Linux</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Select Install Linux</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Go through the installation process</a:t>
            </a:r>
            <a:endParaRPr/>
          </a:p>
          <a:p>
            <a:pPr marL="342900" marR="0" lvl="0" indent="-190500" algn="l" rtl="0">
              <a:spcBef>
                <a:spcPts val="480"/>
              </a:spcBef>
              <a:spcAft>
                <a:spcPts val="0"/>
              </a:spcAft>
              <a:buClr>
                <a:schemeClr val="dk1"/>
              </a:buClr>
              <a:buSzPts val="2400"/>
              <a:buFont typeface="Arial"/>
              <a:buNone/>
            </a:pPr>
            <a:endParaRPr sz="2400" b="0" i="0" u="none">
              <a:solidFill>
                <a:srgbClr val="202124"/>
              </a:solidFill>
              <a:latin typeface="Times New Roman"/>
              <a:ea typeface="Times New Roman"/>
              <a:cs typeface="Times New Roman"/>
              <a:sym typeface="Times New Roman"/>
            </a:endParaRPr>
          </a:p>
        </p:txBody>
      </p:sp>
      <p:sp>
        <p:nvSpPr>
          <p:cNvPr id="628" name="Google Shape;628;p5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59</a:t>
            </a:fld>
            <a:endParaRPr/>
          </a:p>
        </p:txBody>
      </p:sp>
      <p:sp>
        <p:nvSpPr>
          <p:cNvPr id="629" name="Google Shape;629;p51"/>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30" name="Google Shape;630;p5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3338"/>
    </mc:Choice>
    <mc:Fallback xmlns="">
      <p:transition spd="slow" advTm="1333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319087" y="155575"/>
            <a:ext cx="8229600" cy="5762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Times New Roman"/>
              <a:buNone/>
            </a:pPr>
            <a:r>
              <a:rPr lang="en-US" sz="3600" b="0" i="0" u="none">
                <a:solidFill>
                  <a:schemeClr val="dk1"/>
                </a:solidFill>
                <a:latin typeface="Times New Roman"/>
                <a:ea typeface="Times New Roman"/>
                <a:cs typeface="Times New Roman"/>
                <a:sym typeface="Times New Roman"/>
              </a:rPr>
              <a:t>Computer System Organization</a:t>
            </a:r>
            <a:endParaRPr/>
          </a:p>
        </p:txBody>
      </p:sp>
      <p:sp>
        <p:nvSpPr>
          <p:cNvPr id="130" name="Google Shape;130;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Computer-system operation</a:t>
            </a:r>
            <a:endParaRPr/>
          </a:p>
          <a:p>
            <a:pPr marL="742950" lvl="1" indent="-28575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One or more CPUs, device controllers connect through common bus providing access to shared memory</a:t>
            </a:r>
            <a:endParaRPr/>
          </a:p>
          <a:p>
            <a:pPr marL="742950" lvl="1" indent="-285750"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Times New Roman"/>
                <a:ea typeface="Times New Roman"/>
                <a:cs typeface="Times New Roman"/>
                <a:sym typeface="Times New Roman"/>
              </a:rPr>
              <a:t>Concurrent execution of CPUs and devices competing for memory cycles</a:t>
            </a:r>
            <a:endParaRPr/>
          </a:p>
          <a:p>
            <a:pPr marL="342900" lvl="0" indent="-228600" algn="l" rtl="0">
              <a:spcBef>
                <a:spcPts val="360"/>
              </a:spcBef>
              <a:spcAft>
                <a:spcPts val="0"/>
              </a:spcAft>
              <a:buClr>
                <a:schemeClr val="dk1"/>
              </a:buClr>
              <a:buSzPts val="1800"/>
              <a:buNone/>
            </a:pPr>
            <a:endParaRPr sz="1800" b="0" i="0" u="none">
              <a:solidFill>
                <a:schemeClr val="dk1"/>
              </a:solidFill>
              <a:latin typeface="Times New Roman"/>
              <a:ea typeface="Times New Roman"/>
              <a:cs typeface="Times New Roman"/>
              <a:sym typeface="Times New Roman"/>
            </a:endParaRPr>
          </a:p>
        </p:txBody>
      </p:sp>
      <p:pic>
        <p:nvPicPr>
          <p:cNvPr id="131" name="Google Shape;131;p6"/>
          <p:cNvPicPr preferRelativeResize="0"/>
          <p:nvPr/>
        </p:nvPicPr>
        <p:blipFill rotWithShape="1">
          <a:blip r:embed="rId3">
            <a:alphaModFix/>
          </a:blip>
          <a:srcRect/>
          <a:stretch/>
        </p:blipFill>
        <p:spPr>
          <a:xfrm>
            <a:off x="1187450" y="3146425"/>
            <a:ext cx="6737350" cy="2930525"/>
          </a:xfrm>
          <a:prstGeom prst="rect">
            <a:avLst/>
          </a:prstGeom>
          <a:noFill/>
          <a:ln>
            <a:noFill/>
          </a:ln>
        </p:spPr>
      </p:pic>
      <p:pic>
        <p:nvPicPr>
          <p:cNvPr id="132" name="Google Shape;132;p6"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33" name="Google Shape;133;p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14670"/>
    </mc:Choice>
    <mc:Fallback xmlns="">
      <p:transition spd="slow" advTm="1467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Linux Directory Structure and File System Hierarchy</a:t>
            </a:r>
            <a:endParaRPr/>
          </a:p>
        </p:txBody>
      </p:sp>
      <p:graphicFrame>
        <p:nvGraphicFramePr>
          <p:cNvPr id="636" name="Google Shape;636;p52"/>
          <p:cNvGraphicFramePr/>
          <p:nvPr/>
        </p:nvGraphicFramePr>
        <p:xfrm>
          <a:off x="1187450" y="1033462"/>
          <a:ext cx="6307125" cy="4551800"/>
        </p:xfrm>
        <a:graphic>
          <a:graphicData uri="http://schemas.openxmlformats.org/drawingml/2006/table">
            <a:tbl>
              <a:tblPr>
                <a:noFill/>
                <a:tableStyleId>{AE6FABC2-2F31-40BF-AE58-049FE1229BE6}</a:tableStyleId>
              </a:tblPr>
              <a:tblGrid>
                <a:gridCol w="3154350">
                  <a:extLst>
                    <a:ext uri="{9D8B030D-6E8A-4147-A177-3AD203B41FA5}">
                      <a16:colId xmlns:a16="http://schemas.microsoft.com/office/drawing/2014/main" val="20000"/>
                    </a:ext>
                  </a:extLst>
                </a:gridCol>
                <a:gridCol w="3152775">
                  <a:extLst>
                    <a:ext uri="{9D8B030D-6E8A-4147-A177-3AD203B41FA5}">
                      <a16:colId xmlns:a16="http://schemas.microsoft.com/office/drawing/2014/main" val="20001"/>
                    </a:ext>
                  </a:extLst>
                </a:gridCol>
              </a:tblGrid>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1" i="0" u="none" strike="noStrike" cap="none">
                          <a:solidFill>
                            <a:schemeClr val="dk1"/>
                          </a:solidFill>
                          <a:latin typeface="Calibri"/>
                          <a:ea typeface="Calibri"/>
                          <a:cs typeface="Calibri"/>
                          <a:sym typeface="Calibri"/>
                        </a:rPr>
                        <a:t>Dir</a:t>
                      </a:r>
                      <a:endParaRPr/>
                    </a:p>
                  </a:txBody>
                  <a:tcPr marL="62850" marR="62850" marT="62875" marB="62875" anchor="ctr">
                    <a:lnL w="9525" cap="flat" cmpd="sng">
                      <a:solidFill>
                        <a:srgbClr val="A06664"/>
                      </a:solidFill>
                      <a:prstDash val="solid"/>
                      <a:round/>
                      <a:headEnd type="none" w="sm" len="sm"/>
                      <a:tailEnd type="none" w="sm" len="sm"/>
                    </a:lnL>
                    <a:lnR w="9525" cap="flat" cmpd="sng">
                      <a:solidFill>
                        <a:srgbClr val="E065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A066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1" i="0" u="none" strike="noStrike" cap="none">
                          <a:solidFill>
                            <a:schemeClr val="dk1"/>
                          </a:solidFill>
                          <a:latin typeface="Calibri"/>
                          <a:ea typeface="Calibri"/>
                          <a:cs typeface="Calibri"/>
                          <a:sym typeface="Calibri"/>
                        </a:rPr>
                        <a:t>Description</a:t>
                      </a:r>
                      <a:endParaRPr/>
                    </a:p>
                  </a:txBody>
                  <a:tcPr marL="62850" marR="62850" marT="62875" marB="62875" anchor="ctr">
                    <a:lnL w="9525" cap="flat" cmpd="sng">
                      <a:solidFill>
                        <a:srgbClr val="E06564"/>
                      </a:solidFill>
                      <a:prstDash val="solid"/>
                      <a:round/>
                      <a:headEnd type="none" w="sm" len="sm"/>
                      <a:tailEnd type="none" w="sm" len="sm"/>
                    </a:lnL>
                    <a:lnR w="9525" cap="flat" cmpd="sng">
                      <a:solidFill>
                        <a:srgbClr val="E06564"/>
                      </a:solidFill>
                      <a:prstDash val="solid"/>
                      <a:round/>
                      <a:headEnd type="none" w="sm" len="sm"/>
                      <a:tailEnd type="none" w="sm" len="sm"/>
                    </a:lnR>
                    <a:lnT w="9525" cap="flat" cmpd="sng">
                      <a:solidFill>
                        <a:srgbClr val="E06564"/>
                      </a:solidFill>
                      <a:prstDash val="solid"/>
                      <a:round/>
                      <a:headEnd type="none" w="sm" len="sm"/>
                      <a:tailEnd type="none" w="sm" len="sm"/>
                    </a:lnT>
                    <a:lnB w="9525" cap="flat" cmpd="sng">
                      <a:solidFill>
                        <a:srgbClr val="006A64"/>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2573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a:t>
                      </a:r>
                      <a:endParaRPr/>
                    </a:p>
                  </a:txBody>
                  <a:tcPr marL="62850" marR="62850" marT="62875" marB="62875" anchor="ctr">
                    <a:lnL w="9525" cap="flat" cmpd="sng">
                      <a:solidFill>
                        <a:srgbClr val="A06664"/>
                      </a:solidFill>
                      <a:prstDash val="solid"/>
                      <a:round/>
                      <a:headEnd type="none" w="sm" len="sm"/>
                      <a:tailEnd type="none" w="sm" len="sm"/>
                    </a:lnL>
                    <a:lnR w="9525" cap="flat" cmpd="sng">
                      <a:solidFill>
                        <a:srgbClr val="006A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A066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The directory called "root." It is the starting point for the file system hierarchy. Note that this is not related to the root, or superuser, account.</a:t>
                      </a:r>
                      <a:endParaRPr/>
                    </a:p>
                  </a:txBody>
                  <a:tcPr marL="62850" marR="62850" marT="62875" marB="62875" anchor="ctr">
                    <a:lnL w="9525" cap="flat" cmpd="sng">
                      <a:solidFill>
                        <a:srgbClr val="006A64"/>
                      </a:solidFill>
                      <a:prstDash val="solid"/>
                      <a:round/>
                      <a:headEnd type="none" w="sm" len="sm"/>
                      <a:tailEnd type="none" w="sm" len="sm"/>
                    </a:lnL>
                    <a:lnR w="9525" cap="flat" cmpd="sng">
                      <a:solidFill>
                        <a:srgbClr val="006A64"/>
                      </a:solidFill>
                      <a:prstDash val="solid"/>
                      <a:round/>
                      <a:headEnd type="none" w="sm" len="sm"/>
                      <a:tailEnd type="none" w="sm" len="sm"/>
                    </a:lnR>
                    <a:lnT w="9525" cap="flat" cmpd="sng">
                      <a:solidFill>
                        <a:srgbClr val="006A64"/>
                      </a:solidFill>
                      <a:prstDash val="solid"/>
                      <a:round/>
                      <a:headEnd type="none" w="sm" len="sm"/>
                      <a:tailEnd type="none" w="sm" len="sm"/>
                    </a:lnT>
                    <a:lnB w="9525" cap="flat" cmpd="sng">
                      <a:solidFill>
                        <a:srgbClr val="006764"/>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842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/bin</a:t>
                      </a:r>
                      <a:endParaRPr/>
                    </a:p>
                  </a:txBody>
                  <a:tcPr marL="62850" marR="62850" marT="62875" marB="62875" anchor="ctr">
                    <a:lnL w="9525" cap="flat" cmpd="sng">
                      <a:solidFill>
                        <a:srgbClr val="A06664"/>
                      </a:solidFill>
                      <a:prstDash val="solid"/>
                      <a:round/>
                      <a:headEnd type="none" w="sm" len="sm"/>
                      <a:tailEnd type="none" w="sm" len="sm"/>
                    </a:lnL>
                    <a:lnR w="9525" cap="flat" cmpd="sng">
                      <a:solidFill>
                        <a:srgbClr val="0067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3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Binaries and other executable programs.</a:t>
                      </a:r>
                      <a:endParaRPr/>
                    </a:p>
                  </a:txBody>
                  <a:tcPr marL="62850" marR="62850" marT="62875" marB="62875" anchor="ctr">
                    <a:lnL w="9525" cap="flat" cmpd="sng">
                      <a:solidFill>
                        <a:srgbClr val="006764"/>
                      </a:solidFill>
                      <a:prstDash val="solid"/>
                      <a:round/>
                      <a:headEnd type="none" w="sm" len="sm"/>
                      <a:tailEnd type="none" w="sm" len="sm"/>
                    </a:lnL>
                    <a:lnR w="9525" cap="flat" cmpd="sng">
                      <a:solidFill>
                        <a:srgbClr val="006764"/>
                      </a:solidFill>
                      <a:prstDash val="solid"/>
                      <a:round/>
                      <a:headEnd type="none" w="sm" len="sm"/>
                      <a:tailEnd type="none" w="sm" len="sm"/>
                    </a:lnR>
                    <a:lnT w="9525" cap="flat" cmpd="sng">
                      <a:solidFill>
                        <a:srgbClr val="006764"/>
                      </a:solidFill>
                      <a:prstDash val="solid"/>
                      <a:round/>
                      <a:headEnd type="none" w="sm" len="sm"/>
                      <a:tailEnd type="none" w="sm" len="sm"/>
                    </a:lnT>
                    <a:lnB w="9525" cap="flat" cmpd="sng">
                      <a:solidFill>
                        <a:srgbClr val="007064"/>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/etc</a:t>
                      </a:r>
                      <a:endParaRPr/>
                    </a:p>
                  </a:txBody>
                  <a:tcPr marL="62850" marR="62850" marT="62875" marB="62875" anchor="ctr">
                    <a:lnL w="9525" cap="flat" cmpd="sng">
                      <a:solidFill>
                        <a:srgbClr val="307064"/>
                      </a:solidFill>
                      <a:prstDash val="solid"/>
                      <a:round/>
                      <a:headEnd type="none" w="sm" len="sm"/>
                      <a:tailEnd type="none" w="sm" len="sm"/>
                    </a:lnL>
                    <a:lnR w="9525" cap="flat" cmpd="sng">
                      <a:solidFill>
                        <a:srgbClr val="007064"/>
                      </a:solidFill>
                      <a:prstDash val="solid"/>
                      <a:round/>
                      <a:headEnd type="none" w="sm" len="sm"/>
                      <a:tailEnd type="none" w="sm" len="sm"/>
                    </a:lnR>
                    <a:lnT w="9525" cap="flat" cmpd="sng">
                      <a:solidFill>
                        <a:srgbClr val="307064"/>
                      </a:solidFill>
                      <a:prstDash val="solid"/>
                      <a:round/>
                      <a:headEnd type="none" w="sm" len="sm"/>
                      <a:tailEnd type="none" w="sm" len="sm"/>
                    </a:lnT>
                    <a:lnB w="9525" cap="flat" cmpd="sng">
                      <a:solidFill>
                        <a:srgbClr val="206B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System configuration files.</a:t>
                      </a:r>
                      <a:endParaRPr/>
                    </a:p>
                  </a:txBody>
                  <a:tcPr marL="62850" marR="62850" marT="62875" marB="62875" anchor="ctr">
                    <a:lnL w="9525" cap="flat" cmpd="sng">
                      <a:solidFill>
                        <a:srgbClr val="007064"/>
                      </a:solidFill>
                      <a:prstDash val="solid"/>
                      <a:round/>
                      <a:headEnd type="none" w="sm" len="sm"/>
                      <a:tailEnd type="none" w="sm" len="sm"/>
                    </a:lnL>
                    <a:lnR w="9525" cap="flat" cmpd="sng">
                      <a:solidFill>
                        <a:srgbClr val="007064"/>
                      </a:solidFill>
                      <a:prstDash val="solid"/>
                      <a:round/>
                      <a:headEnd type="none" w="sm" len="sm"/>
                      <a:tailEnd type="none" w="sm" len="sm"/>
                    </a:lnR>
                    <a:lnT w="9525" cap="flat" cmpd="sng">
                      <a:solidFill>
                        <a:srgbClr val="007064"/>
                      </a:solidFill>
                      <a:prstDash val="solid"/>
                      <a:round/>
                      <a:headEnd type="none" w="sm" len="sm"/>
                      <a:tailEnd type="none" w="sm" len="sm"/>
                    </a:lnT>
                    <a:lnB w="9525" cap="flat" cmpd="sng">
                      <a:solidFill>
                        <a:srgbClr val="506B64"/>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/home</a:t>
                      </a:r>
                      <a:endParaRPr/>
                    </a:p>
                  </a:txBody>
                  <a:tcPr marL="62850" marR="62850" marT="62875" marB="62875" anchor="ctr">
                    <a:lnL w="9525" cap="flat" cmpd="sng">
                      <a:solidFill>
                        <a:srgbClr val="206B64"/>
                      </a:solidFill>
                      <a:prstDash val="solid"/>
                      <a:round/>
                      <a:headEnd type="none" w="sm" len="sm"/>
                      <a:tailEnd type="none" w="sm" len="sm"/>
                    </a:lnL>
                    <a:lnR w="9525" cap="flat" cmpd="sng">
                      <a:solidFill>
                        <a:srgbClr val="506B64"/>
                      </a:solidFill>
                      <a:prstDash val="solid"/>
                      <a:round/>
                      <a:headEnd type="none" w="sm" len="sm"/>
                      <a:tailEnd type="none" w="sm" len="sm"/>
                    </a:lnR>
                    <a:lnT w="9525" cap="flat" cmpd="sng">
                      <a:solidFill>
                        <a:srgbClr val="206B64"/>
                      </a:solidFill>
                      <a:prstDash val="solid"/>
                      <a:round/>
                      <a:headEnd type="none" w="sm" len="sm"/>
                      <a:tailEnd type="none" w="sm" len="sm"/>
                    </a:lnT>
                    <a:lnB w="9525" cap="flat" cmpd="sng">
                      <a:solidFill>
                        <a:srgbClr val="0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Home directories.</a:t>
                      </a:r>
                      <a:endParaRPr/>
                    </a:p>
                  </a:txBody>
                  <a:tcPr marL="62850" marR="62850" marT="62875" marB="62875" anchor="ctr">
                    <a:lnL w="9525" cap="flat" cmpd="sng">
                      <a:solidFill>
                        <a:srgbClr val="506B64"/>
                      </a:solidFill>
                      <a:prstDash val="solid"/>
                      <a:round/>
                      <a:headEnd type="none" w="sm" len="sm"/>
                      <a:tailEnd type="none" w="sm" len="sm"/>
                    </a:lnL>
                    <a:lnR w="9525" cap="flat" cmpd="sng">
                      <a:solidFill>
                        <a:srgbClr val="506B64"/>
                      </a:solidFill>
                      <a:prstDash val="solid"/>
                      <a:round/>
                      <a:headEnd type="none" w="sm" len="sm"/>
                      <a:tailEnd type="none" w="sm" len="sm"/>
                    </a:lnR>
                    <a:lnT w="9525" cap="flat" cmpd="sng">
                      <a:solidFill>
                        <a:srgbClr val="506B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/opt</a:t>
                      </a:r>
                      <a:endParaRPr/>
                    </a:p>
                  </a:txBody>
                  <a:tcPr marL="62850" marR="62850" marT="62875" marB="62875" anchor="ctr">
                    <a:lnL w="9525" cap="flat" cmpd="sng">
                      <a:solidFill>
                        <a:srgbClr val="007064"/>
                      </a:solidFill>
                      <a:prstDash val="solid"/>
                      <a:round/>
                      <a:headEnd type="none" w="sm" len="sm"/>
                      <a:tailEnd type="none" w="sm" len="sm"/>
                    </a:lnL>
                    <a:lnR w="9525" cap="flat" cmpd="sng">
                      <a:solidFill>
                        <a:srgbClr val="606D64"/>
                      </a:solidFill>
                      <a:prstDash val="solid"/>
                      <a:round/>
                      <a:headEnd type="none" w="sm" len="sm"/>
                      <a:tailEnd type="none" w="sm" len="sm"/>
                    </a:lnR>
                    <a:lnT w="9525" cap="flat" cmpd="sng">
                      <a:solidFill>
                        <a:srgbClr val="007064"/>
                      </a:solidFill>
                      <a:prstDash val="solid"/>
                      <a:round/>
                      <a:headEnd type="none" w="sm" len="sm"/>
                      <a:tailEnd type="none" w="sm" len="sm"/>
                    </a:lnT>
                    <a:lnB w="9525" cap="flat" cmpd="sng">
                      <a:solidFill>
                        <a:srgbClr val="6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Optional or third party software.</a:t>
                      </a:r>
                      <a:endParaRPr/>
                    </a:p>
                  </a:txBody>
                  <a:tcPr marL="62850" marR="62850" marT="62875" marB="62875" anchor="ctr">
                    <a:lnL w="9525" cap="flat" cmpd="sng">
                      <a:solidFill>
                        <a:srgbClr val="606D64"/>
                      </a:solidFill>
                      <a:prstDash val="solid"/>
                      <a:round/>
                      <a:headEnd type="none" w="sm" len="sm"/>
                      <a:tailEnd type="none" w="sm" len="sm"/>
                    </a:lnL>
                    <a:lnR w="9525" cap="flat" cmpd="sng">
                      <a:solidFill>
                        <a:srgbClr val="606D64"/>
                      </a:solidFill>
                      <a:prstDash val="solid"/>
                      <a:round/>
                      <a:headEnd type="none" w="sm" len="sm"/>
                      <a:tailEnd type="none" w="sm" len="sm"/>
                    </a:lnR>
                    <a:lnT w="9525" cap="flat" cmpd="sng">
                      <a:solidFill>
                        <a:srgbClr val="606D64"/>
                      </a:solidFill>
                      <a:prstDash val="solid"/>
                      <a:round/>
                      <a:headEnd type="none" w="sm" len="sm"/>
                      <a:tailEnd type="none" w="sm" len="sm"/>
                    </a:lnT>
                    <a:lnB w="9525" cap="flat" cmpd="sng">
                      <a:solidFill>
                        <a:srgbClr val="706F64"/>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5842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/tmp</a:t>
                      </a:r>
                      <a:endParaRPr/>
                    </a:p>
                  </a:txBody>
                  <a:tcPr marL="62850" marR="62850" marT="62875" marB="62875" anchor="ctr">
                    <a:lnL w="9525" cap="flat" cmpd="sng">
                      <a:solidFill>
                        <a:srgbClr val="6070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607064"/>
                      </a:solidFill>
                      <a:prstDash val="solid"/>
                      <a:round/>
                      <a:headEnd type="none" w="sm" len="sm"/>
                      <a:tailEnd type="none" w="sm" len="sm"/>
                    </a:lnT>
                    <a:lnB w="9525" cap="flat" cmpd="sng">
                      <a:solidFill>
                        <a:srgbClr val="506B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Temporary space, typically cleared on reboot.</a:t>
                      </a:r>
                      <a:endParaRPr/>
                    </a:p>
                  </a:txBody>
                  <a:tcPr marL="62850" marR="62850" marT="62875" marB="62875" anchor="ctr">
                    <a:lnL w="9525" cap="flat" cmpd="sng">
                      <a:solidFill>
                        <a:srgbClr val="706F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706F64"/>
                      </a:solidFill>
                      <a:prstDash val="solid"/>
                      <a:round/>
                      <a:headEnd type="none" w="sm" len="sm"/>
                      <a:tailEnd type="none" w="sm" len="sm"/>
                    </a:lnT>
                    <a:lnB w="9525" cap="flat" cmpd="sng">
                      <a:solidFill>
                        <a:srgbClr val="706F64"/>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/usr</a:t>
                      </a:r>
                      <a:endParaRPr/>
                    </a:p>
                  </a:txBody>
                  <a:tcPr marL="62850" marR="62850" marT="62875" marB="62875" anchor="ctr">
                    <a:lnL w="9525" cap="flat" cmpd="sng">
                      <a:solidFill>
                        <a:srgbClr val="506B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506B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User related programs.</a:t>
                      </a:r>
                      <a:endParaRPr/>
                    </a:p>
                  </a:txBody>
                  <a:tcPr marL="62850" marR="62850" marT="62875" marB="62875" anchor="ctr">
                    <a:lnL w="9525" cap="flat" cmpd="sng">
                      <a:solidFill>
                        <a:srgbClr val="706F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706F64"/>
                      </a:solidFill>
                      <a:prstDash val="solid"/>
                      <a:round/>
                      <a:headEnd type="none" w="sm" len="sm"/>
                      <a:tailEnd type="none" w="sm" len="sm"/>
                    </a:lnT>
                    <a:lnB w="9525" cap="flat" cmpd="sng">
                      <a:solidFill>
                        <a:srgbClr val="806B64"/>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/var</a:t>
                      </a:r>
                      <a:endParaRPr/>
                    </a:p>
                  </a:txBody>
                  <a:tcPr marL="62850" marR="62850" marT="62875" marB="62875" anchor="ctr">
                    <a:lnL w="9525" cap="flat" cmpd="sng">
                      <a:solidFill>
                        <a:srgbClr val="606D64"/>
                      </a:solidFill>
                      <a:prstDash val="solid"/>
                      <a:round/>
                      <a:headEnd type="none" w="sm" len="sm"/>
                      <a:tailEnd type="none" w="sm" len="sm"/>
                    </a:lnL>
                    <a:lnR w="9525" cap="flat" cmpd="sng">
                      <a:solidFill>
                        <a:srgbClr val="806B64"/>
                      </a:solidFill>
                      <a:prstDash val="solid"/>
                      <a:round/>
                      <a:headEnd type="none" w="sm" len="sm"/>
                      <a:tailEnd type="none" w="sm" len="sm"/>
                    </a:lnR>
                    <a:lnT w="9525" cap="flat" cmpd="sng">
                      <a:solidFill>
                        <a:srgbClr val="606D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Variable data, most notably log files.</a:t>
                      </a:r>
                      <a:endParaRPr/>
                    </a:p>
                  </a:txBody>
                  <a:tcPr marL="62850" marR="62850" marT="62875" marB="62875" anchor="ctr">
                    <a:lnL w="9525" cap="flat" cmpd="sng">
                      <a:solidFill>
                        <a:srgbClr val="806B64"/>
                      </a:solidFill>
                      <a:prstDash val="solid"/>
                      <a:round/>
                      <a:headEnd type="none" w="sm" len="sm"/>
                      <a:tailEnd type="none" w="sm" len="sm"/>
                    </a:lnL>
                    <a:lnR w="9525" cap="flat" cmpd="sng">
                      <a:solidFill>
                        <a:srgbClr val="806B64"/>
                      </a:solidFill>
                      <a:prstDash val="solid"/>
                      <a:round/>
                      <a:headEnd type="none" w="sm" len="sm"/>
                      <a:tailEnd type="none" w="sm" len="sm"/>
                    </a:lnR>
                    <a:lnT w="9525" cap="flat" cmpd="sng">
                      <a:solidFill>
                        <a:srgbClr val="806B64"/>
                      </a:solidFill>
                      <a:prstDash val="solid"/>
                      <a:round/>
                      <a:headEnd type="none" w="sm" len="sm"/>
                      <a:tailEnd type="none" w="sm" len="sm"/>
                    </a:lnT>
                    <a:lnB w="9525" cap="flat" cmpd="sng">
                      <a:solidFill>
                        <a:srgbClr val="806B64"/>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637" name="Google Shape;637;p5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60</a:t>
            </a:fld>
            <a:endParaRPr/>
          </a:p>
        </p:txBody>
      </p:sp>
      <p:pic>
        <p:nvPicPr>
          <p:cNvPr id="638" name="Google Shape;638;p5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639" name="Google Shape;639;p52"/>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50890"/>
    </mc:Choice>
    <mc:Fallback xmlns="">
      <p:transition spd="slow" advTm="5089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646" name="Google Shape;646;p5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61</a:t>
            </a:fld>
            <a:endParaRPr/>
          </a:p>
        </p:txBody>
      </p:sp>
      <p:pic>
        <p:nvPicPr>
          <p:cNvPr id="647" name="Google Shape;647;p53" descr="Linux Folders"/>
          <p:cNvPicPr preferRelativeResize="0">
            <a:picLocks noGrp="1"/>
          </p:cNvPicPr>
          <p:nvPr>
            <p:ph type="body" idx="1"/>
          </p:nvPr>
        </p:nvPicPr>
        <p:blipFill rotWithShape="1">
          <a:blip r:embed="rId3">
            <a:alphaModFix/>
          </a:blip>
          <a:srcRect/>
          <a:stretch/>
        </p:blipFill>
        <p:spPr>
          <a:xfrm>
            <a:off x="549275" y="1600200"/>
            <a:ext cx="8045450" cy="4525962"/>
          </a:xfrm>
          <a:prstGeom prst="rect">
            <a:avLst/>
          </a:prstGeom>
          <a:noFill/>
          <a:ln>
            <a:noFill/>
          </a:ln>
        </p:spPr>
      </p:pic>
      <p:pic>
        <p:nvPicPr>
          <p:cNvPr id="648" name="Google Shape;648;p53"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649" name="Google Shape;649;p53"/>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3619"/>
    </mc:Choice>
    <mc:Fallback xmlns="">
      <p:transition spd="slow" advTm="3619"/>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4"/>
          <p:cNvSpPr txBox="1">
            <a:spLocks noGrp="1"/>
          </p:cNvSpPr>
          <p:nvPr>
            <p:ph type="title"/>
          </p:nvPr>
        </p:nvSpPr>
        <p:spPr>
          <a:xfrm>
            <a:off x="457200" y="274637"/>
            <a:ext cx="8229600" cy="7318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How to partition a disk in Linux</a:t>
            </a:r>
            <a:br>
              <a:rPr lang="en-US" sz="2400" b="1" i="0" u="none">
                <a:solidFill>
                  <a:srgbClr val="000000"/>
                </a:solidFill>
                <a:latin typeface="Times New Roman"/>
                <a:ea typeface="Times New Roman"/>
                <a:cs typeface="Times New Roman"/>
                <a:sym typeface="Times New Roman"/>
              </a:rPr>
            </a:br>
            <a:endParaRPr/>
          </a:p>
        </p:txBody>
      </p:sp>
      <p:sp>
        <p:nvSpPr>
          <p:cNvPr id="656" name="Google Shape;656;p54"/>
          <p:cNvSpPr txBox="1">
            <a:spLocks noGrp="1"/>
          </p:cNvSpPr>
          <p:nvPr>
            <p:ph type="body" idx="1"/>
          </p:nvPr>
        </p:nvSpPr>
        <p:spPr>
          <a:xfrm>
            <a:off x="457200" y="976312"/>
            <a:ext cx="8229600" cy="51498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Times New Roman"/>
                <a:ea typeface="Times New Roman"/>
                <a:cs typeface="Times New Roman"/>
                <a:sym typeface="Times New Roman"/>
              </a:rPr>
              <a:t>Creating and deleting partitions in Linux is a regular practice because storage devices (such as hard drives and USB drives) must be structured in some way before they can be used. </a:t>
            </a:r>
            <a:endParaRPr sz="2200" b="0" i="0" u="none">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20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Times New Roman"/>
                <a:ea typeface="Times New Roman"/>
                <a:cs typeface="Times New Roman"/>
                <a:sym typeface="Times New Roman"/>
              </a:rPr>
              <a:t>In most cases, large storage devices are divided into separate sections called partitions. Partitioning also allows you to divide your hard drive into isolated sections, where each section behaves as its own hard drive. </a:t>
            </a:r>
            <a:endParaRPr/>
          </a:p>
        </p:txBody>
      </p:sp>
      <p:sp>
        <p:nvSpPr>
          <p:cNvPr id="657" name="Google Shape;657;p5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62</a:t>
            </a:fld>
            <a:endParaRPr/>
          </a:p>
        </p:txBody>
      </p:sp>
      <p:sp>
        <p:nvSpPr>
          <p:cNvPr id="658" name="Google Shape;658;p54"/>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59" name="Google Shape;659;p5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7734"/>
    </mc:Choice>
    <mc:Fallback xmlns="">
      <p:transition spd="slow" advTm="37734"/>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g13ffeccf302_0_62"/>
          <p:cNvSpPr txBox="1">
            <a:spLocks noGrp="1"/>
          </p:cNvSpPr>
          <p:nvPr>
            <p:ph type="title"/>
          </p:nvPr>
        </p:nvSpPr>
        <p:spPr>
          <a:xfrm>
            <a:off x="457200" y="274637"/>
            <a:ext cx="8229600" cy="731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How to partition a disk in Linux</a:t>
            </a:r>
            <a:br>
              <a:rPr lang="en-US" sz="2400" b="1" i="0" u="none">
                <a:solidFill>
                  <a:srgbClr val="000000"/>
                </a:solidFill>
                <a:latin typeface="Times New Roman"/>
                <a:ea typeface="Times New Roman"/>
                <a:cs typeface="Times New Roman"/>
                <a:sym typeface="Times New Roman"/>
              </a:rPr>
            </a:br>
            <a:endParaRPr/>
          </a:p>
        </p:txBody>
      </p:sp>
      <p:sp>
        <p:nvSpPr>
          <p:cNvPr id="666" name="Google Shape;666;g13ffeccf302_0_62"/>
          <p:cNvSpPr txBox="1">
            <a:spLocks noGrp="1"/>
          </p:cNvSpPr>
          <p:nvPr>
            <p:ph type="body" idx="1"/>
          </p:nvPr>
        </p:nvSpPr>
        <p:spPr>
          <a:xfrm>
            <a:off x="457200" y="976312"/>
            <a:ext cx="8229600" cy="5149800"/>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440"/>
              </a:spcBef>
              <a:spcAft>
                <a:spcPts val="0"/>
              </a:spcAft>
              <a:buNone/>
            </a:pPr>
            <a:r>
              <a:rPr lang="en-US" sz="2200" b="0" i="0" u="none">
                <a:solidFill>
                  <a:schemeClr val="dk1"/>
                </a:solidFill>
                <a:latin typeface="Times New Roman"/>
                <a:ea typeface="Times New Roman"/>
                <a:cs typeface="Times New Roman"/>
                <a:sym typeface="Times New Roman"/>
              </a:rPr>
              <a:t>The following explains the process of partitioning a storage device with the parted command.</a:t>
            </a:r>
            <a:endParaRPr/>
          </a:p>
          <a:p>
            <a:pPr marL="342900" marR="0" lvl="0" indent="0" algn="just" rtl="0">
              <a:lnSpc>
                <a:spcPct val="100000"/>
              </a:lnSpc>
              <a:spcBef>
                <a:spcPts val="440"/>
              </a:spcBef>
              <a:spcAft>
                <a:spcPts val="0"/>
              </a:spcAft>
              <a:buNone/>
            </a:pPr>
            <a:endParaRPr sz="2200" b="1">
              <a:latin typeface="Times New Roman"/>
              <a:ea typeface="Times New Roman"/>
              <a:cs typeface="Times New Roman"/>
              <a:sym typeface="Times New Roman"/>
            </a:endParaRPr>
          </a:p>
          <a:p>
            <a:pPr marL="342900" marR="0" lvl="0" indent="-342900" algn="just" rtl="0">
              <a:lnSpc>
                <a:spcPct val="100000"/>
              </a:lnSpc>
              <a:spcBef>
                <a:spcPts val="440"/>
              </a:spcBef>
              <a:spcAft>
                <a:spcPts val="0"/>
              </a:spcAft>
              <a:buClr>
                <a:schemeClr val="dk1"/>
              </a:buClr>
              <a:buSzPts val="2200"/>
              <a:buFont typeface="Arial"/>
              <a:buChar char="•"/>
            </a:pPr>
            <a:r>
              <a:rPr lang="en-US" sz="2200" b="1" i="0" u="none">
                <a:solidFill>
                  <a:schemeClr val="dk1"/>
                </a:solidFill>
                <a:latin typeface="Times New Roman"/>
                <a:ea typeface="Times New Roman"/>
                <a:cs typeface="Times New Roman"/>
                <a:sym typeface="Times New Roman"/>
              </a:rPr>
              <a:t>List the partitions:</a:t>
            </a:r>
            <a:r>
              <a:rPr lang="en-US" sz="2200" b="0" i="0" u="none">
                <a:solidFill>
                  <a:schemeClr val="dk1"/>
                </a:solidFill>
                <a:latin typeface="Times New Roman"/>
                <a:ea typeface="Times New Roman"/>
                <a:cs typeface="Times New Roman"/>
                <a:sym typeface="Times New Roman"/>
              </a:rPr>
              <a:t> Use parted -l to identify the storage device you want to partition. </a:t>
            </a:r>
            <a:endParaRPr sz="22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Times New Roman"/>
                <a:ea typeface="Times New Roman"/>
                <a:cs typeface="Times New Roman"/>
                <a:sym typeface="Times New Roman"/>
              </a:rPr>
              <a:t>Typically, the first hard disk (/dev/sda or /dev/vda) will contain the operating system, so look for another disk to find the one you want (e.g., /dev/sdb, /dev/sdc, /dev/vdb, /dev/vdc, etc.).</a:t>
            </a:r>
            <a:endParaRPr/>
          </a:p>
        </p:txBody>
      </p:sp>
      <p:sp>
        <p:nvSpPr>
          <p:cNvPr id="667" name="Google Shape;667;g13ffeccf302_0_62"/>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63</a:t>
            </a:fld>
            <a:endParaRPr/>
          </a:p>
        </p:txBody>
      </p:sp>
      <p:sp>
        <p:nvSpPr>
          <p:cNvPr id="668" name="Google Shape;668;g13ffeccf302_0_62"/>
          <p:cNvSpPr txBox="1"/>
          <p:nvPr/>
        </p:nvSpPr>
        <p:spPr>
          <a:xfrm>
            <a:off x="319087" y="607695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69" name="Google Shape;669;g13ffeccf302_0_6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6486"/>
    </mc:Choice>
    <mc:Fallback xmlns="">
      <p:transition spd="slow" advTm="26486"/>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55"/>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400" b="1" i="0" u="none">
                <a:solidFill>
                  <a:schemeClr val="dk1"/>
                </a:solidFill>
                <a:latin typeface="Times New Roman"/>
                <a:ea typeface="Times New Roman"/>
                <a:cs typeface="Times New Roman"/>
                <a:sym typeface="Times New Roman"/>
              </a:rPr>
              <a:t>2. Open the storage device: </a:t>
            </a:r>
            <a:r>
              <a:rPr lang="en-US" sz="2400" b="0" i="0" u="none">
                <a:solidFill>
                  <a:schemeClr val="dk1"/>
                </a:solidFill>
                <a:latin typeface="Times New Roman"/>
                <a:ea typeface="Times New Roman"/>
                <a:cs typeface="Times New Roman"/>
                <a:sym typeface="Times New Roman"/>
              </a:rPr>
              <a:t>Use parted to begin working with the selected storage device. It is important to indicate the specific device you want to use. If you just type parted with no device name, it will randomly select a storage device to modify.</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1" i="0" u="none">
                <a:solidFill>
                  <a:srgbClr val="000000"/>
                </a:solidFill>
                <a:latin typeface="Times New Roman"/>
                <a:ea typeface="Times New Roman"/>
                <a:cs typeface="Times New Roman"/>
                <a:sym typeface="Times New Roman"/>
              </a:rPr>
              <a:t>3. Set the partition table:</a:t>
            </a:r>
            <a:r>
              <a:rPr lang="en-US" sz="2400" b="0" i="0" u="none">
                <a:solidFill>
                  <a:srgbClr val="000000"/>
                </a:solidFill>
                <a:latin typeface="Times New Roman"/>
                <a:ea typeface="Times New Roman"/>
                <a:cs typeface="Times New Roman"/>
                <a:sym typeface="Times New Roman"/>
              </a:rPr>
              <a:t> Set the partition table type to GPT, then type "Yes" to accept it. </a:t>
            </a:r>
            <a:r>
              <a:rPr lang="en-US" sz="2400" b="0" i="0" u="none">
                <a:solidFill>
                  <a:schemeClr val="dk1"/>
                </a:solidFill>
                <a:latin typeface="Times New Roman"/>
                <a:ea typeface="Times New Roman"/>
                <a:cs typeface="Times New Roman"/>
                <a:sym typeface="Times New Roman"/>
              </a:rPr>
              <a:t>The mklabel and mktable commands are used for the same purpose (making a partition table on a storage device). The supported partition tables are: aix, amiga, bsd, dvh, gpt, mac, ms-dos, pc98, sun, and loop. Remember mklabel will not make a partition, rather it will make a partition table.</a:t>
            </a:r>
            <a:endParaRPr/>
          </a:p>
        </p:txBody>
      </p:sp>
      <p:sp>
        <p:nvSpPr>
          <p:cNvPr id="675" name="Google Shape;675;p5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64</a:t>
            </a:fld>
            <a:endParaRPr/>
          </a:p>
        </p:txBody>
      </p:sp>
      <p:sp>
        <p:nvSpPr>
          <p:cNvPr id="676" name="Google Shape;676;p55"/>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77" name="Google Shape;677;p5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49288"/>
    </mc:Choice>
    <mc:Fallback xmlns="">
      <p:transition spd="slow" advTm="49288"/>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6"/>
          <p:cNvSpPr txBox="1">
            <a:spLocks noGrp="1"/>
          </p:cNvSpPr>
          <p:nvPr>
            <p:ph type="body" idx="1"/>
          </p:nvPr>
        </p:nvSpPr>
        <p:spPr>
          <a:xfrm>
            <a:off x="457200" y="765175"/>
            <a:ext cx="8229600" cy="53609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Arial"/>
              <a:buChar char="•"/>
            </a:pPr>
            <a:r>
              <a:rPr lang="en-US" sz="2400" b="1" i="0" u="none">
                <a:solidFill>
                  <a:srgbClr val="000000"/>
                </a:solidFill>
                <a:latin typeface="Times New Roman"/>
                <a:ea typeface="Times New Roman"/>
                <a:cs typeface="Times New Roman"/>
                <a:sym typeface="Times New Roman"/>
              </a:rPr>
              <a:t>4. Review the partition table:</a:t>
            </a:r>
            <a:r>
              <a:rPr lang="en-US" sz="2400" b="0" i="0" u="none">
                <a:solidFill>
                  <a:srgbClr val="000000"/>
                </a:solidFill>
                <a:latin typeface="Times New Roman"/>
                <a:ea typeface="Times New Roman"/>
                <a:cs typeface="Times New Roman"/>
                <a:sym typeface="Times New Roman"/>
              </a:rPr>
              <a:t> Show information about the storage device.</a:t>
            </a:r>
            <a:endParaRPr/>
          </a:p>
          <a:p>
            <a:pPr marL="342900" marR="0" lvl="0" indent="-342900" algn="just" rtl="0">
              <a:lnSpc>
                <a:spcPct val="100000"/>
              </a:lnSpc>
              <a:spcBef>
                <a:spcPts val="480"/>
              </a:spcBef>
              <a:spcAft>
                <a:spcPts val="0"/>
              </a:spcAft>
              <a:buClr>
                <a:schemeClr val="dk1"/>
              </a:buClr>
              <a:buSzPts val="2400"/>
              <a:buFont typeface="Arial"/>
              <a:buNone/>
            </a:pPr>
            <a:endParaRPr sz="2400" b="0" i="0" u="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Arial"/>
              <a:buChar char="•"/>
            </a:pPr>
            <a:r>
              <a:rPr lang="en-US" sz="2400" b="1" i="0" u="none">
                <a:solidFill>
                  <a:schemeClr val="dk1"/>
                </a:solidFill>
                <a:latin typeface="Times New Roman"/>
                <a:ea typeface="Times New Roman"/>
                <a:cs typeface="Times New Roman"/>
                <a:sym typeface="Times New Roman"/>
              </a:rPr>
              <a:t>5.</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Get help: </a:t>
            </a:r>
            <a:r>
              <a:rPr lang="en-US" sz="2400" b="0" i="0" u="none">
                <a:solidFill>
                  <a:schemeClr val="dk1"/>
                </a:solidFill>
                <a:latin typeface="Times New Roman"/>
                <a:ea typeface="Times New Roman"/>
                <a:cs typeface="Times New Roman"/>
                <a:sym typeface="Times New Roman"/>
              </a:rPr>
              <a:t>To find out how to make a new partition, type: (parted) help mkpart.</a:t>
            </a:r>
            <a:endParaRPr/>
          </a:p>
          <a:p>
            <a:pPr marL="342900" marR="0" lvl="0" indent="-342900" algn="just" rtl="0">
              <a:lnSpc>
                <a:spcPct val="100000"/>
              </a:lnSpc>
              <a:spcBef>
                <a:spcPts val="48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6.</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Make a partition: </a:t>
            </a:r>
            <a:r>
              <a:rPr lang="en-US" sz="2400" b="0" i="0" u="none">
                <a:solidFill>
                  <a:schemeClr val="dk1"/>
                </a:solidFill>
                <a:latin typeface="Times New Roman"/>
                <a:ea typeface="Times New Roman"/>
                <a:cs typeface="Times New Roman"/>
                <a:sym typeface="Times New Roman"/>
              </a:rPr>
              <a:t>To make a new partition (in this example, 1,396MB on partition 0), type the following:</a:t>
            </a:r>
            <a:endParaRPr/>
          </a:p>
          <a:p>
            <a:pPr marL="342900" marR="0" lvl="0" indent="-342900" algn="just" rtl="0">
              <a:lnSpc>
                <a:spcPct val="100000"/>
              </a:lnSpc>
              <a:spcBef>
                <a:spcPts val="480"/>
              </a:spcBef>
              <a:spcAft>
                <a:spcPts val="0"/>
              </a:spcAft>
              <a:buClr>
                <a:schemeClr val="dk1"/>
              </a:buClr>
              <a:buSzPts val="2400"/>
              <a:buFont typeface="Arial"/>
              <a:buNone/>
            </a:pPr>
            <a:r>
              <a:rPr lang="en-US" sz="2400" b="0" i="0" u="none">
                <a:solidFill>
                  <a:schemeClr val="dk1"/>
                </a:solidFill>
                <a:latin typeface="Times New Roman"/>
                <a:ea typeface="Times New Roman"/>
                <a:cs typeface="Times New Roman"/>
                <a:sym typeface="Times New Roman"/>
              </a:rPr>
              <a:t>(parted) mkpart primary 0 1396MB</a:t>
            </a:r>
            <a:endParaRPr/>
          </a:p>
          <a:p>
            <a:pPr marL="342900" marR="0" lvl="0" indent="-190500" algn="just" rtl="0">
              <a:lnSpc>
                <a:spcPct val="100000"/>
              </a:lnSpc>
              <a:spcBef>
                <a:spcPts val="48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p:txBody>
      </p:sp>
      <p:sp>
        <p:nvSpPr>
          <p:cNvPr id="683" name="Google Shape;683;p5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65</a:t>
            </a:fld>
            <a:endParaRPr/>
          </a:p>
        </p:txBody>
      </p:sp>
      <p:sp>
        <p:nvSpPr>
          <p:cNvPr id="684" name="Google Shape;684;p56"/>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85" name="Google Shape;685;p5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0339"/>
    </mc:Choice>
    <mc:Fallback xmlns="">
      <p:transition spd="slow" advTm="10339"/>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7"/>
          <p:cNvSpPr txBox="1">
            <a:spLocks noGrp="1"/>
          </p:cNvSpPr>
          <p:nvPr>
            <p:ph type="title"/>
          </p:nvPr>
        </p:nvSpPr>
        <p:spPr>
          <a:xfrm>
            <a:off x="457200" y="274637"/>
            <a:ext cx="82296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Comparison of Windows and Linux OS</a:t>
            </a:r>
            <a:endParaRPr/>
          </a:p>
        </p:txBody>
      </p:sp>
      <p:graphicFrame>
        <p:nvGraphicFramePr>
          <p:cNvPr id="692" name="Google Shape;692;p57"/>
          <p:cNvGraphicFramePr/>
          <p:nvPr/>
        </p:nvGraphicFramePr>
        <p:xfrm>
          <a:off x="1187450" y="730250"/>
          <a:ext cx="6984975" cy="5310420"/>
        </p:xfrm>
        <a:graphic>
          <a:graphicData uri="http://schemas.openxmlformats.org/drawingml/2006/table">
            <a:tbl>
              <a:tblPr>
                <a:noFill/>
                <a:tableStyleId>{AE6FABC2-2F31-40BF-AE58-049FE1229BE6}</a:tableStyleId>
              </a:tblPr>
              <a:tblGrid>
                <a:gridCol w="792150">
                  <a:extLst>
                    <a:ext uri="{9D8B030D-6E8A-4147-A177-3AD203B41FA5}">
                      <a16:colId xmlns:a16="http://schemas.microsoft.com/office/drawing/2014/main" val="20000"/>
                    </a:ext>
                  </a:extLst>
                </a:gridCol>
                <a:gridCol w="3097200">
                  <a:extLst>
                    <a:ext uri="{9D8B030D-6E8A-4147-A177-3AD203B41FA5}">
                      <a16:colId xmlns:a16="http://schemas.microsoft.com/office/drawing/2014/main" val="20001"/>
                    </a:ext>
                  </a:extLst>
                </a:gridCol>
                <a:gridCol w="3095625">
                  <a:extLst>
                    <a:ext uri="{9D8B030D-6E8A-4147-A177-3AD203B41FA5}">
                      <a16:colId xmlns:a16="http://schemas.microsoft.com/office/drawing/2014/main" val="20002"/>
                    </a:ext>
                  </a:extLst>
                </a:gridCol>
              </a:tblGrid>
              <a:tr h="285750">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S.NO</a:t>
                      </a:r>
                      <a:endParaRPr/>
                    </a:p>
                  </a:txBody>
                  <a:tcPr marL="66925" marR="66925" marT="66925" marB="66925" anchor="ctr">
                    <a:solidFill>
                      <a:srgbClr val="FFFFFF"/>
                    </a:solidFill>
                  </a:tcPr>
                </a:tc>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Linux</a:t>
                      </a:r>
                      <a:endParaRPr/>
                    </a:p>
                  </a:txBody>
                  <a:tcPr marL="66925" marR="66925" marT="66925" marB="66925" anchor="ctr">
                    <a:solidFill>
                      <a:srgbClr val="FFFFFF"/>
                    </a:solidFill>
                  </a:tcPr>
                </a:tc>
                <a:tc>
                  <a:txBody>
                    <a:bodyPr/>
                    <a:lstStyle/>
                    <a:p>
                      <a:pPr marL="0" marR="0" lvl="0" indent="0" algn="just" rtl="0">
                        <a:lnSpc>
                          <a:spcPct val="100000"/>
                        </a:lnSpc>
                        <a:spcBef>
                          <a:spcPts val="0"/>
                        </a:spcBef>
                        <a:spcAft>
                          <a:spcPts val="0"/>
                        </a:spcAft>
                        <a:buClr>
                          <a:schemeClr val="dk1"/>
                        </a:buClr>
                        <a:buSzPts val="1000"/>
                        <a:buFont typeface="Times New Roman"/>
                        <a:buNone/>
                      </a:pPr>
                      <a:r>
                        <a:rPr lang="en-US" sz="1000" b="0" i="0" u="none" strike="noStrike" cap="none">
                          <a:solidFill>
                            <a:schemeClr val="dk1"/>
                          </a:solidFill>
                          <a:latin typeface="Times New Roman"/>
                          <a:ea typeface="Times New Roman"/>
                          <a:cs typeface="Times New Roman"/>
                          <a:sym typeface="Times New Roman"/>
                        </a:rPr>
                        <a:t>Windows</a:t>
                      </a:r>
                      <a:endParaRPr/>
                    </a:p>
                  </a:txBody>
                  <a:tcPr marL="66925" marR="66925" marT="66925" marB="66925" anchor="ctr">
                    <a:solidFill>
                      <a:srgbClr val="FFFFFF"/>
                    </a:solidFill>
                  </a:tcPr>
                </a:tc>
                <a:extLst>
                  <a:ext uri="{0D108BD9-81ED-4DB2-BD59-A6C34878D82A}">
                    <a16:rowId xmlns:a16="http://schemas.microsoft.com/office/drawing/2014/main" val="10000"/>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a open source operating system.</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are the not the open source operating system.</a:t>
                      </a:r>
                      <a:endParaRPr/>
                    </a:p>
                  </a:txBody>
                  <a:tcPr marL="66925" marR="66925" marT="93700" marB="93700" anchor="ctr">
                    <a:solidFill>
                      <a:srgbClr val="FFFFFF"/>
                    </a:solidFill>
                  </a:tcPr>
                </a:tc>
                <a:extLst>
                  <a:ext uri="{0D108BD9-81ED-4DB2-BD59-A6C34878D82A}">
                    <a16:rowId xmlns:a16="http://schemas.microsoft.com/office/drawing/2014/main" val="10001"/>
                  </a:ext>
                </a:extLst>
              </a:tr>
              <a:tr h="3238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2.</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free of cost.</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 is costly.</a:t>
                      </a:r>
                      <a:endParaRPr/>
                    </a:p>
                  </a:txBody>
                  <a:tcPr marL="66925" marR="66925" marT="93700" marB="93700" anchor="ctr">
                    <a:solidFill>
                      <a:srgbClr val="FFFFFF"/>
                    </a:solidFill>
                  </a:tcPr>
                </a:tc>
                <a:extLst>
                  <a:ext uri="{0D108BD9-81ED-4DB2-BD59-A6C34878D82A}">
                    <a16:rowId xmlns:a16="http://schemas.microsoft.com/office/drawing/2014/main" val="10002"/>
                  </a:ext>
                </a:extLst>
              </a:tr>
              <a:tr h="325425">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3.</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It’s file name case-sensitive.</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it’s file name is case-insensitive.</a:t>
                      </a:r>
                      <a:endParaRPr/>
                    </a:p>
                  </a:txBody>
                  <a:tcPr marL="66925" marR="66925" marT="93700" marB="93700" anchor="ctr">
                    <a:solidFill>
                      <a:srgbClr val="FFFFFF"/>
                    </a:solidFill>
                  </a:tcPr>
                </a:tc>
                <a:extLst>
                  <a:ext uri="{0D108BD9-81ED-4DB2-BD59-A6C34878D82A}">
                    <a16:rowId xmlns:a16="http://schemas.microsoft.com/office/drawing/2014/main" val="10003"/>
                  </a:ext>
                </a:extLst>
              </a:tr>
              <a:tr h="3238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4.</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In linux, monolithic kernel is used.</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in this, micro kernel is used.</a:t>
                      </a:r>
                      <a:endParaRPr/>
                    </a:p>
                  </a:txBody>
                  <a:tcPr marL="66925" marR="66925" marT="93700" marB="93700" anchor="ctr">
                    <a:solidFill>
                      <a:srgbClr val="FFFFFF"/>
                    </a:solidFill>
                  </a:tcPr>
                </a:tc>
                <a:extLst>
                  <a:ext uri="{0D108BD9-81ED-4DB2-BD59-A6C34878D82A}">
                    <a16:rowId xmlns:a16="http://schemas.microsoft.com/office/drawing/2014/main" val="10004"/>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5.</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more efficient in comparison of windows.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are less efficient.</a:t>
                      </a:r>
                      <a:endParaRPr/>
                    </a:p>
                  </a:txBody>
                  <a:tcPr marL="66925" marR="66925" marT="93700" marB="93700" anchor="ctr">
                    <a:solidFill>
                      <a:srgbClr val="FFFFFF"/>
                    </a:solidFill>
                  </a:tcPr>
                </a:tc>
                <a:extLst>
                  <a:ext uri="{0D108BD9-81ED-4DB2-BD59-A6C34878D82A}">
                    <a16:rowId xmlns:a16="http://schemas.microsoft.com/office/drawing/2014/main" val="10005"/>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6.</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is forward slash is used for Separating the directories.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there is back slash is used for Separating the directories.</a:t>
                      </a:r>
                      <a:endParaRPr/>
                    </a:p>
                  </a:txBody>
                  <a:tcPr marL="66925" marR="66925" marT="93700" marB="93700" anchor="ctr">
                    <a:solidFill>
                      <a:srgbClr val="FFFFFF"/>
                    </a:solidFill>
                  </a:tcPr>
                </a:tc>
                <a:extLst>
                  <a:ext uri="{0D108BD9-81ED-4DB2-BD59-A6C34878D82A}">
                    <a16:rowId xmlns:a16="http://schemas.microsoft.com/office/drawing/2014/main" val="10006"/>
                  </a:ext>
                </a:extLst>
              </a:tr>
              <a:tr h="454025">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7.</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provides more security than windows.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it provides less security than linux.</a:t>
                      </a:r>
                      <a:endParaRPr/>
                    </a:p>
                  </a:txBody>
                  <a:tcPr marL="66925" marR="66925" marT="93700" marB="93700" anchor="ctr">
                    <a:solidFill>
                      <a:srgbClr val="FFFFFF"/>
                    </a:solidFill>
                  </a:tcPr>
                </a:tc>
                <a:extLst>
                  <a:ext uri="{0D108BD9-81ED-4DB2-BD59-A6C34878D82A}">
                    <a16:rowId xmlns:a16="http://schemas.microsoft.com/office/drawing/2014/main" val="10007"/>
                  </a:ext>
                </a:extLst>
              </a:tr>
              <a:tr h="4556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8.</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is widely used in hacking purpose based systems.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While windows does not provide much efficiency in hacking.</a:t>
                      </a:r>
                      <a:endParaRPr/>
                    </a:p>
                  </a:txBody>
                  <a:tcPr marL="66925" marR="66925" marT="93700" marB="93700" anchor="ctr">
                    <a:solidFill>
                      <a:srgbClr val="FFFFFF"/>
                    </a:solidFill>
                  </a:tcPr>
                </a:tc>
                <a:extLst>
                  <a:ext uri="{0D108BD9-81ED-4DB2-BD59-A6C34878D82A}">
                    <a16:rowId xmlns:a16="http://schemas.microsoft.com/office/drawing/2014/main" val="10008"/>
                  </a:ext>
                </a:extLst>
              </a:tr>
              <a:tr h="5889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9.</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are 3 types of user account – </a:t>
                      </a:r>
                      <a:endParaRPr/>
                    </a:p>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 Regular , (2) Root , (3) Service account</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There are 4 types of user account – </a:t>
                      </a:r>
                      <a:endParaRPr/>
                    </a:p>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 Administrator , (2) Standard , (3) Child , (4) Guest</a:t>
                      </a:r>
                      <a:endParaRPr/>
                    </a:p>
                  </a:txBody>
                  <a:tcPr marL="66925" marR="66925" marT="93700" marB="93700" anchor="ctr">
                    <a:solidFill>
                      <a:srgbClr val="FFFFFF"/>
                    </a:solidFill>
                  </a:tcPr>
                </a:tc>
                <a:extLst>
                  <a:ext uri="{0D108BD9-81ED-4DB2-BD59-A6C34878D82A}">
                    <a16:rowId xmlns:a16="http://schemas.microsoft.com/office/drawing/2014/main" val="10009"/>
                  </a:ext>
                </a:extLst>
              </a:tr>
              <a:tr h="46195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10.</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Root user is the super user and has all administrative privileges.</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Administrator user has all administrative privileges of computers.</a:t>
                      </a:r>
                      <a:endParaRPr/>
                    </a:p>
                  </a:txBody>
                  <a:tcPr marL="66925" marR="66925" marT="93700" marB="93700" anchor="ctr">
                    <a:solidFill>
                      <a:srgbClr val="FFFFFF"/>
                    </a:solidFill>
                  </a:tcPr>
                </a:tc>
                <a:extLst>
                  <a:ext uri="{0D108BD9-81ED-4DB2-BD59-A6C34878D82A}">
                    <a16:rowId xmlns:a16="http://schemas.microsoft.com/office/drawing/2014/main" val="10010"/>
                  </a:ext>
                </a:extLst>
              </a:tr>
              <a:tr h="722300">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11.</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Linux file naming convention in case sensitive. Thus, sample and SAMPLE are 2 different files in Linux/Unix operating system.</a:t>
                      </a:r>
                      <a:endParaRPr/>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900" b="0" i="0" u="none" strike="noStrike" cap="none">
                          <a:solidFill>
                            <a:schemeClr val="dk1"/>
                          </a:solidFill>
                          <a:latin typeface="Times New Roman"/>
                          <a:ea typeface="Times New Roman"/>
                          <a:cs typeface="Times New Roman"/>
                          <a:sym typeface="Times New Roman"/>
                        </a:rPr>
                        <a:t>In Windows, you cannot have 2 files with the same name in the same folder.</a:t>
                      </a:r>
                      <a:endParaRPr/>
                    </a:p>
                  </a:txBody>
                  <a:tcPr marL="66925" marR="66925" marT="93700" marB="93700" anchor="ctr">
                    <a:solidFill>
                      <a:srgbClr val="FFFFFF"/>
                    </a:solidFill>
                  </a:tcPr>
                </a:tc>
                <a:extLst>
                  <a:ext uri="{0D108BD9-81ED-4DB2-BD59-A6C34878D82A}">
                    <a16:rowId xmlns:a16="http://schemas.microsoft.com/office/drawing/2014/main" val="10011"/>
                  </a:ext>
                </a:extLst>
              </a:tr>
            </a:tbl>
          </a:graphicData>
        </a:graphic>
      </p:graphicFrame>
      <p:sp>
        <p:nvSpPr>
          <p:cNvPr id="693" name="Google Shape;693;p5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66</a:t>
            </a:fld>
            <a:endParaRPr/>
          </a:p>
        </p:txBody>
      </p:sp>
      <p:sp>
        <p:nvSpPr>
          <p:cNvPr id="694" name="Google Shape;694;p5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695" name="Google Shape;695;p5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8497"/>
    </mc:Choice>
    <mc:Fallback xmlns="">
      <p:transition spd="slow" advTm="38497"/>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8"/>
          <p:cNvSpPr txBox="1">
            <a:spLocks noGrp="1"/>
          </p:cNvSpPr>
          <p:nvPr>
            <p:ph type="title"/>
          </p:nvPr>
        </p:nvSpPr>
        <p:spPr>
          <a:xfrm>
            <a:off x="457200" y="274637"/>
            <a:ext cx="8229600" cy="7778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Virtual Machines</a:t>
            </a:r>
            <a:endParaRPr/>
          </a:p>
        </p:txBody>
      </p:sp>
      <p:sp>
        <p:nvSpPr>
          <p:cNvPr id="702" name="Google Shape;702;p58"/>
          <p:cNvSpPr txBox="1">
            <a:spLocks noGrp="1"/>
          </p:cNvSpPr>
          <p:nvPr>
            <p:ph type="body" idx="1"/>
          </p:nvPr>
        </p:nvSpPr>
        <p:spPr>
          <a:xfrm>
            <a:off x="457200" y="1052512"/>
            <a:ext cx="8229600" cy="50736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Virtual Machine (VM) is a compute resource that uses software instead of a physical computer to run programs and deploy apps. One or more virtual “guest” machines run on a physical “host” machine.  Each virtual machine runs its own operating system and functions separately from the other VMs, even when they are all running on the same host. This means that, for example, a virtual MacOS virtual machine can run on a physical PC. </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 technology is used for many use cases across on-premises and cloud environments. More recently, public cloud services are using virtual machines to provide virtual application resources to multiple users at once, for even more cost efficient and flexible compute. </a:t>
            </a:r>
            <a:endParaRPr/>
          </a:p>
        </p:txBody>
      </p:sp>
      <p:sp>
        <p:nvSpPr>
          <p:cNvPr id="703" name="Google Shape;703;p5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67</a:t>
            </a:fld>
            <a:endParaRPr/>
          </a:p>
        </p:txBody>
      </p:sp>
      <p:sp>
        <p:nvSpPr>
          <p:cNvPr id="704" name="Google Shape;704;p5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705" name="Google Shape;705;p5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50411"/>
    </mc:Choice>
    <mc:Fallback xmlns="">
      <p:transition spd="slow" advTm="50411"/>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9"/>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What are virtual machines used for?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machines (VMs) allow a business to run an operating system that behaves like a completely separate computer in an app window on a desktop. </a:t>
            </a: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VMs may be deployed to accommodate different levels of processing power needs, to run software that requires a different operating system, or to test applications in a safe, sandboxed environment.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machines have historically been used for server virtualization, which enables IT teams to consolidate their computing resources and improve efficiency. </a:t>
            </a:r>
            <a:endParaRPr/>
          </a:p>
        </p:txBody>
      </p:sp>
      <p:sp>
        <p:nvSpPr>
          <p:cNvPr id="711" name="Google Shape;711;p5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68</a:t>
            </a:fld>
            <a:endParaRPr/>
          </a:p>
        </p:txBody>
      </p:sp>
      <p:sp>
        <p:nvSpPr>
          <p:cNvPr id="712" name="Google Shape;712;p59"/>
          <p:cNvSpPr txBox="1"/>
          <p:nvPr/>
        </p:nvSpPr>
        <p:spPr>
          <a:xfrm>
            <a:off x="457200" y="633730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713" name="Google Shape;713;p5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46735"/>
    </mc:Choice>
    <mc:Fallback xmlns="">
      <p:transition spd="slow" advTm="46735"/>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g13ffeccf302_0_71"/>
          <p:cNvSpPr txBox="1">
            <a:spLocks noGrp="1"/>
          </p:cNvSpPr>
          <p:nvPr>
            <p:ph type="body" idx="1"/>
          </p:nvPr>
        </p:nvSpPr>
        <p:spPr>
          <a:xfrm>
            <a:off x="457200" y="476250"/>
            <a:ext cx="82296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What are virtual machines used for?</a:t>
            </a:r>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Additionally, virtual machines can perform specific tasks considered too risky to carry out in a host environment, such as accessing virus-infected data or testing operating systems. Since the virtual machine is separated from the rest of the system, the software inside the virtual machine cannot tamper with the host computer. </a:t>
            </a:r>
            <a:endParaRPr sz="2000" b="0" i="0" u="none">
              <a:solidFill>
                <a:schemeClr val="dk1"/>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How do virtual machines work?</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virtual machine runs as a process in an application window, similar to any other application, on the operating system of the physical machine. Key files that make up a virtual machine include a log file, NVRAM setting file, virtual disk file and configuration file.</a:t>
            </a:r>
            <a:endParaRPr/>
          </a:p>
        </p:txBody>
      </p:sp>
      <p:sp>
        <p:nvSpPr>
          <p:cNvPr id="719" name="Google Shape;719;g13ffeccf302_0_71"/>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69</a:t>
            </a:fld>
            <a:endParaRPr/>
          </a:p>
        </p:txBody>
      </p:sp>
      <p:sp>
        <p:nvSpPr>
          <p:cNvPr id="720" name="Google Shape;720;g13ffeccf302_0_71"/>
          <p:cNvSpPr txBox="1"/>
          <p:nvPr/>
        </p:nvSpPr>
        <p:spPr>
          <a:xfrm>
            <a:off x="457200" y="6337300"/>
            <a:ext cx="8505900" cy="461700"/>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www.lpu.in                                    Lovely Professional University </a:t>
            </a:r>
            <a:endParaRPr/>
          </a:p>
        </p:txBody>
      </p:sp>
      <p:pic>
        <p:nvPicPr>
          <p:cNvPr id="721" name="Google Shape;721;g13ffeccf302_0_7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23565"/>
    </mc:Choice>
    <mc:Fallback xmlns="">
      <p:transition spd="slow" advTm="2356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319087" y="0"/>
            <a:ext cx="8229600" cy="10953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02124"/>
              </a:buClr>
              <a:buSzPts val="3200"/>
              <a:buFont typeface="Times New Roman"/>
              <a:buNone/>
            </a:pPr>
            <a:r>
              <a:rPr lang="en-US" sz="3200" b="1" i="0" u="none">
                <a:solidFill>
                  <a:srgbClr val="202124"/>
                </a:solidFill>
                <a:latin typeface="Times New Roman"/>
                <a:ea typeface="Times New Roman"/>
                <a:cs typeface="Times New Roman"/>
                <a:sym typeface="Times New Roman"/>
              </a:rPr>
              <a:t>Components of Operating System</a:t>
            </a:r>
            <a:endParaRPr/>
          </a:p>
        </p:txBody>
      </p:sp>
      <p:sp>
        <p:nvSpPr>
          <p:cNvPr id="139" name="Google Shape;139;p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Process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File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Network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Main Memory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Secondary Storage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I/O Device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Security Management</a:t>
            </a:r>
            <a:endParaRPr/>
          </a:p>
          <a:p>
            <a:pPr marL="342900" marR="0" lvl="0" indent="-342900" algn="just" rtl="0">
              <a:lnSpc>
                <a:spcPct val="100000"/>
              </a:lnSpc>
              <a:spcBef>
                <a:spcPts val="560"/>
              </a:spcBef>
              <a:spcAft>
                <a:spcPts val="0"/>
              </a:spcAft>
              <a:buClr>
                <a:srgbClr val="000000"/>
              </a:buClr>
              <a:buSzPts val="2800"/>
              <a:buFont typeface="Calibri"/>
              <a:buAutoNum type="arabicPeriod"/>
            </a:pPr>
            <a:r>
              <a:rPr lang="en-US" sz="2800" b="0" i="0" u="none">
                <a:solidFill>
                  <a:srgbClr val="000000"/>
                </a:solidFill>
                <a:latin typeface="Times New Roman"/>
                <a:ea typeface="Times New Roman"/>
                <a:cs typeface="Times New Roman"/>
                <a:sym typeface="Times New Roman"/>
              </a:rPr>
              <a:t>Command Interpreter System</a:t>
            </a:r>
            <a:endParaRPr/>
          </a:p>
          <a:p>
            <a:pPr marL="342900" marR="0" lvl="0" indent="-165100" algn="l" rtl="0">
              <a:spcBef>
                <a:spcPts val="560"/>
              </a:spcBef>
              <a:spcAft>
                <a:spcPts val="0"/>
              </a:spcAft>
              <a:buClr>
                <a:schemeClr val="dk1"/>
              </a:buClr>
              <a:buSzPts val="2800"/>
              <a:buFont typeface="Arial"/>
              <a:buNone/>
            </a:pPr>
            <a:endParaRPr sz="2800" b="0" i="0" u="none">
              <a:solidFill>
                <a:srgbClr val="000000"/>
              </a:solidFill>
              <a:latin typeface="Times New Roman"/>
              <a:ea typeface="Times New Roman"/>
              <a:cs typeface="Times New Roman"/>
              <a:sym typeface="Times New Roman"/>
            </a:endParaRPr>
          </a:p>
        </p:txBody>
      </p:sp>
      <p:sp>
        <p:nvSpPr>
          <p:cNvPr id="140" name="Google Shape;140;p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7</a:t>
            </a:fld>
            <a:endParaRPr/>
          </a:p>
        </p:txBody>
      </p:sp>
      <p:pic>
        <p:nvPicPr>
          <p:cNvPr id="141" name="Google Shape;141;p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42" name="Google Shape;142;p7"/>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9111"/>
    </mc:Choice>
    <mc:Fallback xmlns="">
      <p:transition spd="slow" advTm="911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8</a:t>
            </a:fld>
            <a:endParaRPr/>
          </a:p>
        </p:txBody>
      </p:sp>
      <p:pic>
        <p:nvPicPr>
          <p:cNvPr id="148" name="Google Shape;148;p8" descr="Components of Operating System"/>
          <p:cNvPicPr preferRelativeResize="0">
            <a:picLocks noGrp="1"/>
          </p:cNvPicPr>
          <p:nvPr>
            <p:ph type="body" idx="1"/>
          </p:nvPr>
        </p:nvPicPr>
        <p:blipFill rotWithShape="1">
          <a:blip r:embed="rId3">
            <a:alphaModFix/>
          </a:blip>
          <a:srcRect/>
          <a:stretch/>
        </p:blipFill>
        <p:spPr>
          <a:xfrm>
            <a:off x="755650" y="549275"/>
            <a:ext cx="7561262" cy="5538787"/>
          </a:xfrm>
          <a:prstGeom prst="rect">
            <a:avLst/>
          </a:prstGeom>
          <a:noFill/>
          <a:ln>
            <a:noFill/>
          </a:ln>
        </p:spPr>
      </p:pic>
      <p:pic>
        <p:nvPicPr>
          <p:cNvPr id="149" name="Google Shape;149;p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150" name="Google Shape;150;p8"/>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7561"/>
    </mc:Choice>
    <mc:Fallback xmlns="">
      <p:transition spd="slow" advTm="756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body" idx="1"/>
          </p:nvPr>
        </p:nvSpPr>
        <p:spPr>
          <a:xfrm>
            <a:off x="457200" y="692150"/>
            <a:ext cx="8229600" cy="5434012"/>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0"/>
              </a:spcBef>
              <a:spcAft>
                <a:spcPts val="0"/>
              </a:spcAft>
              <a:buNone/>
            </a:pPr>
            <a:r>
              <a:rPr lang="en-US" sz="1800" b="1" i="0" u="none">
                <a:solidFill>
                  <a:srgbClr val="610B4B"/>
                </a:solidFill>
                <a:latin typeface="Times New Roman"/>
                <a:ea typeface="Times New Roman"/>
                <a:cs typeface="Times New Roman"/>
                <a:sym typeface="Times New Roman"/>
              </a:rPr>
              <a:t>Process Management</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process management component is a procedure for managing many processes running simultaneously on the operating system. Every running software application program has one or more processes associated with them.</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For example, when you use a search engine like Chrome, there is a process running for that browser program.</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Process management keeps processes running efficiently. It also uses memory allocated to them and shutting them down when needed.</a:t>
            </a:r>
            <a:endParaRPr/>
          </a:p>
          <a:p>
            <a:pPr marL="342900" marR="0" lvl="0" indent="0" algn="just" rtl="0">
              <a:lnSpc>
                <a:spcPct val="100000"/>
              </a:lnSpc>
              <a:spcBef>
                <a:spcPts val="360"/>
              </a:spcBef>
              <a:spcAft>
                <a:spcPts val="0"/>
              </a:spcAft>
              <a:buNone/>
            </a:pPr>
            <a:endParaRPr sz="1800">
              <a:solidFill>
                <a:srgbClr val="333333"/>
              </a:solidFill>
              <a:latin typeface="Times New Roman"/>
              <a:ea typeface="Times New Roman"/>
              <a:cs typeface="Times New Roman"/>
              <a:sym typeface="Times New Roman"/>
            </a:endParaRPr>
          </a:p>
          <a:p>
            <a:pPr marL="342900" marR="0" lvl="0" indent="-342900" algn="just" rtl="0">
              <a:lnSpc>
                <a:spcPct val="100000"/>
              </a:lnSpc>
              <a:spcBef>
                <a:spcPts val="360"/>
              </a:spcBef>
              <a:spcAft>
                <a:spcPts val="0"/>
              </a:spcAft>
              <a:buClr>
                <a:srgbClr val="333333"/>
              </a:buClr>
              <a:buSzPts val="1800"/>
              <a:buFont typeface="Arial"/>
              <a:buChar char="•"/>
            </a:pPr>
            <a:r>
              <a:rPr lang="en-US" sz="1800" b="0" i="0" u="none">
                <a:solidFill>
                  <a:srgbClr val="333333"/>
                </a:solidFill>
                <a:latin typeface="Times New Roman"/>
                <a:ea typeface="Times New Roman"/>
                <a:cs typeface="Times New Roman"/>
                <a:sym typeface="Times New Roman"/>
              </a:rPr>
              <a:t>The execution of a process must be sequential so, at least one instruction should be executed on behalf of the process.</a:t>
            </a:r>
            <a:endParaRPr/>
          </a:p>
          <a:p>
            <a:pPr marL="342900" marR="0" lvl="0" indent="-228600" algn="l" rtl="0">
              <a:spcBef>
                <a:spcPts val="360"/>
              </a:spcBef>
              <a:spcAft>
                <a:spcPts val="0"/>
              </a:spcAft>
              <a:buClr>
                <a:schemeClr val="dk1"/>
              </a:buClr>
              <a:buSzPts val="1800"/>
              <a:buFont typeface="Arial"/>
              <a:buNone/>
            </a:pPr>
            <a:endParaRPr sz="1800" b="0" i="0" u="none">
              <a:solidFill>
                <a:srgbClr val="333333"/>
              </a:solidFill>
              <a:latin typeface="Times New Roman"/>
              <a:ea typeface="Times New Roman"/>
              <a:cs typeface="Times New Roman"/>
              <a:sym typeface="Times New Roman"/>
            </a:endParaRPr>
          </a:p>
        </p:txBody>
      </p:sp>
      <p:sp>
        <p:nvSpPr>
          <p:cNvPr id="156" name="Google Shape;156;p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9</a:t>
            </a:fld>
            <a:endParaRPr/>
          </a:p>
        </p:txBody>
      </p:sp>
      <p:pic>
        <p:nvPicPr>
          <p:cNvPr id="157" name="Google Shape;157;p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158" name="Google Shape;158;p9"/>
          <p:cNvSpPr txBox="1"/>
          <p:nvPr/>
        </p:nvSpPr>
        <p:spPr>
          <a:xfrm>
            <a:off x="319087" y="6076950"/>
            <a:ext cx="8505825" cy="461962"/>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a:solidFill>
                  <a:schemeClr val="lt1"/>
                </a:solidFill>
                <a:latin typeface="Times New Roman"/>
                <a:ea typeface="Times New Roman"/>
                <a:cs typeface="Times New Roman"/>
                <a:sym typeface="Times New Roman"/>
              </a:rPr>
              <a:t>www.lpu.in                                    Lovely Professional University </a:t>
            </a:r>
            <a:endParaRPr/>
          </a:p>
        </p:txBody>
      </p:sp>
    </p:spTree>
  </p:cSld>
  <p:clrMapOvr>
    <a:masterClrMapping/>
  </p:clrMapOvr>
  <mc:AlternateContent xmlns:mc="http://schemas.openxmlformats.org/markup-compatibility/2006" xmlns:p14="http://schemas.microsoft.com/office/powerpoint/2010/main">
    <mc:Choice Requires="p14">
      <p:transition spd="slow" p14:dur="2000" advTm="44101"/>
    </mc:Choice>
    <mc:Fallback xmlns="">
      <p:transition spd="slow" advTm="44101"/>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1175</TotalTime>
  <Words>5482</Words>
  <Application>Microsoft Office PowerPoint</Application>
  <PresentationFormat>On-screen Show (4:3)</PresentationFormat>
  <Paragraphs>616</Paragraphs>
  <Slides>69</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Times New Roman</vt:lpstr>
      <vt:lpstr>Office Theme</vt:lpstr>
      <vt:lpstr>PowerPoint Presentation</vt:lpstr>
      <vt:lpstr>Unit-2 (Operating System)</vt:lpstr>
      <vt:lpstr>What is an Operating System?</vt:lpstr>
      <vt:lpstr>   Computer System Structure</vt:lpstr>
      <vt:lpstr>        Four Components of a Computer System</vt:lpstr>
      <vt:lpstr>Computer System Organization</vt:lpstr>
      <vt:lpstr>Components of Operating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Windows Operating Systems Versions and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Installation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Bootloader</vt:lpstr>
      <vt:lpstr>Bootloader</vt:lpstr>
      <vt:lpstr>Bootloader</vt:lpstr>
      <vt:lpstr>Linux OS and its features</vt:lpstr>
      <vt:lpstr>Linux OS and its features</vt:lpstr>
      <vt:lpstr>PowerPoint Presentation</vt:lpstr>
      <vt:lpstr>PowerPoint Presentation</vt:lpstr>
      <vt:lpstr>PowerPoint Presentation</vt:lpstr>
      <vt:lpstr>Distribution versions</vt:lpstr>
      <vt:lpstr>Installation </vt:lpstr>
      <vt:lpstr>Linux Directory Structure and File System Hierarchy</vt:lpstr>
      <vt:lpstr>PowerPoint Presentation</vt:lpstr>
      <vt:lpstr>How to partition a disk in Linux </vt:lpstr>
      <vt:lpstr>How to partition a disk in Linux </vt:lpstr>
      <vt:lpstr>PowerPoint Presentation</vt:lpstr>
      <vt:lpstr>PowerPoint Presentation</vt:lpstr>
      <vt:lpstr>Comparison of Windows and Linux OS</vt:lpstr>
      <vt:lpstr>Virtual Machines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Aashish Raj</cp:lastModifiedBy>
  <cp:revision>2</cp:revision>
  <dcterms:created xsi:type="dcterms:W3CDTF">2006-08-16T00:00:00Z</dcterms:created>
  <dcterms:modified xsi:type="dcterms:W3CDTF">2023-12-17T03:14:49Z</dcterms:modified>
</cp:coreProperties>
</file>