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75" r:id="rId4"/>
    <p:sldId id="283" r:id="rId5"/>
    <p:sldId id="277" r:id="rId6"/>
    <p:sldId id="276" r:id="rId7"/>
    <p:sldId id="284" r:id="rId8"/>
    <p:sldId id="278" r:id="rId9"/>
    <p:sldId id="279" r:id="rId10"/>
    <p:sldId id="280" r:id="rId11"/>
    <p:sldId id="281" r:id="rId12"/>
    <p:sldId id="282" r:id="rId13"/>
    <p:sldId id="285" r:id="rId14"/>
    <p:sldId id="287" r:id="rId15"/>
    <p:sldId id="286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dyegj0FD9pNqJ3Dn76tAlQ==" hashData="JDbceSiOoi0yTngQ6E2wccQuQcQ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A0-437F-4D4F-9F63-0DE12B4707BA}" type="datetime1">
              <a:rPr lang="en-IN" smtClean="0"/>
              <a:t>25-08-2023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0317-7514-470C-8859-FEAB78AFA84E}" type="datetime1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D0C-0542-4575-9C53-121116BF1562}" type="datetime1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AB0C-8A4F-4A9E-B7F7-58515A6440E7}" type="datetime1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0D22-8420-4AF0-8722-2855801E82FB}" type="datetime1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F9F-5CFA-4EBA-BA27-C5E2A62FDF1A}" type="datetime1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814D-220D-40D4-AB32-274CBB40604A}" type="datetime1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CF4-6E2D-427B-9257-A5B396BB2F5D}" type="datetime1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489-FB30-448B-B752-C7F233B89F76}" type="datetime1">
              <a:rPr lang="en-IN" smtClean="0"/>
              <a:t>25-08-2023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6C54-2EFD-437D-A71C-B4A779E37E51}" type="datetime1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386-994B-4EFF-A8B5-30B85EDF6DD6}" type="datetime1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85CAE0E-7D63-43E1-ACB7-595E8AE1D856}" type="datetime1">
              <a:rPr lang="en-IN" smtClean="0"/>
              <a:t>25-08-2023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html/html_quotation_elements.asp" TargetMode="External"/><Relationship Id="rId3" Type="http://schemas.openxmlformats.org/officeDocument/2006/relationships/hyperlink" Target="https://www.w3schools.com/html/html_attributes.asp" TargetMode="External"/><Relationship Id="rId7" Type="http://schemas.openxmlformats.org/officeDocument/2006/relationships/hyperlink" Target="https://www.w3schools.com/tags/tag_br.asp" TargetMode="External"/><Relationship Id="rId2" Type="http://schemas.openxmlformats.org/officeDocument/2006/relationships/hyperlink" Target="https://www.w3schools.com/html/html_element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hr.asp" TargetMode="External"/><Relationship Id="rId5" Type="http://schemas.openxmlformats.org/officeDocument/2006/relationships/hyperlink" Target="https://www.w3schools.com/tags/tag_meta.asp" TargetMode="External"/><Relationship Id="rId4" Type="http://schemas.openxmlformats.org/officeDocument/2006/relationships/hyperlink" Target="https://www.w3schools.com/tags/tag_doctype.asp" TargetMode="External"/><Relationship Id="rId9" Type="http://schemas.openxmlformats.org/officeDocument/2006/relationships/hyperlink" Target="https://www.w3schools.com/tags/tag_dfn.a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necompiler.com/html/3zjgr9vh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learn/2022/responsive-web-desig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/>
            <a:r>
              <a:rPr lang="en-US" dirty="0"/>
              <a:t>CSE326 </a:t>
            </a:r>
            <a:br>
              <a:rPr lang="en-US" dirty="0"/>
            </a:br>
            <a:r>
              <a:rPr lang="en-US" sz="3600" dirty="0"/>
              <a:t>Internet Programming Laboratory </a:t>
            </a:r>
            <a:br>
              <a:rPr lang="en-US" sz="3600" dirty="0"/>
            </a:br>
            <a:r>
              <a:rPr lang="en-US" sz="3600" dirty="0"/>
              <a:t>Lecture #2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Kaur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Quotations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Quotation elements in HTML are used to insert quoted texts in a web page, that is the portion of texts different from the normal texts in the web page.</a:t>
            </a:r>
          </a:p>
          <a:p>
            <a:pPr marL="45720" indent="0" algn="just">
              <a:buNone/>
            </a:pPr>
            <a:r>
              <a:rPr lang="en-US" dirty="0"/>
              <a:t>	&lt;q&gt; &lt;/q&gt;</a:t>
            </a:r>
          </a:p>
          <a:p>
            <a:pPr marL="45720" indent="0" algn="just">
              <a:buNone/>
            </a:pPr>
            <a:r>
              <a:rPr lang="en-US" dirty="0"/>
              <a:t>	&lt;</a:t>
            </a:r>
            <a:r>
              <a:rPr lang="en-US" dirty="0" err="1"/>
              <a:t>blockquote</a:t>
            </a:r>
            <a:r>
              <a:rPr lang="en-US" dirty="0"/>
              <a:t>&gt; &lt;/</a:t>
            </a:r>
            <a:r>
              <a:rPr lang="en-US" dirty="0" err="1"/>
              <a:t>blockquote</a:t>
            </a:r>
            <a:r>
              <a:rPr lang="en-US" dirty="0"/>
              <a:t>&gt;</a:t>
            </a:r>
          </a:p>
          <a:p>
            <a:pPr marL="4572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99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&lt;cite&gt; HTML element is used to mark up the title of a cited creative work.</a:t>
            </a:r>
          </a:p>
          <a:p>
            <a:pPr marL="45720" indent="0" algn="just">
              <a:buNone/>
            </a:pPr>
            <a:r>
              <a:rPr lang="en-US" dirty="0"/>
              <a:t>	A book</a:t>
            </a:r>
          </a:p>
          <a:p>
            <a:pPr marL="45720" indent="0" algn="just">
              <a:buNone/>
            </a:pPr>
            <a:r>
              <a:rPr lang="en-US" dirty="0"/>
              <a:t>	A research paper</a:t>
            </a:r>
          </a:p>
          <a:p>
            <a:pPr marL="45720" indent="0" algn="just">
              <a:buNone/>
            </a:pPr>
            <a:r>
              <a:rPr lang="en-US" dirty="0"/>
              <a:t>	An essay</a:t>
            </a:r>
          </a:p>
          <a:p>
            <a:pPr marL="45720" indent="0" algn="just">
              <a:buNone/>
            </a:pPr>
            <a:r>
              <a:rPr lang="en-US" dirty="0"/>
              <a:t>	A poem</a:t>
            </a:r>
          </a:p>
          <a:p>
            <a:pPr marL="45720" indent="0" algn="just">
              <a:buNone/>
            </a:pPr>
            <a:r>
              <a:rPr lang="en-US" dirty="0"/>
              <a:t>	A musical score</a:t>
            </a:r>
          </a:p>
          <a:p>
            <a:pPr marL="45720" indent="0" algn="just">
              <a:buNone/>
            </a:pPr>
            <a:r>
              <a:rPr lang="en-US" dirty="0"/>
              <a:t>	A song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8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&lt;</a:t>
            </a:r>
            <a:r>
              <a:rPr lang="en-US" dirty="0" err="1"/>
              <a:t>dfn</a:t>
            </a:r>
            <a:r>
              <a:rPr lang="en-US" dirty="0"/>
              <a:t>&gt; HTML element is used to indicate the term being defined within the context of a definition phrase or sentence.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75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hlinkClick r:id="rId2"/>
              </a:rPr>
              <a:t>https://www.w3schools.com/html/html_elements.asp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https://www.w3schools.com/html/html_attributes.asp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https://www.w3schools.com/tags/tag_doctype.asp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https://www.w3schools.com/tags/tag_meta.asp</a:t>
            </a:r>
            <a:endParaRPr lang="en-US" dirty="0"/>
          </a:p>
          <a:p>
            <a:pPr algn="just"/>
            <a:r>
              <a:rPr lang="en-US" dirty="0">
                <a:hlinkClick r:id="rId6"/>
              </a:rPr>
              <a:t>https://www.w3schools.com/tags/tag_hr.asp</a:t>
            </a:r>
            <a:endParaRPr lang="en-US" dirty="0"/>
          </a:p>
          <a:p>
            <a:pPr algn="just"/>
            <a:r>
              <a:rPr lang="en-US" dirty="0">
                <a:hlinkClick r:id="rId7"/>
              </a:rPr>
              <a:t>https://www.w3schools.com/tags/tag_br.asp</a:t>
            </a:r>
            <a:endParaRPr lang="en-US" dirty="0"/>
          </a:p>
          <a:p>
            <a:pPr algn="just"/>
            <a:r>
              <a:rPr lang="en-US" dirty="0">
                <a:hlinkClick r:id="rId8"/>
              </a:rPr>
              <a:t>https://www.w3schools.com/html/html_quotation_elements.asp</a:t>
            </a:r>
            <a:endParaRPr lang="en-US" dirty="0"/>
          </a:p>
          <a:p>
            <a:pPr algn="just"/>
            <a:r>
              <a:rPr lang="en-US" dirty="0">
                <a:hlinkClick r:id="rId9"/>
              </a:rPr>
              <a:t>https://www.w3schools.com/tags/tag_dfn.asp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5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Program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hlinkClick r:id="rId2"/>
              </a:rPr>
              <a:t>https://onecompiler.com/html/3zjgr9vhe</a:t>
            </a:r>
            <a:endParaRPr lang="en-US" dirty="0"/>
          </a:p>
          <a:p>
            <a:pPr marL="4572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Week 2 assignment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  <a:hlinkClick r:id="rId2"/>
              </a:rPr>
              <a:t>https://www.freecodecamp.org/learn/2022/responsive-web-design/</a:t>
            </a:r>
            <a:endParaRPr lang="en-US" dirty="0">
              <a:sym typeface="Wingdings" pitchFamily="2" charset="2"/>
            </a:endParaRPr>
          </a:p>
          <a:p>
            <a:pPr algn="just"/>
            <a:r>
              <a:rPr lang="en-US" dirty="0">
                <a:sym typeface="Wingdings" pitchFamily="2" charset="2"/>
              </a:rPr>
              <a:t>Complete step no. 65, 66, 67, 68, 69 of “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Learn HTML by building a Cat Photo App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pPr algn="just"/>
            <a:r>
              <a:rPr lang="en-US" dirty="0">
                <a:sym typeface="Wingdings" pitchFamily="2" charset="2"/>
              </a:rPr>
              <a:t>Complete step no. 1, 2, 3, 4, 5, 6, 7 of “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Learn Basic CSS by Building a Cafe Menu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pPr algn="just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3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36912"/>
            <a:ext cx="7315200" cy="1154097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Thank you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Difference between tag and an element</a:t>
            </a:r>
          </a:p>
          <a:p>
            <a:pPr algn="just"/>
            <a:r>
              <a:rPr lang="en-US" dirty="0"/>
              <a:t>Attribute</a:t>
            </a:r>
          </a:p>
          <a:p>
            <a:pPr algn="just"/>
            <a:r>
              <a:rPr lang="en-US" dirty="0"/>
              <a:t>&lt;!DOCTYPE html&gt;</a:t>
            </a:r>
          </a:p>
          <a:p>
            <a:pPr algn="just"/>
            <a:r>
              <a:rPr lang="en-US" dirty="0"/>
              <a:t>meta tag</a:t>
            </a:r>
          </a:p>
          <a:p>
            <a:pPr algn="just"/>
            <a:r>
              <a:rPr lang="en-US" dirty="0"/>
              <a:t>Horizontal rules</a:t>
            </a:r>
          </a:p>
          <a:p>
            <a:pPr algn="just"/>
            <a:r>
              <a:rPr lang="en-US" dirty="0"/>
              <a:t>Line breaks</a:t>
            </a:r>
          </a:p>
          <a:p>
            <a:pPr algn="just"/>
            <a:r>
              <a:rPr lang="en-US" dirty="0"/>
              <a:t>Citations</a:t>
            </a:r>
          </a:p>
          <a:p>
            <a:pPr algn="just"/>
            <a:r>
              <a:rPr lang="en-US" dirty="0"/>
              <a:t>Quotations</a:t>
            </a:r>
          </a:p>
          <a:p>
            <a:pPr algn="just"/>
            <a:r>
              <a:rPr lang="en-US" dirty="0"/>
              <a:t>Definitions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9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Difference between tag and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800" b="1" i="1" dirty="0"/>
              <a:t>Tag:</a:t>
            </a:r>
          </a:p>
          <a:p>
            <a:pPr algn="just"/>
            <a:r>
              <a:rPr lang="en-US" dirty="0"/>
              <a:t>Any text written inside the angle brackets is a tag. </a:t>
            </a:r>
          </a:p>
          <a:p>
            <a:pPr algn="just"/>
            <a:r>
              <a:rPr lang="en-US" dirty="0"/>
              <a:t>The text inside the angle brackets is just used to tell the browser how to display or transform regular text located between the opening tag and the closing tag.</a:t>
            </a:r>
          </a:p>
          <a:p>
            <a:pPr marL="45720" indent="0" algn="just">
              <a:buNone/>
            </a:pPr>
            <a:r>
              <a:rPr lang="en-US" sz="2800" b="1" i="1" dirty="0"/>
              <a:t>Element:</a:t>
            </a:r>
          </a:p>
          <a:p>
            <a:pPr algn="just"/>
            <a:r>
              <a:rPr lang="en-US" dirty="0"/>
              <a:t>An element is an opening tag, a closing tag, and all the content that is included between the two tags.</a:t>
            </a:r>
          </a:p>
          <a:p>
            <a:pPr marL="45720" indent="0" algn="ctr">
              <a:buNone/>
            </a:pPr>
            <a:r>
              <a:rPr lang="en-US" sz="1900" b="1" dirty="0">
                <a:solidFill>
                  <a:srgbClr val="FFFF00"/>
                </a:solidFill>
              </a:rPr>
              <a:t>&lt;tag attribute=“”&gt;&lt;/tag &gt;</a:t>
            </a:r>
          </a:p>
          <a:p>
            <a:pPr marL="45720" indent="0" algn="ctr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marL="45720" indent="0" algn="ctr">
              <a:buNone/>
            </a:pPr>
            <a:endParaRPr lang="en-IN" sz="2400" b="1" dirty="0">
              <a:solidFill>
                <a:srgbClr val="FFFF00"/>
              </a:solidFill>
            </a:endParaRPr>
          </a:p>
          <a:p>
            <a:pPr marL="4572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876256" y="3068960"/>
            <a:ext cx="15841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&lt;&gt;&lt;/&gt;</a:t>
            </a:r>
            <a:endParaRPr lang="en-IN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1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These are additional values that configure the elements or adjust their behavior in various ways to meet the criteria the users want.</a:t>
            </a:r>
          </a:p>
          <a:p>
            <a:pPr marL="45720" indent="0" algn="just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FF00"/>
                </a:solidFill>
              </a:rPr>
              <a:t>&lt;html </a:t>
            </a:r>
            <a:r>
              <a:rPr lang="en-US" b="1" dirty="0" err="1">
                <a:solidFill>
                  <a:srgbClr val="FFFF00"/>
                </a:solidFill>
              </a:rPr>
              <a:t>lang</a:t>
            </a:r>
            <a:r>
              <a:rPr lang="en-US" b="1" dirty="0">
                <a:solidFill>
                  <a:srgbClr val="FFFF00"/>
                </a:solidFill>
              </a:rPr>
              <a:t>=“en”&gt;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	&lt;/html&gt;</a:t>
            </a:r>
          </a:p>
          <a:p>
            <a:pPr marL="4572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88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&lt;!DOCTYPE html&gt;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is a special declaration that helps the browser display the page correctly by telling it the type of code we’re writing (in this case it’s HTML5). </a:t>
            </a:r>
          </a:p>
          <a:p>
            <a:pPr algn="just"/>
            <a:r>
              <a:rPr lang="en-US" dirty="0"/>
              <a:t>It should appear once at the start of the document before any other elements. </a:t>
            </a:r>
          </a:p>
          <a:p>
            <a:pPr algn="just"/>
            <a:r>
              <a:rPr lang="en-US" dirty="0"/>
              <a:t>This is a special element that doesn’t require a closing tag.</a:t>
            </a:r>
          </a:p>
          <a:p>
            <a:pPr algn="just"/>
            <a:r>
              <a:rPr lang="en-US" dirty="0"/>
              <a:t>This ensures that the web page is parsed the same way by different web browsers.</a:t>
            </a:r>
          </a:p>
          <a:p>
            <a:pPr marL="45720" indent="0" algn="just">
              <a:buNone/>
            </a:pPr>
            <a:r>
              <a:rPr lang="en-US" dirty="0"/>
              <a:t>	</a:t>
            </a:r>
          </a:p>
          <a:p>
            <a:pPr marL="45720" indent="0" algn="just">
              <a:buNone/>
            </a:pPr>
            <a:r>
              <a:rPr lang="en-US" dirty="0"/>
              <a:t>	</a:t>
            </a:r>
            <a:r>
              <a:rPr lang="en-IN" dirty="0"/>
              <a:t>&lt;!DOCTYPE html&gt;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52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meta tag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Meta tag provides information about a webpage.</a:t>
            </a:r>
          </a:p>
          <a:p>
            <a:pPr marL="45720" indent="0" algn="just">
              <a:buNone/>
            </a:pPr>
            <a:endParaRPr lang="en-US" dirty="0"/>
          </a:p>
          <a:p>
            <a:pPr marL="45720" indent="0" algn="just">
              <a:buNone/>
            </a:pPr>
            <a:r>
              <a:rPr lang="en-US" dirty="0"/>
              <a:t>&lt;head&gt;</a:t>
            </a:r>
          </a:p>
          <a:p>
            <a:pPr marL="45720" indent="0" algn="just">
              <a:buNone/>
            </a:pPr>
            <a:r>
              <a:rPr lang="en-US" i="1" dirty="0"/>
              <a:t>&lt;meta charset="UTF-8"&gt;</a:t>
            </a:r>
          </a:p>
          <a:p>
            <a:pPr marL="45720" indent="0" algn="just">
              <a:buNone/>
            </a:pPr>
            <a:r>
              <a:rPr lang="en-US" i="1" dirty="0"/>
              <a:t>&lt;meta name="viewport" content="width=device-width, initial-scale=1.0"&gt;</a:t>
            </a:r>
          </a:p>
          <a:p>
            <a:pPr marL="45720" indent="0" algn="just">
              <a:buNone/>
            </a:pPr>
            <a:r>
              <a:rPr lang="en-US" i="1" dirty="0"/>
              <a:t>&lt;/head&gt;</a:t>
            </a:r>
          </a:p>
          <a:p>
            <a:pPr marL="4572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57868" y="3789040"/>
            <a:ext cx="1080120" cy="216024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37988" y="3501008"/>
            <a:ext cx="30243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Unicode Transformation Format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8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meta tag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US" i="1" dirty="0"/>
              <a:t>&lt;meta name="description" content="This is the description of your webpage. It provides a brief overview of the content on the page."&gt;</a:t>
            </a:r>
          </a:p>
          <a:p>
            <a:pPr marL="45720" indent="0" algn="just">
              <a:buNone/>
            </a:pPr>
            <a:endParaRPr lang="en-US" i="1" dirty="0"/>
          </a:p>
          <a:p>
            <a:pPr marL="45720" indent="0" algn="just">
              <a:buNone/>
            </a:pPr>
            <a:r>
              <a:rPr lang="en-US" i="1" dirty="0"/>
              <a:t>&lt;meta name="keywords" content="keyword1, keyword2, keyword3"&gt;</a:t>
            </a:r>
          </a:p>
          <a:p>
            <a:pPr marL="45720" indent="0" algn="just">
              <a:buNone/>
            </a:pPr>
            <a:endParaRPr lang="en-US" i="1" dirty="0"/>
          </a:p>
          <a:p>
            <a:pPr marL="45720" indent="0" algn="just">
              <a:buNone/>
            </a:pPr>
            <a:r>
              <a:rPr lang="en-US" i="1" dirty="0"/>
              <a:t>&lt;meta name="author" content="John Doe"&gt;</a:t>
            </a:r>
          </a:p>
          <a:p>
            <a:pPr marL="45720" indent="0" algn="just">
              <a:buNone/>
            </a:pPr>
            <a:endParaRPr lang="en-US" i="1" dirty="0"/>
          </a:p>
          <a:p>
            <a:pPr marL="45720" indent="0" algn="just">
              <a:buNone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17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Horizontal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&lt;</a:t>
            </a:r>
            <a:r>
              <a:rPr lang="en-US" dirty="0" err="1"/>
              <a:t>hr</a:t>
            </a:r>
            <a:r>
              <a:rPr lang="en-US" dirty="0"/>
              <a:t>&gt; tag defines a thematic break in an HTML page.</a:t>
            </a:r>
          </a:p>
          <a:p>
            <a:pPr algn="just"/>
            <a:r>
              <a:rPr lang="en-US" dirty="0"/>
              <a:t>It is also called as the horizontal rule.</a:t>
            </a:r>
          </a:p>
          <a:p>
            <a:pPr marL="114300" indent="0" algn="just">
              <a:buNone/>
            </a:pPr>
            <a:r>
              <a:rPr lang="en-US" dirty="0"/>
              <a:t>	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07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 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&lt;</a:t>
            </a:r>
            <a:r>
              <a:rPr lang="en-US" dirty="0" err="1"/>
              <a:t>br</a:t>
            </a:r>
            <a:r>
              <a:rPr lang="en-US" dirty="0"/>
              <a:t>&gt; tag inserts a single line break.</a:t>
            </a:r>
          </a:p>
          <a:p>
            <a:pPr marL="114300" indent="0" algn="just">
              <a:buNone/>
            </a:pPr>
            <a:r>
              <a:rPr lang="en-US" dirty="0"/>
              <a:t>	&lt;</a:t>
            </a:r>
            <a:r>
              <a:rPr lang="en-US" dirty="0" err="1"/>
              <a:t>br</a:t>
            </a:r>
            <a:r>
              <a:rPr lang="en-US" dirty="0"/>
              <a:t>&gt; </a:t>
            </a:r>
          </a:p>
          <a:p>
            <a:pPr marL="457200" indent="-342900" algn="just"/>
            <a:r>
              <a:rPr lang="en-US" dirty="0"/>
              <a:t>It is generally used in poem or address where the division of line is necessary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98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429</TotalTime>
  <Words>606</Words>
  <Application>Microsoft Office PowerPoint</Application>
  <PresentationFormat>On-screen Show (4:3)</PresentationFormat>
  <Paragraphs>116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Perspective</vt:lpstr>
      <vt:lpstr>CSE326  Internet Programming Laboratory  Lecture #2</vt:lpstr>
      <vt:lpstr>Outline</vt:lpstr>
      <vt:lpstr>Difference between tag and an element</vt:lpstr>
      <vt:lpstr>Attribute</vt:lpstr>
      <vt:lpstr>&lt;!DOCTYPE html&gt;</vt:lpstr>
      <vt:lpstr>meta tag </vt:lpstr>
      <vt:lpstr>meta tag </vt:lpstr>
      <vt:lpstr>Horizontal rules</vt:lpstr>
      <vt:lpstr>Line breaks</vt:lpstr>
      <vt:lpstr>Quotations</vt:lpstr>
      <vt:lpstr>Citations</vt:lpstr>
      <vt:lpstr>Definitions</vt:lpstr>
      <vt:lpstr>References</vt:lpstr>
      <vt:lpstr>Program link</vt:lpstr>
      <vt:lpstr>Week 2 assignment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193</cp:revision>
  <dcterms:created xsi:type="dcterms:W3CDTF">2023-08-17T03:51:20Z</dcterms:created>
  <dcterms:modified xsi:type="dcterms:W3CDTF">2023-08-25T16:00:45Z</dcterms:modified>
</cp:coreProperties>
</file>