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25"/>
  </p:notesMasterIdLst>
  <p:sldIdLst>
    <p:sldId id="258" r:id="rId2"/>
    <p:sldId id="260" r:id="rId3"/>
    <p:sldId id="261" r:id="rId4"/>
    <p:sldId id="262" r:id="rId5"/>
    <p:sldId id="263" r:id="rId6"/>
    <p:sldId id="264" r:id="rId7"/>
    <p:sldId id="282" r:id="rId8"/>
    <p:sldId id="266" r:id="rId9"/>
    <p:sldId id="267" r:id="rId10"/>
    <p:sldId id="269" r:id="rId11"/>
    <p:sldId id="270" r:id="rId12"/>
    <p:sldId id="271" r:id="rId13"/>
    <p:sldId id="272" r:id="rId14"/>
    <p:sldId id="273" r:id="rId15"/>
    <p:sldId id="274" r:id="rId16"/>
    <p:sldId id="275" r:id="rId17"/>
    <p:sldId id="276" r:id="rId18"/>
    <p:sldId id="280" r:id="rId19"/>
    <p:sldId id="268" r:id="rId20"/>
    <p:sldId id="281"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59" autoAdjust="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76EE8-030C-4A88-9177-FD8C8D96A9ED}" type="datetimeFigureOut">
              <a:rPr lang="en-US" smtClean="0"/>
              <a:t>9/21/2022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F87E70-45F7-49AA-B995-6846866C09FB}" type="slidenum">
              <a:rPr lang="en-US" smtClean="0"/>
              <a:t>‹#›</a:t>
            </a:fld>
            <a:endParaRPr lang="en-US"/>
          </a:p>
        </p:txBody>
      </p:sp>
    </p:spTree>
    <p:extLst>
      <p:ext uri="{BB962C8B-B14F-4D97-AF65-F5344CB8AC3E}">
        <p14:creationId xmlns:p14="http://schemas.microsoft.com/office/powerpoint/2010/main" val="412251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331426-A73F-497D-B7AC-DD2AF38E6E29}" type="slidenum">
              <a:rPr lang="en-US" smtClean="0"/>
              <a:t>1</a:t>
            </a:fld>
            <a:endParaRPr lang="en-US"/>
          </a:p>
        </p:txBody>
      </p:sp>
    </p:spTree>
    <p:extLst>
      <p:ext uri="{BB962C8B-B14F-4D97-AF65-F5344CB8AC3E}">
        <p14:creationId xmlns:p14="http://schemas.microsoft.com/office/powerpoint/2010/main" val="112054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D3B3BC-E42D-4528-8F1B-1C37DEBB3B5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63AC73-1C62-4D95-B4DD-5751EA33F09B}" type="datetimeFigureOut">
              <a:rPr lang="en-US" smtClean="0"/>
              <a:t>9/21/2022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D3B3BC-E42D-4528-8F1B-1C37DEBB3B56}"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863AC73-1C62-4D95-B4DD-5751EA33F09B}" type="datetimeFigureOut">
              <a:rPr lang="en-US" smtClean="0"/>
              <a:t>9/21/2022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0D3B3BC-E42D-4528-8F1B-1C37DEBB3B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1569" y="1327866"/>
            <a:ext cx="6686549" cy="3701334"/>
          </a:xfrm>
        </p:spPr>
        <p:style>
          <a:lnRef idx="2">
            <a:schemeClr val="accent5"/>
          </a:lnRef>
          <a:fillRef idx="1">
            <a:schemeClr val="lt1"/>
          </a:fillRef>
          <a:effectRef idx="0">
            <a:schemeClr val="accent5"/>
          </a:effectRef>
          <a:fontRef idx="minor">
            <a:schemeClr val="dk1"/>
          </a:fontRef>
        </p:style>
        <p:txBody>
          <a:bodyPr>
            <a:normAutofit fontScale="90000"/>
          </a:bodyPr>
          <a:lstStyle/>
          <a:p>
            <a:pPr algn="ctr">
              <a:lnSpc>
                <a:spcPct val="150000"/>
              </a:lnSpc>
            </a:pPr>
            <a:r>
              <a:rPr lang="en-US" sz="2800" dirty="0" smtClean="0"/>
              <a:t>A Mini Project </a:t>
            </a:r>
            <a:br>
              <a:rPr lang="en-US" sz="2800" dirty="0" smtClean="0"/>
            </a:br>
            <a:r>
              <a:rPr lang="en-US" sz="2800" dirty="0" smtClean="0"/>
              <a:t>Proposal Defense </a:t>
            </a:r>
            <a:br>
              <a:rPr lang="en-US" sz="2800" dirty="0" smtClean="0"/>
            </a:br>
            <a:r>
              <a:rPr lang="en-US" sz="2800" dirty="0" smtClean="0"/>
              <a:t>on</a:t>
            </a:r>
            <a:r>
              <a:rPr lang="en-US" dirty="0" smtClean="0"/>
              <a:t/>
            </a:r>
            <a:br>
              <a:rPr lang="en-US" dirty="0" smtClean="0"/>
            </a:br>
            <a:r>
              <a:rPr lang="en-US" sz="2200" u="sng" dirty="0">
                <a:effectLst/>
              </a:rPr>
              <a:t>LPG Gas Leakage Detection and Monitoring system</a:t>
            </a:r>
            <a:br>
              <a:rPr lang="en-US" sz="2200" u="sng" dirty="0">
                <a:effectLst/>
              </a:rPr>
            </a:br>
            <a:r>
              <a:rPr lang="en-US" sz="2200" dirty="0"/>
              <a:t/>
            </a:r>
            <a:br>
              <a:rPr lang="en-US" sz="2200" dirty="0"/>
            </a:br>
            <a:endParaRPr lang="en-US" sz="2200" dirty="0"/>
          </a:p>
        </p:txBody>
      </p:sp>
      <p:sp>
        <p:nvSpPr>
          <p:cNvPr id="3" name="Subtitle 2"/>
          <p:cNvSpPr>
            <a:spLocks noGrp="1"/>
          </p:cNvSpPr>
          <p:nvPr>
            <p:ph type="subTitle" idx="1"/>
          </p:nvPr>
        </p:nvSpPr>
        <p:spPr>
          <a:xfrm>
            <a:off x="-3733800" y="5486400"/>
            <a:ext cx="8458200" cy="1524000"/>
          </a:xfrm>
        </p:spPr>
        <p:txBody>
          <a:bodyPr>
            <a:normAutofit/>
          </a:bodyPr>
          <a:lstStyle/>
          <a:p>
            <a:r>
              <a:rPr lang="en-US" sz="1800" b="1" dirty="0" smtClean="0"/>
              <a:t>Aashish Timalsina(019-401)</a:t>
            </a:r>
          </a:p>
          <a:p>
            <a:r>
              <a:rPr lang="en-US" sz="1800" b="1" dirty="0" smtClean="0"/>
              <a:t>Bikesh bhatta(019-421)</a:t>
            </a:r>
          </a:p>
          <a:p>
            <a:endParaRPr lang="en-US" sz="1800" b="1" dirty="0" smtClean="0"/>
          </a:p>
        </p:txBody>
      </p:sp>
    </p:spTree>
    <p:extLst>
      <p:ext uri="{BB962C8B-B14F-4D97-AF65-F5344CB8AC3E}">
        <p14:creationId xmlns:p14="http://schemas.microsoft.com/office/powerpoint/2010/main" val="29963999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183880" cy="838200"/>
          </a:xfrm>
        </p:spPr>
        <p:style>
          <a:lnRef idx="2">
            <a:schemeClr val="accent3"/>
          </a:lnRef>
          <a:fillRef idx="1">
            <a:schemeClr val="lt1"/>
          </a:fillRef>
          <a:effectRef idx="0">
            <a:schemeClr val="accent3"/>
          </a:effectRef>
          <a:fontRef idx="minor">
            <a:schemeClr val="dk1"/>
          </a:fontRef>
        </p:style>
        <p:txBody>
          <a:bodyPr/>
          <a:lstStyle/>
          <a:p>
            <a:pPr algn="ctr"/>
            <a:r>
              <a:rPr lang="en-US" dirty="0" smtClean="0"/>
              <a:t>Hardware and Software</a:t>
            </a:r>
            <a:endParaRPr lang="en-US" dirty="0"/>
          </a:p>
        </p:txBody>
      </p:sp>
      <p:sp>
        <p:nvSpPr>
          <p:cNvPr id="3" name="Rectangle 2"/>
          <p:cNvSpPr/>
          <p:nvPr/>
        </p:nvSpPr>
        <p:spPr>
          <a:xfrm>
            <a:off x="533400" y="1600200"/>
            <a:ext cx="7315200" cy="31393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lvl="1" indent="-285750">
              <a:buFont typeface="Wingdings" pitchFamily="2" charset="2"/>
              <a:buChar char="Ø"/>
            </a:pPr>
            <a:r>
              <a:rPr lang="en-US" b="1" dirty="0"/>
              <a:t>LPG SENSOR (MQ-6)</a:t>
            </a:r>
          </a:p>
          <a:p>
            <a:pPr marL="285750" lvl="1" indent="-285750">
              <a:buFont typeface="Wingdings" pitchFamily="2" charset="2"/>
              <a:buChar char="Ø"/>
            </a:pPr>
            <a:r>
              <a:rPr lang="en-US" b="1" dirty="0"/>
              <a:t>ESP-32</a:t>
            </a:r>
          </a:p>
          <a:p>
            <a:pPr marL="285750" lvl="1" indent="-285750">
              <a:buFont typeface="Wingdings" pitchFamily="2" charset="2"/>
              <a:buChar char="Ø"/>
            </a:pPr>
            <a:r>
              <a:rPr lang="en-US" b="1" dirty="0"/>
              <a:t>LCD Display (20*4) </a:t>
            </a:r>
            <a:endParaRPr lang="en-US" b="1" dirty="0" smtClean="0"/>
          </a:p>
          <a:p>
            <a:pPr marL="285750" lvl="1" indent="-285750">
              <a:buFont typeface="Wingdings" pitchFamily="2" charset="2"/>
              <a:buChar char="Ø"/>
            </a:pPr>
            <a:r>
              <a:rPr lang="en-US" b="1" dirty="0"/>
              <a:t>Buzzer</a:t>
            </a:r>
          </a:p>
          <a:p>
            <a:pPr marL="285750" lvl="1" indent="-285750">
              <a:buFont typeface="Wingdings" pitchFamily="2" charset="2"/>
              <a:buChar char="Ø"/>
            </a:pPr>
            <a:r>
              <a:rPr lang="en-US" b="1" dirty="0"/>
              <a:t>Thing speaks</a:t>
            </a:r>
          </a:p>
          <a:p>
            <a:pPr marL="285750" lvl="1" indent="-285750">
              <a:buFont typeface="Wingdings" pitchFamily="2" charset="2"/>
              <a:buChar char="Ø"/>
            </a:pPr>
            <a:r>
              <a:rPr lang="en-US" b="1" dirty="0" smtClean="0"/>
              <a:t>IFTTT</a:t>
            </a:r>
          </a:p>
          <a:p>
            <a:pPr marL="285750" lvl="1" indent="-285750">
              <a:buFont typeface="Wingdings" pitchFamily="2" charset="2"/>
              <a:buChar char="Ø"/>
            </a:pPr>
            <a:r>
              <a:rPr lang="en-US" b="1" dirty="0" smtClean="0"/>
              <a:t>Jumper wires</a:t>
            </a:r>
          </a:p>
          <a:p>
            <a:pPr marL="0" lvl="1"/>
            <a:endParaRPr lang="en-US" b="1" dirty="0" smtClean="0"/>
          </a:p>
          <a:p>
            <a:pPr marL="285750" lvl="1" indent="-285750">
              <a:buFont typeface="Wingdings" pitchFamily="2" charset="2"/>
              <a:buChar char="Ø"/>
            </a:pPr>
            <a:endParaRPr lang="en-US" b="1" dirty="0" smtClean="0"/>
          </a:p>
          <a:p>
            <a:r>
              <a:rPr lang="en-US" dirty="0" smtClean="0"/>
              <a:t/>
            </a:r>
            <a:br>
              <a:rPr lang="en-US" dirty="0" smtClean="0"/>
            </a:br>
            <a:endParaRPr lang="en-US" dirty="0"/>
          </a:p>
        </p:txBody>
      </p:sp>
    </p:spTree>
    <p:extLst>
      <p:ext uri="{BB962C8B-B14F-4D97-AF65-F5344CB8AC3E}">
        <p14:creationId xmlns:p14="http://schemas.microsoft.com/office/powerpoint/2010/main" val="5404548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t/>
            </a:r>
            <a:br>
              <a:rPr lang="en-US" dirty="0"/>
            </a:br>
            <a:r>
              <a:rPr lang="en-US" dirty="0">
                <a:effectLst/>
              </a:rPr>
              <a:t>Gas sensor ( </a:t>
            </a:r>
            <a:r>
              <a:rPr lang="en-US" dirty="0" smtClean="0">
                <a:effectLst/>
              </a:rPr>
              <a:t>MQ-6)</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25" y="3276600"/>
            <a:ext cx="2971800" cy="2776537"/>
          </a:xfrm>
          <a:prstGeom prst="rect">
            <a:avLst/>
          </a:prstGeom>
        </p:spPr>
      </p:pic>
      <p:sp>
        <p:nvSpPr>
          <p:cNvPr id="3" name="Rectangle 2"/>
          <p:cNvSpPr/>
          <p:nvPr/>
        </p:nvSpPr>
        <p:spPr>
          <a:xfrm>
            <a:off x="609600" y="1471136"/>
            <a:ext cx="6248400" cy="1477328"/>
          </a:xfrm>
          <a:prstGeom prst="rect">
            <a:avLst/>
          </a:prstGeom>
        </p:spPr>
        <p:txBody>
          <a:bodyPr wrap="square">
            <a:spAutoFit/>
          </a:bodyPr>
          <a:lstStyle/>
          <a:p>
            <a:r>
              <a:rPr lang="en-US" dirty="0"/>
              <a:t>The MQ-6 is a semiconductor gas sensor that detects the presence of LPG, </a:t>
            </a:r>
            <a:r>
              <a:rPr lang="en-US" dirty="0" smtClean="0"/>
              <a:t>Isobutene </a:t>
            </a:r>
            <a:r>
              <a:rPr lang="en-US" dirty="0"/>
              <a:t>and Propane gas. </a:t>
            </a:r>
            <a:endParaRPr lang="en-US" dirty="0" smtClean="0"/>
          </a:p>
          <a:p>
            <a:r>
              <a:rPr lang="en-US" dirty="0" smtClean="0"/>
              <a:t>The </a:t>
            </a:r>
            <a:r>
              <a:rPr lang="en-US" dirty="0"/>
              <a:t>sensor can operate at temperatures from -10 to 50 degree and consumes less than 150mA at 5V. </a:t>
            </a:r>
          </a:p>
        </p:txBody>
      </p:sp>
      <p:sp>
        <p:nvSpPr>
          <p:cNvPr id="5" name="Rectangle 4"/>
          <p:cNvSpPr/>
          <p:nvPr/>
        </p:nvSpPr>
        <p:spPr>
          <a:xfrm>
            <a:off x="547687" y="3253262"/>
            <a:ext cx="4710113" cy="1754326"/>
          </a:xfrm>
          <a:prstGeom prst="rect">
            <a:avLst/>
          </a:prstGeom>
        </p:spPr>
        <p:txBody>
          <a:bodyPr wrap="square">
            <a:spAutoFit/>
          </a:bodyPr>
          <a:lstStyle/>
          <a:p>
            <a:r>
              <a:rPr lang="en-US" dirty="0"/>
              <a:t>Features:</a:t>
            </a:r>
          </a:p>
          <a:p>
            <a:pPr marL="285750" lvl="0" indent="-285750">
              <a:buFont typeface="Arial" pitchFamily="34" charset="0"/>
              <a:buChar char="•"/>
            </a:pPr>
            <a:r>
              <a:rPr lang="en-US" dirty="0"/>
              <a:t>High sensitivity to LPG, Isobutene, Propane </a:t>
            </a:r>
          </a:p>
          <a:p>
            <a:pPr marL="285750" lvl="0" indent="-285750">
              <a:buFont typeface="Arial" pitchFamily="34" charset="0"/>
              <a:buChar char="•"/>
            </a:pPr>
            <a:r>
              <a:rPr lang="en-US" dirty="0"/>
              <a:t>Small sensitivity to Alcohol, Smoke </a:t>
            </a:r>
          </a:p>
          <a:p>
            <a:pPr marL="285750" lvl="0" indent="-285750">
              <a:buFont typeface="Arial" pitchFamily="34" charset="0"/>
              <a:buChar char="•"/>
            </a:pPr>
            <a:r>
              <a:rPr lang="en-US" dirty="0"/>
              <a:t>Detection range: 100-10000 ppm </a:t>
            </a:r>
          </a:p>
          <a:p>
            <a:pPr marL="285750" lvl="0" indent="-285750">
              <a:buFont typeface="Arial" pitchFamily="34" charset="0"/>
              <a:buChar char="•"/>
            </a:pPr>
            <a:r>
              <a:rPr lang="en-US" dirty="0"/>
              <a:t>Fast response time: &lt;10s</a:t>
            </a:r>
          </a:p>
        </p:txBody>
      </p:sp>
    </p:spTree>
    <p:extLst>
      <p:ext uri="{BB962C8B-B14F-4D97-AF65-F5344CB8AC3E}">
        <p14:creationId xmlns:p14="http://schemas.microsoft.com/office/powerpoint/2010/main" val="3103387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183880" cy="685800"/>
          </a:xfrm>
        </p:spPr>
        <p:style>
          <a:lnRef idx="2">
            <a:schemeClr val="accent5"/>
          </a:lnRef>
          <a:fillRef idx="1">
            <a:schemeClr val="lt1"/>
          </a:fillRef>
          <a:effectRef idx="0">
            <a:schemeClr val="accent5"/>
          </a:effectRef>
          <a:fontRef idx="minor">
            <a:schemeClr val="dk1"/>
          </a:fontRef>
        </p:style>
        <p:txBody>
          <a:bodyPr/>
          <a:lstStyle/>
          <a:p>
            <a:pPr algn="ctr"/>
            <a:r>
              <a:rPr lang="en-US" dirty="0" smtClean="0"/>
              <a:t>ESP-32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4010025"/>
            <a:ext cx="3566160" cy="1981200"/>
          </a:xfrm>
          <a:prstGeom prst="rect">
            <a:avLst/>
          </a:prstGeom>
        </p:spPr>
      </p:pic>
      <p:sp>
        <p:nvSpPr>
          <p:cNvPr id="6" name="Rectangle 5"/>
          <p:cNvSpPr/>
          <p:nvPr/>
        </p:nvSpPr>
        <p:spPr>
          <a:xfrm>
            <a:off x="609600" y="2057400"/>
            <a:ext cx="6248400" cy="2031325"/>
          </a:xfrm>
          <a:prstGeom prst="rect">
            <a:avLst/>
          </a:prstGeom>
        </p:spPr>
        <p:txBody>
          <a:bodyPr wrap="square">
            <a:spAutoFit/>
          </a:bodyPr>
          <a:lstStyle/>
          <a:p>
            <a:pPr marL="285750" lvl="0" indent="-285750">
              <a:buFont typeface="Arial" pitchFamily="34" charset="0"/>
              <a:buChar char="•"/>
            </a:pPr>
            <a:r>
              <a:rPr lang="en-US" dirty="0"/>
              <a:t>The ESP32 is dual core, this means it has 2 processors. </a:t>
            </a:r>
          </a:p>
          <a:p>
            <a:pPr marL="285750" lvl="0" indent="-285750">
              <a:buFont typeface="Arial" pitchFamily="34" charset="0"/>
              <a:buChar char="•"/>
            </a:pPr>
            <a:r>
              <a:rPr lang="en-US" dirty="0"/>
              <a:t>It has Wi-Fi and Bluetooth built-in.</a:t>
            </a:r>
          </a:p>
          <a:p>
            <a:pPr marL="285750" lvl="0" indent="-285750">
              <a:buFont typeface="Arial" pitchFamily="34" charset="0"/>
              <a:buChar char="•"/>
            </a:pPr>
            <a:r>
              <a:rPr lang="en-US" dirty="0"/>
              <a:t>The clock frequency can go up to 240MHz and it has a 512 </a:t>
            </a:r>
            <a:r>
              <a:rPr lang="en-US" dirty="0" err="1"/>
              <a:t>kB</a:t>
            </a:r>
            <a:r>
              <a:rPr lang="en-US" dirty="0"/>
              <a:t> RAM.</a:t>
            </a:r>
          </a:p>
          <a:p>
            <a:pPr marL="285750" lvl="0" indent="-285750">
              <a:buFont typeface="Arial" pitchFamily="34" charset="0"/>
              <a:buChar char="•"/>
            </a:pPr>
            <a:r>
              <a:rPr lang="en-US" dirty="0"/>
              <a:t>This particular board has 30 or 36 pins</a:t>
            </a:r>
            <a:r>
              <a:rPr lang="en-US"/>
              <a:t>, </a:t>
            </a:r>
            <a:r>
              <a:rPr lang="en-US" smtClean="0"/>
              <a:t>19 </a:t>
            </a:r>
            <a:r>
              <a:rPr lang="en-US" dirty="0"/>
              <a:t>in each row</a:t>
            </a:r>
          </a:p>
        </p:txBody>
      </p:sp>
      <p:sp>
        <p:nvSpPr>
          <p:cNvPr id="7" name="Rectangle 6"/>
          <p:cNvSpPr/>
          <p:nvPr/>
        </p:nvSpPr>
        <p:spPr>
          <a:xfrm>
            <a:off x="685800" y="1524000"/>
            <a:ext cx="2688901" cy="400110"/>
          </a:xfrm>
          <a:prstGeom prst="rect">
            <a:avLst/>
          </a:prstGeom>
        </p:spPr>
        <p:txBody>
          <a:bodyPr wrap="square">
            <a:spAutoFit/>
          </a:bodyPr>
          <a:lstStyle/>
          <a:p>
            <a:r>
              <a:rPr lang="en-US" sz="2000" b="1" dirty="0"/>
              <a:t>Specification:</a:t>
            </a:r>
            <a:r>
              <a:rPr lang="en-US" sz="2000" dirty="0"/>
              <a:t> </a:t>
            </a:r>
          </a:p>
        </p:txBody>
      </p:sp>
    </p:spTree>
    <p:extLst>
      <p:ext uri="{BB962C8B-B14F-4D97-AF65-F5344CB8AC3E}">
        <p14:creationId xmlns:p14="http://schemas.microsoft.com/office/powerpoint/2010/main" val="7033552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609600"/>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dirty="0">
                <a:latin typeface="Trebuchet MS" panose="020B0603020202020204" pitchFamily="34" charset="0"/>
              </a:rPr>
              <a:t>I2C Lcd Display</a:t>
            </a:r>
            <a:endParaRPr lang="en-US" dirty="0"/>
          </a:p>
        </p:txBody>
      </p:sp>
      <p:sp>
        <p:nvSpPr>
          <p:cNvPr id="4" name="Rectangle 3"/>
          <p:cNvSpPr/>
          <p:nvPr/>
        </p:nvSpPr>
        <p:spPr>
          <a:xfrm>
            <a:off x="609600" y="1371600"/>
            <a:ext cx="8153400" cy="1200329"/>
          </a:xfrm>
          <a:prstGeom prst="rect">
            <a:avLst/>
          </a:prstGeom>
        </p:spPr>
        <p:txBody>
          <a:bodyPr wrap="square">
            <a:spAutoFit/>
          </a:bodyPr>
          <a:lstStyle/>
          <a:p>
            <a:r>
              <a:rPr lang="en-US" dirty="0"/>
              <a:t>A </a:t>
            </a:r>
            <a:r>
              <a:rPr lang="en-US" dirty="0" smtClean="0"/>
              <a:t>16x2 </a:t>
            </a:r>
            <a:r>
              <a:rPr lang="en-US" dirty="0"/>
              <a:t>LCD means it can display </a:t>
            </a:r>
            <a:r>
              <a:rPr lang="en-US" dirty="0" smtClean="0"/>
              <a:t>16 </a:t>
            </a:r>
            <a:r>
              <a:rPr lang="en-US" dirty="0"/>
              <a:t>characters per line and there are </a:t>
            </a:r>
            <a:r>
              <a:rPr lang="en-US" dirty="0" smtClean="0"/>
              <a:t>2 </a:t>
            </a:r>
            <a:r>
              <a:rPr lang="en-US" dirty="0"/>
              <a:t>such lines. In this LCD each character is displayed in 5x7 pixel matrix. This LCD has two registers, namely, Command and Data. This is standard HD44780 controller LCD. </a:t>
            </a:r>
          </a:p>
        </p:txBody>
      </p:sp>
      <p:pic>
        <p:nvPicPr>
          <p:cNvPr id="5" name="Google Shape;304;g1322ebea017_0_66"/>
          <p:cNvPicPr preferRelativeResize="0"/>
          <p:nvPr/>
        </p:nvPicPr>
        <p:blipFill>
          <a:blip r:embed="rId2">
            <a:alphaModFix/>
          </a:blip>
          <a:stretch>
            <a:fillRect/>
          </a:stretch>
        </p:blipFill>
        <p:spPr>
          <a:xfrm>
            <a:off x="3581400" y="2538591"/>
            <a:ext cx="4648090" cy="3100209"/>
          </a:xfrm>
          <a:prstGeom prst="rect">
            <a:avLst/>
          </a:prstGeom>
          <a:noFill/>
          <a:ln>
            <a:noFill/>
          </a:ln>
        </p:spPr>
      </p:pic>
    </p:spTree>
    <p:extLst>
      <p:ext uri="{BB962C8B-B14F-4D97-AF65-F5344CB8AC3E}">
        <p14:creationId xmlns:p14="http://schemas.microsoft.com/office/powerpoint/2010/main" val="2023598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779350"/>
          </a:xfrm>
        </p:spPr>
        <p:style>
          <a:lnRef idx="2">
            <a:schemeClr val="accent6"/>
          </a:lnRef>
          <a:fillRef idx="1">
            <a:schemeClr val="lt1"/>
          </a:fillRef>
          <a:effectRef idx="0">
            <a:schemeClr val="accent6"/>
          </a:effectRef>
          <a:fontRef idx="minor">
            <a:schemeClr val="dk1"/>
          </a:fontRef>
        </p:style>
        <p:txBody>
          <a:bodyPr/>
          <a:lstStyle/>
          <a:p>
            <a:pPr algn="ctr"/>
            <a:r>
              <a:rPr lang="en-US"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BUZZER</a:t>
            </a:r>
            <a:endPar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708" y="3276600"/>
            <a:ext cx="4314092" cy="2438400"/>
          </a:xfrm>
          <a:prstGeom prst="rect">
            <a:avLst/>
          </a:prstGeom>
        </p:spPr>
      </p:pic>
      <p:sp>
        <p:nvSpPr>
          <p:cNvPr id="4" name="Rectangle 3"/>
          <p:cNvSpPr/>
          <p:nvPr/>
        </p:nvSpPr>
        <p:spPr>
          <a:xfrm>
            <a:off x="762000" y="1447800"/>
            <a:ext cx="7696200" cy="1200329"/>
          </a:xfrm>
          <a:prstGeom prst="rect">
            <a:avLst/>
          </a:prstGeom>
        </p:spPr>
        <p:txBody>
          <a:bodyPr wrap="square">
            <a:spAutoFit/>
          </a:bodyPr>
          <a:lstStyle/>
          <a:p>
            <a:r>
              <a:rPr lang="en-US" dirty="0"/>
              <a:t>The buzzer is a sounding device that can convert audio signals into sound signals. It is usually powered by DC voltage. It is widely used in alarms, computers, printers and other electronic products as sound devices.</a:t>
            </a:r>
          </a:p>
        </p:txBody>
      </p:sp>
    </p:spTree>
    <p:extLst>
      <p:ext uri="{BB962C8B-B14F-4D97-AF65-F5344CB8AC3E}">
        <p14:creationId xmlns:p14="http://schemas.microsoft.com/office/powerpoint/2010/main" val="951551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83880" cy="685800"/>
          </a:xfrm>
        </p:spPr>
        <p:style>
          <a:lnRef idx="2">
            <a:schemeClr val="accent6"/>
          </a:lnRef>
          <a:fillRef idx="1">
            <a:schemeClr val="lt1"/>
          </a:fillRef>
          <a:effectRef idx="0">
            <a:schemeClr val="accent6"/>
          </a:effectRef>
          <a:fontRef idx="minor">
            <a:schemeClr val="dk1"/>
          </a:fontRef>
        </p:style>
        <p:txBody>
          <a:bodyPr/>
          <a:lstStyle/>
          <a:p>
            <a:pPr algn="ctr"/>
            <a:r>
              <a:rPr lang="en-US" dirty="0" smtClean="0"/>
              <a:t>     Thing speaks</a:t>
            </a:r>
            <a:endParaRPr lang="en-US" dirty="0"/>
          </a:p>
        </p:txBody>
      </p:sp>
      <p:sp>
        <p:nvSpPr>
          <p:cNvPr id="3" name="Rectangle 2"/>
          <p:cNvSpPr/>
          <p:nvPr/>
        </p:nvSpPr>
        <p:spPr>
          <a:xfrm>
            <a:off x="457200" y="1818798"/>
            <a:ext cx="8001000" cy="1477328"/>
          </a:xfrm>
          <a:prstGeom prst="rect">
            <a:avLst/>
          </a:prstGeom>
        </p:spPr>
        <p:txBody>
          <a:bodyPr wrap="square">
            <a:spAutoFit/>
          </a:bodyPr>
          <a:lstStyle/>
          <a:p>
            <a:r>
              <a:rPr lang="en-US" dirty="0"/>
              <a:t>Thing Speak enables sensors, instruments, and websites to send data to the cloud where it is stored in either a private or a public channel. </a:t>
            </a:r>
            <a:endParaRPr lang="en-US" dirty="0" smtClean="0"/>
          </a:p>
          <a:p>
            <a:r>
              <a:rPr lang="en-US" dirty="0" smtClean="0"/>
              <a:t>Thing </a:t>
            </a:r>
            <a:r>
              <a:rPr lang="en-US" dirty="0"/>
              <a:t>Speak stores data in private channels by default, but public channels can be used to share data with others.</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05200"/>
            <a:ext cx="8077200" cy="2362200"/>
          </a:xfrm>
          <a:prstGeom prst="rect">
            <a:avLst/>
          </a:prstGeom>
        </p:spPr>
      </p:pic>
    </p:spTree>
    <p:extLst>
      <p:ext uri="{BB962C8B-B14F-4D97-AF65-F5344CB8AC3E}">
        <p14:creationId xmlns:p14="http://schemas.microsoft.com/office/powerpoint/2010/main" val="3927303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1219" y="472440"/>
            <a:ext cx="8183880" cy="1051560"/>
          </a:xfrm>
        </p:spPr>
        <p:txBody>
          <a:bodyPr/>
          <a:lstStyle/>
          <a:p>
            <a:r>
              <a:rPr lang="en-US" dirty="0" smtClean="0"/>
              <a:t>ARDUNIO </a:t>
            </a:r>
            <a:endParaRPr lang="en-US" dirty="0"/>
          </a:p>
        </p:txBody>
      </p:sp>
      <p:sp>
        <p:nvSpPr>
          <p:cNvPr id="6" name="Google Shape;310;g1322ebea017_0_75"/>
          <p:cNvSpPr txBox="1">
            <a:spLocks/>
          </p:cNvSpPr>
          <p:nvPr/>
        </p:nvSpPr>
        <p:spPr>
          <a:xfrm>
            <a:off x="343167" y="461825"/>
            <a:ext cx="8911800" cy="1281000"/>
          </a:xfrm>
          <a:prstGeom prst="rect">
            <a:avLst/>
          </a:prstGeom>
        </p:spPr>
        <p:txBody>
          <a:bodyPr spcFirstLastPara="1" vert="horz" wrap="square" lIns="91425" tIns="45700" rIns="91425" bIns="45700" anchor="t" anchorCtr="0">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spcBef>
                <a:spcPts val="0"/>
              </a:spcBef>
            </a:pPr>
            <a:endParaRPr lang="en-US" dirty="0">
              <a:latin typeface="Trebuchet MS" panose="020B0603020202020204" pitchFamily="34" charset="0"/>
            </a:endParaRPr>
          </a:p>
        </p:txBody>
      </p:sp>
      <p:sp>
        <p:nvSpPr>
          <p:cNvPr id="7" name="Google Shape;311;g1322ebea017_0_75"/>
          <p:cNvSpPr txBox="1">
            <a:spLocks/>
          </p:cNvSpPr>
          <p:nvPr/>
        </p:nvSpPr>
        <p:spPr>
          <a:xfrm>
            <a:off x="367472" y="1524000"/>
            <a:ext cx="4314000" cy="3777600"/>
          </a:xfrm>
          <a:prstGeom prst="rect">
            <a:avLst/>
          </a:prstGeom>
        </p:spPr>
        <p:txBody>
          <a:bodyPr spcFirstLastPara="1" wrap="square" lIns="91425" tIns="45700" rIns="91425" bIns="45700" anchor="t" anchorCtr="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a:lnSpc>
                <a:spcPct val="150000"/>
              </a:lnSpc>
              <a:spcBef>
                <a:spcPts val="1000"/>
              </a:spcBef>
              <a:buSzPts val="1800"/>
              <a:buFont typeface="Wingdings" panose="05000000000000000000" pitchFamily="2" charset="2"/>
              <a:buChar char="§"/>
            </a:pPr>
            <a:r>
              <a:rPr lang="en-US" sz="1600" dirty="0" smtClean="0">
                <a:latin typeface="Trebuchet MS" panose="020B0603020202020204" pitchFamily="34" charset="0"/>
              </a:rPr>
              <a:t>The program is written in </a:t>
            </a:r>
            <a:r>
              <a:rPr lang="en-US" sz="1600" dirty="0" err="1" smtClean="0">
                <a:latin typeface="Trebuchet MS" panose="020B0603020202020204" pitchFamily="34" charset="0"/>
              </a:rPr>
              <a:t>Arduino</a:t>
            </a:r>
            <a:r>
              <a:rPr lang="en-US" sz="1600" dirty="0" smtClean="0">
                <a:latin typeface="Trebuchet MS" panose="020B0603020202020204" pitchFamily="34" charset="0"/>
              </a:rPr>
              <a:t> library.</a:t>
            </a:r>
          </a:p>
          <a:p>
            <a:pPr>
              <a:lnSpc>
                <a:spcPct val="150000"/>
              </a:lnSpc>
              <a:spcBef>
                <a:spcPts val="0"/>
              </a:spcBef>
              <a:buSzPts val="1800"/>
              <a:buFont typeface="Wingdings" panose="05000000000000000000" pitchFamily="2" charset="2"/>
              <a:buChar char="§"/>
            </a:pPr>
            <a:r>
              <a:rPr lang="en-US" sz="1600" dirty="0" smtClean="0">
                <a:latin typeface="Trebuchet MS" panose="020B0603020202020204" pitchFamily="34" charset="0"/>
              </a:rPr>
              <a:t>The IDE is </a:t>
            </a:r>
            <a:r>
              <a:rPr lang="en-US" sz="1600" dirty="0" err="1" smtClean="0">
                <a:latin typeface="Trebuchet MS" panose="020B0603020202020204" pitchFamily="34" charset="0"/>
              </a:rPr>
              <a:t>Arduino</a:t>
            </a:r>
            <a:r>
              <a:rPr lang="en-US" sz="1600" dirty="0" smtClean="0">
                <a:latin typeface="Trebuchet MS" panose="020B0603020202020204" pitchFamily="34" charset="0"/>
              </a:rPr>
              <a:t> as well.</a:t>
            </a:r>
          </a:p>
          <a:p>
            <a:pPr>
              <a:lnSpc>
                <a:spcPct val="150000"/>
              </a:lnSpc>
              <a:spcBef>
                <a:spcPts val="0"/>
              </a:spcBef>
              <a:buSzPts val="1800"/>
              <a:buFont typeface="Wingdings" panose="05000000000000000000" pitchFamily="2" charset="2"/>
              <a:buChar char="§"/>
            </a:pPr>
            <a:r>
              <a:rPr lang="en-US" sz="1600" dirty="0" smtClean="0">
                <a:latin typeface="Trebuchet MS" panose="020B0603020202020204" pitchFamily="34" charset="0"/>
              </a:rPr>
              <a:t>Supporting libraries such as I2C </a:t>
            </a:r>
            <a:r>
              <a:rPr lang="en-US" sz="1600" dirty="0" err="1" smtClean="0">
                <a:latin typeface="Trebuchet MS" panose="020B0603020202020204" pitchFamily="34" charset="0"/>
              </a:rPr>
              <a:t>lcd</a:t>
            </a:r>
            <a:r>
              <a:rPr lang="en-US" sz="1600" dirty="0" smtClean="0">
                <a:latin typeface="Trebuchet MS" panose="020B0603020202020204" pitchFamily="34" charset="0"/>
              </a:rPr>
              <a:t> and keypad is utilized.</a:t>
            </a:r>
            <a:endParaRPr lang="en-US" sz="1600" dirty="0">
              <a:latin typeface="Trebuchet MS" panose="020B0603020202020204" pitchFamily="34" charset="0"/>
            </a:endParaRPr>
          </a:p>
        </p:txBody>
      </p:sp>
      <p:pic>
        <p:nvPicPr>
          <p:cNvPr id="8" name="Google Shape;313;g1322ebea017_0_75"/>
          <p:cNvPicPr preferRelativeResize="0"/>
          <p:nvPr/>
        </p:nvPicPr>
        <p:blipFill>
          <a:blip r:embed="rId2">
            <a:alphaModFix/>
          </a:blip>
          <a:stretch>
            <a:fillRect/>
          </a:stretch>
        </p:blipFill>
        <p:spPr>
          <a:xfrm>
            <a:off x="4799067" y="1014412"/>
            <a:ext cx="3063170" cy="3392421"/>
          </a:xfrm>
          <a:prstGeom prst="rect">
            <a:avLst/>
          </a:prstGeom>
          <a:noFill/>
          <a:ln>
            <a:noFill/>
          </a:ln>
        </p:spPr>
      </p:pic>
    </p:spTree>
    <p:extLst>
      <p:ext uri="{BB962C8B-B14F-4D97-AF65-F5344CB8AC3E}">
        <p14:creationId xmlns:p14="http://schemas.microsoft.com/office/powerpoint/2010/main" val="1839032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276"/>
            <a:ext cx="8183880" cy="1051560"/>
          </a:xfrm>
        </p:spPr>
        <p:txBody>
          <a:bodyPr/>
          <a:lstStyle/>
          <a:p>
            <a:pPr algn="ctr"/>
            <a:r>
              <a:rPr lang="en-US" dirty="0" smtClean="0">
                <a:latin typeface="Times New Roman" pitchFamily="18" charset="0"/>
                <a:cs typeface="Times New Roman" pitchFamily="18" charset="0"/>
              </a:rPr>
              <a:t>EXPECTED RESULT</a:t>
            </a:r>
            <a:endParaRPr lang="en-US" dirty="0">
              <a:latin typeface="Times New Roman" pitchFamily="18" charset="0"/>
              <a:cs typeface="Times New Roman" pitchFamily="18" charset="0"/>
            </a:endParaRPr>
          </a:p>
        </p:txBody>
      </p:sp>
      <p:sp>
        <p:nvSpPr>
          <p:cNvPr id="4" name="Rectangle 3"/>
          <p:cNvSpPr/>
          <p:nvPr/>
        </p:nvSpPr>
        <p:spPr>
          <a:xfrm>
            <a:off x="609600" y="1806476"/>
            <a:ext cx="7620000" cy="2308324"/>
          </a:xfrm>
          <a:prstGeom prst="rect">
            <a:avLst/>
          </a:prstGeom>
        </p:spPr>
        <p:txBody>
          <a:bodyPr wrap="square">
            <a:spAutoFit/>
          </a:bodyPr>
          <a:lstStyle/>
          <a:p>
            <a:r>
              <a:rPr lang="en-US" dirty="0" smtClean="0"/>
              <a:t> </a:t>
            </a:r>
            <a:endParaRPr lang="en-US" dirty="0"/>
          </a:p>
          <a:p>
            <a:r>
              <a:rPr lang="en-US" dirty="0"/>
              <a:t>In gas leakage detection process, any gas leakage is checked by gas sensor (MQ-6) which is interfaced with ESP-32</a:t>
            </a:r>
            <a:r>
              <a:rPr lang="en-US" dirty="0" smtClean="0"/>
              <a:t>.</a:t>
            </a:r>
          </a:p>
          <a:p>
            <a:endParaRPr lang="en-US" dirty="0" smtClean="0"/>
          </a:p>
          <a:p>
            <a:r>
              <a:rPr lang="en-US" dirty="0" smtClean="0"/>
              <a:t>When </a:t>
            </a:r>
            <a:r>
              <a:rPr lang="en-US" dirty="0"/>
              <a:t>leakage is detected</a:t>
            </a:r>
            <a:r>
              <a:rPr lang="en-US" dirty="0" smtClean="0"/>
              <a:t>, </a:t>
            </a:r>
            <a:r>
              <a:rPr lang="en-US" dirty="0"/>
              <a:t>it informs the user about the gas leakage by sending Email through thing-speak interface by using SMTP sending via messages, turning on the buzzer.</a:t>
            </a:r>
          </a:p>
          <a:p>
            <a:endParaRPr lang="en-US" dirty="0" smtClean="0"/>
          </a:p>
        </p:txBody>
      </p:sp>
    </p:spTree>
    <p:extLst>
      <p:ext uri="{BB962C8B-B14F-4D97-AF65-F5344CB8AC3E}">
        <p14:creationId xmlns:p14="http://schemas.microsoft.com/office/powerpoint/2010/main" val="308274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2" y="1752600"/>
            <a:ext cx="8183880" cy="152400"/>
          </a:xfrm>
        </p:spPr>
        <p:txBody>
          <a:bodyPr>
            <a:normAutofit fontScale="90000"/>
          </a:bodyPr>
          <a:lstStyle/>
          <a:p>
            <a:pPr lvl="0" algn="ctr"/>
            <a:r>
              <a:rPr lang="en-US" dirty="0"/>
              <a:t>FEASIBILITY ANALYSIS</a:t>
            </a:r>
            <a:br>
              <a:rPr lang="en-US" dirty="0"/>
            </a:br>
            <a:r>
              <a:rPr lang="en-US" dirty="0"/>
              <a:t/>
            </a:r>
            <a:br>
              <a:rPr lang="en-US" dirty="0"/>
            </a:br>
            <a:endParaRPr lang="en-US" dirty="0"/>
          </a:p>
        </p:txBody>
      </p:sp>
      <p:sp>
        <p:nvSpPr>
          <p:cNvPr id="4" name="Rectangle 3"/>
          <p:cNvSpPr/>
          <p:nvPr/>
        </p:nvSpPr>
        <p:spPr>
          <a:xfrm>
            <a:off x="609600" y="1079212"/>
            <a:ext cx="3120967" cy="58477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Future Scope</a:t>
            </a:r>
          </a:p>
        </p:txBody>
      </p:sp>
      <p:sp>
        <p:nvSpPr>
          <p:cNvPr id="5" name="Rectangle 4"/>
          <p:cNvSpPr/>
          <p:nvPr/>
        </p:nvSpPr>
        <p:spPr>
          <a:xfrm>
            <a:off x="609600" y="2274838"/>
            <a:ext cx="7620000" cy="1754326"/>
          </a:xfrm>
          <a:prstGeom prst="rect">
            <a:avLst/>
          </a:prstGeom>
        </p:spPr>
        <p:txBody>
          <a:bodyPr wrap="square">
            <a:spAutoFit/>
          </a:bodyPr>
          <a:lstStyle/>
          <a:p>
            <a:pPr marL="285750" lvl="0" indent="-285750">
              <a:buFont typeface="Wingdings" pitchFamily="2" charset="2"/>
              <a:buChar char="ü"/>
            </a:pPr>
            <a:r>
              <a:rPr lang="en-US" dirty="0"/>
              <a:t>When there is a leakage in gas cylinder the main supply in home is automatically cut off by using home automation</a:t>
            </a:r>
            <a:r>
              <a:rPr lang="en-US" dirty="0" smtClean="0"/>
              <a:t>.</a:t>
            </a:r>
          </a:p>
          <a:p>
            <a:pPr lvl="0"/>
            <a:endParaRPr lang="en-US" dirty="0"/>
          </a:p>
          <a:p>
            <a:pPr marL="285750" lvl="0" indent="-285750">
              <a:buFont typeface="Wingdings" pitchFamily="2" charset="2"/>
              <a:buChar char="ü"/>
            </a:pPr>
            <a:r>
              <a:rPr lang="en-US" dirty="0"/>
              <a:t>Automatic payment should be paid by after cylinder booking from user bank account</a:t>
            </a:r>
            <a:r>
              <a:rPr lang="en-US" dirty="0" smtClean="0"/>
              <a:t>.</a:t>
            </a:r>
          </a:p>
          <a:p>
            <a:pPr lvl="0"/>
            <a:endParaRPr lang="en-US" dirty="0"/>
          </a:p>
        </p:txBody>
      </p:sp>
    </p:spTree>
    <p:extLst>
      <p:ext uri="{BB962C8B-B14F-4D97-AF65-F5344CB8AC3E}">
        <p14:creationId xmlns:p14="http://schemas.microsoft.com/office/powerpoint/2010/main" val="33076129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685800"/>
          </a:xfrm>
        </p:spPr>
        <p:txBody>
          <a:bodyPr/>
          <a:lstStyle/>
          <a:p>
            <a:pPr algn="ctr"/>
            <a:r>
              <a:rPr lang="en-US" dirty="0" smtClean="0"/>
              <a:t>Estimate Budget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23521426"/>
              </p:ext>
            </p:extLst>
          </p:nvPr>
        </p:nvGraphicFramePr>
        <p:xfrm>
          <a:off x="457200" y="1295400"/>
          <a:ext cx="8229600" cy="4660586"/>
        </p:xfrm>
        <a:graphic>
          <a:graphicData uri="http://schemas.openxmlformats.org/drawingml/2006/table">
            <a:tbl>
              <a:tblPr firstRow="1" firstCol="1" bandRow="1">
                <a:tableStyleId>{5C22544A-7EE6-4342-B048-85BDC9FD1C3A}</a:tableStyleId>
              </a:tblPr>
              <a:tblGrid>
                <a:gridCol w="837744"/>
                <a:gridCol w="2874611"/>
                <a:gridCol w="1149844"/>
                <a:gridCol w="1560503"/>
                <a:gridCol w="1806898"/>
              </a:tblGrid>
              <a:tr h="678466">
                <a:tc>
                  <a:txBody>
                    <a:bodyPr/>
                    <a:lstStyle/>
                    <a:p>
                      <a:pPr marL="0" marR="0" algn="just">
                        <a:lnSpc>
                          <a:spcPct val="150000"/>
                        </a:lnSpc>
                        <a:spcBef>
                          <a:spcPts val="0"/>
                        </a:spcBef>
                        <a:spcAft>
                          <a:spcPts val="0"/>
                        </a:spcAft>
                      </a:pPr>
                      <a:r>
                        <a:rPr lang="en-US" sz="1200" dirty="0">
                          <a:effectLst/>
                        </a:rPr>
                        <a:t>S. N</a:t>
                      </a:r>
                      <a:endParaRPr lang="en-US" sz="1200" dirty="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Hardware</a:t>
                      </a:r>
                      <a:endParaRPr lang="en-US" sz="120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Quantity</a:t>
                      </a:r>
                      <a:endParaRPr lang="en-US" sz="120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Rate</a:t>
                      </a:r>
                      <a:endParaRPr lang="en-US" sz="1200">
                        <a:effectLst/>
                        <a:latin typeface="Times New Roman"/>
                        <a:ea typeface="Calibri"/>
                        <a:cs typeface="Mangal"/>
                      </a:endParaRPr>
                    </a:p>
                  </a:txBody>
                  <a:tcPr marL="68580" marR="68580" marT="0" marB="0"/>
                </a:tc>
                <a:tc>
                  <a:txBody>
                    <a:bodyPr/>
                    <a:lstStyle/>
                    <a:p>
                      <a:pPr marL="0" marR="0" algn="just">
                        <a:lnSpc>
                          <a:spcPct val="150000"/>
                        </a:lnSpc>
                        <a:spcBef>
                          <a:spcPts val="0"/>
                        </a:spcBef>
                        <a:spcAft>
                          <a:spcPts val="0"/>
                        </a:spcAft>
                      </a:pPr>
                      <a:r>
                        <a:rPr lang="en-US" sz="1200">
                          <a:effectLst/>
                        </a:rPr>
                        <a:t>Amount</a:t>
                      </a:r>
                      <a:endParaRPr lang="en-US" sz="1200">
                        <a:effectLst/>
                        <a:latin typeface="Times New Roman"/>
                        <a:ea typeface="Calibri"/>
                        <a:cs typeface="Mangal"/>
                      </a:endParaRPr>
                    </a:p>
                  </a:txBody>
                  <a:tcPr marL="68580" marR="68580" marT="0" marB="0"/>
                </a:tc>
              </a:tr>
              <a:tr h="317064">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ESP32</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RS.800</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RS.800</a:t>
                      </a:r>
                      <a:endParaRPr lang="en-US" sz="1200">
                        <a:effectLst/>
                        <a:latin typeface="Times New Roman"/>
                        <a:ea typeface="Calibri"/>
                        <a:cs typeface="Mangal"/>
                      </a:endParaRPr>
                    </a:p>
                  </a:txBody>
                  <a:tcPr marL="68580" marR="68580" marT="0" marB="0"/>
                </a:tc>
              </a:tr>
              <a:tr h="678466">
                <a:tc>
                  <a:txBody>
                    <a:bodyPr/>
                    <a:lstStyle/>
                    <a:p>
                      <a:pPr marL="0" marR="0" algn="ctr">
                        <a:lnSpc>
                          <a:spcPct val="150000"/>
                        </a:lnSpc>
                        <a:spcBef>
                          <a:spcPts val="0"/>
                        </a:spcBef>
                        <a:spcAft>
                          <a:spcPts val="0"/>
                        </a:spcAft>
                      </a:pPr>
                      <a:r>
                        <a:rPr lang="en-US" sz="1200">
                          <a:effectLst/>
                        </a:rPr>
                        <a:t>2</a:t>
                      </a:r>
                      <a:endParaRPr lang="en-US" sz="1200">
                        <a:effectLst/>
                        <a:latin typeface="Times New Roman"/>
                        <a:ea typeface="Calibri"/>
                        <a:cs typeface="Mangal"/>
                      </a:endParaRPr>
                    </a:p>
                  </a:txBody>
                  <a:tcPr marL="68580" marR="68580" marT="0" marB="0"/>
                </a:tc>
                <a:tc>
                  <a:txBody>
                    <a:bodyPr/>
                    <a:lstStyle/>
                    <a:p>
                      <a:pPr marL="0" marR="0" algn="ctr" fontAlgn="base">
                        <a:lnSpc>
                          <a:spcPct val="150000"/>
                        </a:lnSpc>
                        <a:spcBef>
                          <a:spcPts val="0"/>
                        </a:spcBef>
                        <a:spcAft>
                          <a:spcPts val="0"/>
                        </a:spcAft>
                      </a:pPr>
                      <a:r>
                        <a:rPr lang="en-US" sz="1200">
                          <a:effectLst/>
                        </a:rPr>
                        <a:t>Lithium Polymer battery</a:t>
                      </a:r>
                    </a:p>
                    <a:p>
                      <a:pPr marL="0" marR="0" algn="ctr">
                        <a:lnSpc>
                          <a:spcPct val="150000"/>
                        </a:lnSpc>
                        <a:spcBef>
                          <a:spcPts val="0"/>
                        </a:spcBef>
                        <a:spcAft>
                          <a:spcPts val="0"/>
                        </a:spcAft>
                      </a:pPr>
                      <a:r>
                        <a:rPr lang="en-US" sz="1200">
                          <a:effectLst/>
                        </a:rPr>
                        <a:t> </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RS.100</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RS.100</a:t>
                      </a:r>
                      <a:endParaRPr lang="en-US" sz="1200">
                        <a:effectLst/>
                        <a:latin typeface="Times New Roman"/>
                        <a:ea typeface="Calibri"/>
                        <a:cs typeface="Mangal"/>
                      </a:endParaRPr>
                    </a:p>
                  </a:txBody>
                  <a:tcPr marL="68580" marR="68580" marT="0" marB="0"/>
                </a:tc>
              </a:tr>
              <a:tr h="317064">
                <a:tc>
                  <a:txBody>
                    <a:bodyPr/>
                    <a:lstStyle/>
                    <a:p>
                      <a:pPr marL="0" marR="0" algn="ctr">
                        <a:lnSpc>
                          <a:spcPct val="150000"/>
                        </a:lnSpc>
                        <a:spcBef>
                          <a:spcPts val="0"/>
                        </a:spcBef>
                        <a:spcAft>
                          <a:spcPts val="0"/>
                        </a:spcAft>
                      </a:pPr>
                      <a:r>
                        <a:rPr lang="en-US" sz="1200">
                          <a:effectLst/>
                        </a:rPr>
                        <a:t>3</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dirty="0">
                          <a:effectLst/>
                        </a:rPr>
                        <a:t>LCD </a:t>
                      </a:r>
                      <a:r>
                        <a:rPr lang="en-US" sz="1200" dirty="0" smtClean="0">
                          <a:effectLst/>
                        </a:rPr>
                        <a:t>16*2</a:t>
                      </a:r>
                      <a:endParaRPr lang="en-US" sz="1200" dirty="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RS.600</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Rs.600</a:t>
                      </a:r>
                      <a:endParaRPr lang="en-US" sz="1200">
                        <a:effectLst/>
                        <a:latin typeface="Times New Roman"/>
                        <a:ea typeface="Calibri"/>
                        <a:cs typeface="Mangal"/>
                      </a:endParaRPr>
                    </a:p>
                  </a:txBody>
                  <a:tcPr marL="68580" marR="68580" marT="0" marB="0"/>
                </a:tc>
              </a:tr>
              <a:tr h="1039868">
                <a:tc>
                  <a:txBody>
                    <a:bodyPr/>
                    <a:lstStyle/>
                    <a:p>
                      <a:pPr marL="0" marR="0" algn="ctr">
                        <a:lnSpc>
                          <a:spcPct val="150000"/>
                        </a:lnSpc>
                        <a:spcBef>
                          <a:spcPts val="0"/>
                        </a:spcBef>
                        <a:spcAft>
                          <a:spcPts val="0"/>
                        </a:spcAft>
                      </a:pPr>
                      <a:r>
                        <a:rPr lang="en-US" sz="1200">
                          <a:effectLst/>
                        </a:rPr>
                        <a:t>4</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Jumper Wire(40pcs/pkt+Buzzer)</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RS.200</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RS.200</a:t>
                      </a:r>
                      <a:endParaRPr lang="en-US" sz="1200">
                        <a:effectLst/>
                        <a:latin typeface="Times New Roman"/>
                        <a:ea typeface="Calibri"/>
                        <a:cs typeface="Mangal"/>
                      </a:endParaRPr>
                    </a:p>
                  </a:txBody>
                  <a:tcPr marL="68580" marR="68580" marT="0" marB="0"/>
                </a:tc>
              </a:tr>
              <a:tr h="678466">
                <a:tc>
                  <a:txBody>
                    <a:bodyPr/>
                    <a:lstStyle/>
                    <a:p>
                      <a:pPr marL="0" marR="0" algn="ctr">
                        <a:lnSpc>
                          <a:spcPct val="150000"/>
                        </a:lnSpc>
                        <a:spcBef>
                          <a:spcPts val="0"/>
                        </a:spcBef>
                        <a:spcAft>
                          <a:spcPts val="0"/>
                        </a:spcAft>
                      </a:pPr>
                      <a:r>
                        <a:rPr lang="en-US" sz="1200">
                          <a:effectLst/>
                        </a:rPr>
                        <a:t>5</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Male &amp; Female Header (40 pin)</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2</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RS.100</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RS.200</a:t>
                      </a:r>
                      <a:endParaRPr lang="en-US" sz="1200">
                        <a:effectLst/>
                        <a:latin typeface="Times New Roman"/>
                        <a:ea typeface="Calibri"/>
                        <a:cs typeface="Mangal"/>
                      </a:endParaRPr>
                    </a:p>
                  </a:txBody>
                  <a:tcPr marL="68580" marR="68580" marT="0" marB="0"/>
                </a:tc>
              </a:tr>
              <a:tr h="317064">
                <a:tc>
                  <a:txBody>
                    <a:bodyPr/>
                    <a:lstStyle/>
                    <a:p>
                      <a:pPr marL="0" marR="0" algn="ctr">
                        <a:lnSpc>
                          <a:spcPct val="150000"/>
                        </a:lnSpc>
                        <a:spcBef>
                          <a:spcPts val="0"/>
                        </a:spcBef>
                        <a:spcAft>
                          <a:spcPts val="0"/>
                        </a:spcAft>
                      </a:pPr>
                      <a:r>
                        <a:rPr lang="en-US" sz="1200">
                          <a:effectLst/>
                        </a:rPr>
                        <a:t>6</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Glue stick</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RS.50</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RS.50</a:t>
                      </a:r>
                      <a:endParaRPr lang="en-US" sz="1200">
                        <a:effectLst/>
                        <a:latin typeface="Times New Roman"/>
                        <a:ea typeface="Calibri"/>
                        <a:cs typeface="Mangal"/>
                      </a:endParaRPr>
                    </a:p>
                  </a:txBody>
                  <a:tcPr marL="68580" marR="68580" marT="0" marB="0"/>
                </a:tc>
              </a:tr>
              <a:tr h="317064">
                <a:tc>
                  <a:txBody>
                    <a:bodyPr/>
                    <a:lstStyle/>
                    <a:p>
                      <a:pPr marL="0" marR="0" algn="ctr">
                        <a:lnSpc>
                          <a:spcPct val="150000"/>
                        </a:lnSpc>
                        <a:spcBef>
                          <a:spcPts val="0"/>
                        </a:spcBef>
                        <a:spcAft>
                          <a:spcPts val="0"/>
                        </a:spcAft>
                      </a:pPr>
                      <a:r>
                        <a:rPr lang="en-US" sz="1200">
                          <a:effectLst/>
                        </a:rPr>
                        <a:t>7</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Adapter</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RS.250</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RS.250</a:t>
                      </a:r>
                      <a:endParaRPr lang="en-US" sz="1200">
                        <a:effectLst/>
                        <a:latin typeface="Times New Roman"/>
                        <a:ea typeface="Calibri"/>
                        <a:cs typeface="Mangal"/>
                      </a:endParaRPr>
                    </a:p>
                  </a:txBody>
                  <a:tcPr marL="68580" marR="68580" marT="0" marB="0"/>
                </a:tc>
              </a:tr>
              <a:tr h="317064">
                <a:tc gridSpan="3">
                  <a:txBody>
                    <a:bodyPr/>
                    <a:lstStyle/>
                    <a:p>
                      <a:pPr marL="0" marR="0" algn="ctr">
                        <a:lnSpc>
                          <a:spcPct val="150000"/>
                        </a:lnSpc>
                        <a:spcBef>
                          <a:spcPts val="0"/>
                        </a:spcBef>
                        <a:spcAft>
                          <a:spcPts val="0"/>
                        </a:spcAft>
                      </a:pPr>
                      <a:r>
                        <a:rPr lang="en-US" sz="1200">
                          <a:effectLst/>
                        </a:rPr>
                        <a:t>Total</a:t>
                      </a:r>
                      <a:endParaRPr lang="en-US" sz="1200">
                        <a:effectLst/>
                        <a:latin typeface="Times New Roman"/>
                        <a:ea typeface="Calibri"/>
                        <a:cs typeface="Mangal"/>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200" dirty="0">
                          <a:effectLst/>
                        </a:rPr>
                        <a:t>2350</a:t>
                      </a:r>
                      <a:endParaRPr lang="en-US" sz="1200" dirty="0">
                        <a:effectLst/>
                        <a:latin typeface="Times New Roman"/>
                        <a:ea typeface="Calibri"/>
                        <a:cs typeface="Mangal"/>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2612828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0"/>
            <a:ext cx="6995602" cy="1788886"/>
          </a:xfrm>
        </p:spPr>
        <p:txBody>
          <a:bodyPr/>
          <a:lstStyle/>
          <a:p>
            <a:r>
              <a:rPr lang="en-US" dirty="0" smtClean="0"/>
              <a:t>Contents</a:t>
            </a:r>
            <a:endParaRPr lang="en-US" dirty="0"/>
          </a:p>
        </p:txBody>
      </p:sp>
      <p:sp>
        <p:nvSpPr>
          <p:cNvPr id="3" name="Content Placeholder 2"/>
          <p:cNvSpPr>
            <a:spLocks noGrp="1"/>
          </p:cNvSpPr>
          <p:nvPr>
            <p:ph idx="1"/>
          </p:nvPr>
        </p:nvSpPr>
        <p:spPr>
          <a:xfrm>
            <a:off x="1066800" y="1905001"/>
            <a:ext cx="6606540" cy="3200400"/>
          </a:xfrm>
        </p:spPr>
        <p:txBody>
          <a:bodyPr>
            <a:normAutofit fontScale="92500" lnSpcReduction="20000"/>
          </a:bodyPr>
          <a:lstStyle/>
          <a:p>
            <a:r>
              <a:rPr lang="en-US" dirty="0" smtClean="0"/>
              <a:t>Background</a:t>
            </a:r>
          </a:p>
          <a:p>
            <a:r>
              <a:rPr lang="en-US" dirty="0" smtClean="0"/>
              <a:t>Objectives</a:t>
            </a:r>
          </a:p>
          <a:p>
            <a:r>
              <a:rPr lang="en-US" dirty="0" smtClean="0"/>
              <a:t>Methodology</a:t>
            </a:r>
          </a:p>
          <a:p>
            <a:r>
              <a:rPr lang="en-US" dirty="0" smtClean="0"/>
              <a:t>Schedule</a:t>
            </a:r>
          </a:p>
          <a:p>
            <a:r>
              <a:rPr lang="en-US" dirty="0" smtClean="0"/>
              <a:t>Estimated Budget</a:t>
            </a:r>
          </a:p>
          <a:p>
            <a:r>
              <a:rPr lang="en-US" dirty="0" smtClean="0"/>
              <a:t>Expected Result</a:t>
            </a:r>
          </a:p>
          <a:p>
            <a:r>
              <a:rPr lang="en-US" dirty="0" smtClean="0"/>
              <a:t>Conclusion</a:t>
            </a:r>
          </a:p>
          <a:p>
            <a:r>
              <a:rPr lang="en-US" dirty="0" smtClean="0"/>
              <a:t>References </a:t>
            </a:r>
            <a:endParaRPr lang="en-US" dirty="0"/>
          </a:p>
        </p:txBody>
      </p:sp>
      <p:sp>
        <p:nvSpPr>
          <p:cNvPr id="4" name="Date Placeholder 3"/>
          <p:cNvSpPr>
            <a:spLocks noGrp="1"/>
          </p:cNvSpPr>
          <p:nvPr>
            <p:ph type="dt" sz="half" idx="10"/>
          </p:nvPr>
        </p:nvSpPr>
        <p:spPr/>
        <p:txBody>
          <a:bodyPr/>
          <a:lstStyle/>
          <a:p>
            <a:fld id="{820B6902-68CE-42F4-A4EA-2FEB35910731}" type="datetime1">
              <a:rPr lang="en-US" smtClean="0"/>
              <a:t>9/21/2022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ight Arrow 5"/>
          <p:cNvSpPr/>
          <p:nvPr/>
        </p:nvSpPr>
        <p:spPr>
          <a:xfrm>
            <a:off x="647700" y="14478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650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183880" cy="914400"/>
          </a:xfrm>
        </p:spPr>
        <p:txBody>
          <a:bodyPr/>
          <a:lstStyle/>
          <a:p>
            <a:pPr algn="ctr"/>
            <a:r>
              <a:rPr lang="en-US" dirty="0" smtClean="0"/>
              <a:t>Hardware simulation </a:t>
            </a:r>
            <a:r>
              <a:rPr lang="en-US" dirty="0" smtClean="0"/>
              <a:t>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981200"/>
            <a:ext cx="3124200" cy="3810000"/>
          </a:xfrm>
          <a:prstGeom prst="rect">
            <a:avLst/>
          </a:prstGeom>
        </p:spPr>
      </p:pic>
      <p:sp>
        <p:nvSpPr>
          <p:cNvPr id="6" name="Rectangle 5"/>
          <p:cNvSpPr/>
          <p:nvPr/>
        </p:nvSpPr>
        <p:spPr>
          <a:xfrm>
            <a:off x="609600" y="2286000"/>
            <a:ext cx="4572000" cy="2169825"/>
          </a:xfrm>
          <a:prstGeom prst="rect">
            <a:avLst/>
          </a:prstGeom>
        </p:spPr>
        <p:txBody>
          <a:bodyPr>
            <a:spAutoFit/>
          </a:bodyPr>
          <a:lstStyle/>
          <a:p>
            <a:pPr>
              <a:lnSpc>
                <a:spcPct val="150000"/>
              </a:lnSpc>
            </a:pPr>
            <a:r>
              <a:rPr lang="en-US" dirty="0">
                <a:latin typeface="Trebuchet MS" panose="020B0603020202020204" pitchFamily="34" charset="0"/>
              </a:rPr>
              <a:t>This figure shows the </a:t>
            </a:r>
            <a:r>
              <a:rPr lang="en-US" dirty="0" smtClean="0">
                <a:latin typeface="Trebuchet MS" panose="020B0603020202020204" pitchFamily="34" charset="0"/>
              </a:rPr>
              <a:t>“LPG GAS </a:t>
            </a:r>
            <a:r>
              <a:rPr lang="en-US" dirty="0" err="1" smtClean="0">
                <a:latin typeface="Trebuchet MS" panose="020B0603020202020204" pitchFamily="34" charset="0"/>
              </a:rPr>
              <a:t>Detction</a:t>
            </a:r>
            <a:r>
              <a:rPr lang="en-US" dirty="0" smtClean="0">
                <a:latin typeface="Trebuchet MS" panose="020B0603020202020204" pitchFamily="34" charset="0"/>
              </a:rPr>
              <a:t> AND MONETRING SYSTEM” </a:t>
            </a:r>
            <a:r>
              <a:rPr lang="en-US" dirty="0">
                <a:latin typeface="Trebuchet MS" panose="020B0603020202020204" pitchFamily="34" charset="0"/>
              </a:rPr>
              <a:t>with the following dimension :</a:t>
            </a:r>
          </a:p>
          <a:p>
            <a:pPr marL="114300" indent="0">
              <a:lnSpc>
                <a:spcPct val="150000"/>
              </a:lnSpc>
              <a:buNone/>
            </a:pPr>
            <a:r>
              <a:rPr lang="en-US" dirty="0">
                <a:latin typeface="Trebuchet MS" panose="020B0603020202020204" pitchFamily="34" charset="0"/>
              </a:rPr>
              <a:t>	Length</a:t>
            </a:r>
            <a:r>
              <a:rPr lang="en-US" dirty="0" smtClean="0">
                <a:latin typeface="Trebuchet MS" panose="020B0603020202020204" pitchFamily="34" charset="0"/>
              </a:rPr>
              <a:t>: 18 inches</a:t>
            </a:r>
            <a:endParaRPr lang="en-US" dirty="0">
              <a:latin typeface="Trebuchet MS" panose="020B0603020202020204" pitchFamily="34" charset="0"/>
            </a:endParaRPr>
          </a:p>
          <a:p>
            <a:pPr marL="114300" indent="0">
              <a:lnSpc>
                <a:spcPct val="150000"/>
              </a:lnSpc>
              <a:buNone/>
            </a:pPr>
            <a:r>
              <a:rPr lang="en-US" dirty="0">
                <a:latin typeface="Trebuchet MS" panose="020B0603020202020204" pitchFamily="34" charset="0"/>
              </a:rPr>
              <a:t>	Width: </a:t>
            </a:r>
            <a:r>
              <a:rPr lang="en-US" dirty="0" smtClean="0">
                <a:latin typeface="Trebuchet MS" panose="020B0603020202020204" pitchFamily="34" charset="0"/>
              </a:rPr>
              <a:t>12 inches</a:t>
            </a:r>
            <a:endParaRPr lang="en-US" dirty="0">
              <a:latin typeface="Trebuchet MS" panose="020B0603020202020204" pitchFamily="34" charset="0"/>
            </a:endParaRPr>
          </a:p>
        </p:txBody>
      </p:sp>
    </p:spTree>
    <p:extLst>
      <p:ext uri="{BB962C8B-B14F-4D97-AF65-F5344CB8AC3E}">
        <p14:creationId xmlns:p14="http://schemas.microsoft.com/office/powerpoint/2010/main" val="23100182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685800"/>
          </a:xfrm>
        </p:spPr>
        <p:txBody>
          <a:bodyPr>
            <a:normAutofit/>
          </a:bodyPr>
          <a:lstStyle/>
          <a:p>
            <a:pPr algn="ct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Rectangle 2"/>
          <p:cNvSpPr/>
          <p:nvPr/>
        </p:nvSpPr>
        <p:spPr>
          <a:xfrm>
            <a:off x="609600" y="1524000"/>
            <a:ext cx="7924800" cy="1477328"/>
          </a:xfrm>
          <a:prstGeom prst="rect">
            <a:avLst/>
          </a:prstGeom>
        </p:spPr>
        <p:txBody>
          <a:bodyPr wrap="square">
            <a:spAutoFit/>
          </a:bodyPr>
          <a:lstStyle/>
          <a:p>
            <a:r>
              <a:rPr lang="en-US" dirty="0"/>
              <a:t>By implementing this project, we have minimized the risk of hazards of LPG gas leakage</a:t>
            </a:r>
            <a:r>
              <a:rPr lang="en-US" dirty="0" smtClean="0"/>
              <a:t>.</a:t>
            </a:r>
          </a:p>
          <a:p>
            <a:r>
              <a:rPr lang="en-US" dirty="0" smtClean="0"/>
              <a:t> </a:t>
            </a:r>
            <a:r>
              <a:rPr lang="en-US" dirty="0"/>
              <a:t>We have implemented the automatic system which ensure the safety of customer. Also, we have minimized the cylinder replacing time.</a:t>
            </a:r>
          </a:p>
        </p:txBody>
      </p:sp>
    </p:spTree>
    <p:extLst>
      <p:ext uri="{BB962C8B-B14F-4D97-AF65-F5344CB8AC3E}">
        <p14:creationId xmlns:p14="http://schemas.microsoft.com/office/powerpoint/2010/main" val="303457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609600"/>
          </a:xfrm>
        </p:spPr>
        <p:style>
          <a:lnRef idx="2">
            <a:schemeClr val="accent4"/>
          </a:lnRef>
          <a:fillRef idx="1">
            <a:schemeClr val="lt1"/>
          </a:fillRef>
          <a:effectRef idx="0">
            <a:schemeClr val="accent4"/>
          </a:effectRef>
          <a:fontRef idx="minor">
            <a:schemeClr val="dk1"/>
          </a:fontRef>
        </p:style>
        <p:txBody>
          <a:bodyPr>
            <a:normAutofit fontScale="90000"/>
          </a:bodyPr>
          <a:lstStyle/>
          <a:p>
            <a:pPr algn="ctr"/>
            <a:r>
              <a:rPr lang="en-US" dirty="0" smtClean="0"/>
              <a:t>REFERNCES</a:t>
            </a:r>
            <a:endParaRPr lang="en-US" dirty="0"/>
          </a:p>
        </p:txBody>
      </p:sp>
      <p:sp>
        <p:nvSpPr>
          <p:cNvPr id="3" name="Rectangle 2"/>
          <p:cNvSpPr/>
          <p:nvPr/>
        </p:nvSpPr>
        <p:spPr>
          <a:xfrm>
            <a:off x="533400" y="1351508"/>
            <a:ext cx="8001000" cy="4524315"/>
          </a:xfrm>
          <a:prstGeom prst="rect">
            <a:avLst/>
          </a:prstGeom>
        </p:spPr>
        <p:txBody>
          <a:bodyPr wrap="square">
            <a:spAutoFit/>
          </a:bodyPr>
          <a:lstStyle/>
          <a:p>
            <a:pPr marL="285750" lvl="0" indent="-285750">
              <a:buFont typeface="Arial" pitchFamily="34" charset="0"/>
              <a:buChar char="•"/>
            </a:pPr>
            <a:r>
              <a:rPr lang="en-US" dirty="0"/>
              <a:t>Kumar Keshamon, Sabbani Hemanth, “Smart Gas Level Monitoring, Booking &amp; Gas Leakage Detector over IoT”, 2017 IEEE 7th International advance Computing </a:t>
            </a:r>
            <a:r>
              <a:rPr lang="en-US" dirty="0" smtClean="0"/>
              <a:t>Conference</a:t>
            </a:r>
          </a:p>
          <a:p>
            <a:pPr marL="285750" lvl="0" indent="-285750">
              <a:buFont typeface="Arial" pitchFamily="34" charset="0"/>
              <a:buChar char="•"/>
            </a:pPr>
            <a:endParaRPr lang="en-US" dirty="0"/>
          </a:p>
          <a:p>
            <a:pPr marL="285750" lvl="0" indent="-285750">
              <a:buFont typeface="Arial" pitchFamily="34" charset="0"/>
              <a:buChar char="•"/>
            </a:pPr>
            <a:r>
              <a:rPr lang="en-US" dirty="0" smtClean="0"/>
              <a:t>Saurabh </a:t>
            </a:r>
            <a:r>
              <a:rPr lang="en-US" dirty="0"/>
              <a:t>Joshi, Rohit Patil, “Automatic System for LPG Refill Booking and Leakage Detection”, Vol-3 Issue-2 2017IJARIIE- ISSN(O)-</a:t>
            </a:r>
            <a:r>
              <a:rPr lang="en-US" dirty="0" smtClean="0"/>
              <a:t>2395-4396</a:t>
            </a:r>
          </a:p>
          <a:p>
            <a:r>
              <a:rPr lang="en-US" dirty="0"/>
              <a:t> </a:t>
            </a:r>
          </a:p>
          <a:p>
            <a:pPr marL="285750" lvl="0" indent="-285750">
              <a:buFont typeface="Arial" pitchFamily="34" charset="0"/>
              <a:buChar char="•"/>
            </a:pPr>
            <a:r>
              <a:rPr lang="en-US" dirty="0"/>
              <a:t>Ajay Kumar, Mukesh Kumar, Balwinder Singh, “Designing and Implementation of Smart LPG Trolley with Home Safety”, 2016 2nd International conference on Next Generation Computing Technologies (NGCT-2016) Dehradun</a:t>
            </a:r>
          </a:p>
          <a:p>
            <a:pPr lvl="0"/>
            <a:endParaRPr lang="en-US" dirty="0"/>
          </a:p>
          <a:p>
            <a:r>
              <a:rPr lang="en-US" dirty="0"/>
              <a:t> </a:t>
            </a:r>
          </a:p>
          <a:p>
            <a:pPr marL="285750" lvl="0" indent="-285750">
              <a:buFont typeface="Arial" pitchFamily="34" charset="0"/>
              <a:buChar char="•"/>
            </a:pPr>
            <a:endParaRPr lang="en-US" dirty="0"/>
          </a:p>
          <a:p>
            <a:r>
              <a:rPr lang="en-US" dirty="0"/>
              <a:t> </a:t>
            </a:r>
          </a:p>
        </p:txBody>
      </p:sp>
    </p:spTree>
    <p:extLst>
      <p:ext uri="{BB962C8B-B14F-4D97-AF65-F5344CB8AC3E}">
        <p14:creationId xmlns:p14="http://schemas.microsoft.com/office/powerpoint/2010/main" val="11207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77" y="3733800"/>
            <a:ext cx="8183880" cy="2057400"/>
          </a:xfrm>
        </p:spPr>
        <p:txBody>
          <a:bodyPr>
            <a:noAutofit/>
          </a:bodyPr>
          <a:lstStyle/>
          <a:p>
            <a:pPr algn="ctr"/>
            <a:r>
              <a:rPr lang="en-US" sz="6000" dirty="0" smtClean="0"/>
              <a:t/>
            </a:r>
            <a:br>
              <a:rPr lang="en-US" sz="6000" dirty="0" smtClean="0"/>
            </a:br>
            <a:r>
              <a:rPr lang="en-US" sz="7200" dirty="0" smtClean="0"/>
              <a:t>THANK-YOU</a:t>
            </a:r>
            <a:r>
              <a:rPr lang="en-US" sz="6000" dirty="0" smtClean="0"/>
              <a:t/>
            </a:r>
            <a:br>
              <a:rPr lang="en-US" sz="6000" dirty="0" smtClean="0"/>
            </a:b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914400"/>
            <a:ext cx="5601835" cy="2374392"/>
          </a:xfrm>
          <a:prstGeom prst="rect">
            <a:avLst/>
          </a:prstGeom>
        </p:spPr>
      </p:pic>
    </p:spTree>
    <p:extLst>
      <p:ext uri="{BB962C8B-B14F-4D97-AF65-F5344CB8AC3E}">
        <p14:creationId xmlns:p14="http://schemas.microsoft.com/office/powerpoint/2010/main" val="2185045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0" cy="0"/>
          </a:xfrm>
          <a:prstGeom prst="rect">
            <a:avLst/>
          </a:prstGeom>
          <a:solidFill>
            <a:srgbClr val="F3F4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400" b="0" i="0" u="none" strike="noStrike" cap="none" normalizeH="0" baseline="0" smtClean="0">
                <a:ln>
                  <a:noFill/>
                </a:ln>
                <a:solidFill>
                  <a:srgbClr val="002060"/>
                </a:solidFill>
                <a:effectLst/>
                <a:latin typeface="ff1"/>
                <a:cs typeface="Arial" pitchFamily="34" charset="0"/>
              </a:rPr>
              <a:t>Today, Liquefied Petroleum Gas ( LPG ) is the most commoncooking fuel throughout our country. With the increase in the numberof people using this fuel, it is the need of the hour to provide somesafety standards. Here is Gas Leakage Detector which is used to detectthe leakage of gas and it can protect us from gas damage</a:t>
            </a:r>
            <a:r>
              <a:rPr kumimoji="0" lang="en-US" sz="10400" b="0" i="0" u="none" strike="noStrike" cap="none" normalizeH="0" baseline="0" smtClean="0">
                <a:ln>
                  <a:noFill/>
                </a:ln>
                <a:solidFill>
                  <a:srgbClr val="000000"/>
                </a:solidFill>
                <a:effectLst/>
                <a:latin typeface="ff1"/>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Roboto"/>
                <a:cs typeface="Arial" pitchFamily="34" charset="0"/>
              </a:rPr>
              <a:t>  </a:t>
            </a:r>
            <a:r>
              <a:rPr kumimoji="0" lang="en-US" sz="40600" b="0" i="0" u="none" strike="noStrike" cap="none" normalizeH="0" baseline="0" smtClean="0">
                <a:ln>
                  <a:noFill/>
                </a:ln>
                <a:solidFill>
                  <a:srgbClr val="000000"/>
                </a:solidFill>
                <a:effectLst/>
                <a:latin typeface="Roboto"/>
                <a:cs typeface="Arial" pitchFamily="34" charset="0"/>
              </a:rPr>
              <a:t> </a:t>
            </a:r>
            <a:r>
              <a:rPr kumimoji="0" lang="en-US" sz="1200" b="0" i="0" u="none" strike="noStrike" cap="none" normalizeH="0" baseline="0" smtClean="0">
                <a:ln>
                  <a:noFill/>
                </a:ln>
                <a:solidFill>
                  <a:srgbClr val="000000"/>
                </a:solidFill>
                <a:effectLst/>
                <a:latin typeface="Roboto"/>
                <a:cs typeface="Arial" pitchFamily="34" charset="0"/>
              </a:rPr>
              <a:t>                                                                                                                                                                                                       </a:t>
            </a:r>
          </a:p>
        </p:txBody>
      </p:sp>
      <p:pic>
        <p:nvPicPr>
          <p:cNvPr id="1026" name="Picture 2" descr="https://html.scribdassets.com/677g6z8b406anst7/images/3-5eeb6b65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7204075"/>
            <a:ext cx="8610600" cy="64579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3399" y="1371600"/>
            <a:ext cx="8120063" cy="4339650"/>
          </a:xfrm>
          <a:prstGeom prst="rect">
            <a:avLst/>
          </a:prstGeom>
        </p:spPr>
        <p:txBody>
          <a:bodyPr wrap="square">
            <a:spAutoFit/>
          </a:bodyPr>
          <a:lstStyle/>
          <a:p>
            <a:pPr marL="285750" indent="-285750">
              <a:buFont typeface="Arial" pitchFamily="34" charset="0"/>
              <a:buChar char="•"/>
            </a:pPr>
            <a:r>
              <a:rPr lang="en-US" sz="1600" dirty="0"/>
              <a:t>Today, Liquefied Petroleum Gas ( LPG ) </a:t>
            </a:r>
            <a:r>
              <a:rPr lang="en-US" sz="1600" dirty="0" smtClean="0"/>
              <a:t>is the</a:t>
            </a:r>
            <a:r>
              <a:rPr lang="en-US" sz="1600" dirty="0"/>
              <a:t> most </a:t>
            </a:r>
            <a:r>
              <a:rPr lang="en-US" sz="1600" dirty="0" smtClean="0"/>
              <a:t>common cooking </a:t>
            </a:r>
            <a:r>
              <a:rPr lang="en-US" sz="1600" dirty="0"/>
              <a:t>fuel throughout our country</a:t>
            </a:r>
            <a:r>
              <a:rPr lang="en-US" sz="1600" dirty="0" smtClean="0"/>
              <a:t>.</a:t>
            </a:r>
          </a:p>
          <a:p>
            <a:pPr marL="285750" indent="-285750">
              <a:buFont typeface="Arial" pitchFamily="34" charset="0"/>
              <a:buChar char="•"/>
            </a:pPr>
            <a:r>
              <a:rPr lang="en-US" sz="1600" dirty="0" smtClean="0"/>
              <a:t> </a:t>
            </a:r>
            <a:r>
              <a:rPr lang="en-US" sz="1600" dirty="0"/>
              <a:t>With the increase </a:t>
            </a:r>
            <a:r>
              <a:rPr lang="en-US" sz="1600" dirty="0" smtClean="0"/>
              <a:t>in the</a:t>
            </a:r>
            <a:r>
              <a:rPr lang="en-US" sz="1600" dirty="0"/>
              <a:t> </a:t>
            </a:r>
            <a:r>
              <a:rPr lang="en-US" sz="1600" dirty="0" smtClean="0"/>
              <a:t>number of</a:t>
            </a:r>
            <a:r>
              <a:rPr lang="en-US" sz="1600" dirty="0"/>
              <a:t> people using this fuel, it is the need of the hour to provide </a:t>
            </a:r>
            <a:r>
              <a:rPr lang="en-US" sz="1600" dirty="0" smtClean="0"/>
              <a:t>some safety </a:t>
            </a:r>
            <a:r>
              <a:rPr lang="en-US" sz="1600" dirty="0"/>
              <a:t>standards</a:t>
            </a:r>
            <a:r>
              <a:rPr lang="en-US" sz="1600" dirty="0" smtClean="0"/>
              <a:t>.</a:t>
            </a:r>
          </a:p>
          <a:p>
            <a:pPr marL="285750" indent="-285750">
              <a:buFont typeface="Arial" pitchFamily="34" charset="0"/>
              <a:buChar char="•"/>
            </a:pPr>
            <a:r>
              <a:rPr lang="en-US" sz="1600" dirty="0" smtClean="0"/>
              <a:t> </a:t>
            </a:r>
            <a:r>
              <a:rPr lang="en-US" sz="1600" dirty="0"/>
              <a:t>Here is Gas Leakage Detector which is used to </a:t>
            </a:r>
            <a:r>
              <a:rPr lang="en-US" sz="1600" dirty="0" smtClean="0"/>
              <a:t>detect the </a:t>
            </a:r>
            <a:r>
              <a:rPr lang="en-US" sz="1600" dirty="0"/>
              <a:t>leakage of gas and it can protect us from gas damage</a:t>
            </a:r>
            <a:r>
              <a:rPr lang="en-US" sz="1600" dirty="0" smtClean="0"/>
              <a:t>.</a:t>
            </a:r>
          </a:p>
          <a:p>
            <a:pPr marL="285750" indent="-285750">
              <a:buFont typeface="Arial" pitchFamily="34" charset="0"/>
              <a:buChar char="•"/>
            </a:pPr>
            <a:r>
              <a:rPr lang="en-US" sz="1600" dirty="0" smtClean="0"/>
              <a:t>Now </a:t>
            </a:r>
            <a:r>
              <a:rPr lang="en-US" sz="1600" dirty="0"/>
              <a:t>the world is evolving with technology, so it is necessary to use technology, if possible, in every case. LPG gas to resolve the accident occurred we can prevent it through technology. The system is based on a microcontroller, which uses gas sensors as well as Thing speak Interface, display and buzzer. It is designed for LPG Gas Leakage Monitoring and Alert System using </a:t>
            </a:r>
            <a:r>
              <a:rPr lang="en-US" sz="1600" dirty="0" smtClean="0"/>
              <a:t>ESP-32 </a:t>
            </a:r>
            <a:r>
              <a:rPr lang="en-US" sz="1600" dirty="0"/>
              <a:t>Mega with MQ6 sensor. The uses of the </a:t>
            </a:r>
            <a:r>
              <a:rPr lang="en-US" sz="1600" dirty="0" smtClean="0"/>
              <a:t>ESP-32 </a:t>
            </a:r>
            <a:r>
              <a:rPr lang="en-US" sz="1600" dirty="0"/>
              <a:t>microcontroller with </a:t>
            </a:r>
            <a:r>
              <a:rPr lang="en-US" sz="1600" dirty="0" smtClean="0"/>
              <a:t>ESP-32, </a:t>
            </a:r>
            <a:r>
              <a:rPr lang="en-US" sz="1600" dirty="0"/>
              <a:t>provide a suitable platform for implementing an embedded control system and it is possible to modify it to meet our future requirements easily and quickly.</a:t>
            </a:r>
          </a:p>
          <a:p>
            <a:pPr marL="285750" indent="-285750">
              <a:buFont typeface="Arial" pitchFamily="34" charset="0"/>
              <a:buChar char="•"/>
            </a:pPr>
            <a:endParaRPr lang="en-US" dirty="0" smtClean="0"/>
          </a:p>
          <a:p>
            <a:pPr marL="285750" indent="-285750">
              <a:buFont typeface="Arial" pitchFamily="34" charset="0"/>
              <a:buChar char="•"/>
            </a:pPr>
            <a:endParaRPr lang="en-US" dirty="0"/>
          </a:p>
        </p:txBody>
      </p:sp>
      <p:sp>
        <p:nvSpPr>
          <p:cNvPr id="6" name="Title 5"/>
          <p:cNvSpPr>
            <a:spLocks noGrp="1"/>
          </p:cNvSpPr>
          <p:nvPr>
            <p:ph type="title"/>
          </p:nvPr>
        </p:nvSpPr>
        <p:spPr>
          <a:xfrm>
            <a:off x="501490" y="609600"/>
            <a:ext cx="8183880" cy="533400"/>
          </a:xfrm>
        </p:spPr>
        <p:txBody>
          <a:bodyPr>
            <a:normAutofit fontScale="90000"/>
          </a:bodyPr>
          <a:lstStyle/>
          <a:p>
            <a:pPr algn="ctr"/>
            <a:r>
              <a:rPr lang="en-US" dirty="0" smtClean="0"/>
              <a:t>BACKGROUND</a:t>
            </a:r>
            <a:endParaRPr lang="en-US" dirty="0"/>
          </a:p>
        </p:txBody>
      </p:sp>
    </p:spTree>
    <p:extLst>
      <p:ext uri="{BB962C8B-B14F-4D97-AF65-F5344CB8AC3E}">
        <p14:creationId xmlns:p14="http://schemas.microsoft.com/office/powerpoint/2010/main" val="388147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normAutofit/>
          </a:bodyPr>
          <a:lstStyle/>
          <a:p>
            <a:pPr algn="ctr"/>
            <a:r>
              <a:rPr lang="en-US" dirty="0" smtClean="0"/>
              <a:t>OBJECTIVES</a:t>
            </a:r>
            <a:endParaRPr lang="en-US" dirty="0"/>
          </a:p>
        </p:txBody>
      </p:sp>
      <p:sp>
        <p:nvSpPr>
          <p:cNvPr id="3" name="Rectangle 2"/>
          <p:cNvSpPr/>
          <p:nvPr/>
        </p:nvSpPr>
        <p:spPr>
          <a:xfrm>
            <a:off x="642937" y="1828800"/>
            <a:ext cx="7848600" cy="3693319"/>
          </a:xfrm>
          <a:prstGeom prst="rect">
            <a:avLst/>
          </a:prstGeom>
        </p:spPr>
        <p:txBody>
          <a:bodyPr wrap="square">
            <a:spAutoFit/>
          </a:bodyPr>
          <a:lstStyle/>
          <a:p>
            <a:pPr marL="285750" lvl="0" indent="-285750">
              <a:buFont typeface="Wingdings" pitchFamily="2" charset="2"/>
              <a:buChar char="v"/>
            </a:pPr>
            <a:r>
              <a:rPr lang="en-US" dirty="0"/>
              <a:t>To detect the leakage of LPG gas in a closed environment, if </a:t>
            </a:r>
            <a:r>
              <a:rPr lang="en-US" dirty="0" smtClean="0"/>
              <a:t>any</a:t>
            </a:r>
          </a:p>
          <a:p>
            <a:pPr lvl="0"/>
            <a:endParaRPr lang="en-US" dirty="0"/>
          </a:p>
          <a:p>
            <a:pPr marL="285750" lvl="0" indent="-285750">
              <a:buFont typeface="Wingdings" pitchFamily="2" charset="2"/>
              <a:buChar char="v"/>
            </a:pPr>
            <a:r>
              <a:rPr lang="en-US" dirty="0"/>
              <a:t>To inform the user about the leakage of gas via </a:t>
            </a:r>
            <a:r>
              <a:rPr lang="en-US" dirty="0" smtClean="0"/>
              <a:t>Monitoring system</a:t>
            </a:r>
          </a:p>
          <a:p>
            <a:pPr lvl="0"/>
            <a:endParaRPr lang="en-US" dirty="0"/>
          </a:p>
          <a:p>
            <a:pPr marL="285750" lvl="0" indent="-285750">
              <a:buFont typeface="Wingdings" pitchFamily="2" charset="2"/>
              <a:buChar char="v"/>
            </a:pPr>
            <a:r>
              <a:rPr lang="en-US" dirty="0"/>
              <a:t>To activate the alarm unit to inform neighbors about the gas leakage. </a:t>
            </a:r>
            <a:endParaRPr lang="en-US" dirty="0" smtClean="0"/>
          </a:p>
          <a:p>
            <a:pPr lvl="0"/>
            <a:endParaRPr lang="en-US" dirty="0"/>
          </a:p>
          <a:p>
            <a:pPr marL="285750" lvl="0" indent="-285750">
              <a:buFont typeface="Wingdings" pitchFamily="2" charset="2"/>
              <a:buChar char="v"/>
            </a:pPr>
            <a:r>
              <a:rPr lang="en-US" dirty="0"/>
              <a:t>Produce a sound alarm upon gas leak and stop the alarm once gas leak</a:t>
            </a:r>
            <a:r>
              <a:rPr lang="en-US" dirty="0" smtClean="0"/>
              <a:t>.</a:t>
            </a:r>
          </a:p>
          <a:p>
            <a:pPr marL="285750" lvl="0" indent="-285750">
              <a:buFont typeface="Wingdings" pitchFamily="2" charset="2"/>
              <a:buChar char="v"/>
            </a:pPr>
            <a:r>
              <a:rPr lang="en-US" dirty="0" smtClean="0"/>
              <a:t>Send the Email to alert the user abou</a:t>
            </a:r>
            <a:r>
              <a:rPr lang="en-US" dirty="0" smtClean="0"/>
              <a:t>t gas leakage</a:t>
            </a:r>
            <a:endParaRPr lang="en-US" dirty="0"/>
          </a:p>
          <a:p>
            <a:endParaRPr lang="en-US" b="1" dirty="0"/>
          </a:p>
        </p:txBody>
      </p:sp>
    </p:spTree>
    <p:extLst>
      <p:ext uri="{BB962C8B-B14F-4D97-AF65-F5344CB8AC3E}">
        <p14:creationId xmlns:p14="http://schemas.microsoft.com/office/powerpoint/2010/main" val="2015307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8183880" cy="777240"/>
          </a:xfrm>
        </p:spPr>
        <p:txBody>
          <a:bodyPr/>
          <a:lstStyle/>
          <a:p>
            <a:pPr algn="ctr"/>
            <a:r>
              <a:rPr lang="en-US" dirty="0" smtClean="0"/>
              <a:t>METHODLOGY </a:t>
            </a:r>
            <a:endParaRPr lang="en-US" dirty="0"/>
          </a:p>
        </p:txBody>
      </p:sp>
      <p:sp>
        <p:nvSpPr>
          <p:cNvPr id="4" name="Content Placeholder 2"/>
          <p:cNvSpPr txBox="1">
            <a:spLocks/>
          </p:cNvSpPr>
          <p:nvPr/>
        </p:nvSpPr>
        <p:spPr>
          <a:xfrm>
            <a:off x="609600" y="1784978"/>
            <a:ext cx="8915400" cy="3777622"/>
          </a:xfrm>
          <a:prstGeom prst="rect">
            <a:avLst/>
          </a:prstGeom>
        </p:spPr>
        <p:txBody>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a:buFont typeface="Wingdings" pitchFamily="2" charset="2"/>
              <a:buChar char="v"/>
            </a:pPr>
            <a:r>
              <a:rPr lang="en-US" dirty="0" smtClean="0"/>
              <a:t>Include block diagram</a:t>
            </a:r>
          </a:p>
          <a:p>
            <a:pPr>
              <a:buFont typeface="Wingdings" pitchFamily="2" charset="2"/>
              <a:buChar char="v"/>
            </a:pPr>
            <a:r>
              <a:rPr lang="en-US" dirty="0" smtClean="0"/>
              <a:t>Working mechanism</a:t>
            </a:r>
          </a:p>
          <a:p>
            <a:pPr>
              <a:buFont typeface="Wingdings" pitchFamily="2" charset="2"/>
              <a:buChar char="v"/>
            </a:pPr>
            <a:r>
              <a:rPr lang="en-US" dirty="0" smtClean="0"/>
              <a:t>Flow chart</a:t>
            </a:r>
          </a:p>
          <a:p>
            <a:pPr>
              <a:buFont typeface="Wingdings" pitchFamily="2" charset="2"/>
              <a:buChar char="v"/>
            </a:pPr>
            <a:r>
              <a:rPr lang="en-US" dirty="0" smtClean="0"/>
              <a:t>Hardware and software etc.</a:t>
            </a:r>
            <a:endParaRPr lang="en-US" dirty="0"/>
          </a:p>
        </p:txBody>
      </p:sp>
    </p:spTree>
    <p:extLst>
      <p:ext uri="{BB962C8B-B14F-4D97-AF65-F5344CB8AC3E}">
        <p14:creationId xmlns:p14="http://schemas.microsoft.com/office/powerpoint/2010/main" val="251489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838200"/>
          </a:xfrm>
        </p:spPr>
        <p:txBody>
          <a:bodyPr/>
          <a:lstStyle/>
          <a:p>
            <a:pPr algn="ctr"/>
            <a:r>
              <a:rPr lang="en-US" dirty="0" smtClean="0"/>
              <a:t>BLOCK DIGRAM</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57200" y="1295400"/>
            <a:ext cx="8229600" cy="3886200"/>
          </a:xfrm>
          <a:prstGeom prst="rect">
            <a:avLst/>
          </a:prstGeom>
        </p:spPr>
      </p:pic>
      <p:sp>
        <p:nvSpPr>
          <p:cNvPr id="4" name="Rectangle 3"/>
          <p:cNvSpPr/>
          <p:nvPr/>
        </p:nvSpPr>
        <p:spPr>
          <a:xfrm>
            <a:off x="3810000" y="3238500"/>
            <a:ext cx="11430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ESP 32</a:t>
            </a:r>
            <a:endParaRPr lang="en-US" dirty="0"/>
          </a:p>
        </p:txBody>
      </p:sp>
    </p:spTree>
    <p:extLst>
      <p:ext uri="{BB962C8B-B14F-4D97-AF65-F5344CB8AC3E}">
        <p14:creationId xmlns:p14="http://schemas.microsoft.com/office/powerpoint/2010/main" val="39021013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914400"/>
          </a:xfrm>
        </p:spPr>
        <p:style>
          <a:lnRef idx="2">
            <a:schemeClr val="accent4"/>
          </a:lnRef>
          <a:fillRef idx="1">
            <a:schemeClr val="lt1"/>
          </a:fillRef>
          <a:effectRef idx="0">
            <a:schemeClr val="accent4"/>
          </a:effectRef>
          <a:fontRef idx="minor">
            <a:schemeClr val="dk1"/>
          </a:fontRef>
        </p:style>
        <p:txBody>
          <a:bodyPr>
            <a:normAutofit/>
          </a:bodyPr>
          <a:lstStyle/>
          <a:p>
            <a:pPr algn="ctr"/>
            <a:r>
              <a:rPr lang="en-US" dirty="0"/>
              <a:t>Working Mechanism</a:t>
            </a:r>
          </a:p>
        </p:txBody>
      </p:sp>
      <p:sp>
        <p:nvSpPr>
          <p:cNvPr id="3" name="Rectangle 2"/>
          <p:cNvSpPr/>
          <p:nvPr/>
        </p:nvSpPr>
        <p:spPr>
          <a:xfrm>
            <a:off x="685800" y="1859340"/>
            <a:ext cx="8153400" cy="2308324"/>
          </a:xfrm>
          <a:prstGeom prst="rect">
            <a:avLst/>
          </a:prstGeom>
        </p:spPr>
        <p:txBody>
          <a:bodyPr wrap="square">
            <a:spAutoFit/>
          </a:bodyPr>
          <a:lstStyle/>
          <a:p>
            <a:r>
              <a:rPr lang="en-US" dirty="0"/>
              <a:t>In gas leakage detection process, any gas leakage is checked by gas sensor (MQ-6) which is interfaced with ESP-32</a:t>
            </a:r>
            <a:r>
              <a:rPr lang="en-US" dirty="0" smtClean="0"/>
              <a:t>.</a:t>
            </a:r>
          </a:p>
          <a:p>
            <a:endParaRPr lang="en-US" dirty="0" smtClean="0"/>
          </a:p>
          <a:p>
            <a:r>
              <a:rPr lang="en-US" dirty="0" smtClean="0"/>
              <a:t> </a:t>
            </a:r>
            <a:r>
              <a:rPr lang="en-US" dirty="0"/>
              <a:t>When leakage is detected, </a:t>
            </a:r>
            <a:r>
              <a:rPr lang="en-US" dirty="0" smtClean="0"/>
              <a:t>sensor read threshold value  same </a:t>
            </a:r>
            <a:r>
              <a:rPr lang="en-US" dirty="0"/>
              <a:t>time it informs </a:t>
            </a:r>
            <a:r>
              <a:rPr lang="en-US" dirty="0" smtClean="0"/>
              <a:t>ESP-32 if gas values is maximum then set up threshold value  about the </a:t>
            </a:r>
            <a:r>
              <a:rPr lang="en-US" dirty="0"/>
              <a:t>gas leakage by sending Email through thing-speak interface by using SMTP sending via messages , turning on the </a:t>
            </a:r>
            <a:r>
              <a:rPr lang="en-US" dirty="0" smtClean="0"/>
              <a:t>buzzer an inform the user.</a:t>
            </a:r>
            <a:endParaRPr lang="en-US" dirty="0"/>
          </a:p>
        </p:txBody>
      </p:sp>
    </p:spTree>
    <p:extLst>
      <p:ext uri="{BB962C8B-B14F-4D97-AF65-F5344CB8AC3E}">
        <p14:creationId xmlns:p14="http://schemas.microsoft.com/office/powerpoint/2010/main" val="4040872432"/>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83880" cy="762000"/>
          </a:xfrm>
        </p:spPr>
        <p:txBody>
          <a:bodyPr/>
          <a:lstStyle/>
          <a:p>
            <a:pPr algn="ctr"/>
            <a:r>
              <a:rPr lang="en-US" dirty="0" smtClean="0"/>
              <a:t>ALGORITM</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09600" y="1447800"/>
            <a:ext cx="7848600" cy="4267199"/>
          </a:xfrm>
          <a:prstGeom prst="rect">
            <a:avLst/>
          </a:prstGeom>
        </p:spPr>
      </p:pic>
    </p:spTree>
    <p:extLst>
      <p:ext uri="{BB962C8B-B14F-4D97-AF65-F5344CB8AC3E}">
        <p14:creationId xmlns:p14="http://schemas.microsoft.com/office/powerpoint/2010/main" val="246968369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533400"/>
          </a:xfrm>
        </p:spPr>
        <p:txBody>
          <a:bodyPr>
            <a:normAutofit fontScale="90000"/>
          </a:bodyPr>
          <a:lstStyle/>
          <a:p>
            <a:r>
              <a:rPr lang="en-US" dirty="0" smtClean="0"/>
              <a:t>SCHEDULE(GANT CHART)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6317516"/>
              </p:ext>
            </p:extLst>
          </p:nvPr>
        </p:nvGraphicFramePr>
        <p:xfrm>
          <a:off x="533400" y="1295400"/>
          <a:ext cx="8077199" cy="3766249"/>
        </p:xfrm>
        <a:graphic>
          <a:graphicData uri="http://schemas.openxmlformats.org/drawingml/2006/table">
            <a:tbl>
              <a:tblPr firstRow="1" firstCol="1" bandRow="1">
                <a:tableStyleId>{5C22544A-7EE6-4342-B048-85BDC9FD1C3A}</a:tableStyleId>
              </a:tblPr>
              <a:tblGrid>
                <a:gridCol w="929567"/>
                <a:gridCol w="4673178"/>
                <a:gridCol w="2474454"/>
              </a:tblGrid>
              <a:tr h="743932">
                <a:tc>
                  <a:txBody>
                    <a:bodyPr/>
                    <a:lstStyle/>
                    <a:p>
                      <a:pPr marL="0" marR="0" algn="ctr">
                        <a:lnSpc>
                          <a:spcPct val="150000"/>
                        </a:lnSpc>
                        <a:spcBef>
                          <a:spcPts val="0"/>
                        </a:spcBef>
                        <a:spcAft>
                          <a:spcPts val="0"/>
                        </a:spcAft>
                      </a:pPr>
                      <a:r>
                        <a:rPr lang="en-US" sz="1200">
                          <a:effectLst/>
                        </a:rPr>
                        <a:t>S.N.</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Tasks</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Week</a:t>
                      </a:r>
                      <a:endParaRPr lang="en-US" sz="1200">
                        <a:effectLst/>
                        <a:latin typeface="Times New Roman"/>
                        <a:ea typeface="Calibri"/>
                        <a:cs typeface="Mangal"/>
                      </a:endParaRPr>
                    </a:p>
                  </a:txBody>
                  <a:tcPr marL="68580" marR="68580" marT="0" marB="0"/>
                </a:tc>
              </a:tr>
              <a:tr h="703868">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Discussion and researching about the project</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dirty="0">
                          <a:effectLst/>
                        </a:rPr>
                        <a:t>1</a:t>
                      </a:r>
                      <a:endParaRPr lang="en-US" sz="1200" dirty="0">
                        <a:effectLst/>
                        <a:latin typeface="Times New Roman"/>
                        <a:ea typeface="Calibri"/>
                        <a:cs typeface="Mangal"/>
                      </a:endParaRPr>
                    </a:p>
                  </a:txBody>
                  <a:tcPr marL="68580" marR="68580" marT="0" marB="0"/>
                </a:tc>
              </a:tr>
              <a:tr h="747619">
                <a:tc>
                  <a:txBody>
                    <a:bodyPr/>
                    <a:lstStyle/>
                    <a:p>
                      <a:pPr marL="0" marR="0" algn="ctr">
                        <a:lnSpc>
                          <a:spcPct val="150000"/>
                        </a:lnSpc>
                        <a:spcBef>
                          <a:spcPts val="0"/>
                        </a:spcBef>
                        <a:spcAft>
                          <a:spcPts val="0"/>
                        </a:spcAft>
                      </a:pPr>
                      <a:r>
                        <a:rPr lang="en-US" sz="1200" dirty="0">
                          <a:effectLst/>
                        </a:rPr>
                        <a:t>2</a:t>
                      </a:r>
                      <a:endParaRPr lang="en-US" sz="1200" dirty="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Buying components and assembling them</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dirty="0">
                          <a:effectLst/>
                        </a:rPr>
                        <a:t>1</a:t>
                      </a:r>
                      <a:endParaRPr lang="en-US" sz="1200" dirty="0">
                        <a:effectLst/>
                        <a:latin typeface="Times New Roman"/>
                        <a:ea typeface="Calibri"/>
                        <a:cs typeface="Mangal"/>
                      </a:endParaRPr>
                    </a:p>
                  </a:txBody>
                  <a:tcPr marL="68580" marR="68580" marT="0" marB="0"/>
                </a:tc>
              </a:tr>
              <a:tr h="785415">
                <a:tc>
                  <a:txBody>
                    <a:bodyPr/>
                    <a:lstStyle/>
                    <a:p>
                      <a:pPr marL="0" marR="0" algn="ctr">
                        <a:lnSpc>
                          <a:spcPct val="150000"/>
                        </a:lnSpc>
                        <a:spcBef>
                          <a:spcPts val="0"/>
                        </a:spcBef>
                        <a:spcAft>
                          <a:spcPts val="0"/>
                        </a:spcAft>
                      </a:pPr>
                      <a:r>
                        <a:rPr lang="en-US" sz="1200">
                          <a:effectLst/>
                        </a:rPr>
                        <a:t>3</a:t>
                      </a:r>
                    </a:p>
                    <a:p>
                      <a:pPr marL="0" marR="0" algn="ctr">
                        <a:lnSpc>
                          <a:spcPct val="150000"/>
                        </a:lnSpc>
                        <a:spcBef>
                          <a:spcPts val="0"/>
                        </a:spcBef>
                        <a:spcAft>
                          <a:spcPts val="0"/>
                        </a:spcAft>
                      </a:pPr>
                      <a:r>
                        <a:rPr lang="en-US" sz="1200">
                          <a:effectLst/>
                        </a:rPr>
                        <a:t> </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Coding</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200">
                        <a:effectLst/>
                        <a:latin typeface="Times New Roman"/>
                        <a:ea typeface="Calibri"/>
                        <a:cs typeface="Mangal"/>
                      </a:endParaRPr>
                    </a:p>
                  </a:txBody>
                  <a:tcPr marL="68580" marR="68580" marT="0" marB="0"/>
                </a:tc>
              </a:tr>
              <a:tr h="785415">
                <a:tc>
                  <a:txBody>
                    <a:bodyPr/>
                    <a:lstStyle/>
                    <a:p>
                      <a:pPr marL="0" marR="0" algn="ctr">
                        <a:lnSpc>
                          <a:spcPct val="150000"/>
                        </a:lnSpc>
                        <a:spcBef>
                          <a:spcPts val="0"/>
                        </a:spcBef>
                        <a:spcAft>
                          <a:spcPts val="0"/>
                        </a:spcAft>
                      </a:pPr>
                      <a:r>
                        <a:rPr lang="en-US" sz="1200">
                          <a:effectLst/>
                        </a:rPr>
                        <a:t>4</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a:effectLst/>
                        </a:rPr>
                        <a:t>Testing</a:t>
                      </a:r>
                      <a:endParaRPr lang="en-US" sz="1200">
                        <a:effectLst/>
                        <a:latin typeface="Times New Roman"/>
                        <a:ea typeface="Calibri"/>
                        <a:cs typeface="Mangal"/>
                      </a:endParaRPr>
                    </a:p>
                  </a:txBody>
                  <a:tcPr marL="68580" marR="68580" marT="0" marB="0"/>
                </a:tc>
                <a:tc>
                  <a:txBody>
                    <a:bodyPr/>
                    <a:lstStyle/>
                    <a:p>
                      <a:pPr marL="0" marR="0" algn="ctr">
                        <a:lnSpc>
                          <a:spcPct val="150000"/>
                        </a:lnSpc>
                        <a:spcBef>
                          <a:spcPts val="0"/>
                        </a:spcBef>
                        <a:spcAft>
                          <a:spcPts val="0"/>
                        </a:spcAft>
                      </a:pPr>
                      <a:r>
                        <a:rPr lang="en-US" sz="1200" dirty="0">
                          <a:effectLst/>
                        </a:rPr>
                        <a:t>1</a:t>
                      </a:r>
                      <a:endParaRPr lang="en-US" sz="1200" dirty="0">
                        <a:effectLst/>
                        <a:latin typeface="Times New Roman"/>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42665474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691</TotalTime>
  <Words>725</Words>
  <Application>Microsoft Office PowerPoint</Application>
  <PresentationFormat>On-screen Show (4:3)</PresentationFormat>
  <Paragraphs>168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Aspect</vt:lpstr>
      <vt:lpstr>A Mini Project  Proposal Defense  on LPG Gas Leakage Detection and Monitoring system  </vt:lpstr>
      <vt:lpstr>Contents</vt:lpstr>
      <vt:lpstr>BACKGROUND</vt:lpstr>
      <vt:lpstr>OBJECTIVES</vt:lpstr>
      <vt:lpstr>METHODLOGY </vt:lpstr>
      <vt:lpstr>BLOCK DIGRAM</vt:lpstr>
      <vt:lpstr>Working Mechanism</vt:lpstr>
      <vt:lpstr>ALGORITM</vt:lpstr>
      <vt:lpstr>SCHEDULE(GANT CHART)</vt:lpstr>
      <vt:lpstr>Hardware and Software</vt:lpstr>
      <vt:lpstr> Gas sensor ( MQ-6)</vt:lpstr>
      <vt:lpstr>ESP-32</vt:lpstr>
      <vt:lpstr>I2C Lcd Display</vt:lpstr>
      <vt:lpstr>BUZZER</vt:lpstr>
      <vt:lpstr>     Thing speaks</vt:lpstr>
      <vt:lpstr>ARDUNIO </vt:lpstr>
      <vt:lpstr>EXPECTED RESULT</vt:lpstr>
      <vt:lpstr>FEASIBILITY ANALYSIS  </vt:lpstr>
      <vt:lpstr>Estimate Budget</vt:lpstr>
      <vt:lpstr>Hardware simulation  </vt:lpstr>
      <vt:lpstr>CONCLUSION</vt:lpstr>
      <vt:lpstr>REFERNCES</vt:lpstr>
      <vt:lpstr> THANK-YOU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Mini Project  Proposal Defense  on ioT Based LPG gas monitoring System</dc:title>
  <dc:creator>Baje</dc:creator>
  <cp:lastModifiedBy>Baje</cp:lastModifiedBy>
  <cp:revision>61</cp:revision>
  <dcterms:created xsi:type="dcterms:W3CDTF">2022-06-07T09:59:06Z</dcterms:created>
  <dcterms:modified xsi:type="dcterms:W3CDTF">2022-09-22T04:59:07Z</dcterms:modified>
</cp:coreProperties>
</file>