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71" r:id="rId15"/>
    <p:sldId id="266" r:id="rId16"/>
    <p:sldId id="267" r:id="rId17"/>
    <p:sldId id="272" r:id="rId18"/>
    <p:sldId id="303" r:id="rId19"/>
    <p:sldId id="268" r:id="rId20"/>
    <p:sldId id="269" r:id="rId21"/>
    <p:sldId id="273" r:id="rId22"/>
    <p:sldId id="274" r:id="rId23"/>
    <p:sldId id="275" r:id="rId24"/>
    <p:sldId id="278" r:id="rId25"/>
    <p:sldId id="277" r:id="rId26"/>
    <p:sldId id="276" r:id="rId27"/>
    <p:sldId id="281" r:id="rId28"/>
    <p:sldId id="282" r:id="rId29"/>
    <p:sldId id="283" r:id="rId30"/>
    <p:sldId id="284" r:id="rId31"/>
    <p:sldId id="285" r:id="rId32"/>
    <p:sldId id="286" r:id="rId33"/>
    <p:sldId id="288" r:id="rId34"/>
    <p:sldId id="290" r:id="rId35"/>
    <p:sldId id="291" r:id="rId36"/>
    <p:sldId id="293" r:id="rId37"/>
    <p:sldId id="294" r:id="rId38"/>
    <p:sldId id="296" r:id="rId39"/>
    <p:sldId id="297" r:id="rId40"/>
    <p:sldId id="298" r:id="rId41"/>
    <p:sldId id="299" r:id="rId42"/>
    <p:sldId id="300" r:id="rId43"/>
    <p:sldId id="304" r:id="rId44"/>
    <p:sldId id="305" r:id="rId45"/>
    <p:sldId id="306" r:id="rId46"/>
    <p:sldId id="307" r:id="rId47"/>
    <p:sldId id="302" r:id="rId48"/>
    <p:sldId id="270" r:id="rId49"/>
    <p:sldId id="30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75" d="100"/>
          <a:sy n="75" d="100"/>
        </p:scale>
        <p:origin x="6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4F9874AD-75F5-4334-9FC2-4714D993BD40}"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3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9874AD-75F5-4334-9FC2-4714D993BD40}"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282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9874AD-75F5-4334-9FC2-4714D993BD40}"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285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9874AD-75F5-4334-9FC2-4714D993BD40}"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601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9874AD-75F5-4334-9FC2-4714D993BD40}"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43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9874AD-75F5-4334-9FC2-4714D993BD40}"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53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9874AD-75F5-4334-9FC2-4714D993BD40}"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90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9874AD-75F5-4334-9FC2-4714D993BD40}"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80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9874AD-75F5-4334-9FC2-4714D993BD40}" type="slidenum">
              <a:rPr lang="en-IN" smtClean="0"/>
              <a:t>‹#›</a:t>
            </a:fld>
            <a:endParaRPr lang="en-IN" dirty="0"/>
          </a:p>
        </p:txBody>
      </p:sp>
    </p:spTree>
    <p:extLst>
      <p:ext uri="{BB962C8B-B14F-4D97-AF65-F5344CB8AC3E}">
        <p14:creationId xmlns:p14="http://schemas.microsoft.com/office/powerpoint/2010/main" val="359198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408DB6-A6C9-463C-8867-42F0AB7A86B6}" type="datetimeFigureOut">
              <a:rPr lang="en-IN" smtClean="0"/>
              <a:t>14-11-2020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9874AD-75F5-4334-9FC2-4714D993BD40}"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19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408DB6-A6C9-463C-8867-42F0AB7A86B6}" type="datetimeFigureOut">
              <a:rPr lang="en-IN" smtClean="0"/>
              <a:t>14-11-2020</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4F9874AD-75F5-4334-9FC2-4714D993BD40}"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8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408DB6-A6C9-463C-8867-42F0AB7A86B6}" type="datetimeFigureOut">
              <a:rPr lang="en-IN" smtClean="0"/>
              <a:t>14-11-2020</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9874AD-75F5-4334-9FC2-4714D993BD40}"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67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Trust,_but_verif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D0A6-44A2-4E09-8742-28C6CA55BBF2}"/>
              </a:ext>
            </a:extLst>
          </p:cNvPr>
          <p:cNvSpPr>
            <a:spLocks noGrp="1"/>
          </p:cNvSpPr>
          <p:nvPr>
            <p:ph type="ctrTitle"/>
          </p:nvPr>
        </p:nvSpPr>
        <p:spPr>
          <a:xfrm>
            <a:off x="1901964" y="0"/>
            <a:ext cx="8637073" cy="2541431"/>
          </a:xfrm>
        </p:spPr>
        <p:txBody>
          <a:bodyPr>
            <a:normAutofit/>
          </a:bodyPr>
          <a:lstStyle/>
          <a:p>
            <a:r>
              <a:rPr lang="en-IN" dirty="0"/>
              <a:t>Cse3501-review(1II)</a:t>
            </a:r>
          </a:p>
        </p:txBody>
      </p:sp>
      <p:sp>
        <p:nvSpPr>
          <p:cNvPr id="3" name="Subtitle 2">
            <a:extLst>
              <a:ext uri="{FF2B5EF4-FFF2-40B4-BE49-F238E27FC236}">
                <a16:creationId xmlns:a16="http://schemas.microsoft.com/office/drawing/2014/main" id="{47E1EA04-AE4E-4387-AD73-A58D9D9B482D}"/>
              </a:ext>
            </a:extLst>
          </p:cNvPr>
          <p:cNvSpPr>
            <a:spLocks noGrp="1"/>
          </p:cNvSpPr>
          <p:nvPr>
            <p:ph type="subTitle" idx="1"/>
          </p:nvPr>
        </p:nvSpPr>
        <p:spPr>
          <a:xfrm>
            <a:off x="1901964" y="3054321"/>
            <a:ext cx="8637072" cy="2524498"/>
          </a:xfrm>
        </p:spPr>
        <p:txBody>
          <a:bodyPr>
            <a:normAutofit/>
          </a:bodyPr>
          <a:lstStyle/>
          <a:p>
            <a:r>
              <a:rPr lang="en-IN" dirty="0"/>
              <a:t>Name                          registration_nO</a:t>
            </a:r>
          </a:p>
          <a:p>
            <a:endParaRPr lang="en-IN" dirty="0"/>
          </a:p>
          <a:p>
            <a:r>
              <a:rPr lang="en-IN" dirty="0"/>
              <a:t>AASHISH RAJ         -     18BIT0113 </a:t>
            </a:r>
          </a:p>
          <a:p>
            <a:r>
              <a:rPr lang="en-IN" dirty="0" err="1"/>
              <a:t>V.Pavan</a:t>
            </a:r>
            <a:r>
              <a:rPr lang="en-IN" dirty="0"/>
              <a:t> </a:t>
            </a:r>
            <a:r>
              <a:rPr lang="en-IN" dirty="0" err="1"/>
              <a:t>nikhil</a:t>
            </a:r>
            <a:r>
              <a:rPr lang="en-IN" dirty="0"/>
              <a:t>    -     18BIT0196 </a:t>
            </a:r>
          </a:p>
          <a:p>
            <a:r>
              <a:rPr lang="en-IN" dirty="0"/>
              <a:t>R.V.R SRINIVAS       -     18BIT0007 </a:t>
            </a:r>
          </a:p>
          <a:p>
            <a:endParaRPr lang="en-IN" dirty="0"/>
          </a:p>
        </p:txBody>
      </p:sp>
    </p:spTree>
    <p:extLst>
      <p:ext uri="{BB962C8B-B14F-4D97-AF65-F5344CB8AC3E}">
        <p14:creationId xmlns:p14="http://schemas.microsoft.com/office/powerpoint/2010/main" val="379944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7709-431C-426A-9A13-95F627734BA5}"/>
              </a:ext>
            </a:extLst>
          </p:cNvPr>
          <p:cNvSpPr>
            <a:spLocks noGrp="1"/>
          </p:cNvSpPr>
          <p:nvPr>
            <p:ph type="title"/>
          </p:nvPr>
        </p:nvSpPr>
        <p:spPr/>
        <p:txBody>
          <a:bodyPr/>
          <a:lstStyle/>
          <a:p>
            <a:r>
              <a:rPr lang="en-IN" b="0" i="0" dirty="0">
                <a:effectLst/>
                <a:latin typeface="Roboto"/>
              </a:rPr>
              <a:t>Logically Incorrect Queries</a:t>
            </a:r>
            <a:br>
              <a:rPr lang="en-IN" b="0" i="0" dirty="0">
                <a:effectLst/>
                <a:latin typeface="Roboto"/>
              </a:rPr>
            </a:br>
            <a:endParaRPr lang="en-IN" dirty="0"/>
          </a:p>
        </p:txBody>
      </p:sp>
      <p:sp>
        <p:nvSpPr>
          <p:cNvPr id="3" name="Content Placeholder 2">
            <a:extLst>
              <a:ext uri="{FF2B5EF4-FFF2-40B4-BE49-F238E27FC236}">
                <a16:creationId xmlns:a16="http://schemas.microsoft.com/office/drawing/2014/main" id="{5A0F6CE6-7411-4CBD-BB5B-8710E1A76C2A}"/>
              </a:ext>
            </a:extLst>
          </p:cNvPr>
          <p:cNvSpPr>
            <a:spLocks noGrp="1"/>
          </p:cNvSpPr>
          <p:nvPr>
            <p:ph idx="1"/>
          </p:nvPr>
        </p:nvSpPr>
        <p:spPr/>
        <p:txBody>
          <a:bodyPr>
            <a:normAutofit fontScale="85000" lnSpcReduction="10000"/>
          </a:bodyPr>
          <a:lstStyle/>
          <a:p>
            <a:pPr algn="l"/>
            <a:r>
              <a:rPr lang="en-US" b="1" i="0" dirty="0">
                <a:effectLst/>
                <a:latin typeface="Helvetica" panose="020B0604020202020204" pitchFamily="34" charset="0"/>
              </a:rPr>
              <a:t>Purpose</a:t>
            </a:r>
            <a:r>
              <a:rPr lang="en-US" b="0" i="0" dirty="0">
                <a:effectLst/>
                <a:latin typeface="Helvetica" panose="020B0604020202020204" pitchFamily="34" charset="0"/>
              </a:rPr>
              <a:t> :</a:t>
            </a:r>
          </a:p>
          <a:p>
            <a:pPr lvl="1"/>
            <a:r>
              <a:rPr lang="en-US" b="0" i="0" dirty="0">
                <a:effectLst/>
                <a:latin typeface="Helvetica" panose="020B0604020202020204" pitchFamily="34" charset="0"/>
              </a:rPr>
              <a:t>Identify injectable parameters</a:t>
            </a:r>
          </a:p>
          <a:p>
            <a:pPr lvl="1"/>
            <a:r>
              <a:rPr lang="en-US" b="0" i="0" dirty="0">
                <a:effectLst/>
                <a:latin typeface="Helvetica" panose="020B0604020202020204" pitchFamily="34" charset="0"/>
              </a:rPr>
              <a:t>Identify database</a:t>
            </a:r>
          </a:p>
          <a:p>
            <a:pPr lvl="1"/>
            <a:r>
              <a:rPr lang="en-US" b="0" i="0" dirty="0">
                <a:effectLst/>
                <a:latin typeface="Helvetica" panose="020B0604020202020204" pitchFamily="34" charset="0"/>
              </a:rPr>
              <a:t>Extract data</a:t>
            </a:r>
          </a:p>
          <a:p>
            <a:pPr algn="l"/>
            <a:r>
              <a:rPr lang="en-US" b="0" i="0" dirty="0">
                <a:effectLst/>
                <a:latin typeface="Helvetica" panose="020B0604020202020204" pitchFamily="34" charset="0"/>
              </a:rPr>
              <a:t>In this type of injection an attacker is trying gather information about the type and structure of the back-end database of a Web application. The attack is considered as a preliminary step for further attacks. If an incorrect query is sent to a database, some application servers return the default error message and the attacker takes the advantage of this weakness. They inject code in vulnerable or injectable parameters which creates syntax, type conversion, or logical error. Through type error, one can identify the data types of certain columns. Logical error often exposes the names of tables and columns.</a:t>
            </a:r>
          </a:p>
          <a:p>
            <a:endParaRPr lang="en-IN" dirty="0"/>
          </a:p>
        </p:txBody>
      </p:sp>
    </p:spTree>
    <p:extLst>
      <p:ext uri="{BB962C8B-B14F-4D97-AF65-F5344CB8AC3E}">
        <p14:creationId xmlns:p14="http://schemas.microsoft.com/office/powerpoint/2010/main" val="274582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DE51-52A3-4E1D-BC73-8CC69A3D64D8}"/>
              </a:ext>
            </a:extLst>
          </p:cNvPr>
          <p:cNvSpPr>
            <a:spLocks noGrp="1"/>
          </p:cNvSpPr>
          <p:nvPr>
            <p:ph type="title"/>
          </p:nvPr>
        </p:nvSpPr>
        <p:spPr/>
        <p:txBody>
          <a:bodyPr/>
          <a:lstStyle/>
          <a:p>
            <a:r>
              <a:rPr lang="en-IN" dirty="0"/>
              <a:t>Tools and technologies to be used for the project </a:t>
            </a:r>
          </a:p>
        </p:txBody>
      </p:sp>
      <p:sp>
        <p:nvSpPr>
          <p:cNvPr id="3" name="Content Placeholder 2">
            <a:extLst>
              <a:ext uri="{FF2B5EF4-FFF2-40B4-BE49-F238E27FC236}">
                <a16:creationId xmlns:a16="http://schemas.microsoft.com/office/drawing/2014/main" id="{5F1BDEC5-B4E9-4869-8357-886B0C69AD58}"/>
              </a:ext>
            </a:extLst>
          </p:cNvPr>
          <p:cNvSpPr>
            <a:spLocks noGrp="1"/>
          </p:cNvSpPr>
          <p:nvPr>
            <p:ph idx="1"/>
          </p:nvPr>
        </p:nvSpPr>
        <p:spPr/>
        <p:txBody>
          <a:bodyPr/>
          <a:lstStyle/>
          <a:p>
            <a:r>
              <a:rPr lang="en-IN" dirty="0"/>
              <a:t>A WEBSITE FOR CHARITY DONATION</a:t>
            </a:r>
          </a:p>
          <a:p>
            <a:r>
              <a:rPr lang="en-IN" dirty="0"/>
              <a:t>FRONT END: USING HTML, CSS, JAVASCRIPT, BOOTSTRAP, JQUERY,  </a:t>
            </a:r>
          </a:p>
          <a:p>
            <a:r>
              <a:rPr lang="en-IN" dirty="0"/>
              <a:t>BACKEND: PHP, MYSQL</a:t>
            </a:r>
          </a:p>
          <a:p>
            <a:endParaRPr lang="en-IN" dirty="0"/>
          </a:p>
        </p:txBody>
      </p:sp>
    </p:spTree>
    <p:extLst>
      <p:ext uri="{BB962C8B-B14F-4D97-AF65-F5344CB8AC3E}">
        <p14:creationId xmlns:p14="http://schemas.microsoft.com/office/powerpoint/2010/main" val="18658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5513-1472-45F5-905A-7A6FB4C4EB9A}"/>
              </a:ext>
            </a:extLst>
          </p:cNvPr>
          <p:cNvSpPr>
            <a:spLocks noGrp="1"/>
          </p:cNvSpPr>
          <p:nvPr>
            <p:ph type="title"/>
          </p:nvPr>
        </p:nvSpPr>
        <p:spPr/>
        <p:txBody>
          <a:bodyPr/>
          <a:lstStyle/>
          <a:p>
            <a:r>
              <a:rPr lang="en-US" b="0" i="0" dirty="0">
                <a:effectLst/>
                <a:latin typeface="Roboto"/>
              </a:rPr>
              <a:t>PROPOSED METHOD:</a:t>
            </a:r>
            <a:br>
              <a:rPr lang="en-US" b="0" i="0" dirty="0">
                <a:effectLst/>
                <a:latin typeface="Roboto"/>
              </a:rPr>
            </a:br>
            <a:endParaRPr lang="en-IN" dirty="0"/>
          </a:p>
        </p:txBody>
      </p:sp>
      <p:sp>
        <p:nvSpPr>
          <p:cNvPr id="5" name="Content Placeholder 4">
            <a:extLst>
              <a:ext uri="{FF2B5EF4-FFF2-40B4-BE49-F238E27FC236}">
                <a16:creationId xmlns:a16="http://schemas.microsoft.com/office/drawing/2014/main" id="{023C7418-5327-4890-976F-2EE213BE0285}"/>
              </a:ext>
            </a:extLst>
          </p:cNvPr>
          <p:cNvSpPr>
            <a:spLocks noGrp="1"/>
          </p:cNvSpPr>
          <p:nvPr>
            <p:ph idx="1"/>
          </p:nvPr>
        </p:nvSpPr>
        <p:spPr/>
        <p:txBody>
          <a:bodyPr>
            <a:normAutofit/>
          </a:bodyPr>
          <a:lstStyle/>
          <a:p>
            <a:r>
              <a:rPr lang="en-IN" dirty="0"/>
              <a:t>We will use various logical incorrect queries to attack a website and get access to its information</a:t>
            </a:r>
          </a:p>
          <a:p>
            <a:r>
              <a:rPr lang="en-IN" dirty="0"/>
              <a:t>The logical queries used will be based on logic gates such as OR, XOR, AND, NOT.</a:t>
            </a:r>
          </a:p>
          <a:p>
            <a:r>
              <a:rPr lang="en-IN" dirty="0"/>
              <a:t>We will try to make the SQL statement used for login to get the result as </a:t>
            </a:r>
            <a:r>
              <a:rPr lang="en-IN" b="1" dirty="0"/>
              <a:t>true </a:t>
            </a:r>
            <a:r>
              <a:rPr lang="en-IN" dirty="0"/>
              <a:t>so that we can login into the website.</a:t>
            </a:r>
          </a:p>
          <a:p>
            <a:r>
              <a:rPr lang="en-IN" dirty="0"/>
              <a:t> We will make the logical incorrect queries such that the SQL statements produce true value even if we don’t know the username and password </a:t>
            </a:r>
          </a:p>
        </p:txBody>
      </p:sp>
    </p:spTree>
    <p:extLst>
      <p:ext uri="{BB962C8B-B14F-4D97-AF65-F5344CB8AC3E}">
        <p14:creationId xmlns:p14="http://schemas.microsoft.com/office/powerpoint/2010/main" val="224278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01D-94DF-43F1-A4C0-2366E9F7EBEB}"/>
              </a:ext>
            </a:extLst>
          </p:cNvPr>
          <p:cNvSpPr>
            <a:spLocks noGrp="1"/>
          </p:cNvSpPr>
          <p:nvPr>
            <p:ph type="title"/>
          </p:nvPr>
        </p:nvSpPr>
        <p:spPr/>
        <p:txBody>
          <a:bodyPr/>
          <a:lstStyle/>
          <a:p>
            <a:r>
              <a:rPr lang="en-IN" dirty="0"/>
              <a:t>Structure of login pages and its input</a:t>
            </a:r>
          </a:p>
        </p:txBody>
      </p:sp>
      <p:sp>
        <p:nvSpPr>
          <p:cNvPr id="5" name="TextBox 4">
            <a:extLst>
              <a:ext uri="{FF2B5EF4-FFF2-40B4-BE49-F238E27FC236}">
                <a16:creationId xmlns:a16="http://schemas.microsoft.com/office/drawing/2014/main" id="{388B2BA6-2280-4CD1-86FF-44FC90052CFD}"/>
              </a:ext>
            </a:extLst>
          </p:cNvPr>
          <p:cNvSpPr txBox="1"/>
          <p:nvPr/>
        </p:nvSpPr>
        <p:spPr>
          <a:xfrm>
            <a:off x="4654062" y="2254677"/>
            <a:ext cx="7045569" cy="2308324"/>
          </a:xfrm>
          <a:prstGeom prst="rect">
            <a:avLst/>
          </a:prstGeom>
          <a:noFill/>
        </p:spPr>
        <p:txBody>
          <a:bodyPr wrap="square" rtlCol="0">
            <a:spAutoFit/>
          </a:bodyPr>
          <a:lstStyle/>
          <a:p>
            <a:r>
              <a:rPr lang="en-IN" dirty="0"/>
              <a:t>Here we have two input values</a:t>
            </a:r>
          </a:p>
          <a:p>
            <a:endParaRPr lang="en-IN" dirty="0"/>
          </a:p>
          <a:p>
            <a:pPr marL="342900" indent="-342900">
              <a:buFont typeface="+mj-lt"/>
              <a:buAutoNum type="arabicPeriod"/>
            </a:pPr>
            <a:r>
              <a:rPr lang="en-IN" b="1" dirty="0"/>
              <a:t>  USERNAME</a:t>
            </a:r>
            <a:r>
              <a:rPr lang="en-IN" dirty="0"/>
              <a:t>: It will have the value of name of the user</a:t>
            </a:r>
          </a:p>
          <a:p>
            <a:pPr marL="342900" indent="-342900">
              <a:buFont typeface="+mj-lt"/>
              <a:buAutoNum type="arabicPeriod"/>
            </a:pPr>
            <a:endParaRPr lang="en-IN" dirty="0"/>
          </a:p>
          <a:p>
            <a:pPr marL="342900" indent="-342900">
              <a:buFont typeface="+mj-lt"/>
              <a:buAutoNum type="arabicPeriod"/>
            </a:pPr>
            <a:endParaRPr lang="en-IN" dirty="0"/>
          </a:p>
          <a:p>
            <a:endParaRPr lang="en-IN" dirty="0"/>
          </a:p>
          <a:p>
            <a:r>
              <a:rPr lang="en-IN" b="1" dirty="0"/>
              <a:t>2. 	PASSWORD: </a:t>
            </a:r>
            <a:r>
              <a:rPr lang="en-IN" dirty="0"/>
              <a:t>It will have the password for the corresponding 						  username.</a:t>
            </a:r>
          </a:p>
        </p:txBody>
      </p:sp>
      <p:pic>
        <p:nvPicPr>
          <p:cNvPr id="7" name="Content Placeholder 6">
            <a:extLst>
              <a:ext uri="{FF2B5EF4-FFF2-40B4-BE49-F238E27FC236}">
                <a16:creationId xmlns:a16="http://schemas.microsoft.com/office/drawing/2014/main" id="{90E46AD0-A804-4A2B-BDC2-E1B6A1612540}"/>
              </a:ext>
            </a:extLst>
          </p:cNvPr>
          <p:cNvPicPr>
            <a:picLocks noGrp="1"/>
          </p:cNvPicPr>
          <p:nvPr>
            <p:ph idx="1"/>
          </p:nvPr>
        </p:nvPicPr>
        <p:blipFill>
          <a:blip r:embed="rId2"/>
          <a:stretch>
            <a:fillRect/>
          </a:stretch>
        </p:blipFill>
        <p:spPr>
          <a:xfrm>
            <a:off x="1451579" y="2090555"/>
            <a:ext cx="3002061" cy="4342147"/>
          </a:xfrm>
          <a:prstGeom prst="rect">
            <a:avLst/>
          </a:prstGeom>
        </p:spPr>
      </p:pic>
    </p:spTree>
    <p:extLst>
      <p:ext uri="{BB962C8B-B14F-4D97-AF65-F5344CB8AC3E}">
        <p14:creationId xmlns:p14="http://schemas.microsoft.com/office/powerpoint/2010/main" val="178213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CB1B-8DB8-4B0A-9FA1-11812803B999}"/>
              </a:ext>
            </a:extLst>
          </p:cNvPr>
          <p:cNvSpPr>
            <a:spLocks noGrp="1"/>
          </p:cNvSpPr>
          <p:nvPr>
            <p:ph type="title"/>
          </p:nvPr>
        </p:nvSpPr>
        <p:spPr/>
        <p:txBody>
          <a:bodyPr/>
          <a:lstStyle/>
          <a:p>
            <a:r>
              <a:rPr lang="en-IN" dirty="0"/>
              <a:t>DATABASE FOR LOGIN</a:t>
            </a:r>
          </a:p>
        </p:txBody>
      </p:sp>
      <p:sp>
        <p:nvSpPr>
          <p:cNvPr id="3" name="Content Placeholder 2">
            <a:extLst>
              <a:ext uri="{FF2B5EF4-FFF2-40B4-BE49-F238E27FC236}">
                <a16:creationId xmlns:a16="http://schemas.microsoft.com/office/drawing/2014/main" id="{C4445810-9651-4268-BED8-E03D3DBC9B19}"/>
              </a:ext>
            </a:extLst>
          </p:cNvPr>
          <p:cNvSpPr>
            <a:spLocks noGrp="1"/>
          </p:cNvSpPr>
          <p:nvPr>
            <p:ph idx="1"/>
          </p:nvPr>
        </p:nvSpPr>
        <p:spPr/>
        <p:txBody>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figure 1: User table</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QUERY TO GET LOGIN:</a:t>
            </a:r>
          </a:p>
          <a:p>
            <a:pPr marL="0" indent="0">
              <a:buNone/>
            </a:pPr>
            <a:r>
              <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u_name</a:t>
            </a:r>
            <a:r>
              <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user1</a:t>
            </a:r>
            <a:r>
              <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u_pass</a:t>
            </a:r>
            <a:r>
              <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user1</a:t>
            </a:r>
            <a:r>
              <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D4FA4D3-F93D-4917-8949-3FE037995DA8}"/>
              </a:ext>
            </a:extLst>
          </p:cNvPr>
          <p:cNvPicPr>
            <a:picLocks noChangeAspect="1"/>
          </p:cNvPicPr>
          <p:nvPr/>
        </p:nvPicPr>
        <p:blipFill>
          <a:blip r:embed="rId2"/>
          <a:stretch>
            <a:fillRect/>
          </a:stretch>
        </p:blipFill>
        <p:spPr>
          <a:xfrm>
            <a:off x="2432538" y="2103958"/>
            <a:ext cx="7326924" cy="1049234"/>
          </a:xfrm>
          <a:prstGeom prst="rect">
            <a:avLst/>
          </a:prstGeom>
        </p:spPr>
      </p:pic>
    </p:spTree>
    <p:extLst>
      <p:ext uri="{BB962C8B-B14F-4D97-AF65-F5344CB8AC3E}">
        <p14:creationId xmlns:p14="http://schemas.microsoft.com/office/powerpoint/2010/main" val="251067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3957-FF9D-4BC2-B50B-640E83419E1E}"/>
              </a:ext>
            </a:extLst>
          </p:cNvPr>
          <p:cNvSpPr>
            <a:spLocks noGrp="1"/>
          </p:cNvSpPr>
          <p:nvPr>
            <p:ph type="title"/>
          </p:nvPr>
        </p:nvSpPr>
        <p:spPr/>
        <p:txBody>
          <a:bodyPr/>
          <a:lstStyle/>
          <a:p>
            <a:pPr algn="ctr"/>
            <a:r>
              <a:rPr lang="en-IN" dirty="0"/>
              <a:t>LOGIN PAGE WITH CAPTCHA</a:t>
            </a:r>
          </a:p>
        </p:txBody>
      </p:sp>
      <p:pic>
        <p:nvPicPr>
          <p:cNvPr id="5" name="Content Placeholder 4">
            <a:extLst>
              <a:ext uri="{FF2B5EF4-FFF2-40B4-BE49-F238E27FC236}">
                <a16:creationId xmlns:a16="http://schemas.microsoft.com/office/drawing/2014/main" id="{F03CF7FB-7928-4035-91AE-26C73B71A56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5875" t="24390" r="14228"/>
          <a:stretch/>
        </p:blipFill>
        <p:spPr bwMode="auto">
          <a:xfrm>
            <a:off x="4589516" y="2099919"/>
            <a:ext cx="3327400" cy="4661243"/>
          </a:xfrm>
          <a:prstGeom prst="rect">
            <a:avLst/>
          </a:prstGeom>
          <a:noFill/>
          <a:ln>
            <a:noFill/>
          </a:ln>
        </p:spPr>
      </p:pic>
    </p:spTree>
    <p:extLst>
      <p:ext uri="{BB962C8B-B14F-4D97-AF65-F5344CB8AC3E}">
        <p14:creationId xmlns:p14="http://schemas.microsoft.com/office/powerpoint/2010/main" val="85676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59B07-FC98-4A10-8DCA-35D35AD36264}"/>
              </a:ext>
            </a:extLst>
          </p:cNvPr>
          <p:cNvSpPr>
            <a:spLocks noGrp="1"/>
          </p:cNvSpPr>
          <p:nvPr>
            <p:ph idx="1"/>
          </p:nvPr>
        </p:nvSpPr>
        <p:spPr>
          <a:xfrm>
            <a:off x="1451579" y="2015732"/>
            <a:ext cx="10412175" cy="4197499"/>
          </a:xfrm>
        </p:spPr>
        <p:txBody>
          <a:bodyPr>
            <a:normAutofit/>
          </a:bodyPr>
          <a:lstStyle/>
          <a:p>
            <a:pPr marL="342900" indent="-342900">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Using OR operator</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We will first close the string of the SQL string statement and then we will add an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 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which will eventually join the whole SQL statement and we’ll get the output of that query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 </a:t>
            </a:r>
            <a:r>
              <a:rPr lang="en-IN" sz="1800" dirty="0">
                <a:effectLst/>
                <a:latin typeface="Calibri" panose="020F0502020204030204" pitchFamily="34" charset="0"/>
                <a:ea typeface="Calibri" panose="020F0502020204030204" pitchFamily="34" charset="0"/>
                <a:cs typeface="Times New Roman" panose="02020603050405020304" pitchFamily="18" charset="0"/>
              </a:rPr>
              <a:t>or we can say that the query produces results.</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The proposed value to be added in password column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a:t>
            </a:r>
          </a:p>
          <a:p>
            <a:pPr marL="0" indent="0" algn="l">
              <a:buNone/>
            </a:pPr>
            <a:endParaRPr lang="en-US" dirty="0"/>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SQL RESULTING STATEMENT: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dirty="0"/>
          </a:p>
        </p:txBody>
      </p:sp>
      <p:sp>
        <p:nvSpPr>
          <p:cNvPr id="2" name="TextBox 1">
            <a:extLst>
              <a:ext uri="{FF2B5EF4-FFF2-40B4-BE49-F238E27FC236}">
                <a16:creationId xmlns:a16="http://schemas.microsoft.com/office/drawing/2014/main" id="{41E39375-902E-4990-BD28-BB870F8EBFE8}"/>
              </a:ext>
            </a:extLst>
          </p:cNvPr>
          <p:cNvSpPr txBox="1"/>
          <p:nvPr/>
        </p:nvSpPr>
        <p:spPr>
          <a:xfrm>
            <a:off x="1451579" y="949569"/>
            <a:ext cx="9603275" cy="369332"/>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PROPOSED APPROACH AND QUERIES </a:t>
            </a:r>
            <a:endParaRPr lang="en-IN" dirty="0"/>
          </a:p>
        </p:txBody>
      </p:sp>
    </p:spTree>
    <p:extLst>
      <p:ext uri="{BB962C8B-B14F-4D97-AF65-F5344CB8AC3E}">
        <p14:creationId xmlns:p14="http://schemas.microsoft.com/office/powerpoint/2010/main" val="267432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1961B-6426-4C78-AA8D-376BDE3545FC}"/>
              </a:ext>
            </a:extLst>
          </p:cNvPr>
          <p:cNvSpPr>
            <a:spLocks noGrp="1"/>
          </p:cNvSpPr>
          <p:nvPr>
            <p:ph idx="1"/>
          </p:nvPr>
        </p:nvSpPr>
        <p:spPr/>
        <p:txBody>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dirty="0"/>
              <a:t>Here the query will produce </a:t>
            </a:r>
            <a:r>
              <a:rPr lang="en-IN" b="1" dirty="0"/>
              <a:t>true</a:t>
            </a:r>
            <a:r>
              <a:rPr lang="en-IN" dirty="0"/>
              <a:t> result only if we after </a:t>
            </a:r>
            <a:r>
              <a:rPr lang="en-IN" b="1" dirty="0"/>
              <a:t>WHERE</a:t>
            </a:r>
            <a:r>
              <a:rPr lang="en-IN" dirty="0"/>
              <a:t> we get the Boolean value as true</a:t>
            </a:r>
          </a:p>
          <a:p>
            <a:pPr marL="0" indent="0">
              <a:buNone/>
            </a:pPr>
            <a:r>
              <a:rPr lang="en-IN" dirty="0"/>
              <a:t>The precedence order in SQL is operated left to right, that means operation start evaluating from left</a:t>
            </a:r>
          </a:p>
          <a:p>
            <a:pPr marL="0" indent="0">
              <a:buNone/>
            </a:pPr>
            <a:endParaRPr lang="en-IN" dirty="0"/>
          </a:p>
        </p:txBody>
      </p:sp>
      <p:sp>
        <p:nvSpPr>
          <p:cNvPr id="4" name="TextBox 3">
            <a:extLst>
              <a:ext uri="{FF2B5EF4-FFF2-40B4-BE49-F238E27FC236}">
                <a16:creationId xmlns:a16="http://schemas.microsoft.com/office/drawing/2014/main" id="{B91ED8F2-BAAA-4243-8631-2945E7E6FB85}"/>
              </a:ext>
            </a:extLst>
          </p:cNvPr>
          <p:cNvSpPr txBox="1"/>
          <p:nvPr/>
        </p:nvSpPr>
        <p:spPr>
          <a:xfrm>
            <a:off x="1451579" y="1114656"/>
            <a:ext cx="9603275" cy="1107996"/>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Tree>
    <p:extLst>
      <p:ext uri="{BB962C8B-B14F-4D97-AF65-F5344CB8AC3E}">
        <p14:creationId xmlns:p14="http://schemas.microsoft.com/office/powerpoint/2010/main" val="68370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922A43D-2281-4517-815A-066E7BA8072E}"/>
              </a:ext>
            </a:extLst>
          </p:cNvPr>
          <p:cNvSpPr>
            <a:spLocks noGrp="1"/>
          </p:cNvSpPr>
          <p:nvPr>
            <p:ph idx="1"/>
          </p:nvPr>
        </p:nvSpPr>
        <p:spPr>
          <a:xfrm>
            <a:off x="1451579" y="1816439"/>
            <a:ext cx="9603275" cy="4385068"/>
          </a:xfrm>
        </p:spPr>
        <p:txBody>
          <a:bodyPr>
            <a:normAutofit lnSpcReduction="1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lets break the </a:t>
            </a:r>
            <a:r>
              <a:rPr lang="en-IN" b="1" dirty="0">
                <a:latin typeface="Calibri" panose="020F0502020204030204" pitchFamily="34" charset="0"/>
                <a:ea typeface="Calibri" panose="020F0502020204030204" pitchFamily="34" charset="0"/>
                <a:cs typeface="Times New Roman" panose="02020603050405020304" pitchFamily="18" charset="0"/>
              </a:rPr>
              <a:t>QUERY: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WHERE</a:t>
            </a:r>
          </a:p>
          <a:p>
            <a:pPr marL="0" indent="0">
              <a:buNone/>
            </a:pP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-&gt; This value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considered that we don’t 		          know the username of the person    </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value will also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just ended the string 		           to be entered in password column</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or </a:t>
            </a:r>
          </a:p>
          <a:p>
            <a:pPr marL="0" indent="0">
              <a:buNone/>
            </a:pP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true </a:t>
            </a:r>
            <a:r>
              <a:rPr lang="en-IN" sz="2000" dirty="0">
                <a:effectLst/>
                <a:latin typeface="Calibri" panose="020F0502020204030204" pitchFamily="34" charset="0"/>
                <a:ea typeface="Calibri" panose="020F0502020204030204" pitchFamily="34" charset="0"/>
                <a:cs typeface="Times New Roman" panose="02020603050405020304" pitchFamily="18" charset="0"/>
              </a:rPr>
              <a:t>as this input is provided by us  </a:t>
            </a:r>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733D4E35-B410-4340-89EA-37E0016416A5}"/>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83985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250171F-5860-4440-9BC5-9D96A73D5DA4}"/>
              </a:ext>
            </a:extLst>
          </p:cNvPr>
          <p:cNvSpPr>
            <a:spLocks noGrp="1"/>
          </p:cNvSpPr>
          <p:nvPr>
            <p:ph idx="1"/>
          </p:nvPr>
        </p:nvSpPr>
        <p:spPr>
          <a:xfrm>
            <a:off x="1451579" y="1816439"/>
            <a:ext cx="9603275" cy="4385068"/>
          </a:xfrm>
        </p:spPr>
        <p:txBody>
          <a:bodyPr>
            <a:normAutofit lnSpcReduction="1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b="1" dirty="0">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or </a:t>
            </a: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AND FALSE 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FALSE AND FALSE</a:t>
            </a:r>
            <a:r>
              <a:rPr lang="en-IN" b="1" dirty="0">
                <a:latin typeface="Calibri" panose="020F0502020204030204" pitchFamily="34" charset="0"/>
                <a:ea typeface="Calibri" panose="020F0502020204030204" pitchFamily="34" charset="0"/>
                <a:cs typeface="Times New Roman" panose="02020603050405020304" pitchFamily="18" charset="0"/>
              </a:rPr>
              <a:t>= FALSE</a:t>
            </a:r>
          </a:p>
          <a:p>
            <a:pPr marL="0" indent="0">
              <a:buNone/>
            </a:pPr>
            <a:r>
              <a:rPr lang="en-IN" dirty="0"/>
              <a:t>Query reduces to:</a:t>
            </a:r>
          </a:p>
          <a:p>
            <a:pPr marL="0" indent="0">
              <a:buNone/>
            </a:pPr>
            <a:r>
              <a:rPr lang="en-IN" dirty="0"/>
              <a:t>	</a:t>
            </a:r>
            <a:r>
              <a:rPr lang="en-IN" b="1" dirty="0">
                <a:latin typeface="Calibri" panose="020F0502020204030204" pitchFamily="34" charset="0"/>
                <a:ea typeface="Calibri" panose="020F0502020204030204" pitchFamily="34" charset="0"/>
                <a:cs typeface="Times New Roman" panose="02020603050405020304" pitchFamily="18" charset="0"/>
              </a:rPr>
              <a:t>FALSE OR TRUE</a:t>
            </a: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AND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OR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3</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rd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7" name="TextBox 6">
            <a:extLst>
              <a:ext uri="{FF2B5EF4-FFF2-40B4-BE49-F238E27FC236}">
                <a16:creationId xmlns:a16="http://schemas.microsoft.com/office/drawing/2014/main" id="{E58909E8-9F4E-4BC1-9146-7AC59B4BE137}"/>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8" name="Table 8">
            <a:extLst>
              <a:ext uri="{FF2B5EF4-FFF2-40B4-BE49-F238E27FC236}">
                <a16:creationId xmlns:a16="http://schemas.microsoft.com/office/drawing/2014/main" id="{21E093D2-FB21-4DDA-AF97-F43BDC164432}"/>
              </a:ext>
            </a:extLst>
          </p:cNvPr>
          <p:cNvGraphicFramePr>
            <a:graphicFrameLocks noGrp="1"/>
          </p:cNvGraphicFramePr>
          <p:nvPr>
            <p:extLst>
              <p:ext uri="{D42A27DB-BD31-4B8C-83A1-F6EECF244321}">
                <p14:modId xmlns:p14="http://schemas.microsoft.com/office/powerpoint/2010/main" val="2828575999"/>
              </p:ext>
            </p:extLst>
          </p:nvPr>
        </p:nvGraphicFramePr>
        <p:xfrm>
          <a:off x="7420707" y="1816438"/>
          <a:ext cx="3763108" cy="329184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95405177"/>
                    </a:ext>
                  </a:extLst>
                </a:gridCol>
                <a:gridCol w="940777">
                  <a:extLst>
                    <a:ext uri="{9D8B030D-6E8A-4147-A177-3AD203B41FA5}">
                      <a16:colId xmlns:a16="http://schemas.microsoft.com/office/drawing/2014/main" val="2859431930"/>
                    </a:ext>
                  </a:extLst>
                </a:gridCol>
              </a:tblGrid>
              <a:tr h="338335">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3</a:t>
                      </a:r>
                      <a:r>
                        <a:rPr lang="en-IN" baseline="30000" dirty="0"/>
                        <a:t>rd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1772541341"/>
                  </a:ext>
                </a:extLst>
              </a:tr>
              <a:tr h="338335">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889379023"/>
                  </a:ext>
                </a:extLst>
              </a:tr>
              <a:tr h="338335">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2212838080"/>
                  </a:ext>
                </a:extLst>
              </a:tr>
              <a:tr h="338335">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2212641058"/>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1</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3911194453"/>
                  </a:ext>
                </a:extLst>
              </a:tr>
              <a:tr h="338335">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2294375298"/>
                  </a:ext>
                </a:extLst>
              </a:tr>
            </a:tbl>
          </a:graphicData>
        </a:graphic>
      </p:graphicFrame>
    </p:spTree>
    <p:extLst>
      <p:ext uri="{BB962C8B-B14F-4D97-AF65-F5344CB8AC3E}">
        <p14:creationId xmlns:p14="http://schemas.microsoft.com/office/powerpoint/2010/main" val="147862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BCCA-FA6A-4BBF-BF43-A3EDEC54D770}"/>
              </a:ext>
            </a:extLst>
          </p:cNvPr>
          <p:cNvSpPr>
            <a:spLocks noGrp="1"/>
          </p:cNvSpPr>
          <p:nvPr>
            <p:ph type="title"/>
          </p:nvPr>
        </p:nvSpPr>
        <p:spPr>
          <a:xfrm>
            <a:off x="1451579" y="546612"/>
            <a:ext cx="9603275" cy="1024281"/>
          </a:xfrm>
        </p:spPr>
        <p:txBody>
          <a:bodyPr>
            <a:normAutofit fontScale="90000"/>
          </a:bodyPr>
          <a:lstStyle/>
          <a:p>
            <a:r>
              <a:rPr lang="en-IN" dirty="0"/>
              <a:t>Gathering the information and structure of the data base using </a:t>
            </a:r>
            <a:r>
              <a:rPr lang="en-IN" b="1" dirty="0"/>
              <a:t>logically incorrect queries </a:t>
            </a:r>
          </a:p>
        </p:txBody>
      </p:sp>
      <p:sp>
        <p:nvSpPr>
          <p:cNvPr id="3" name="Content Placeholder 2">
            <a:extLst>
              <a:ext uri="{FF2B5EF4-FFF2-40B4-BE49-F238E27FC236}">
                <a16:creationId xmlns:a16="http://schemas.microsoft.com/office/drawing/2014/main" id="{3D0EDD16-9CE0-423B-8427-8323AD86D94C}"/>
              </a:ext>
            </a:extLst>
          </p:cNvPr>
          <p:cNvSpPr>
            <a:spLocks noGrp="1"/>
          </p:cNvSpPr>
          <p:nvPr>
            <p:ph idx="1"/>
          </p:nvPr>
        </p:nvSpPr>
        <p:spPr>
          <a:xfrm>
            <a:off x="609600" y="2015732"/>
            <a:ext cx="11455399" cy="4054868"/>
          </a:xfrm>
        </p:spPr>
        <p:txBody>
          <a:bodyPr>
            <a:normAutofit/>
          </a:bodyPr>
          <a:lstStyle/>
          <a:p>
            <a:pPr marL="0" indent="0">
              <a:buNone/>
            </a:pPr>
            <a:r>
              <a:rPr lang="en-IN" b="1" dirty="0"/>
              <a:t>INTRODUCTION:</a:t>
            </a:r>
          </a:p>
          <a:p>
            <a:r>
              <a:rPr lang="en-US" sz="1800" dirty="0">
                <a:effectLst/>
                <a:latin typeface="Calibri" panose="020F0502020204030204" pitchFamily="34" charset="0"/>
                <a:ea typeface="Calibri" panose="020F0502020204030204" pitchFamily="34" charset="0"/>
              </a:rPr>
              <a:t>SQL injection is a technique where the attacker injects an input in the query in order to change the structure of the query intended by the programmer and gaining the access of the database which results modification or deletion of the user’s data.</a:t>
            </a:r>
            <a:r>
              <a:rPr lang="en-US" sz="1800" spc="-10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 the injection it exploits a security vulnerability occurring in database layer of an application. SQL injection attack is the most common attack in websites in these days. Some malicious codes get injected to the database by unauthorized users and get the access of the database due to lack of input validation. Input validation is the most critical part of software security that is not properly covered in the design phase of software development life-cycle resulting in many security vulnerabilities. This paper presents the techniques for detection and prevention of SQL injection attack. There are no any known full proof </a:t>
            </a:r>
            <a:r>
              <a:rPr lang="en-US" sz="1800" dirty="0" err="1">
                <a:effectLst/>
                <a:latin typeface="Calibri" panose="020F0502020204030204" pitchFamily="34" charset="0"/>
                <a:ea typeface="Calibri" panose="020F0502020204030204" pitchFamily="34" charset="0"/>
              </a:rPr>
              <a:t>defences</a:t>
            </a:r>
            <a:r>
              <a:rPr lang="en-US" sz="1800" dirty="0">
                <a:effectLst/>
                <a:latin typeface="Calibri" panose="020F0502020204030204" pitchFamily="34" charset="0"/>
                <a:ea typeface="Calibri" panose="020F0502020204030204" pitchFamily="34" charset="0"/>
              </a:rPr>
              <a:t> available against such type of attacks. In this paper we have made a website based on charity works to donate funds as it contains the information of all the account details and there history of donations.</a:t>
            </a:r>
            <a:endParaRPr lang="en-IN" dirty="0"/>
          </a:p>
        </p:txBody>
      </p:sp>
    </p:spTree>
    <p:extLst>
      <p:ext uri="{BB962C8B-B14F-4D97-AF65-F5344CB8AC3E}">
        <p14:creationId xmlns:p14="http://schemas.microsoft.com/office/powerpoint/2010/main" val="357400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EB37E4-1D35-45C9-ADA6-5D0F46AFB161}"/>
              </a:ext>
            </a:extLst>
          </p:cNvPr>
          <p:cNvSpPr>
            <a:spLocks noGrp="1"/>
          </p:cNvSpPr>
          <p:nvPr>
            <p:ph idx="1"/>
          </p:nvPr>
        </p:nvSpPr>
        <p:spPr>
          <a:xfrm>
            <a:off x="1451579" y="1817077"/>
            <a:ext cx="9603275" cy="4384430"/>
          </a:xfrm>
        </p:spPr>
        <p:txBody>
          <a:bodyPr>
            <a:normAutofit/>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As we discussed above for the query:</a:t>
            </a:r>
          </a:p>
          <a:p>
            <a:pPr marL="0" indent="0">
              <a:buNone/>
            </a:pP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dirty="0"/>
              <a:t>This will be </a:t>
            </a:r>
            <a:r>
              <a:rPr lang="en-IN" b="1" dirty="0"/>
              <a:t>constant</a:t>
            </a:r>
            <a:r>
              <a:rPr lang="en-IN" dirty="0"/>
              <a:t> for every Query and</a:t>
            </a:r>
          </a:p>
          <a:p>
            <a:pPr marL="0" indent="0">
              <a:buNone/>
            </a:pP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Will give always false as a result </a:t>
            </a:r>
          </a:p>
          <a:p>
            <a:pPr marL="0" indent="0">
              <a:buNone/>
            </a:pPr>
            <a:r>
              <a:rPr lang="en-IN" b="1" dirty="0">
                <a:latin typeface="Calibri" panose="020F0502020204030204" pitchFamily="34" charset="0"/>
                <a:cs typeface="Times New Roman" panose="02020603050405020304" pitchFamily="18" charset="0"/>
              </a:rPr>
              <a:t>The only thing which is dependent in our query is the value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or ""="“ </a:t>
            </a:r>
          </a:p>
        </p:txBody>
      </p:sp>
      <p:sp>
        <p:nvSpPr>
          <p:cNvPr id="5" name="TextBox 4">
            <a:extLst>
              <a:ext uri="{FF2B5EF4-FFF2-40B4-BE49-F238E27FC236}">
                <a16:creationId xmlns:a16="http://schemas.microsoft.com/office/drawing/2014/main" id="{647051EC-1A33-4F93-9609-DE477C512C56}"/>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53549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A96F16E-55D9-468B-83B4-DBE201F048A7}"/>
              </a:ext>
            </a:extLst>
          </p:cNvPr>
          <p:cNvSpPr>
            <a:spLocks noGrp="1"/>
          </p:cNvSpPr>
          <p:nvPr>
            <p:ph idx="1"/>
          </p:nvPr>
        </p:nvSpPr>
        <p:spPr>
          <a:xfrm>
            <a:off x="1451579" y="1816438"/>
            <a:ext cx="9603275" cy="4959499"/>
          </a:xfrm>
        </p:spPr>
        <p:txBody>
          <a:bodyPr>
            <a:normAutofit/>
          </a:bodyPr>
          <a:lstStyle/>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can be another way to use the same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 query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by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statement in the username field:</a:t>
            </a:r>
          </a:p>
          <a:p>
            <a:pPr marL="914400" algn="just">
              <a:lnSpc>
                <a:spcPct val="107000"/>
              </a:lnSpc>
            </a:pP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 –</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in password any thing can be written as its going to be comment it out.</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will get after this will be </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 --</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AND </a:t>
            </a:r>
            <a:r>
              <a:rPr lang="en-IN" sz="1800" u="sng" dirty="0" err="1">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u_pass</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 ="FASDF</a:t>
            </a:r>
            <a:r>
              <a:rPr lang="en-IN" sz="1800" b="1"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whole underlined part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 part executed will whole become true and return some value for the result. </a:t>
            </a:r>
          </a:p>
        </p:txBody>
      </p:sp>
      <p:sp>
        <p:nvSpPr>
          <p:cNvPr id="7" name="TextBox 6">
            <a:extLst>
              <a:ext uri="{FF2B5EF4-FFF2-40B4-BE49-F238E27FC236}">
                <a16:creationId xmlns:a16="http://schemas.microsoft.com/office/drawing/2014/main" id="{CD7AB124-D394-4EDB-B15A-3B56A82638C1}"/>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333759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BE14F7-3854-4AC1-829C-75040C4CCA54}"/>
              </a:ext>
            </a:extLst>
          </p:cNvPr>
          <p:cNvSpPr>
            <a:spLocks noGrp="1"/>
          </p:cNvSpPr>
          <p:nvPr>
            <p:ph idx="1"/>
          </p:nvPr>
        </p:nvSpPr>
        <p:spPr>
          <a:xfrm>
            <a:off x="1451579" y="1816439"/>
            <a:ext cx="9603275" cy="4385068"/>
          </a:xfrm>
        </p:spPr>
        <p:txBody>
          <a:bodyPr>
            <a:normAutofit/>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or </a:t>
            </a: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FALSE OR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OR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5" name="TextBox 4">
            <a:extLst>
              <a:ext uri="{FF2B5EF4-FFF2-40B4-BE49-F238E27FC236}">
                <a16:creationId xmlns:a16="http://schemas.microsoft.com/office/drawing/2014/main" id="{3DC0AD5D-94A3-461E-BA56-09EECBAA2FAB}"/>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6" name="Table 8">
            <a:extLst>
              <a:ext uri="{FF2B5EF4-FFF2-40B4-BE49-F238E27FC236}">
                <a16:creationId xmlns:a16="http://schemas.microsoft.com/office/drawing/2014/main" id="{AA89586C-A326-46C6-98D5-5A41B5C76AA5}"/>
              </a:ext>
            </a:extLst>
          </p:cNvPr>
          <p:cNvGraphicFramePr>
            <a:graphicFrameLocks noGrp="1"/>
          </p:cNvGraphicFramePr>
          <p:nvPr>
            <p:extLst>
              <p:ext uri="{D42A27DB-BD31-4B8C-83A1-F6EECF244321}">
                <p14:modId xmlns:p14="http://schemas.microsoft.com/office/powerpoint/2010/main" val="1544613070"/>
              </p:ext>
            </p:extLst>
          </p:nvPr>
        </p:nvGraphicFramePr>
        <p:xfrm>
          <a:off x="7420707" y="2065358"/>
          <a:ext cx="2822331" cy="182880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59431930"/>
                    </a:ext>
                  </a:extLst>
                </a:gridCol>
              </a:tblGrid>
              <a:tr h="0">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0</a:t>
                      </a:r>
                    </a:p>
                  </a:txBody>
                  <a:tcPr>
                    <a:solidFill>
                      <a:srgbClr val="FFFF00"/>
                    </a:solidFill>
                  </a:tcPr>
                </a:tc>
                <a:tc>
                  <a:txBody>
                    <a:bodyPr/>
                    <a:lstStyle/>
                    <a:p>
                      <a:r>
                        <a:rPr lang="en-IN" dirty="0"/>
                        <a:t>1</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1772541341"/>
                  </a:ext>
                </a:extLst>
              </a:tr>
              <a:tr h="338335">
                <a:tc>
                  <a:txBody>
                    <a:bodyPr/>
                    <a:lstStyle/>
                    <a:p>
                      <a:r>
                        <a:rPr lang="en-IN" dirty="0"/>
                        <a:t>0</a:t>
                      </a:r>
                    </a:p>
                  </a:txBody>
                  <a:tcPr>
                    <a:noFill/>
                  </a:tcPr>
                </a:tc>
                <a:tc>
                  <a:txBody>
                    <a:bodyPr/>
                    <a:lstStyle/>
                    <a:p>
                      <a:r>
                        <a:rPr lang="en-IN" dirty="0"/>
                        <a:t>0</a:t>
                      </a:r>
                    </a:p>
                  </a:txBody>
                  <a:tcPr>
                    <a:noFill/>
                  </a:tcPr>
                </a:tc>
                <a:tc>
                  <a:txBody>
                    <a:bodyPr/>
                    <a:lstStyle/>
                    <a:p>
                      <a:r>
                        <a:rPr lang="en-IN" dirty="0"/>
                        <a:t>FALSE</a:t>
                      </a:r>
                    </a:p>
                  </a:txBody>
                  <a:tcPr>
                    <a:noFill/>
                  </a:tcPr>
                </a:tc>
                <a:extLst>
                  <a:ext uri="{0D108BD9-81ED-4DB2-BD59-A6C34878D82A}">
                    <a16:rowId xmlns:a16="http://schemas.microsoft.com/office/drawing/2014/main" val="889379023"/>
                  </a:ext>
                </a:extLst>
              </a:tr>
            </a:tbl>
          </a:graphicData>
        </a:graphic>
      </p:graphicFrame>
    </p:spTree>
    <p:extLst>
      <p:ext uri="{BB962C8B-B14F-4D97-AF65-F5344CB8AC3E}">
        <p14:creationId xmlns:p14="http://schemas.microsoft.com/office/powerpoint/2010/main" val="347749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EF7174C-6962-46E1-9861-63390BAB09C1}"/>
              </a:ext>
            </a:extLst>
          </p:cNvPr>
          <p:cNvSpPr>
            <a:spLocks noGrp="1"/>
          </p:cNvSpPr>
          <p:nvPr>
            <p:ph idx="1"/>
          </p:nvPr>
        </p:nvSpPr>
        <p:spPr>
          <a:xfrm>
            <a:off x="1451579" y="2015732"/>
            <a:ext cx="10412175" cy="4197499"/>
          </a:xfrm>
        </p:spPr>
        <p:txBody>
          <a:bodyPr>
            <a:normAutofit/>
          </a:bodyPr>
          <a:lstStyle/>
          <a:p>
            <a:pPr marL="0" indent="0">
              <a:buNone/>
            </a:pPr>
            <a:r>
              <a:rPr lang="en-IN"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Using XOR operator</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We will first close the string of the SQL string statement and then we will add an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 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with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XOR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which will eventually join the whole SQL statement and we’ll get the output of that query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 </a:t>
            </a:r>
            <a:r>
              <a:rPr lang="en-IN" sz="1800" dirty="0">
                <a:effectLst/>
                <a:latin typeface="Calibri" panose="020F0502020204030204" pitchFamily="34" charset="0"/>
                <a:ea typeface="Calibri" panose="020F0502020204030204" pitchFamily="34" charset="0"/>
                <a:cs typeface="Times New Roman" panose="02020603050405020304" pitchFamily="18" charset="0"/>
              </a:rPr>
              <a:t>or we can say that the query produces results.</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The proposed value to be added in password column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dirty="0" err="1">
                <a:highlight>
                  <a:srgbClr val="FF0000"/>
                </a:highlight>
                <a:latin typeface="Calibri" panose="020F0502020204030204" pitchFamily="34" charset="0"/>
                <a:ea typeface="Calibri" panose="020F0502020204030204" pitchFamily="34" charset="0"/>
                <a:cs typeface="Times New Roman" panose="02020603050405020304" pitchFamily="18" charset="0"/>
              </a:rPr>
              <a:t>x</a:t>
            </a:r>
            <a:r>
              <a:rPr lang="en-IN" sz="18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or</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p>
          <a:p>
            <a:pPr marL="0" indent="0" algn="l">
              <a:buNone/>
            </a:pPr>
            <a:endParaRPr lang="en-US" dirty="0"/>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SQL RESULTING STATEMENT: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dirty="0"/>
          </a:p>
        </p:txBody>
      </p:sp>
      <p:sp>
        <p:nvSpPr>
          <p:cNvPr id="5" name="TextBox 4">
            <a:extLst>
              <a:ext uri="{FF2B5EF4-FFF2-40B4-BE49-F238E27FC236}">
                <a16:creationId xmlns:a16="http://schemas.microsoft.com/office/drawing/2014/main" id="{F9A9ED02-536C-4BC3-9B05-CEBEC2590232}"/>
              </a:ext>
            </a:extLst>
          </p:cNvPr>
          <p:cNvSpPr txBox="1"/>
          <p:nvPr/>
        </p:nvSpPr>
        <p:spPr>
          <a:xfrm>
            <a:off x="1451579" y="949569"/>
            <a:ext cx="9603275" cy="369332"/>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PROPOSED APPROACH AND QUERIES </a:t>
            </a:r>
            <a:endParaRPr lang="en-IN" dirty="0"/>
          </a:p>
        </p:txBody>
      </p:sp>
    </p:spTree>
    <p:extLst>
      <p:ext uri="{BB962C8B-B14F-4D97-AF65-F5344CB8AC3E}">
        <p14:creationId xmlns:p14="http://schemas.microsoft.com/office/powerpoint/2010/main" val="187505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1961B-6426-4C78-AA8D-376BDE3545FC}"/>
              </a:ext>
            </a:extLst>
          </p:cNvPr>
          <p:cNvSpPr>
            <a:spLocks noGrp="1"/>
          </p:cNvSpPr>
          <p:nvPr>
            <p:ph idx="1"/>
          </p:nvPr>
        </p:nvSpPr>
        <p:spPr/>
        <p:txBody>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b="1" dirty="0" err="1">
                <a:highlight>
                  <a:srgbClr val="FF0000"/>
                </a:highlight>
                <a:latin typeface="Calibri" panose="020F0502020204030204" pitchFamily="34" charset="0"/>
                <a:ea typeface="Calibri" panose="020F0502020204030204" pitchFamily="34" charset="0"/>
                <a:cs typeface="Times New Roman" panose="02020603050405020304" pitchFamily="18" charset="0"/>
              </a:rPr>
              <a:t>x</a:t>
            </a:r>
            <a:r>
              <a:rPr lang="en-IN" sz="20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or</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dirty="0"/>
              <a:t>Here the query will produce </a:t>
            </a:r>
            <a:r>
              <a:rPr lang="en-IN" b="1" dirty="0"/>
              <a:t>true</a:t>
            </a:r>
            <a:r>
              <a:rPr lang="en-IN" dirty="0"/>
              <a:t> result only if we after </a:t>
            </a:r>
            <a:r>
              <a:rPr lang="en-IN" b="1" dirty="0"/>
              <a:t>WHERE</a:t>
            </a:r>
            <a:r>
              <a:rPr lang="en-IN" dirty="0"/>
              <a:t> we get the Boolean value as true</a:t>
            </a:r>
          </a:p>
          <a:p>
            <a:pPr marL="0" indent="0">
              <a:buNone/>
            </a:pPr>
            <a:r>
              <a:rPr lang="en-IN" dirty="0"/>
              <a:t>The precedence order in SQL is operated left to right, that means operation start evaluating from left</a:t>
            </a:r>
          </a:p>
          <a:p>
            <a:pPr marL="0" indent="0">
              <a:buNone/>
            </a:pPr>
            <a:endParaRPr lang="en-IN" dirty="0"/>
          </a:p>
        </p:txBody>
      </p:sp>
      <p:sp>
        <p:nvSpPr>
          <p:cNvPr id="4" name="TextBox 3">
            <a:extLst>
              <a:ext uri="{FF2B5EF4-FFF2-40B4-BE49-F238E27FC236}">
                <a16:creationId xmlns:a16="http://schemas.microsoft.com/office/drawing/2014/main" id="{B91ED8F2-BAAA-4243-8631-2945E7E6FB85}"/>
              </a:ext>
            </a:extLst>
          </p:cNvPr>
          <p:cNvSpPr txBox="1"/>
          <p:nvPr/>
        </p:nvSpPr>
        <p:spPr>
          <a:xfrm>
            <a:off x="1451579" y="1114656"/>
            <a:ext cx="9603275" cy="1107996"/>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p>
        </p:txBody>
      </p:sp>
    </p:spTree>
    <p:extLst>
      <p:ext uri="{BB962C8B-B14F-4D97-AF65-F5344CB8AC3E}">
        <p14:creationId xmlns:p14="http://schemas.microsoft.com/office/powerpoint/2010/main" val="323031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922A43D-2281-4517-815A-066E7BA8072E}"/>
              </a:ext>
            </a:extLst>
          </p:cNvPr>
          <p:cNvSpPr>
            <a:spLocks noGrp="1"/>
          </p:cNvSpPr>
          <p:nvPr>
            <p:ph idx="1"/>
          </p:nvPr>
        </p:nvSpPr>
        <p:spPr>
          <a:xfrm>
            <a:off x="1451579" y="1816439"/>
            <a:ext cx="9603275" cy="4385068"/>
          </a:xfrm>
        </p:spPr>
        <p:txBody>
          <a:bodyPr>
            <a:normAutofit lnSpcReduction="1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lets break the </a:t>
            </a:r>
            <a:r>
              <a:rPr lang="en-IN" b="1" dirty="0">
                <a:latin typeface="Calibri" panose="020F0502020204030204" pitchFamily="34" charset="0"/>
                <a:ea typeface="Calibri" panose="020F0502020204030204" pitchFamily="34" charset="0"/>
                <a:cs typeface="Times New Roman" panose="02020603050405020304" pitchFamily="18" charset="0"/>
              </a:rPr>
              <a:t>QUERY: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WHERE</a:t>
            </a:r>
          </a:p>
          <a:p>
            <a:pPr marL="0" indent="0">
              <a:buNone/>
            </a:pP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-&gt; This value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considered that we don’t 		          know the username of the person    </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value will also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just ended the string 		           to be entered in password column</a:t>
            </a:r>
          </a:p>
          <a:p>
            <a:pPr marL="0" indent="0">
              <a:buNone/>
            </a:pP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true </a:t>
            </a:r>
            <a:r>
              <a:rPr lang="en-IN" sz="2000" dirty="0">
                <a:effectLst/>
                <a:latin typeface="Calibri" panose="020F0502020204030204" pitchFamily="34" charset="0"/>
                <a:ea typeface="Calibri" panose="020F0502020204030204" pitchFamily="34" charset="0"/>
                <a:cs typeface="Times New Roman" panose="02020603050405020304" pitchFamily="18" charset="0"/>
              </a:rPr>
              <a:t>as this input is provided by us  </a:t>
            </a:r>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733D4E35-B410-4340-89EA-37E0016416A5}"/>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86664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250171F-5860-4440-9BC5-9D96A73D5DA4}"/>
              </a:ext>
            </a:extLst>
          </p:cNvPr>
          <p:cNvSpPr>
            <a:spLocks noGrp="1"/>
          </p:cNvSpPr>
          <p:nvPr>
            <p:ph idx="1"/>
          </p:nvPr>
        </p:nvSpPr>
        <p:spPr>
          <a:xfrm>
            <a:off x="1451579" y="1816439"/>
            <a:ext cx="9603275" cy="4385068"/>
          </a:xfrm>
        </p:spPr>
        <p:txBody>
          <a:bodyPr>
            <a:normAutofit fontScale="925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b="1" dirty="0">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b="1" dirty="0" err="1">
                <a:latin typeface="Calibri" panose="020F0502020204030204" pitchFamily="34" charset="0"/>
                <a:ea typeface="Calibri" panose="020F0502020204030204" pitchFamily="34" charset="0"/>
                <a:cs typeface="Times New Roman" panose="02020603050405020304" pitchFamily="18" charset="0"/>
              </a:rPr>
              <a:t>x</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AND FALSE XOR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FALSE AND FALSE</a:t>
            </a:r>
            <a:r>
              <a:rPr lang="en-IN" b="1" dirty="0">
                <a:latin typeface="Calibri" panose="020F0502020204030204" pitchFamily="34" charset="0"/>
                <a:ea typeface="Calibri" panose="020F0502020204030204" pitchFamily="34" charset="0"/>
                <a:cs typeface="Times New Roman" panose="02020603050405020304" pitchFamily="18" charset="0"/>
              </a:rPr>
              <a:t>= FALSE</a:t>
            </a:r>
          </a:p>
          <a:p>
            <a:pPr marL="0" indent="0">
              <a:buNone/>
            </a:pPr>
            <a:r>
              <a:rPr lang="en-IN" dirty="0"/>
              <a:t>Query reduces to:</a:t>
            </a:r>
          </a:p>
          <a:p>
            <a:pPr marL="0" indent="0">
              <a:buNone/>
            </a:pPr>
            <a:r>
              <a:rPr lang="en-IN" dirty="0"/>
              <a:t>	</a:t>
            </a:r>
            <a:r>
              <a:rPr lang="en-IN" b="1" dirty="0">
                <a:latin typeface="Calibri" panose="020F0502020204030204" pitchFamily="34" charset="0"/>
                <a:ea typeface="Calibri" panose="020F0502020204030204" pitchFamily="34" charset="0"/>
                <a:cs typeface="Times New Roman" panose="02020603050405020304" pitchFamily="18" charset="0"/>
              </a:rPr>
              <a:t>FALSE XOR TRUE</a:t>
            </a: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AND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XOR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3</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rd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7" name="TextBox 6">
            <a:extLst>
              <a:ext uri="{FF2B5EF4-FFF2-40B4-BE49-F238E27FC236}">
                <a16:creationId xmlns:a16="http://schemas.microsoft.com/office/drawing/2014/main" id="{E58909E8-9F4E-4BC1-9146-7AC59B4BE137}"/>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8" name="Table 8">
            <a:extLst>
              <a:ext uri="{FF2B5EF4-FFF2-40B4-BE49-F238E27FC236}">
                <a16:creationId xmlns:a16="http://schemas.microsoft.com/office/drawing/2014/main" id="{21E093D2-FB21-4DDA-AF97-F43BDC164432}"/>
              </a:ext>
            </a:extLst>
          </p:cNvPr>
          <p:cNvGraphicFramePr>
            <a:graphicFrameLocks noGrp="1"/>
          </p:cNvGraphicFramePr>
          <p:nvPr>
            <p:extLst>
              <p:ext uri="{D42A27DB-BD31-4B8C-83A1-F6EECF244321}">
                <p14:modId xmlns:p14="http://schemas.microsoft.com/office/powerpoint/2010/main" val="1789563506"/>
              </p:ext>
            </p:extLst>
          </p:nvPr>
        </p:nvGraphicFramePr>
        <p:xfrm>
          <a:off x="7420707" y="1816438"/>
          <a:ext cx="3763108" cy="329184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95405177"/>
                    </a:ext>
                  </a:extLst>
                </a:gridCol>
                <a:gridCol w="940777">
                  <a:extLst>
                    <a:ext uri="{9D8B030D-6E8A-4147-A177-3AD203B41FA5}">
                      <a16:colId xmlns:a16="http://schemas.microsoft.com/office/drawing/2014/main" val="2859431930"/>
                    </a:ext>
                  </a:extLst>
                </a:gridCol>
              </a:tblGrid>
              <a:tr h="338335">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3</a:t>
                      </a:r>
                      <a:r>
                        <a:rPr lang="en-IN" baseline="30000" dirty="0"/>
                        <a:t>rd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1772541341"/>
                  </a:ext>
                </a:extLst>
              </a:tr>
              <a:tr h="338335">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889379023"/>
                  </a:ext>
                </a:extLst>
              </a:tr>
              <a:tr h="338335">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2212838080"/>
                  </a:ext>
                </a:extLst>
              </a:tr>
              <a:tr h="338335">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2212641058"/>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1</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3911194453"/>
                  </a:ext>
                </a:extLst>
              </a:tr>
              <a:tr h="338335">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2294375298"/>
                  </a:ext>
                </a:extLst>
              </a:tr>
            </a:tbl>
          </a:graphicData>
        </a:graphic>
      </p:graphicFrame>
    </p:spTree>
    <p:extLst>
      <p:ext uri="{BB962C8B-B14F-4D97-AF65-F5344CB8AC3E}">
        <p14:creationId xmlns:p14="http://schemas.microsoft.com/office/powerpoint/2010/main" val="352593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EB37E4-1D35-45C9-ADA6-5D0F46AFB161}"/>
              </a:ext>
            </a:extLst>
          </p:cNvPr>
          <p:cNvSpPr>
            <a:spLocks noGrp="1"/>
          </p:cNvSpPr>
          <p:nvPr>
            <p:ph idx="1"/>
          </p:nvPr>
        </p:nvSpPr>
        <p:spPr>
          <a:xfrm>
            <a:off x="1451579" y="1817077"/>
            <a:ext cx="9603275" cy="4384430"/>
          </a:xfrm>
        </p:spPr>
        <p:txBody>
          <a:bodyPr>
            <a:normAutofit/>
          </a:bodyPr>
          <a:lstStyle/>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As we discussed above for the query:</a:t>
            </a:r>
          </a:p>
          <a:p>
            <a:pPr marL="0" indent="0">
              <a:buNone/>
            </a:pP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dirty="0"/>
              <a:t>This will be </a:t>
            </a:r>
            <a:r>
              <a:rPr lang="en-IN" b="1" dirty="0"/>
              <a:t>constant</a:t>
            </a:r>
            <a:r>
              <a:rPr lang="en-IN" dirty="0"/>
              <a:t> for every Query and</a:t>
            </a:r>
          </a:p>
          <a:p>
            <a:pPr marL="0" indent="0">
              <a:buNone/>
            </a:pP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Will give always false as a result </a:t>
            </a:r>
          </a:p>
          <a:p>
            <a:pPr marL="0" indent="0">
              <a:buNone/>
            </a:pPr>
            <a:r>
              <a:rPr lang="en-IN" b="1" dirty="0">
                <a:latin typeface="Calibri" panose="020F0502020204030204" pitchFamily="34" charset="0"/>
                <a:cs typeface="Times New Roman" panose="02020603050405020304" pitchFamily="18" charset="0"/>
              </a:rPr>
              <a:t>The only thing which is dependent in our query is the value </a:t>
            </a:r>
            <a:r>
              <a:rPr lang="en-IN" sz="20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 </a:t>
            </a:r>
          </a:p>
        </p:txBody>
      </p:sp>
      <p:sp>
        <p:nvSpPr>
          <p:cNvPr id="5" name="TextBox 4">
            <a:extLst>
              <a:ext uri="{FF2B5EF4-FFF2-40B4-BE49-F238E27FC236}">
                <a16:creationId xmlns:a16="http://schemas.microsoft.com/office/drawing/2014/main" id="{647051EC-1A33-4F93-9609-DE477C512C56}"/>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67333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A96F16E-55D9-468B-83B4-DBE201F048A7}"/>
              </a:ext>
            </a:extLst>
          </p:cNvPr>
          <p:cNvSpPr>
            <a:spLocks noGrp="1"/>
          </p:cNvSpPr>
          <p:nvPr>
            <p:ph idx="1"/>
          </p:nvPr>
        </p:nvSpPr>
        <p:spPr>
          <a:xfrm>
            <a:off x="1451579" y="1816438"/>
            <a:ext cx="9603275" cy="4959499"/>
          </a:xfrm>
        </p:spPr>
        <p:txBody>
          <a:bodyPr>
            <a:normAutofit/>
          </a:bodyPr>
          <a:lstStyle/>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can be another way to use the same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XOR query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by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statement in the username field:</a:t>
            </a:r>
          </a:p>
          <a:p>
            <a:pPr marL="914400" algn="just">
              <a:lnSpc>
                <a:spcPct val="107000"/>
              </a:lnSpc>
            </a:pP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in password any thing can be written as its going to be comment it out.</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will get after this will be </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 --</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AND </a:t>
            </a:r>
            <a:r>
              <a:rPr lang="en-IN" sz="1800" u="sng" dirty="0" err="1">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u_pass</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 ="FASDF</a:t>
            </a:r>
            <a:r>
              <a:rPr lang="en-IN" sz="1800" b="1"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whole underlined part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 part executed will whole become true and return some value for the result. </a:t>
            </a:r>
          </a:p>
        </p:txBody>
      </p:sp>
      <p:sp>
        <p:nvSpPr>
          <p:cNvPr id="7" name="TextBox 6">
            <a:extLst>
              <a:ext uri="{FF2B5EF4-FFF2-40B4-BE49-F238E27FC236}">
                <a16:creationId xmlns:a16="http://schemas.microsoft.com/office/drawing/2014/main" id="{CD7AB124-D394-4EDB-B15A-3B56A82638C1}"/>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212752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BE14F7-3854-4AC1-829C-75040C4CCA54}"/>
              </a:ext>
            </a:extLst>
          </p:cNvPr>
          <p:cNvSpPr>
            <a:spLocks noGrp="1"/>
          </p:cNvSpPr>
          <p:nvPr>
            <p:ph idx="1"/>
          </p:nvPr>
        </p:nvSpPr>
        <p:spPr>
          <a:xfrm>
            <a:off x="1451579" y="1816439"/>
            <a:ext cx="9603275" cy="4385068"/>
          </a:xfrm>
        </p:spPr>
        <p:txBody>
          <a:bodyPr>
            <a:normAutofit/>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FALSE XOR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XOR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XOR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5" name="TextBox 4">
            <a:extLst>
              <a:ext uri="{FF2B5EF4-FFF2-40B4-BE49-F238E27FC236}">
                <a16:creationId xmlns:a16="http://schemas.microsoft.com/office/drawing/2014/main" id="{3DC0AD5D-94A3-461E-BA56-09EECBAA2FAB}"/>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2" name="Table 8">
            <a:extLst>
              <a:ext uri="{FF2B5EF4-FFF2-40B4-BE49-F238E27FC236}">
                <a16:creationId xmlns:a16="http://schemas.microsoft.com/office/drawing/2014/main" id="{DDABDA9B-9CCE-464C-822D-4ECFD8C0071B}"/>
              </a:ext>
            </a:extLst>
          </p:cNvPr>
          <p:cNvGraphicFramePr>
            <a:graphicFrameLocks noGrp="1"/>
          </p:cNvGraphicFramePr>
          <p:nvPr>
            <p:extLst>
              <p:ext uri="{D42A27DB-BD31-4B8C-83A1-F6EECF244321}">
                <p14:modId xmlns:p14="http://schemas.microsoft.com/office/powerpoint/2010/main" val="3093633417"/>
              </p:ext>
            </p:extLst>
          </p:nvPr>
        </p:nvGraphicFramePr>
        <p:xfrm>
          <a:off x="7420707" y="2065358"/>
          <a:ext cx="2822331" cy="182880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59431930"/>
                    </a:ext>
                  </a:extLst>
                </a:gridCol>
              </a:tblGrid>
              <a:tr h="0">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0</a:t>
                      </a:r>
                    </a:p>
                  </a:txBody>
                  <a:tcPr>
                    <a:solidFill>
                      <a:srgbClr val="FFFF00"/>
                    </a:solidFill>
                  </a:tcPr>
                </a:tc>
                <a:tc>
                  <a:txBody>
                    <a:bodyPr/>
                    <a:lstStyle/>
                    <a:p>
                      <a:r>
                        <a:rPr lang="en-IN" dirty="0"/>
                        <a:t>1</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1772541341"/>
                  </a:ext>
                </a:extLst>
              </a:tr>
              <a:tr h="338335">
                <a:tc>
                  <a:txBody>
                    <a:bodyPr/>
                    <a:lstStyle/>
                    <a:p>
                      <a:r>
                        <a:rPr lang="en-IN" dirty="0"/>
                        <a:t>0</a:t>
                      </a:r>
                    </a:p>
                  </a:txBody>
                  <a:tcPr>
                    <a:noFill/>
                  </a:tcPr>
                </a:tc>
                <a:tc>
                  <a:txBody>
                    <a:bodyPr/>
                    <a:lstStyle/>
                    <a:p>
                      <a:r>
                        <a:rPr lang="en-IN" dirty="0"/>
                        <a:t>0</a:t>
                      </a:r>
                    </a:p>
                  </a:txBody>
                  <a:tcPr>
                    <a:noFill/>
                  </a:tcPr>
                </a:tc>
                <a:tc>
                  <a:txBody>
                    <a:bodyPr/>
                    <a:lstStyle/>
                    <a:p>
                      <a:r>
                        <a:rPr lang="en-IN" dirty="0"/>
                        <a:t>FALSE</a:t>
                      </a:r>
                    </a:p>
                  </a:txBody>
                  <a:tcPr>
                    <a:noFill/>
                  </a:tcPr>
                </a:tc>
                <a:extLst>
                  <a:ext uri="{0D108BD9-81ED-4DB2-BD59-A6C34878D82A}">
                    <a16:rowId xmlns:a16="http://schemas.microsoft.com/office/drawing/2014/main" val="889379023"/>
                  </a:ext>
                </a:extLst>
              </a:tr>
            </a:tbl>
          </a:graphicData>
        </a:graphic>
      </p:graphicFrame>
    </p:spTree>
    <p:extLst>
      <p:ext uri="{BB962C8B-B14F-4D97-AF65-F5344CB8AC3E}">
        <p14:creationId xmlns:p14="http://schemas.microsoft.com/office/powerpoint/2010/main" val="299625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A379-A83B-452F-9EDD-D89BBB7238DB}"/>
              </a:ext>
            </a:extLst>
          </p:cNvPr>
          <p:cNvSpPr>
            <a:spLocks noGrp="1"/>
          </p:cNvSpPr>
          <p:nvPr>
            <p:ph type="title"/>
          </p:nvPr>
        </p:nvSpPr>
        <p:spPr>
          <a:xfrm>
            <a:off x="563672" y="82433"/>
            <a:ext cx="5532328" cy="1040109"/>
          </a:xfrm>
        </p:spPr>
        <p:txBody>
          <a:bodyPr/>
          <a:lstStyle/>
          <a:p>
            <a:r>
              <a:rPr lang="en-IN" b="0" i="0" dirty="0">
                <a:effectLst/>
                <a:latin typeface="Roboto"/>
              </a:rPr>
              <a:t>What is SQL injection?</a:t>
            </a:r>
            <a:br>
              <a:rPr lang="en-IN" b="0" i="0" dirty="0">
                <a:effectLst/>
                <a:latin typeface="Roboto"/>
              </a:rPr>
            </a:br>
            <a:endParaRPr lang="en-IN" dirty="0"/>
          </a:p>
        </p:txBody>
      </p:sp>
      <p:pic>
        <p:nvPicPr>
          <p:cNvPr id="6" name="Picture Placeholder 5">
            <a:extLst>
              <a:ext uri="{FF2B5EF4-FFF2-40B4-BE49-F238E27FC236}">
                <a16:creationId xmlns:a16="http://schemas.microsoft.com/office/drawing/2014/main" id="{8B0824FF-5262-4F69-84B7-8F050932662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340" r="10340"/>
          <a:stretch>
            <a:fillRect/>
          </a:stretch>
        </p:blipFill>
        <p:spPr>
          <a:xfrm>
            <a:off x="7872153" y="1122542"/>
            <a:ext cx="3300152" cy="3866327"/>
          </a:xfrm>
        </p:spPr>
      </p:pic>
      <p:sp>
        <p:nvSpPr>
          <p:cNvPr id="4" name="Text Placeholder 3">
            <a:extLst>
              <a:ext uri="{FF2B5EF4-FFF2-40B4-BE49-F238E27FC236}">
                <a16:creationId xmlns:a16="http://schemas.microsoft.com/office/drawing/2014/main" id="{EEA8B559-E3E1-44F0-B476-B8F6A15F4BCC}"/>
              </a:ext>
            </a:extLst>
          </p:cNvPr>
          <p:cNvSpPr>
            <a:spLocks noGrp="1"/>
          </p:cNvSpPr>
          <p:nvPr>
            <p:ph type="body" sz="half" idx="2"/>
          </p:nvPr>
        </p:nvSpPr>
        <p:spPr>
          <a:xfrm>
            <a:off x="702183" y="809050"/>
            <a:ext cx="5524404" cy="4809288"/>
          </a:xfrm>
          <a:solidFill>
            <a:schemeClr val="bg2"/>
          </a:solidFill>
        </p:spPr>
        <p:txBody>
          <a:bodyPr>
            <a:normAutofit fontScale="92500" lnSpcReduction="10000"/>
          </a:bodyPr>
          <a:lstStyle/>
          <a:p>
            <a:r>
              <a:rPr lang="en-US" b="0" i="0" dirty="0">
                <a:effectLst/>
                <a:latin typeface="Helvetica" panose="020B0604020202020204" pitchFamily="34" charset="0"/>
              </a:rPr>
              <a:t>SQL injection is a technique (like other web attack mechanisms) to attack data driven applications. This attack can bypass a firewall and can affect a fully patched system. The attacker takes the advantage of poorly filtered or not correctly escaped characters embedded in SQL statements into parsing variable data from user input. The attacker injects arbitrary data, most often a database query, into a string that’s eventually executed by the database through a web application (e.g. a login form).</a:t>
            </a:r>
          </a:p>
          <a:p>
            <a:r>
              <a:rPr lang="en-US" b="0" i="0" dirty="0">
                <a:effectLst/>
                <a:latin typeface="Helvetica" panose="020B0604020202020204" pitchFamily="34" charset="0"/>
              </a:rPr>
              <a:t>Through SQL Injection attacker can obtain unauthorized access to a database and can create, read, update, alter, or delete data stored in the back-end database. a SQL injection attack gives access to sensitive information such as social security numbers, credit card number or other financial data.</a:t>
            </a:r>
          </a:p>
          <a:p>
            <a:endParaRPr lang="en-US" b="0" i="0" dirty="0">
              <a:effectLst/>
              <a:latin typeface="Helvetica" panose="020B0604020202020204" pitchFamily="34" charset="0"/>
            </a:endParaRPr>
          </a:p>
          <a:p>
            <a:endParaRPr lang="en-IN" dirty="0"/>
          </a:p>
        </p:txBody>
      </p:sp>
    </p:spTree>
    <p:extLst>
      <p:ext uri="{BB962C8B-B14F-4D97-AF65-F5344CB8AC3E}">
        <p14:creationId xmlns:p14="http://schemas.microsoft.com/office/powerpoint/2010/main" val="335160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59B07-FC98-4A10-8DCA-35D35AD36264}"/>
              </a:ext>
            </a:extLst>
          </p:cNvPr>
          <p:cNvSpPr>
            <a:spLocks noGrp="1"/>
          </p:cNvSpPr>
          <p:nvPr>
            <p:ph idx="1"/>
          </p:nvPr>
        </p:nvSpPr>
        <p:spPr>
          <a:xfrm>
            <a:off x="1451579" y="2015732"/>
            <a:ext cx="10412175" cy="4197499"/>
          </a:xfrm>
        </p:spPr>
        <p:txBody>
          <a:bodyPr>
            <a:normAutofit/>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Using NOT operator with OR operator </a:t>
            </a:r>
          </a:p>
          <a:p>
            <a:pPr marL="6858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Taking NOT operator into consideration, we will make a wrong logical value i.e. which will generate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false </a:t>
            </a:r>
            <a:r>
              <a:rPr lang="en-IN" sz="1800" dirty="0">
                <a:effectLst/>
                <a:latin typeface="Calibri" panose="020F0502020204030204" pitchFamily="34" charset="0"/>
                <a:ea typeface="Calibri" panose="020F0502020204030204" pitchFamily="34" charset="0"/>
                <a:cs typeface="Times New Roman" panose="02020603050405020304" pitchFamily="18" charset="0"/>
              </a:rPr>
              <a:t>as a result, so the result after NOT of false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we will combine this result with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a:t>
            </a:r>
            <a:r>
              <a:rPr lang="en-IN" sz="1800" dirty="0">
                <a:effectLst/>
                <a:latin typeface="Calibri" panose="020F0502020204030204" pitchFamily="34" charset="0"/>
                <a:ea typeface="Calibri" panose="020F0502020204030204" pitchFamily="34" charset="0"/>
                <a:cs typeface="Times New Roman" panose="02020603050405020304" pitchFamily="18" charset="0"/>
              </a:rPr>
              <a:t> gate, getting the whole SQL statement result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The proposed value to be added in password column </a:t>
            </a:r>
            <a:r>
              <a:rPr lang="en-IN" sz="1800" b="1" u="sng"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not "a"="</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dirty="0"/>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SQL RESULTING STATEMENT: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not “a"="</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dirty="0"/>
          </a:p>
        </p:txBody>
      </p:sp>
      <p:sp>
        <p:nvSpPr>
          <p:cNvPr id="2" name="TextBox 1">
            <a:extLst>
              <a:ext uri="{FF2B5EF4-FFF2-40B4-BE49-F238E27FC236}">
                <a16:creationId xmlns:a16="http://schemas.microsoft.com/office/drawing/2014/main" id="{41E39375-902E-4990-BD28-BB870F8EBFE8}"/>
              </a:ext>
            </a:extLst>
          </p:cNvPr>
          <p:cNvSpPr txBox="1"/>
          <p:nvPr/>
        </p:nvSpPr>
        <p:spPr>
          <a:xfrm>
            <a:off x="1451579" y="949569"/>
            <a:ext cx="9603275" cy="369332"/>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PROPOSED APPROACH AND QUERIES </a:t>
            </a:r>
            <a:endParaRPr lang="en-IN" dirty="0"/>
          </a:p>
        </p:txBody>
      </p:sp>
    </p:spTree>
    <p:extLst>
      <p:ext uri="{BB962C8B-B14F-4D97-AF65-F5344CB8AC3E}">
        <p14:creationId xmlns:p14="http://schemas.microsoft.com/office/powerpoint/2010/main" val="355603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922A43D-2281-4517-815A-066E7BA8072E}"/>
              </a:ext>
            </a:extLst>
          </p:cNvPr>
          <p:cNvSpPr>
            <a:spLocks noGrp="1"/>
          </p:cNvSpPr>
          <p:nvPr>
            <p:ph idx="1"/>
          </p:nvPr>
        </p:nvSpPr>
        <p:spPr>
          <a:xfrm>
            <a:off x="1451579" y="1816439"/>
            <a:ext cx="9603275" cy="4385068"/>
          </a:xfrm>
        </p:spPr>
        <p:txBody>
          <a:bodyPr>
            <a:normAutofit lnSpcReduction="1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lets break the </a:t>
            </a:r>
            <a:r>
              <a:rPr lang="en-IN" b="1" dirty="0">
                <a:latin typeface="Calibri" panose="020F0502020204030204" pitchFamily="34" charset="0"/>
                <a:ea typeface="Calibri" panose="020F0502020204030204" pitchFamily="34" charset="0"/>
                <a:cs typeface="Times New Roman" panose="02020603050405020304" pitchFamily="18" charset="0"/>
              </a:rPr>
              <a:t>QUERY: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WHERE</a:t>
            </a:r>
          </a:p>
          <a:p>
            <a:pPr marL="0" indent="0">
              <a:buNone/>
            </a:pP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-&gt; This value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considered that we don’t 		          know the username of the person    </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value will also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just ended the string 		           to be entered in password column</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or not</a:t>
            </a:r>
          </a:p>
          <a:p>
            <a:pPr marL="0" indent="0">
              <a:buNone/>
            </a:pP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 </a:t>
            </a:r>
            <a:r>
              <a:rPr lang="en-IN" sz="2000" dirty="0">
                <a:effectLst/>
                <a:latin typeface="Calibri" panose="020F0502020204030204" pitchFamily="34" charset="0"/>
                <a:ea typeface="Calibri" panose="020F0502020204030204" pitchFamily="34" charset="0"/>
                <a:cs typeface="Times New Roman" panose="02020603050405020304" pitchFamily="18" charset="0"/>
              </a:rPr>
              <a:t>as this input is provided by us  </a:t>
            </a:r>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733D4E35-B410-4340-89EA-37E0016416A5}"/>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124462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250171F-5860-4440-9BC5-9D96A73D5DA4}"/>
              </a:ext>
            </a:extLst>
          </p:cNvPr>
          <p:cNvSpPr>
            <a:spLocks noGrp="1"/>
          </p:cNvSpPr>
          <p:nvPr>
            <p:ph idx="1"/>
          </p:nvPr>
        </p:nvSpPr>
        <p:spPr>
          <a:xfrm>
            <a:off x="1451579" y="1816439"/>
            <a:ext cx="9603275" cy="4385068"/>
          </a:xfrm>
        </p:spPr>
        <p:txBody>
          <a:bodyPr>
            <a:normAutofit fontScale="85000" lnSpcReduction="2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b="1" dirty="0">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or not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AND FALSE OR NOT FALSE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FALSE AND FALSE</a:t>
            </a:r>
            <a:r>
              <a:rPr lang="en-IN" b="1" dirty="0">
                <a:latin typeface="Calibri" panose="020F0502020204030204" pitchFamily="34" charset="0"/>
                <a:ea typeface="Calibri" panose="020F0502020204030204" pitchFamily="34" charset="0"/>
                <a:cs typeface="Times New Roman" panose="02020603050405020304" pitchFamily="18" charset="0"/>
              </a:rPr>
              <a:t>= FALSE</a:t>
            </a:r>
          </a:p>
          <a:p>
            <a:pPr marL="0" indent="0">
              <a:buNone/>
            </a:pPr>
            <a:r>
              <a:rPr lang="en-IN" dirty="0"/>
              <a:t>Query reduces to:</a:t>
            </a:r>
          </a:p>
          <a:p>
            <a:pPr marL="0" indent="0">
              <a:buNone/>
            </a:pPr>
            <a:r>
              <a:rPr lang="en-IN" dirty="0"/>
              <a:t>	</a:t>
            </a:r>
            <a:r>
              <a:rPr lang="en-IN" b="1" dirty="0">
                <a:latin typeface="Calibri" panose="020F0502020204030204" pitchFamily="34" charset="0"/>
                <a:ea typeface="Calibri" panose="020F0502020204030204" pitchFamily="34" charset="0"/>
                <a:cs typeface="Times New Roman" panose="02020603050405020304" pitchFamily="18" charset="0"/>
              </a:rPr>
              <a:t>FALSE OR NOT FALSE</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Also precedence of NOT is higher than </a:t>
            </a:r>
            <a:r>
              <a:rPr lang="en-IN" b="1" dirty="0" err="1">
                <a:latin typeface="Calibri" panose="020F0502020204030204" pitchFamily="34" charset="0"/>
                <a:ea typeface="Calibri" panose="020F0502020204030204" pitchFamily="34" charset="0"/>
                <a:cs typeface="Times New Roman" panose="02020603050405020304" pitchFamily="18" charset="0"/>
              </a:rPr>
              <a:t>OR,so</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NOT FALSE = TRUE</a:t>
            </a: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AND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OR NOT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3</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rd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7" name="TextBox 6">
            <a:extLst>
              <a:ext uri="{FF2B5EF4-FFF2-40B4-BE49-F238E27FC236}">
                <a16:creationId xmlns:a16="http://schemas.microsoft.com/office/drawing/2014/main" id="{E58909E8-9F4E-4BC1-9146-7AC59B4BE137}"/>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8" name="Table 8">
            <a:extLst>
              <a:ext uri="{FF2B5EF4-FFF2-40B4-BE49-F238E27FC236}">
                <a16:creationId xmlns:a16="http://schemas.microsoft.com/office/drawing/2014/main" id="{21E093D2-FB21-4DDA-AF97-F43BDC164432}"/>
              </a:ext>
            </a:extLst>
          </p:cNvPr>
          <p:cNvGraphicFramePr>
            <a:graphicFrameLocks noGrp="1"/>
          </p:cNvGraphicFramePr>
          <p:nvPr>
            <p:extLst>
              <p:ext uri="{D42A27DB-BD31-4B8C-83A1-F6EECF244321}">
                <p14:modId xmlns:p14="http://schemas.microsoft.com/office/powerpoint/2010/main" val="3837703706"/>
              </p:ext>
            </p:extLst>
          </p:nvPr>
        </p:nvGraphicFramePr>
        <p:xfrm>
          <a:off x="7420707" y="1816438"/>
          <a:ext cx="3763108" cy="329184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95405177"/>
                    </a:ext>
                  </a:extLst>
                </a:gridCol>
                <a:gridCol w="940777">
                  <a:extLst>
                    <a:ext uri="{9D8B030D-6E8A-4147-A177-3AD203B41FA5}">
                      <a16:colId xmlns:a16="http://schemas.microsoft.com/office/drawing/2014/main" val="2859431930"/>
                    </a:ext>
                  </a:extLst>
                </a:gridCol>
              </a:tblGrid>
              <a:tr h="338335">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3</a:t>
                      </a:r>
                      <a:r>
                        <a:rPr lang="en-IN" baseline="30000" dirty="0"/>
                        <a:t>rd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1772541341"/>
                  </a:ext>
                </a:extLst>
              </a:tr>
              <a:tr h="338335">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889379023"/>
                  </a:ext>
                </a:extLst>
              </a:tr>
              <a:tr h="338335">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2212838080"/>
                  </a:ext>
                </a:extLst>
              </a:tr>
              <a:tr h="338335">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2212641058"/>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3911194453"/>
                  </a:ext>
                </a:extLst>
              </a:tr>
              <a:tr h="338335">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2294375298"/>
                  </a:ext>
                </a:extLst>
              </a:tr>
            </a:tbl>
          </a:graphicData>
        </a:graphic>
      </p:graphicFrame>
    </p:spTree>
    <p:extLst>
      <p:ext uri="{BB962C8B-B14F-4D97-AF65-F5344CB8AC3E}">
        <p14:creationId xmlns:p14="http://schemas.microsoft.com/office/powerpoint/2010/main" val="4143359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A96F16E-55D9-468B-83B4-DBE201F048A7}"/>
              </a:ext>
            </a:extLst>
          </p:cNvPr>
          <p:cNvSpPr>
            <a:spLocks noGrp="1"/>
          </p:cNvSpPr>
          <p:nvPr>
            <p:ph idx="1"/>
          </p:nvPr>
        </p:nvSpPr>
        <p:spPr>
          <a:xfrm>
            <a:off x="1451579" y="1816438"/>
            <a:ext cx="9603275" cy="4959499"/>
          </a:xfrm>
        </p:spPr>
        <p:txBody>
          <a:bodyPr>
            <a:normAutofit/>
          </a:bodyPr>
          <a:lstStyle/>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can be another way to use the same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 query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by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statement in the username field:</a:t>
            </a:r>
          </a:p>
          <a:p>
            <a:pPr marL="914400" algn="just">
              <a:lnSpc>
                <a:spcPct val="107000"/>
              </a:lnSpc>
            </a:pP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not “a"="" –</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in password any thing can be written as its going to be comment it out.</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will get after this will be </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or not “a"="" --</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AND </a:t>
            </a:r>
            <a:r>
              <a:rPr lang="en-IN" sz="1800" u="sng" dirty="0" err="1">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u_pass</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 ="FASDF</a:t>
            </a:r>
            <a:r>
              <a:rPr lang="en-IN" sz="1800" b="1"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whole underlined part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 part executed will whole become true and return some value for the result. </a:t>
            </a:r>
          </a:p>
        </p:txBody>
      </p:sp>
      <p:sp>
        <p:nvSpPr>
          <p:cNvPr id="7" name="TextBox 6">
            <a:extLst>
              <a:ext uri="{FF2B5EF4-FFF2-40B4-BE49-F238E27FC236}">
                <a16:creationId xmlns:a16="http://schemas.microsoft.com/office/drawing/2014/main" id="{CD7AB124-D394-4EDB-B15A-3B56A82638C1}"/>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with </a:t>
            </a:r>
            <a:r>
              <a:rPr lang="en-IN" sz="3000" b="1" dirty="0" err="1">
                <a:latin typeface="Helvetica" panose="020B0604020202020204" pitchFamily="34" charset="0"/>
              </a:rPr>
              <a:t>NOToperator</a:t>
            </a:r>
            <a:r>
              <a:rPr lang="en-IN" sz="3000" b="1" dirty="0">
                <a:latin typeface="Helvetica" panose="020B0604020202020204" pitchFamily="34"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1995392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BE14F7-3854-4AC1-829C-75040C4CCA54}"/>
              </a:ext>
            </a:extLst>
          </p:cNvPr>
          <p:cNvSpPr>
            <a:spLocks noGrp="1"/>
          </p:cNvSpPr>
          <p:nvPr>
            <p:ph idx="1"/>
          </p:nvPr>
        </p:nvSpPr>
        <p:spPr>
          <a:xfrm>
            <a:off x="1451579" y="1816438"/>
            <a:ext cx="9603275" cy="5041561"/>
          </a:xfrm>
        </p:spPr>
        <p:txBody>
          <a:bodyPr>
            <a:normAutofit/>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or not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NOT FALSE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OR NOT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Also precedence of NOT is higher than </a:t>
            </a:r>
            <a:r>
              <a:rPr lang="en-IN" b="1" dirty="0" err="1">
                <a:latin typeface="Calibri" panose="020F0502020204030204" pitchFamily="34" charset="0"/>
                <a:ea typeface="Calibri" panose="020F0502020204030204" pitchFamily="34" charset="0"/>
                <a:cs typeface="Times New Roman" panose="02020603050405020304" pitchFamily="18" charset="0"/>
              </a:rPr>
              <a:t>OR,so</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NOT FALSE = TRUE</a:t>
            </a:r>
            <a:endParaRPr lang="en-IN" dirty="0"/>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5" name="TextBox 4">
            <a:extLst>
              <a:ext uri="{FF2B5EF4-FFF2-40B4-BE49-F238E27FC236}">
                <a16:creationId xmlns:a16="http://schemas.microsoft.com/office/drawing/2014/main" id="{3DC0AD5D-94A3-461E-BA56-09EECBAA2FAB}"/>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6" name="Table 8">
            <a:extLst>
              <a:ext uri="{FF2B5EF4-FFF2-40B4-BE49-F238E27FC236}">
                <a16:creationId xmlns:a16="http://schemas.microsoft.com/office/drawing/2014/main" id="{AA89586C-A326-46C6-98D5-5A41B5C76AA5}"/>
              </a:ext>
            </a:extLst>
          </p:cNvPr>
          <p:cNvGraphicFramePr>
            <a:graphicFrameLocks noGrp="1"/>
          </p:cNvGraphicFramePr>
          <p:nvPr>
            <p:extLst>
              <p:ext uri="{D42A27DB-BD31-4B8C-83A1-F6EECF244321}">
                <p14:modId xmlns:p14="http://schemas.microsoft.com/office/powerpoint/2010/main" val="3026984978"/>
              </p:ext>
            </p:extLst>
          </p:nvPr>
        </p:nvGraphicFramePr>
        <p:xfrm>
          <a:off x="7420707" y="2065358"/>
          <a:ext cx="2822331" cy="182880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59431930"/>
                    </a:ext>
                  </a:extLst>
                </a:gridCol>
              </a:tblGrid>
              <a:tr h="0">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1772541341"/>
                  </a:ext>
                </a:extLst>
              </a:tr>
              <a:tr h="338335">
                <a:tc>
                  <a:txBody>
                    <a:bodyPr/>
                    <a:lstStyle/>
                    <a:p>
                      <a:r>
                        <a:rPr lang="en-IN" dirty="0"/>
                        <a:t>0</a:t>
                      </a:r>
                    </a:p>
                  </a:txBody>
                  <a:tcPr>
                    <a:noFill/>
                  </a:tcPr>
                </a:tc>
                <a:tc>
                  <a:txBody>
                    <a:bodyPr/>
                    <a:lstStyle/>
                    <a:p>
                      <a:r>
                        <a:rPr lang="en-IN" dirty="0"/>
                        <a:t>1</a:t>
                      </a:r>
                    </a:p>
                  </a:txBody>
                  <a:tcPr>
                    <a:noFill/>
                  </a:tcPr>
                </a:tc>
                <a:tc>
                  <a:txBody>
                    <a:bodyPr/>
                    <a:lstStyle/>
                    <a:p>
                      <a:r>
                        <a:rPr lang="en-IN" dirty="0"/>
                        <a:t>FALSE</a:t>
                      </a:r>
                    </a:p>
                  </a:txBody>
                  <a:tcPr>
                    <a:noFill/>
                  </a:tcPr>
                </a:tc>
                <a:extLst>
                  <a:ext uri="{0D108BD9-81ED-4DB2-BD59-A6C34878D82A}">
                    <a16:rowId xmlns:a16="http://schemas.microsoft.com/office/drawing/2014/main" val="889379023"/>
                  </a:ext>
                </a:extLst>
              </a:tr>
            </a:tbl>
          </a:graphicData>
        </a:graphic>
      </p:graphicFrame>
    </p:spTree>
    <p:extLst>
      <p:ext uri="{BB962C8B-B14F-4D97-AF65-F5344CB8AC3E}">
        <p14:creationId xmlns:p14="http://schemas.microsoft.com/office/powerpoint/2010/main" val="2713082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59B07-FC98-4A10-8DCA-35D35AD36264}"/>
              </a:ext>
            </a:extLst>
          </p:cNvPr>
          <p:cNvSpPr>
            <a:spLocks noGrp="1"/>
          </p:cNvSpPr>
          <p:nvPr>
            <p:ph idx="1"/>
          </p:nvPr>
        </p:nvSpPr>
        <p:spPr>
          <a:xfrm>
            <a:off x="1451579" y="2015732"/>
            <a:ext cx="10412175" cy="4197499"/>
          </a:xfrm>
        </p:spPr>
        <p:txBody>
          <a:bodyPr>
            <a:normAutofit/>
          </a:bodyPr>
          <a:lstStyle/>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4</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Using NOT operator with </a:t>
            </a:r>
            <a:r>
              <a:rPr lang="en-IN" sz="1800" b="1" dirty="0">
                <a:latin typeface="Calibri" panose="020F0502020204030204" pitchFamily="34" charset="0"/>
                <a:ea typeface="Calibri" panose="020F0502020204030204" pitchFamily="34" charset="0"/>
                <a:cs typeface="Times New Roman" panose="02020603050405020304" pitchFamily="18" charset="0"/>
              </a:rPr>
              <a:t>X</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 operator </a:t>
            </a:r>
          </a:p>
          <a:p>
            <a:pPr marL="6858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Taking NOT operator into consideration, we will make a wrong logical value i.e. which will generate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false </a:t>
            </a:r>
            <a:r>
              <a:rPr lang="en-IN" sz="1800" dirty="0">
                <a:effectLst/>
                <a:latin typeface="Calibri" panose="020F0502020204030204" pitchFamily="34" charset="0"/>
                <a:ea typeface="Calibri" panose="020F0502020204030204" pitchFamily="34" charset="0"/>
                <a:cs typeface="Times New Roman" panose="02020603050405020304" pitchFamily="18" charset="0"/>
              </a:rPr>
              <a:t>as a result, so the result after NOT of false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we will combine this result with X</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a:t>
            </a:r>
            <a:r>
              <a:rPr lang="en-IN" sz="1800" dirty="0">
                <a:effectLst/>
                <a:latin typeface="Calibri" panose="020F0502020204030204" pitchFamily="34" charset="0"/>
                <a:ea typeface="Calibri" panose="020F0502020204030204" pitchFamily="34" charset="0"/>
                <a:cs typeface="Times New Roman" panose="02020603050405020304" pitchFamily="18" charset="0"/>
              </a:rPr>
              <a:t> gate, getting the whole SQL statement result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The proposed value to be added in password column </a:t>
            </a:r>
            <a:r>
              <a:rPr lang="en-IN" sz="1800" b="1" u="sng"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u="sng" dirty="0" err="1">
                <a:highlight>
                  <a:srgbClr val="FF0000"/>
                </a:highlight>
                <a:latin typeface="Calibri" panose="020F0502020204030204" pitchFamily="34" charset="0"/>
                <a:ea typeface="Calibri" panose="020F0502020204030204" pitchFamily="34" charset="0"/>
                <a:cs typeface="Times New Roman" panose="02020603050405020304" pitchFamily="18" charset="0"/>
              </a:rPr>
              <a:t>x</a:t>
            </a:r>
            <a:r>
              <a:rPr lang="en-IN" sz="1800" b="1" u="sng"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or</a:t>
            </a:r>
            <a:r>
              <a:rPr lang="en-IN" sz="1800" b="1" u="sng"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not "a"="</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dirty="0"/>
          </a:p>
          <a:p>
            <a:pPr marL="0" indent="0">
              <a:buNone/>
            </a:pPr>
            <a:r>
              <a:rPr lang="en-IN" sz="1800" b="1" dirty="0">
                <a:latin typeface="Calibri" panose="020F0502020204030204" pitchFamily="34" charset="0"/>
                <a:ea typeface="Calibri" panose="020F0502020204030204" pitchFamily="34" charset="0"/>
                <a:cs typeface="Times New Roman" panose="02020603050405020304" pitchFamily="18" charset="0"/>
              </a:rPr>
              <a:t>SQL RESULTING STATEMENT: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u_pass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not “a"="</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dirty="0"/>
          </a:p>
        </p:txBody>
      </p:sp>
      <p:sp>
        <p:nvSpPr>
          <p:cNvPr id="2" name="TextBox 1">
            <a:extLst>
              <a:ext uri="{FF2B5EF4-FFF2-40B4-BE49-F238E27FC236}">
                <a16:creationId xmlns:a16="http://schemas.microsoft.com/office/drawing/2014/main" id="{41E39375-902E-4990-BD28-BB870F8EBFE8}"/>
              </a:ext>
            </a:extLst>
          </p:cNvPr>
          <p:cNvSpPr txBox="1"/>
          <p:nvPr/>
        </p:nvSpPr>
        <p:spPr>
          <a:xfrm>
            <a:off x="1451579" y="949569"/>
            <a:ext cx="9603275" cy="369332"/>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PROPOSED APPROACH AND QUERIES </a:t>
            </a:r>
            <a:endParaRPr lang="en-IN" dirty="0"/>
          </a:p>
        </p:txBody>
      </p:sp>
    </p:spTree>
    <p:extLst>
      <p:ext uri="{BB962C8B-B14F-4D97-AF65-F5344CB8AC3E}">
        <p14:creationId xmlns:p14="http://schemas.microsoft.com/office/powerpoint/2010/main" val="289880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922A43D-2281-4517-815A-066E7BA8072E}"/>
              </a:ext>
            </a:extLst>
          </p:cNvPr>
          <p:cNvSpPr>
            <a:spLocks noGrp="1"/>
          </p:cNvSpPr>
          <p:nvPr>
            <p:ph idx="1"/>
          </p:nvPr>
        </p:nvSpPr>
        <p:spPr>
          <a:xfrm>
            <a:off x="1451579" y="1816439"/>
            <a:ext cx="9603275" cy="4385068"/>
          </a:xfrm>
        </p:spPr>
        <p:txBody>
          <a:bodyPr>
            <a:normAutofit lnSpcReduction="1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lets break the </a:t>
            </a:r>
            <a:r>
              <a:rPr lang="en-IN" b="1" dirty="0">
                <a:latin typeface="Calibri" panose="020F0502020204030204" pitchFamily="34" charset="0"/>
                <a:ea typeface="Calibri" panose="020F0502020204030204" pitchFamily="34" charset="0"/>
                <a:cs typeface="Times New Roman" panose="02020603050405020304" pitchFamily="18" charset="0"/>
              </a:rPr>
              <a:t>QUERY: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 FROM users </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WHERE</a:t>
            </a:r>
          </a:p>
          <a:p>
            <a:pPr marL="0" indent="0">
              <a:buNone/>
            </a:pP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-&gt; This value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considered that we don’t 		          know the username of the person    </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value will also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as we just ended the string 		           to be entered in password column</a:t>
            </a:r>
          </a:p>
          <a:p>
            <a:pPr marL="0" indent="0">
              <a:buNone/>
            </a:pP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not</a:t>
            </a:r>
          </a:p>
          <a:p>
            <a:pPr marL="0" indent="0">
              <a:buNone/>
            </a:pP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-&gt;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This will always return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false </a:t>
            </a:r>
            <a:r>
              <a:rPr lang="en-IN" sz="2000" dirty="0">
                <a:effectLst/>
                <a:latin typeface="Calibri" panose="020F0502020204030204" pitchFamily="34" charset="0"/>
                <a:ea typeface="Calibri" panose="020F0502020204030204" pitchFamily="34" charset="0"/>
                <a:cs typeface="Times New Roman" panose="02020603050405020304" pitchFamily="18" charset="0"/>
              </a:rPr>
              <a:t>as this input is provided by us  </a:t>
            </a:r>
          </a:p>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733D4E35-B410-4340-89EA-37E0016416A5}"/>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280663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250171F-5860-4440-9BC5-9D96A73D5DA4}"/>
              </a:ext>
            </a:extLst>
          </p:cNvPr>
          <p:cNvSpPr>
            <a:spLocks noGrp="1"/>
          </p:cNvSpPr>
          <p:nvPr>
            <p:ph idx="1"/>
          </p:nvPr>
        </p:nvSpPr>
        <p:spPr>
          <a:xfrm>
            <a:off x="1451579" y="1816439"/>
            <a:ext cx="9603275" cy="4385068"/>
          </a:xfrm>
        </p:spPr>
        <p:txBody>
          <a:bodyPr>
            <a:normAutofit fontScale="85000" lnSpcReduction="20000"/>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fasd</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u_pass</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b="1" dirty="0">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xor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not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AND FALSE XOR NOT FALSE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FALSE AND FALSE</a:t>
            </a:r>
            <a:r>
              <a:rPr lang="en-IN" b="1" dirty="0">
                <a:latin typeface="Calibri" panose="020F0502020204030204" pitchFamily="34" charset="0"/>
                <a:ea typeface="Calibri" panose="020F0502020204030204" pitchFamily="34" charset="0"/>
                <a:cs typeface="Times New Roman" panose="02020603050405020304" pitchFamily="18" charset="0"/>
              </a:rPr>
              <a:t>= FALSE</a:t>
            </a:r>
          </a:p>
          <a:p>
            <a:pPr marL="0" indent="0">
              <a:buNone/>
            </a:pPr>
            <a:r>
              <a:rPr lang="en-IN" dirty="0"/>
              <a:t>Query reduces to:</a:t>
            </a:r>
          </a:p>
          <a:p>
            <a:pPr marL="0" indent="0">
              <a:buNone/>
            </a:pPr>
            <a:r>
              <a:rPr lang="en-IN" dirty="0"/>
              <a:t>	</a:t>
            </a:r>
            <a:r>
              <a:rPr lang="en-IN" b="1" dirty="0">
                <a:latin typeface="Calibri" panose="020F0502020204030204" pitchFamily="34" charset="0"/>
                <a:ea typeface="Calibri" panose="020F0502020204030204" pitchFamily="34" charset="0"/>
                <a:cs typeface="Times New Roman" panose="02020603050405020304" pitchFamily="18" charset="0"/>
              </a:rPr>
              <a:t>FALSE XOR NOT FALSE</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Also precedence of NOT is higher than </a:t>
            </a:r>
            <a:r>
              <a:rPr lang="en-IN" b="1" dirty="0" err="1">
                <a:latin typeface="Calibri" panose="020F0502020204030204" pitchFamily="34" charset="0"/>
                <a:ea typeface="Calibri" panose="020F0502020204030204" pitchFamily="34" charset="0"/>
                <a:cs typeface="Times New Roman" panose="02020603050405020304" pitchFamily="18" charset="0"/>
              </a:rPr>
              <a:t>XOR,so</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NOT FALSE = TRUE</a:t>
            </a:r>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XOR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AND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X</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OR NOT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3</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rd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7" name="TextBox 6">
            <a:extLst>
              <a:ext uri="{FF2B5EF4-FFF2-40B4-BE49-F238E27FC236}">
                <a16:creationId xmlns:a16="http://schemas.microsoft.com/office/drawing/2014/main" id="{E58909E8-9F4E-4BC1-9146-7AC59B4BE137}"/>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8" name="Table 8">
            <a:extLst>
              <a:ext uri="{FF2B5EF4-FFF2-40B4-BE49-F238E27FC236}">
                <a16:creationId xmlns:a16="http://schemas.microsoft.com/office/drawing/2014/main" id="{21E093D2-FB21-4DDA-AF97-F43BDC164432}"/>
              </a:ext>
            </a:extLst>
          </p:cNvPr>
          <p:cNvGraphicFramePr>
            <a:graphicFrameLocks noGrp="1"/>
          </p:cNvGraphicFramePr>
          <p:nvPr>
            <p:extLst>
              <p:ext uri="{D42A27DB-BD31-4B8C-83A1-F6EECF244321}">
                <p14:modId xmlns:p14="http://schemas.microsoft.com/office/powerpoint/2010/main" val="769772910"/>
              </p:ext>
            </p:extLst>
          </p:nvPr>
        </p:nvGraphicFramePr>
        <p:xfrm>
          <a:off x="7420707" y="1816438"/>
          <a:ext cx="3763108" cy="329184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95405177"/>
                    </a:ext>
                  </a:extLst>
                </a:gridCol>
                <a:gridCol w="940777">
                  <a:extLst>
                    <a:ext uri="{9D8B030D-6E8A-4147-A177-3AD203B41FA5}">
                      <a16:colId xmlns:a16="http://schemas.microsoft.com/office/drawing/2014/main" val="2859431930"/>
                    </a:ext>
                  </a:extLst>
                </a:gridCol>
              </a:tblGrid>
              <a:tr h="338335">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3</a:t>
                      </a:r>
                      <a:r>
                        <a:rPr lang="en-IN" baseline="30000" dirty="0"/>
                        <a:t>rd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1772541341"/>
                  </a:ext>
                </a:extLst>
              </a:tr>
              <a:tr h="338335">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889379023"/>
                  </a:ext>
                </a:extLst>
              </a:tr>
              <a:tr h="338335">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TRUE</a:t>
                      </a:r>
                    </a:p>
                  </a:txBody>
                  <a:tcPr/>
                </a:tc>
                <a:extLst>
                  <a:ext uri="{0D108BD9-81ED-4DB2-BD59-A6C34878D82A}">
                    <a16:rowId xmlns:a16="http://schemas.microsoft.com/office/drawing/2014/main" val="2212838080"/>
                  </a:ext>
                </a:extLst>
              </a:tr>
              <a:tr h="338335">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2212641058"/>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3911194453"/>
                  </a:ext>
                </a:extLst>
              </a:tr>
              <a:tr h="338335">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FALSE</a:t>
                      </a:r>
                    </a:p>
                  </a:txBody>
                  <a:tcPr/>
                </a:tc>
                <a:extLst>
                  <a:ext uri="{0D108BD9-81ED-4DB2-BD59-A6C34878D82A}">
                    <a16:rowId xmlns:a16="http://schemas.microsoft.com/office/drawing/2014/main" val="2294375298"/>
                  </a:ext>
                </a:extLst>
              </a:tr>
            </a:tbl>
          </a:graphicData>
        </a:graphic>
      </p:graphicFrame>
    </p:spTree>
    <p:extLst>
      <p:ext uri="{BB962C8B-B14F-4D97-AF65-F5344CB8AC3E}">
        <p14:creationId xmlns:p14="http://schemas.microsoft.com/office/powerpoint/2010/main" val="284065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A96F16E-55D9-468B-83B4-DBE201F048A7}"/>
              </a:ext>
            </a:extLst>
          </p:cNvPr>
          <p:cNvSpPr>
            <a:spLocks noGrp="1"/>
          </p:cNvSpPr>
          <p:nvPr>
            <p:ph idx="1"/>
          </p:nvPr>
        </p:nvSpPr>
        <p:spPr>
          <a:xfrm>
            <a:off x="1451579" y="1816438"/>
            <a:ext cx="9603275" cy="4959499"/>
          </a:xfrm>
        </p:spPr>
        <p:txBody>
          <a:bodyPr>
            <a:normAutofit/>
          </a:bodyPr>
          <a:lstStyle/>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can be another way to use the same X</a:t>
            </a:r>
            <a:r>
              <a:rPr lang="en-IN" sz="1800" b="1" dirty="0">
                <a:effectLst/>
                <a:latin typeface="Calibri" panose="020F0502020204030204" pitchFamily="34" charset="0"/>
                <a:ea typeface="Calibri" panose="020F0502020204030204" pitchFamily="34" charset="0"/>
                <a:cs typeface="Times New Roman" panose="02020603050405020304" pitchFamily="18" charset="0"/>
              </a:rPr>
              <a:t>OR query</a:t>
            </a:r>
            <a:r>
              <a:rPr lang="en-IN" sz="1800" dirty="0">
                <a:effectLst/>
                <a:latin typeface="Calibri" panose="020F0502020204030204" pitchFamily="34" charset="0"/>
                <a:ea typeface="Calibri" panose="020F0502020204030204" pitchFamily="34" charset="0"/>
                <a:cs typeface="Times New Roman" panose="02020603050405020304" pitchFamily="18" charset="0"/>
              </a:rPr>
              <a:t> by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statement in the username field:</a:t>
            </a:r>
          </a:p>
          <a:p>
            <a:pPr marL="914400" algn="just">
              <a:lnSpc>
                <a:spcPct val="107000"/>
              </a:lnSpc>
            </a:pP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not “a"="" –</a:t>
            </a:r>
            <a:endPar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in password any thing can be written as its going to be comment it out.</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resulting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SQL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will get after this will be </a:t>
            </a:r>
          </a:p>
          <a:p>
            <a:pPr marL="9144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 * FROM users WHERE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u_name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xor</a:t>
            </a:r>
            <a:r>
              <a:rPr lang="en-IN" sz="18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not “a"="" --</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AND </a:t>
            </a:r>
            <a:r>
              <a:rPr lang="en-IN" sz="1800" u="sng" dirty="0" err="1">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u_pass</a:t>
            </a:r>
            <a:r>
              <a:rPr lang="en-IN" sz="1800"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 ="FASDF</a:t>
            </a:r>
            <a:r>
              <a:rPr lang="en-IN" sz="1800" b="1" u="sng"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whole underlined part will be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 part executed will whole become true and return some value for the result. </a:t>
            </a:r>
          </a:p>
        </p:txBody>
      </p:sp>
      <p:sp>
        <p:nvSpPr>
          <p:cNvPr id="7" name="TextBox 6">
            <a:extLst>
              <a:ext uri="{FF2B5EF4-FFF2-40B4-BE49-F238E27FC236}">
                <a16:creationId xmlns:a16="http://schemas.microsoft.com/office/drawing/2014/main" id="{CD7AB124-D394-4EDB-B15A-3B56A82638C1}"/>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spTree>
    <p:extLst>
      <p:ext uri="{BB962C8B-B14F-4D97-AF65-F5344CB8AC3E}">
        <p14:creationId xmlns:p14="http://schemas.microsoft.com/office/powerpoint/2010/main" val="631900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BE14F7-3854-4AC1-829C-75040C4CCA54}"/>
              </a:ext>
            </a:extLst>
          </p:cNvPr>
          <p:cNvSpPr>
            <a:spLocks noGrp="1"/>
          </p:cNvSpPr>
          <p:nvPr>
            <p:ph idx="1"/>
          </p:nvPr>
        </p:nvSpPr>
        <p:spPr>
          <a:xfrm>
            <a:off x="1451579" y="1816438"/>
            <a:ext cx="9603275" cy="5041561"/>
          </a:xfrm>
        </p:spPr>
        <p:txBody>
          <a:bodyPr>
            <a:normAutofit/>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So the combined Boolean result will be</a:t>
            </a:r>
          </a:p>
          <a:p>
            <a:pPr marL="0" indent="0">
              <a:buNone/>
            </a:pPr>
            <a:r>
              <a:rPr lang="en-IN" sz="20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u_name</a:t>
            </a:r>
            <a:r>
              <a:rPr lang="en-IN" sz="20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or</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not </a:t>
            </a:r>
            <a:r>
              <a:rPr lang="en-IN" sz="2000" b="1"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TRUE</a:t>
            </a:r>
          </a:p>
          <a:p>
            <a:pPr marL="0" indent="0">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So solving </a:t>
            </a:r>
            <a:r>
              <a:rPr lang="en-IN" b="1" dirty="0">
                <a:latin typeface="Calibri" panose="020F0502020204030204" pitchFamily="34" charset="0"/>
                <a:ea typeface="Calibri" panose="020F0502020204030204" pitchFamily="34" charset="0"/>
                <a:cs typeface="Times New Roman" panose="02020603050405020304" pitchFamily="18" charset="0"/>
              </a:rPr>
              <a:t>it:</a:t>
            </a: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FALSE OR NOT FALSE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1</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st</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b="1" dirty="0">
                <a:highlight>
                  <a:srgbClr val="C0C0C0"/>
                </a:highlight>
                <a:latin typeface="Calibri" panose="020F0502020204030204" pitchFamily="34" charset="0"/>
                <a:ea typeface="Calibri" panose="020F0502020204030204" pitchFamily="34" charset="0"/>
                <a:cs typeface="Times New Roman" panose="02020603050405020304" pitchFamily="18" charset="0"/>
              </a:rPr>
              <a:t>XOR NOT </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2</a:t>
            </a:r>
            <a:r>
              <a:rPr lang="en-IN" baseline="30000" dirty="0">
                <a:highlight>
                  <a:srgbClr val="C0C0C0"/>
                </a:highlight>
                <a:latin typeface="Calibri" panose="020F0502020204030204" pitchFamily="34" charset="0"/>
                <a:ea typeface="Calibri" panose="020F0502020204030204" pitchFamily="34" charset="0"/>
                <a:cs typeface="Times New Roman" panose="02020603050405020304" pitchFamily="18" charset="0"/>
              </a:rPr>
              <a:t>nd</a:t>
            </a:r>
            <a:r>
              <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rPr>
              <a:t> </a:t>
            </a:r>
            <a:r>
              <a:rPr lang="en-IN" dirty="0" err="1">
                <a:highlight>
                  <a:srgbClr val="C0C0C0"/>
                </a:highlight>
                <a:latin typeface="Calibri" panose="020F0502020204030204" pitchFamily="34" charset="0"/>
                <a:ea typeface="Calibri" panose="020F0502020204030204" pitchFamily="34" charset="0"/>
                <a:cs typeface="Times New Roman" panose="02020603050405020304" pitchFamily="18" charset="0"/>
              </a:rPr>
              <a:t>val</a:t>
            </a:r>
            <a:endParaRPr lang="en-IN" dirty="0"/>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Also precedence of NOT is higher than </a:t>
            </a:r>
            <a:r>
              <a:rPr lang="en-IN" b="1" dirty="0" err="1">
                <a:latin typeface="Calibri" panose="020F0502020204030204" pitchFamily="34" charset="0"/>
                <a:ea typeface="Calibri" panose="020F0502020204030204" pitchFamily="34" charset="0"/>
                <a:cs typeface="Times New Roman" panose="02020603050405020304" pitchFamily="18" charset="0"/>
              </a:rPr>
              <a:t>XOR,so</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dirty="0">
                <a:latin typeface="Calibri" panose="020F0502020204030204" pitchFamily="34" charset="0"/>
                <a:ea typeface="Calibri" panose="020F0502020204030204" pitchFamily="34" charset="0"/>
                <a:cs typeface="Times New Roman" panose="02020603050405020304" pitchFamily="18" charset="0"/>
              </a:rPr>
              <a:t>	NOT FALSE = TRUE</a:t>
            </a:r>
            <a:endParaRPr lang="en-IN" dirty="0"/>
          </a:p>
          <a:p>
            <a:pPr marL="0" indent="0">
              <a:buNone/>
            </a:pPr>
            <a:r>
              <a:rPr lang="en-IN" dirty="0"/>
              <a:t>We know </a:t>
            </a:r>
            <a:r>
              <a:rPr lang="en-IN" dirty="0">
                <a:latin typeface="Calibri" panose="020F0502020204030204" pitchFamily="34" charset="0"/>
                <a:ea typeface="Calibri" panose="020F0502020204030204" pitchFamily="34" charset="0"/>
                <a:cs typeface="Times New Roman" panose="02020603050405020304" pitchFamily="18" charset="0"/>
              </a:rPr>
              <a:t>FALSE OR TRUE</a:t>
            </a:r>
            <a:r>
              <a:rPr lang="en-IN" b="1" dirty="0">
                <a:latin typeface="Calibri" panose="020F0502020204030204" pitchFamily="34" charset="0"/>
                <a:ea typeface="Calibri" panose="020F0502020204030204" pitchFamily="34" charset="0"/>
                <a:cs typeface="Times New Roman" panose="02020603050405020304" pitchFamily="18" charset="0"/>
              </a:rPr>
              <a:t>= TRUE				</a:t>
            </a:r>
            <a:endParaRPr lang="en-IN" dirty="0">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cs typeface="Times New Roman" panose="02020603050405020304" pitchFamily="18" charset="0"/>
              </a:rPr>
              <a:t>Therefore the value we got as a result is </a:t>
            </a:r>
            <a:r>
              <a:rPr lang="en-IN" b="1" dirty="0">
                <a:latin typeface="Calibri" panose="020F0502020204030204" pitchFamily="34" charset="0"/>
                <a:ea typeface="Calibri" panose="020F0502020204030204" pitchFamily="34" charset="0"/>
                <a:cs typeface="Times New Roman" panose="02020603050405020304" pitchFamily="18" charset="0"/>
              </a:rPr>
              <a:t>TRUE.		</a:t>
            </a:r>
            <a:endParaRPr lang="en-IN" dirty="0"/>
          </a:p>
          <a:p>
            <a:pPr marL="0" indent="0">
              <a:buNone/>
            </a:pPr>
            <a:endParaRPr lang="en-IN" dirty="0"/>
          </a:p>
        </p:txBody>
      </p:sp>
      <p:sp>
        <p:nvSpPr>
          <p:cNvPr id="5" name="TextBox 4">
            <a:extLst>
              <a:ext uri="{FF2B5EF4-FFF2-40B4-BE49-F238E27FC236}">
                <a16:creationId xmlns:a16="http://schemas.microsoft.com/office/drawing/2014/main" id="{3DC0AD5D-94A3-461E-BA56-09EECBAA2FAB}"/>
              </a:ext>
            </a:extLst>
          </p:cNvPr>
          <p:cNvSpPr txBox="1"/>
          <p:nvPr/>
        </p:nvSpPr>
        <p:spPr>
          <a:xfrm>
            <a:off x="1451579" y="1114656"/>
            <a:ext cx="9603275" cy="1323439"/>
          </a:xfrm>
          <a:prstGeom prst="rect">
            <a:avLst/>
          </a:prstGeom>
          <a:noFill/>
        </p:spPr>
        <p:txBody>
          <a:bodyPr wrap="square" rtlCol="0">
            <a:spAutoFit/>
          </a:bodyPr>
          <a:lstStyle/>
          <a:p>
            <a:r>
              <a:rPr lang="en-IN" sz="3000" b="1" dirty="0">
                <a:latin typeface="Helvetica" panose="020B0604020202020204" pitchFamily="34" charset="0"/>
              </a:rPr>
              <a:t>ANALYSING QUERY for XOR with NOT operator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dirty="0"/>
              <a:t> </a:t>
            </a:r>
          </a:p>
        </p:txBody>
      </p:sp>
      <p:graphicFrame>
        <p:nvGraphicFramePr>
          <p:cNvPr id="6" name="Table 8">
            <a:extLst>
              <a:ext uri="{FF2B5EF4-FFF2-40B4-BE49-F238E27FC236}">
                <a16:creationId xmlns:a16="http://schemas.microsoft.com/office/drawing/2014/main" id="{AA89586C-A326-46C6-98D5-5A41B5C76AA5}"/>
              </a:ext>
            </a:extLst>
          </p:cNvPr>
          <p:cNvGraphicFramePr>
            <a:graphicFrameLocks noGrp="1"/>
          </p:cNvGraphicFramePr>
          <p:nvPr>
            <p:extLst>
              <p:ext uri="{D42A27DB-BD31-4B8C-83A1-F6EECF244321}">
                <p14:modId xmlns:p14="http://schemas.microsoft.com/office/powerpoint/2010/main" val="1673149365"/>
              </p:ext>
            </p:extLst>
          </p:nvPr>
        </p:nvGraphicFramePr>
        <p:xfrm>
          <a:off x="7420707" y="2065358"/>
          <a:ext cx="2822331" cy="1828800"/>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val="1696414985"/>
                    </a:ext>
                  </a:extLst>
                </a:gridCol>
                <a:gridCol w="940777">
                  <a:extLst>
                    <a:ext uri="{9D8B030D-6E8A-4147-A177-3AD203B41FA5}">
                      <a16:colId xmlns:a16="http://schemas.microsoft.com/office/drawing/2014/main" val="3721023"/>
                    </a:ext>
                  </a:extLst>
                </a:gridCol>
                <a:gridCol w="940777">
                  <a:extLst>
                    <a:ext uri="{9D8B030D-6E8A-4147-A177-3AD203B41FA5}">
                      <a16:colId xmlns:a16="http://schemas.microsoft.com/office/drawing/2014/main" val="2859431930"/>
                    </a:ext>
                  </a:extLst>
                </a:gridCol>
              </a:tblGrid>
              <a:tr h="0">
                <a:tc>
                  <a:txBody>
                    <a:bodyPr/>
                    <a:lstStyle/>
                    <a:p>
                      <a:r>
                        <a:rPr lang="en-IN" dirty="0"/>
                        <a:t>1</a:t>
                      </a:r>
                      <a:r>
                        <a:rPr lang="en-IN" baseline="30000" dirty="0"/>
                        <a:t>st</a:t>
                      </a:r>
                      <a:r>
                        <a:rPr lang="en-IN" dirty="0"/>
                        <a:t> </a:t>
                      </a:r>
                      <a:r>
                        <a:rPr lang="en-IN" dirty="0" err="1"/>
                        <a:t>val</a:t>
                      </a:r>
                      <a:endParaRPr lang="en-IN" dirty="0"/>
                    </a:p>
                  </a:txBody>
                  <a:tcPr/>
                </a:tc>
                <a:tc>
                  <a:txBody>
                    <a:bodyPr/>
                    <a:lstStyle/>
                    <a:p>
                      <a:r>
                        <a:rPr lang="en-IN" dirty="0"/>
                        <a:t>2</a:t>
                      </a:r>
                      <a:r>
                        <a:rPr lang="en-IN" baseline="30000" dirty="0"/>
                        <a:t>nd</a:t>
                      </a:r>
                      <a:r>
                        <a:rPr lang="en-IN" dirty="0"/>
                        <a:t> </a:t>
                      </a:r>
                      <a:r>
                        <a:rPr lang="en-IN" dirty="0" err="1"/>
                        <a:t>val</a:t>
                      </a:r>
                      <a:endParaRPr lang="en-IN" dirty="0"/>
                    </a:p>
                  </a:txBody>
                  <a:tcPr/>
                </a:tc>
                <a:tc>
                  <a:txBody>
                    <a:bodyPr/>
                    <a:lstStyle/>
                    <a:p>
                      <a:r>
                        <a:rPr lang="en-IN" dirty="0"/>
                        <a:t>Result</a:t>
                      </a:r>
                    </a:p>
                  </a:txBody>
                  <a:tcPr/>
                </a:tc>
                <a:extLst>
                  <a:ext uri="{0D108BD9-81ED-4DB2-BD59-A6C34878D82A}">
                    <a16:rowId xmlns:a16="http://schemas.microsoft.com/office/drawing/2014/main" val="4294366420"/>
                  </a:ext>
                </a:extLst>
              </a:tr>
              <a:tr h="338335">
                <a:tc>
                  <a:txBody>
                    <a:bodyPr/>
                    <a:lstStyle/>
                    <a:p>
                      <a:r>
                        <a:rPr lang="en-IN" dirty="0"/>
                        <a:t>1</a:t>
                      </a:r>
                    </a:p>
                  </a:txBody>
                  <a:tcPr/>
                </a:tc>
                <a:tc>
                  <a:txBody>
                    <a:bodyPr/>
                    <a:lstStyle/>
                    <a:p>
                      <a:r>
                        <a:rPr lang="en-IN" dirty="0"/>
                        <a:t>0</a:t>
                      </a:r>
                    </a:p>
                  </a:txBody>
                  <a:tcPr/>
                </a:tc>
                <a:tc>
                  <a:txBody>
                    <a:bodyPr/>
                    <a:lstStyle/>
                    <a:p>
                      <a:r>
                        <a:rPr lang="en-IN" dirty="0"/>
                        <a:t>FALSE</a:t>
                      </a:r>
                    </a:p>
                  </a:txBody>
                  <a:tcPr/>
                </a:tc>
                <a:extLst>
                  <a:ext uri="{0D108BD9-81ED-4DB2-BD59-A6C34878D82A}">
                    <a16:rowId xmlns:a16="http://schemas.microsoft.com/office/drawing/2014/main" val="4158306358"/>
                  </a:ext>
                </a:extLst>
              </a:tr>
              <a:tr h="338335">
                <a:tc>
                  <a:txBody>
                    <a:bodyPr/>
                    <a:lstStyle/>
                    <a:p>
                      <a:r>
                        <a:rPr lang="en-IN" dirty="0"/>
                        <a:t>1</a:t>
                      </a:r>
                    </a:p>
                  </a:txBody>
                  <a:tcPr/>
                </a:tc>
                <a:tc>
                  <a:txBody>
                    <a:bodyPr/>
                    <a:lstStyle/>
                    <a:p>
                      <a:r>
                        <a:rPr lang="en-IN" dirty="0"/>
                        <a:t>1</a:t>
                      </a:r>
                    </a:p>
                  </a:txBody>
                  <a:tcPr/>
                </a:tc>
                <a:tc>
                  <a:txBody>
                    <a:bodyPr/>
                    <a:lstStyle/>
                    <a:p>
                      <a:r>
                        <a:rPr lang="en-IN" dirty="0"/>
                        <a:t>TRUE</a:t>
                      </a:r>
                    </a:p>
                  </a:txBody>
                  <a:tcPr/>
                </a:tc>
                <a:extLst>
                  <a:ext uri="{0D108BD9-81ED-4DB2-BD59-A6C34878D82A}">
                    <a16:rowId xmlns:a16="http://schemas.microsoft.com/office/drawing/2014/main" val="664337281"/>
                  </a:ext>
                </a:extLst>
              </a:tr>
              <a:tr h="338335">
                <a:tc>
                  <a:txBody>
                    <a:bodyPr/>
                    <a:lstStyle/>
                    <a:p>
                      <a:r>
                        <a:rPr lang="en-IN" dirty="0"/>
                        <a:t>0</a:t>
                      </a:r>
                    </a:p>
                  </a:txBody>
                  <a:tcPr>
                    <a:solidFill>
                      <a:srgbClr val="FFFF00"/>
                    </a:solidFill>
                  </a:tcPr>
                </a:tc>
                <a:tc>
                  <a:txBody>
                    <a:bodyPr/>
                    <a:lstStyle/>
                    <a:p>
                      <a:r>
                        <a:rPr lang="en-IN" dirty="0"/>
                        <a:t>0</a:t>
                      </a:r>
                    </a:p>
                  </a:txBody>
                  <a:tcPr>
                    <a:solidFill>
                      <a:srgbClr val="FFFF00"/>
                    </a:solidFill>
                  </a:tcPr>
                </a:tc>
                <a:tc>
                  <a:txBody>
                    <a:bodyPr/>
                    <a:lstStyle/>
                    <a:p>
                      <a:r>
                        <a:rPr lang="en-IN" dirty="0"/>
                        <a:t>TRUE</a:t>
                      </a:r>
                    </a:p>
                  </a:txBody>
                  <a:tcPr>
                    <a:solidFill>
                      <a:srgbClr val="FFFF00"/>
                    </a:solidFill>
                  </a:tcPr>
                </a:tc>
                <a:extLst>
                  <a:ext uri="{0D108BD9-81ED-4DB2-BD59-A6C34878D82A}">
                    <a16:rowId xmlns:a16="http://schemas.microsoft.com/office/drawing/2014/main" val="1772541341"/>
                  </a:ext>
                </a:extLst>
              </a:tr>
              <a:tr h="338335">
                <a:tc>
                  <a:txBody>
                    <a:bodyPr/>
                    <a:lstStyle/>
                    <a:p>
                      <a:r>
                        <a:rPr lang="en-IN" dirty="0"/>
                        <a:t>0</a:t>
                      </a:r>
                    </a:p>
                  </a:txBody>
                  <a:tcPr>
                    <a:noFill/>
                  </a:tcPr>
                </a:tc>
                <a:tc>
                  <a:txBody>
                    <a:bodyPr/>
                    <a:lstStyle/>
                    <a:p>
                      <a:r>
                        <a:rPr lang="en-IN" dirty="0"/>
                        <a:t>1</a:t>
                      </a:r>
                    </a:p>
                  </a:txBody>
                  <a:tcPr>
                    <a:noFill/>
                  </a:tcPr>
                </a:tc>
                <a:tc>
                  <a:txBody>
                    <a:bodyPr/>
                    <a:lstStyle/>
                    <a:p>
                      <a:r>
                        <a:rPr lang="en-IN" dirty="0"/>
                        <a:t>FALSE</a:t>
                      </a:r>
                    </a:p>
                  </a:txBody>
                  <a:tcPr>
                    <a:noFill/>
                  </a:tcPr>
                </a:tc>
                <a:extLst>
                  <a:ext uri="{0D108BD9-81ED-4DB2-BD59-A6C34878D82A}">
                    <a16:rowId xmlns:a16="http://schemas.microsoft.com/office/drawing/2014/main" val="889379023"/>
                  </a:ext>
                </a:extLst>
              </a:tr>
            </a:tbl>
          </a:graphicData>
        </a:graphic>
      </p:graphicFrame>
    </p:spTree>
    <p:extLst>
      <p:ext uri="{BB962C8B-B14F-4D97-AF65-F5344CB8AC3E}">
        <p14:creationId xmlns:p14="http://schemas.microsoft.com/office/powerpoint/2010/main" val="328562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6248-30EB-4A10-9DB3-F41A62F1F47E}"/>
              </a:ext>
            </a:extLst>
          </p:cNvPr>
          <p:cNvSpPr>
            <a:spLocks noGrp="1"/>
          </p:cNvSpPr>
          <p:nvPr>
            <p:ph type="title"/>
          </p:nvPr>
        </p:nvSpPr>
        <p:spPr/>
        <p:txBody>
          <a:bodyPr/>
          <a:lstStyle/>
          <a:p>
            <a:r>
              <a:rPr lang="en-IN" b="0" i="0" dirty="0">
                <a:effectLst/>
                <a:latin typeface="Roboto"/>
              </a:rPr>
              <a:t>Why SQL injection?</a:t>
            </a:r>
          </a:p>
        </p:txBody>
      </p:sp>
      <p:sp>
        <p:nvSpPr>
          <p:cNvPr id="3" name="Content Placeholder 2">
            <a:extLst>
              <a:ext uri="{FF2B5EF4-FFF2-40B4-BE49-F238E27FC236}">
                <a16:creationId xmlns:a16="http://schemas.microsoft.com/office/drawing/2014/main" id="{68E1E47E-157A-4485-87ED-ADCF954AA19A}"/>
              </a:ext>
            </a:extLst>
          </p:cNvPr>
          <p:cNvSpPr>
            <a:spLocks noGrp="1"/>
          </p:cNvSpPr>
          <p:nvPr>
            <p:ph idx="1"/>
          </p:nvPr>
        </p:nvSpPr>
        <p:spPr/>
        <p:txBody>
          <a:bodyPr>
            <a:normAutofit lnSpcReduction="10000"/>
          </a:bodyPr>
          <a:lstStyle/>
          <a:p>
            <a:pPr marL="0" indent="0">
              <a:buNone/>
            </a:pPr>
            <a:r>
              <a:rPr lang="en-US" b="0" i="0" dirty="0">
                <a:effectLst/>
                <a:latin typeface="Helvetica" panose="020B0604020202020204" pitchFamily="34" charset="0"/>
              </a:rPr>
              <a:t>-Identify injectable parameters.</a:t>
            </a:r>
            <a:br>
              <a:rPr lang="en-US" dirty="0"/>
            </a:br>
            <a:r>
              <a:rPr lang="en-US" b="0" i="0" dirty="0">
                <a:effectLst/>
                <a:latin typeface="Helvetica" panose="020B0604020202020204" pitchFamily="34" charset="0"/>
              </a:rPr>
              <a:t>- Identify the database type and version.</a:t>
            </a:r>
            <a:br>
              <a:rPr lang="en-US" dirty="0"/>
            </a:br>
            <a:r>
              <a:rPr lang="en-US" b="0" i="0" dirty="0">
                <a:effectLst/>
                <a:latin typeface="Helvetica" panose="020B0604020202020204" pitchFamily="34" charset="0"/>
              </a:rPr>
              <a:t>- Discover database schema.</a:t>
            </a:r>
            <a:br>
              <a:rPr lang="en-US" dirty="0"/>
            </a:br>
            <a:r>
              <a:rPr lang="en-US" b="0" i="0" dirty="0">
                <a:effectLst/>
                <a:latin typeface="Helvetica" panose="020B0604020202020204" pitchFamily="34" charset="0"/>
              </a:rPr>
              <a:t>- Extracting data.</a:t>
            </a:r>
            <a:br>
              <a:rPr lang="en-US" dirty="0"/>
            </a:br>
            <a:r>
              <a:rPr lang="en-US" b="0" i="0" dirty="0">
                <a:effectLst/>
                <a:latin typeface="Helvetica" panose="020B0604020202020204" pitchFamily="34" charset="0"/>
              </a:rPr>
              <a:t>- Insert, modify or delete data.</a:t>
            </a:r>
            <a:br>
              <a:rPr lang="en-US" dirty="0"/>
            </a:br>
            <a:r>
              <a:rPr lang="en-US" b="0" i="0" dirty="0">
                <a:effectLst/>
                <a:latin typeface="Helvetica" panose="020B0604020202020204" pitchFamily="34" charset="0"/>
              </a:rPr>
              <a:t>- Denial of service to authorized users by locking or deleting tables.</a:t>
            </a:r>
            <a:br>
              <a:rPr lang="en-US" dirty="0"/>
            </a:br>
            <a:r>
              <a:rPr lang="en-US" b="0" i="0" dirty="0">
                <a:effectLst/>
                <a:latin typeface="Helvetica" panose="020B0604020202020204" pitchFamily="34" charset="0"/>
              </a:rPr>
              <a:t>- Bypassing authentication.</a:t>
            </a:r>
            <a:br>
              <a:rPr lang="en-US" dirty="0"/>
            </a:br>
            <a:r>
              <a:rPr lang="en-US" b="0" i="0" dirty="0">
                <a:effectLst/>
                <a:latin typeface="Helvetica" panose="020B0604020202020204" pitchFamily="34" charset="0"/>
              </a:rPr>
              <a:t>- Privilege escalation.</a:t>
            </a:r>
            <a:br>
              <a:rPr lang="en-US" dirty="0"/>
            </a:br>
            <a:r>
              <a:rPr lang="en-US" b="0" i="0" dirty="0">
                <a:effectLst/>
                <a:latin typeface="Helvetica" panose="020B0604020202020204" pitchFamily="34" charset="0"/>
              </a:rPr>
              <a:t>- Execute remote commands by calling stored functions within the DBMS which are reserved for administrators.</a:t>
            </a:r>
            <a:endParaRPr lang="en-IN" dirty="0"/>
          </a:p>
        </p:txBody>
      </p:sp>
    </p:spTree>
    <p:extLst>
      <p:ext uri="{BB962C8B-B14F-4D97-AF65-F5344CB8AC3E}">
        <p14:creationId xmlns:p14="http://schemas.microsoft.com/office/powerpoint/2010/main" val="1613314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1E7B-37A7-4CEA-97A8-87B3A19D819F}"/>
              </a:ext>
            </a:extLst>
          </p:cNvPr>
          <p:cNvSpPr>
            <a:spLocks noGrp="1"/>
          </p:cNvSpPr>
          <p:nvPr>
            <p:ph type="title"/>
          </p:nvPr>
        </p:nvSpPr>
        <p:spPr/>
        <p:txBody>
          <a:bodyPr>
            <a:normAutofit/>
          </a:bodyPr>
          <a:lstStyle/>
          <a:p>
            <a:r>
              <a:rPr lang="en-US" sz="3600" b="1" spc="-10" dirty="0">
                <a:effectLst/>
                <a:latin typeface="Calibri" panose="020F0502020204030204" pitchFamily="34" charset="0"/>
                <a:ea typeface="Calibri" panose="020F0502020204030204" pitchFamily="34" charset="0"/>
              </a:rPr>
              <a:t>PREVENTION AND DETECTION</a:t>
            </a:r>
            <a:endParaRPr lang="en-IN" sz="3600" dirty="0"/>
          </a:p>
        </p:txBody>
      </p:sp>
      <p:sp>
        <p:nvSpPr>
          <p:cNvPr id="3" name="Content Placeholder 2">
            <a:extLst>
              <a:ext uri="{FF2B5EF4-FFF2-40B4-BE49-F238E27FC236}">
                <a16:creationId xmlns:a16="http://schemas.microsoft.com/office/drawing/2014/main" id="{77AE2530-324D-409D-A937-3FD8D0683FF6}"/>
              </a:ext>
            </a:extLst>
          </p:cNvPr>
          <p:cNvSpPr>
            <a:spLocks noGrp="1"/>
          </p:cNvSpPr>
          <p:nvPr>
            <p:ph idx="1"/>
          </p:nvPr>
        </p:nvSpPr>
        <p:spPr>
          <a:xfrm>
            <a:off x="5219700" y="1853754"/>
            <a:ext cx="5835154" cy="4445446"/>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rPr>
              <a:t>During detection and prevention of </a:t>
            </a:r>
            <a:r>
              <a:rPr lang="en-US" sz="1800" dirty="0" err="1">
                <a:effectLst/>
                <a:latin typeface="Calibri" panose="020F0502020204030204" pitchFamily="34" charset="0"/>
                <a:ea typeface="Calibri" panose="020F0502020204030204" pitchFamily="34" charset="0"/>
              </a:rPr>
              <a:t>SQLIA,when</a:t>
            </a:r>
            <a:r>
              <a:rPr lang="en-US" sz="1800" dirty="0">
                <a:effectLst/>
                <a:latin typeface="Calibri" panose="020F0502020204030204" pitchFamily="34" charset="0"/>
                <a:ea typeface="Calibri" panose="020F0502020204030204" pitchFamily="34" charset="0"/>
              </a:rPr>
              <a:t> the user requested the needed data after passing through the user interface the request is send to the server site .If there is no attack takes place the only </a:t>
            </a:r>
            <a:r>
              <a:rPr lang="en-US" sz="1800" dirty="0" err="1">
                <a:effectLst/>
                <a:latin typeface="Calibri" panose="020F0502020204030204" pitchFamily="34" charset="0"/>
                <a:ea typeface="Calibri" panose="020F0502020204030204" pitchFamily="34" charset="0"/>
              </a:rPr>
              <a:t>authorised</a:t>
            </a:r>
            <a:r>
              <a:rPr lang="en-US" sz="1800" dirty="0">
                <a:effectLst/>
                <a:latin typeface="Calibri" panose="020F0502020204030204" pitchFamily="34" charset="0"/>
                <a:ea typeface="Calibri" panose="020F0502020204030204" pitchFamily="34" charset="0"/>
              </a:rPr>
              <a:t> user can fetch the needed data .Now a days due to SQLIA the </a:t>
            </a:r>
            <a:r>
              <a:rPr lang="en-US" sz="1800" dirty="0" err="1">
                <a:effectLst/>
                <a:latin typeface="Calibri" panose="020F0502020204030204" pitchFamily="34" charset="0"/>
                <a:ea typeface="Calibri" panose="020F0502020204030204" pitchFamily="34" charset="0"/>
              </a:rPr>
              <a:t>unauthorised</a:t>
            </a:r>
            <a:r>
              <a:rPr lang="en-US" sz="1800" dirty="0">
                <a:effectLst/>
                <a:latin typeface="Calibri" panose="020F0502020204030204" pitchFamily="34" charset="0"/>
                <a:ea typeface="Calibri" panose="020F0502020204030204" pitchFamily="34" charset="0"/>
              </a:rPr>
              <a:t> user can also fetch the data and other important and confidential details by just adding some query string or by editing the existing query.</a:t>
            </a:r>
          </a:p>
          <a:p>
            <a:r>
              <a:rPr lang="en-US" sz="1800" dirty="0">
                <a:effectLst/>
                <a:latin typeface="Calibri" panose="020F0502020204030204" pitchFamily="34" charset="0"/>
                <a:ea typeface="Calibri" panose="020F0502020204030204" pitchFamily="34" charset="0"/>
              </a:rPr>
              <a:t> We can overcome this </a:t>
            </a:r>
            <a:r>
              <a:rPr lang="en-US" sz="1800" dirty="0" err="1">
                <a:effectLst/>
                <a:latin typeface="Calibri" panose="020F0502020204030204" pitchFamily="34" charset="0"/>
                <a:ea typeface="Calibri" panose="020F0502020204030204" pitchFamily="34" charset="0"/>
              </a:rPr>
              <a:t>unauthorised</a:t>
            </a:r>
            <a:r>
              <a:rPr lang="en-US" sz="1800" dirty="0">
                <a:effectLst/>
                <a:latin typeface="Calibri" panose="020F0502020204030204" pitchFamily="34" charset="0"/>
                <a:ea typeface="Calibri" panose="020F0502020204030204" pitchFamily="34" charset="0"/>
              </a:rPr>
              <a:t> attempt by testing the string through the SQLIA detection and prevention methods as shown</a:t>
            </a:r>
          </a:p>
          <a:p>
            <a:r>
              <a:rPr lang="en-US" sz="1800" dirty="0">
                <a:solidFill>
                  <a:srgbClr val="3A3A3A"/>
                </a:solidFill>
                <a:effectLst/>
                <a:latin typeface="Calibri" panose="020F0502020204030204" pitchFamily="34" charset="0"/>
                <a:ea typeface="Calibri" panose="020F0502020204030204" pitchFamily="34" charset="0"/>
              </a:rPr>
              <a:t>With user input channels being the main vector for SQL injection attacks, most of the defensive methods involve controlling and vetting user input for attack patterns</a:t>
            </a:r>
            <a:endParaRPr lang="en-IN" sz="1800" dirty="0">
              <a:effectLst/>
              <a:latin typeface="Calibri" panose="020F0502020204030204" pitchFamily="34" charset="0"/>
              <a:ea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F69A63A2-AA13-411C-B41A-20F70C5C10B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4" y="2003032"/>
            <a:ext cx="4962526" cy="3686568"/>
          </a:xfrm>
          <a:prstGeom prst="rect">
            <a:avLst/>
          </a:prstGeom>
          <a:noFill/>
          <a:ln>
            <a:noFill/>
          </a:ln>
        </p:spPr>
      </p:pic>
    </p:spTree>
    <p:extLst>
      <p:ext uri="{BB962C8B-B14F-4D97-AF65-F5344CB8AC3E}">
        <p14:creationId xmlns:p14="http://schemas.microsoft.com/office/powerpoint/2010/main" val="1297092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12BB-6E61-4AF3-A719-1AE1190A5A15}"/>
              </a:ext>
            </a:extLst>
          </p:cNvPr>
          <p:cNvSpPr>
            <a:spLocks noGrp="1"/>
          </p:cNvSpPr>
          <p:nvPr>
            <p:ph type="title"/>
          </p:nvPr>
        </p:nvSpPr>
        <p:spPr/>
        <p:txBody>
          <a:bodyPr/>
          <a:lstStyle/>
          <a:p>
            <a:r>
              <a:rPr lang="en-US" sz="3200" b="1" spc="-10" dirty="0">
                <a:effectLst/>
                <a:latin typeface="Calibri" panose="020F0502020204030204" pitchFamily="34" charset="0"/>
                <a:ea typeface="Calibri" panose="020F0502020204030204" pitchFamily="34" charset="0"/>
              </a:rPr>
              <a:t>PREVENTION AND DETECTION</a:t>
            </a:r>
            <a:endParaRPr lang="en-IN" dirty="0"/>
          </a:p>
        </p:txBody>
      </p:sp>
      <p:sp>
        <p:nvSpPr>
          <p:cNvPr id="3" name="Content Placeholder 2">
            <a:extLst>
              <a:ext uri="{FF2B5EF4-FFF2-40B4-BE49-F238E27FC236}">
                <a16:creationId xmlns:a16="http://schemas.microsoft.com/office/drawing/2014/main" id="{CA9E0068-E838-4CDD-9809-AF31CCF6FE67}"/>
              </a:ext>
            </a:extLst>
          </p:cNvPr>
          <p:cNvSpPr>
            <a:spLocks noGrp="1"/>
          </p:cNvSpPr>
          <p:nvPr>
            <p:ph idx="1"/>
          </p:nvPr>
        </p:nvSpPr>
        <p:spPr>
          <a:xfrm>
            <a:off x="1451579" y="1853754"/>
            <a:ext cx="9603275" cy="4331146"/>
          </a:xfrm>
        </p:spPr>
        <p:txBody>
          <a:bodyPr>
            <a:normAutofit lnSpcReduction="10000"/>
          </a:bodyPr>
          <a:lstStyle/>
          <a:p>
            <a:pPr marL="457200" fontAlgn="base">
              <a:spcAft>
                <a:spcPts val="2100"/>
              </a:spcAft>
            </a:pPr>
            <a:r>
              <a:rPr lang="en-IN" sz="1800" dirty="0">
                <a:solidFill>
                  <a:srgbClr val="3A3A3A"/>
                </a:solidFill>
                <a:effectLst/>
                <a:latin typeface="Calibri" panose="020F0502020204030204" pitchFamily="34" charset="0"/>
                <a:ea typeface="Times New Roman" panose="02020603050405020304" pitchFamily="18" charset="0"/>
              </a:rPr>
              <a:t>Here are several measures that can ensure user input safety.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749300" algn="l"/>
                <a:tab pos="749935" algn="l"/>
              </a:tabLst>
            </a:pPr>
            <a:r>
              <a:rPr lang="en-US" sz="1800" b="1" dirty="0">
                <a:effectLst/>
                <a:latin typeface="Calibri" panose="020F0502020204030204" pitchFamily="34" charset="0"/>
                <a:ea typeface="Calibri" panose="020F0502020204030204" pitchFamily="34" charset="0"/>
              </a:rPr>
              <a:t>Never trust user input</a:t>
            </a:r>
          </a:p>
          <a:p>
            <a:pPr marL="457200" lvl="1" indent="0">
              <a:buNone/>
              <a:tabLst>
                <a:tab pos="749300" algn="l"/>
                <a:tab pos="749935" algn="l"/>
              </a:tabLst>
            </a:pPr>
            <a:r>
              <a:rPr lang="en-US" sz="16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The first rule of thumb about user input is “</a:t>
            </a:r>
            <a:r>
              <a:rPr lang="en-US" sz="1600" u="sng" dirty="0">
                <a:solidFill>
                  <a:srgbClr val="0274BE"/>
                </a:solidFill>
                <a:effectLst/>
                <a:latin typeface="Calibri" panose="020F0502020204030204" pitchFamily="34" charset="0"/>
                <a:ea typeface="Calibri" panose="020F0502020204030204" pitchFamily="34" charset="0"/>
                <a:cs typeface="Calibri" panose="020F0502020204030204" pitchFamily="34" charset="0"/>
                <a:hlinkClick r:id="rId2"/>
              </a:rPr>
              <a:t>don’t trust and verify</a:t>
            </a:r>
            <a:r>
              <a:rPr lang="en-US" sz="16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 which effectively means all forms of the user input should be considered malicious unless proved otherwise. This accounts not only for simple input boxes such as text areas and text boxes but for everything else as well — such as hidden inputs, query string parameters, cookies, and file uploads</a:t>
            </a:r>
            <a:endParaRPr lang="en-US" sz="1600" b="1" dirty="0">
              <a:effectLst/>
              <a:latin typeface="Calibri" panose="020F0502020204030204" pitchFamily="34" charset="0"/>
              <a:ea typeface="Calibri" panose="020F0502020204030204" pitchFamily="34" charset="0"/>
            </a:endParaRPr>
          </a:p>
          <a:p>
            <a:pPr marL="342900" lvl="0" indent="-342900">
              <a:buFont typeface="+mj-lt"/>
              <a:buAutoNum type="arabicPeriod"/>
              <a:tabLst>
                <a:tab pos="749300" algn="l"/>
                <a:tab pos="749935" algn="l"/>
              </a:tabLst>
            </a:pPr>
            <a:endParaRPr lang="en-US" sz="1800" b="1" dirty="0">
              <a:effectLst/>
              <a:latin typeface="Calibri" panose="020F0502020204030204" pitchFamily="34" charset="0"/>
              <a:ea typeface="Calibri" panose="020F0502020204030204" pitchFamily="34" charset="0"/>
            </a:endParaRPr>
          </a:p>
          <a:p>
            <a:pPr marL="342900" indent="-342900">
              <a:buFont typeface="+mj-lt"/>
              <a:buAutoNum type="arabicPeriod"/>
              <a:tabLst>
                <a:tab pos="749300" algn="l"/>
                <a:tab pos="749935" algn="l"/>
              </a:tabLst>
            </a:pPr>
            <a:r>
              <a:rPr lang="en-US" sz="1800" b="1" dirty="0">
                <a:effectLst/>
                <a:latin typeface="Calibri" panose="020F0502020204030204" pitchFamily="34" charset="0"/>
                <a:ea typeface="Calibri" panose="020F0502020204030204" pitchFamily="34" charset="0"/>
              </a:rPr>
              <a:t>Use command parameters </a:t>
            </a:r>
          </a:p>
          <a:p>
            <a:pPr marL="342900" lvl="0" indent="-342900">
              <a:buFont typeface="+mj-lt"/>
              <a:buAutoNum type="arabicPeriod"/>
              <a:tabLst>
                <a:tab pos="749300" algn="l"/>
                <a:tab pos="749935" algn="l"/>
              </a:tabLst>
            </a:pPr>
            <a:endParaRPr lang="en-IN" sz="1800" dirty="0">
              <a:effectLst/>
              <a:latin typeface="Calibri" panose="020F0502020204030204" pitchFamily="34" charset="0"/>
              <a:ea typeface="Calibri" panose="020F0502020204030204" pitchFamily="34" charset="0"/>
            </a:endParaRPr>
          </a:p>
          <a:p>
            <a:pPr lvl="1"/>
            <a:r>
              <a:rPr lang="en-US" sz="1600" dirty="0">
                <a:solidFill>
                  <a:srgbClr val="3A3A3A"/>
                </a:solidFill>
                <a:effectLst/>
                <a:latin typeface="Calibri" panose="020F0502020204030204" pitchFamily="34" charset="0"/>
                <a:ea typeface="Calibri" panose="020F0502020204030204" pitchFamily="34" charset="0"/>
              </a:rPr>
              <a:t>A better alternative to escaping would be to use command parameters. Command parameters are defined by adding placeholder names in SQL commands, which will later be replaced by user input</a:t>
            </a:r>
            <a:endParaRPr lang="en-IN" sz="1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8534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9E4A-4FC5-4E69-822D-9ADA86D27BD2}"/>
              </a:ext>
            </a:extLst>
          </p:cNvPr>
          <p:cNvSpPr>
            <a:spLocks noGrp="1"/>
          </p:cNvSpPr>
          <p:nvPr>
            <p:ph type="title"/>
          </p:nvPr>
        </p:nvSpPr>
        <p:spPr/>
        <p:txBody>
          <a:bodyPr/>
          <a:lstStyle/>
          <a:p>
            <a:r>
              <a:rPr lang="en-US" sz="3200" b="1" spc="-10" dirty="0">
                <a:effectLst/>
                <a:latin typeface="Calibri" panose="020F0502020204030204" pitchFamily="34" charset="0"/>
                <a:ea typeface="Calibri" panose="020F0502020204030204" pitchFamily="34" charset="0"/>
              </a:rPr>
              <a:t>PREVENTION AND DETECTION</a:t>
            </a:r>
            <a:endParaRPr lang="en-IN" dirty="0"/>
          </a:p>
        </p:txBody>
      </p:sp>
      <p:sp>
        <p:nvSpPr>
          <p:cNvPr id="3" name="Content Placeholder 2">
            <a:extLst>
              <a:ext uri="{FF2B5EF4-FFF2-40B4-BE49-F238E27FC236}">
                <a16:creationId xmlns:a16="http://schemas.microsoft.com/office/drawing/2014/main" id="{93E93317-E46D-4FEA-9DD2-C650A83CCC11}"/>
              </a:ext>
            </a:extLst>
          </p:cNvPr>
          <p:cNvSpPr>
            <a:spLocks noGrp="1"/>
          </p:cNvSpPr>
          <p:nvPr>
            <p:ph idx="1"/>
          </p:nvPr>
        </p:nvSpPr>
        <p:spPr>
          <a:xfrm>
            <a:off x="3251200" y="1815208"/>
            <a:ext cx="8940800" cy="4394646"/>
          </a:xfrm>
        </p:spPr>
        <p:txBody>
          <a:bodyPr>
            <a:normAutofit fontScale="92500" lnSpcReduction="20000"/>
          </a:bodyPr>
          <a:lstStyle/>
          <a:p>
            <a:pPr marL="342900" lvl="0" indent="-342900">
              <a:buAutoNum type="arabicPeriod" startAt="3"/>
              <a:tabLst>
                <a:tab pos="749300" algn="l"/>
                <a:tab pos="749935" algn="l"/>
              </a:tabLst>
            </a:pPr>
            <a:r>
              <a:rPr lang="en-US" sz="1800" b="1" dirty="0">
                <a:effectLst/>
                <a:latin typeface="Calibri" panose="020F0502020204030204" pitchFamily="34" charset="0"/>
                <a:ea typeface="Calibri" panose="020F0502020204030204" pitchFamily="34" charset="0"/>
              </a:rPr>
              <a:t>Validate input string on the server side </a:t>
            </a:r>
          </a:p>
          <a:p>
            <a:pPr marL="0" lvl="0" indent="0">
              <a:buNone/>
              <a:tabLst>
                <a:tab pos="749300" algn="l"/>
                <a:tab pos="749935" algn="l"/>
              </a:tabLst>
            </a:pPr>
            <a:r>
              <a:rPr lang="en-US" sz="1800" dirty="0">
                <a:solidFill>
                  <a:srgbClr val="252525"/>
                </a:solidFill>
                <a:effectLst/>
                <a:latin typeface="Segoe UI" panose="020B0502040204020203" pitchFamily="34" charset="0"/>
                <a:ea typeface="Calibri" panose="020F0502020204030204" pitchFamily="34" charset="0"/>
              </a:rPr>
              <a:t>This is one of the most important steps to preventing SQL injection. Any data that a user can provide, whether via a web form, file, API, or other application needs to be cleansed and validated. This process will check user input for invalid characters, unacceptable length, or any other abnormalities prior to processing or storing it on any production systems.</a:t>
            </a:r>
            <a:endParaRPr lang="en-IN" sz="1800" dirty="0">
              <a:effectLst/>
              <a:latin typeface="Calibri" panose="020F0502020204030204" pitchFamily="34" charset="0"/>
              <a:ea typeface="Calibri" panose="020F0502020204030204" pitchFamily="34" charset="0"/>
            </a:endParaRPr>
          </a:p>
          <a:p>
            <a:pPr marL="1207135" indent="-457835">
              <a:tabLst>
                <a:tab pos="749300" algn="l"/>
                <a:tab pos="749935" algn="l"/>
              </a:tabLst>
            </a:pPr>
            <a:r>
              <a:rPr lang="en-US" sz="1800" dirty="0">
                <a:solidFill>
                  <a:srgbClr val="252525"/>
                </a:solidFill>
                <a:effectLst/>
                <a:latin typeface="Segoe UI" panose="020B0502040204020203" pitchFamily="34" charset="0"/>
                <a:ea typeface="Calibri" panose="020F0502020204030204" pitchFamily="34" charset="0"/>
              </a:rPr>
              <a:t>The simplest step is for the application UI to detect invalid characters and provide instant feedback. Our example form from earlier provided a solid example of this behavior:</a:t>
            </a:r>
          </a:p>
          <a:p>
            <a:pPr marL="1207135" indent="-457835">
              <a:tabLst>
                <a:tab pos="749300" algn="l"/>
                <a:tab pos="749935" algn="l"/>
              </a:tabLst>
            </a:pPr>
            <a:r>
              <a:rPr lang="en-US" sz="1800" dirty="0">
                <a:solidFill>
                  <a:srgbClr val="252525"/>
                </a:solidFill>
                <a:effectLst/>
                <a:latin typeface="Calibri" panose="020F0502020204030204" pitchFamily="34" charset="0"/>
                <a:ea typeface="Calibri" panose="020F0502020204030204" pitchFamily="34" charset="0"/>
                <a:cs typeface="Calibri" panose="020F0502020204030204" pitchFamily="34" charset="0"/>
              </a:rPr>
              <a:t>it provided a clear error message as to why my input was unacceptable. Username and password fields are often the dubious targets for this treatment, but realistically</a:t>
            </a:r>
            <a:r>
              <a:rPr lang="en-US" sz="1800" dirty="0">
                <a:solidFill>
                  <a:srgbClr val="252525"/>
                </a:solidFill>
                <a:effectLst/>
                <a:latin typeface="Segoe UI" panose="020B0502040204020203" pitchFamily="34" charset="0"/>
                <a:ea typeface="Calibri" panose="020F0502020204030204" pitchFamily="34" charset="0"/>
              </a:rPr>
              <a:t>, </a:t>
            </a:r>
            <a:r>
              <a:rPr lang="en-US" sz="1800" dirty="0">
                <a:solidFill>
                  <a:srgbClr val="252525"/>
                </a:solidFill>
                <a:effectLst/>
                <a:latin typeface="Calibri" panose="020F0502020204030204" pitchFamily="34" charset="0"/>
                <a:ea typeface="Calibri" panose="020F0502020204030204" pitchFamily="34" charset="0"/>
                <a:cs typeface="Calibri" panose="020F0502020204030204" pitchFamily="34" charset="0"/>
              </a:rPr>
              <a:t>ALL freeform input should be scrutinized for validity.</a:t>
            </a:r>
            <a:r>
              <a:rPr lang="en-US" sz="18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 include built-in features that will automatically evaluate user input for malicious content on page </a:t>
            </a:r>
            <a:r>
              <a:rPr lang="en-US" sz="1800" dirty="0" err="1">
                <a:solidFill>
                  <a:srgbClr val="3A3A3A"/>
                </a:solidFill>
                <a:effectLst/>
                <a:latin typeface="Calibri" panose="020F0502020204030204" pitchFamily="34" charset="0"/>
                <a:ea typeface="Calibri" panose="020F0502020204030204" pitchFamily="34" charset="0"/>
                <a:cs typeface="Calibri" panose="020F0502020204030204" pitchFamily="34" charset="0"/>
              </a:rPr>
              <a:t>postbacks</a:t>
            </a:r>
            <a:r>
              <a:rPr lang="en-US" sz="1800" dirty="0">
                <a:solidFill>
                  <a:srgbClr val="3A3A3A"/>
                </a:solidFill>
                <a:effectLst/>
                <a:latin typeface="Calibri" panose="020F0502020204030204" pitchFamily="34" charset="0"/>
                <a:ea typeface="Calibri" panose="020F0502020204030204" pitchFamily="34" charset="0"/>
                <a:cs typeface="Calibri" panose="020F0502020204030204" pitchFamily="34" charset="0"/>
              </a:rPr>
              <a:t>. But they can be circumvented by hackers with enough nerves and subtlety, so you should nonetheless run user input through your security check procedures. You can never be too cautious</a:t>
            </a:r>
            <a:r>
              <a:rPr lang="en-US" sz="1800" dirty="0">
                <a:solidFill>
                  <a:srgbClr val="3A3A3A"/>
                </a:solidFill>
                <a:effectLst/>
                <a:latin typeface="Segoe UI" panose="020B0502040204020203"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1207135" indent="-457835">
              <a:tabLst>
                <a:tab pos="749300" algn="l"/>
                <a:tab pos="749935" algn="l"/>
              </a:tabLst>
            </a:pPr>
            <a:endParaRPr lang="en-IN" sz="1800" dirty="0">
              <a:effectLst/>
              <a:latin typeface="Calibri" panose="020F0502020204030204" pitchFamily="34" charset="0"/>
              <a:ea typeface="Calibri" panose="020F0502020204030204" pitchFamily="34" charset="0"/>
            </a:endParaRPr>
          </a:p>
          <a:p>
            <a:endParaRPr lang="en-IN" dirty="0"/>
          </a:p>
        </p:txBody>
      </p:sp>
      <p:pic>
        <p:nvPicPr>
          <p:cNvPr id="8" name="Content Placeholder 4">
            <a:extLst>
              <a:ext uri="{FF2B5EF4-FFF2-40B4-BE49-F238E27FC236}">
                <a16:creationId xmlns:a16="http://schemas.microsoft.com/office/drawing/2014/main" id="{1E0C6816-2513-4EB0-97E3-6F46481D4ECE}"/>
              </a:ext>
            </a:extLst>
          </p:cNvPr>
          <p:cNvPicPr>
            <a:picLocks/>
          </p:cNvPicPr>
          <p:nvPr/>
        </p:nvPicPr>
        <p:blipFill rotWithShape="1">
          <a:blip r:embed="rId2" cstate="print">
            <a:extLst>
              <a:ext uri="{28A0092B-C50C-407E-A947-70E740481C1C}">
                <a14:useLocalDpi xmlns:a14="http://schemas.microsoft.com/office/drawing/2010/main" val="0"/>
              </a:ext>
            </a:extLst>
          </a:blip>
          <a:srcRect l="15875" t="24390" r="14228"/>
          <a:stretch/>
        </p:blipFill>
        <p:spPr bwMode="auto">
          <a:xfrm>
            <a:off x="190500" y="2015732"/>
            <a:ext cx="2933700" cy="4000397"/>
          </a:xfrm>
          <a:prstGeom prst="rect">
            <a:avLst/>
          </a:prstGeom>
          <a:noFill/>
          <a:ln>
            <a:noFill/>
          </a:ln>
        </p:spPr>
      </p:pic>
    </p:spTree>
    <p:extLst>
      <p:ext uri="{BB962C8B-B14F-4D97-AF65-F5344CB8AC3E}">
        <p14:creationId xmlns:p14="http://schemas.microsoft.com/office/powerpoint/2010/main" val="3208264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EAAD-24AB-4D19-B2F9-39C5371D2F6B}"/>
              </a:ext>
            </a:extLst>
          </p:cNvPr>
          <p:cNvSpPr>
            <a:spLocks noGrp="1"/>
          </p:cNvSpPr>
          <p:nvPr>
            <p:ph type="title"/>
          </p:nvPr>
        </p:nvSpPr>
        <p:spPr/>
        <p:txBody>
          <a:bodyPr/>
          <a:lstStyle/>
          <a:p>
            <a:r>
              <a:rPr lang="en-US" sz="3200" b="1" spc="-10" dirty="0">
                <a:effectLst/>
                <a:latin typeface="Calibri" panose="020F0502020204030204" pitchFamily="34" charset="0"/>
                <a:ea typeface="Calibri" panose="020F0502020204030204" pitchFamily="34" charset="0"/>
              </a:rPr>
              <a:t>PREVENTION AND DETECTION</a:t>
            </a:r>
            <a:endParaRPr lang="en-IN" dirty="0"/>
          </a:p>
        </p:txBody>
      </p:sp>
      <p:sp>
        <p:nvSpPr>
          <p:cNvPr id="3" name="Content Placeholder 2">
            <a:extLst>
              <a:ext uri="{FF2B5EF4-FFF2-40B4-BE49-F238E27FC236}">
                <a16:creationId xmlns:a16="http://schemas.microsoft.com/office/drawing/2014/main" id="{B0466F51-2931-431C-9475-861E619EB7AF}"/>
              </a:ext>
            </a:extLst>
          </p:cNvPr>
          <p:cNvSpPr>
            <a:spLocks noGrp="1"/>
          </p:cNvSpPr>
          <p:nvPr>
            <p:ph idx="1"/>
          </p:nvPr>
        </p:nvSpPr>
        <p:spPr>
          <a:xfrm>
            <a:off x="1451579" y="2015732"/>
            <a:ext cx="9603275" cy="4037749"/>
          </a:xfrm>
        </p:spPr>
        <p:txBody>
          <a:bodyPr>
            <a:noAutofit/>
          </a:bodyPr>
          <a:lstStyle/>
          <a:p>
            <a:pPr marL="0" indent="0">
              <a:buNone/>
            </a:pPr>
            <a:r>
              <a:rPr lang="en-US" sz="2400" dirty="0">
                <a:solidFill>
                  <a:srgbClr val="C00000"/>
                </a:solidFill>
              </a:rPr>
              <a:t>4. </a:t>
            </a:r>
            <a:r>
              <a:rPr lang="en-US" sz="2400" dirty="0"/>
              <a:t>Explicitly cast your input</a:t>
            </a:r>
          </a:p>
          <a:p>
            <a:pPr lvl="1"/>
            <a:r>
              <a:rPr lang="en-US" sz="2400" dirty="0"/>
              <a:t>This tip is for languages such as PHP, which are weakly typed, which means you do not usually define data types for variables, and the language automatically takes care of converting different data types between each other.</a:t>
            </a:r>
          </a:p>
          <a:p>
            <a:pPr lvl="1"/>
            <a:r>
              <a:rPr lang="en-US" sz="2400" dirty="0"/>
              <a:t>Explicit casts can act as a shortcut to escaping input where non-string types are involved. So, if you’re expecting the user to input an int for the age parameter, you can ensure the safety of the input with the following code in PHP</a:t>
            </a:r>
          </a:p>
          <a:p>
            <a:endParaRPr lang="en-IN" sz="2400" dirty="0"/>
          </a:p>
        </p:txBody>
      </p:sp>
    </p:spTree>
    <p:extLst>
      <p:ext uri="{BB962C8B-B14F-4D97-AF65-F5344CB8AC3E}">
        <p14:creationId xmlns:p14="http://schemas.microsoft.com/office/powerpoint/2010/main" val="354051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C24E-4797-41A0-9053-C4292F7BE3F7}"/>
              </a:ext>
            </a:extLst>
          </p:cNvPr>
          <p:cNvSpPr>
            <a:spLocks noGrp="1"/>
          </p:cNvSpPr>
          <p:nvPr>
            <p:ph type="title"/>
          </p:nvPr>
        </p:nvSpPr>
        <p:spPr/>
        <p:txBody>
          <a:bodyPr/>
          <a:lstStyle/>
          <a:p>
            <a:r>
              <a:rPr lang="en-IN" dirty="0"/>
              <a:t>PROTECTING WEBSITE FROM THESE ATTACKS</a:t>
            </a:r>
          </a:p>
        </p:txBody>
      </p:sp>
      <p:sp>
        <p:nvSpPr>
          <p:cNvPr id="3" name="Content Placeholder 2">
            <a:extLst>
              <a:ext uri="{FF2B5EF4-FFF2-40B4-BE49-F238E27FC236}">
                <a16:creationId xmlns:a16="http://schemas.microsoft.com/office/drawing/2014/main" id="{289A8744-F951-4107-AEB8-69BBE91F860E}"/>
              </a:ext>
            </a:extLst>
          </p:cNvPr>
          <p:cNvSpPr>
            <a:spLocks noGrp="1"/>
          </p:cNvSpPr>
          <p:nvPr>
            <p:ph idx="1"/>
          </p:nvPr>
        </p:nvSpPr>
        <p:spPr>
          <a:xfrm>
            <a:off x="1451579" y="2015732"/>
            <a:ext cx="9603275" cy="4207268"/>
          </a:xfrm>
        </p:spPr>
        <p:txBody>
          <a:bodyPr>
            <a:normAutofit fontScale="92500" lnSpcReduction="10000"/>
          </a:bodyPr>
          <a:lstStyle/>
          <a:p>
            <a:r>
              <a:rPr lang="en-IN" dirty="0"/>
              <a:t>Checking the username and password in another page, so that the SQL error is not showed in the login page.</a:t>
            </a:r>
          </a:p>
          <a:p>
            <a:r>
              <a:rPr lang="en-IN" dirty="0"/>
              <a:t>Using another approach for the SQL query, instead of checking the both username and password in the same query, we can split it in two queries:</a:t>
            </a:r>
          </a:p>
          <a:p>
            <a:pPr lvl="1"/>
            <a:r>
              <a:rPr lang="en-IN" dirty="0"/>
              <a:t>First checking any row exists with this username</a:t>
            </a:r>
          </a:p>
          <a:p>
            <a:pPr lvl="1"/>
            <a:r>
              <a:rPr lang="en-IN" dirty="0"/>
              <a:t>If yes then check that the password is same as the retrieved one or not</a:t>
            </a:r>
          </a:p>
          <a:p>
            <a:pPr marL="457200" lvl="1" indent="0">
              <a:buNone/>
            </a:pPr>
            <a:r>
              <a:rPr lang="en-IN" dirty="0"/>
              <a:t>This will help to prevent the logic to be </a:t>
            </a:r>
            <a:r>
              <a:rPr lang="en-IN" b="1" dirty="0"/>
              <a:t>true</a:t>
            </a:r>
            <a:r>
              <a:rPr lang="en-IN" dirty="0"/>
              <a:t> in the password checking time. </a:t>
            </a:r>
          </a:p>
          <a:p>
            <a:r>
              <a:rPr lang="en-IN" dirty="0"/>
              <a:t>Converting the string of input values into </a:t>
            </a:r>
            <a:r>
              <a:rPr lang="en-US" b="1" dirty="0" err="1"/>
              <a:t>mysqli_real_escape_string</a:t>
            </a:r>
            <a:r>
              <a:rPr lang="en-US" b="1" dirty="0"/>
              <a:t>() </a:t>
            </a:r>
            <a:r>
              <a:rPr lang="en-US" dirty="0"/>
              <a:t>function as it, escapes special characters in a string for use in an SQL query, taking into account the current character set of the connection.</a:t>
            </a:r>
          </a:p>
          <a:p>
            <a:pPr lvl="1"/>
            <a:r>
              <a:rPr lang="en-US" dirty="0"/>
              <a:t>This function is used to create a legal SQL string that can be used in an SQL statement</a:t>
            </a:r>
            <a:endParaRPr lang="en-IN" dirty="0"/>
          </a:p>
          <a:p>
            <a:endParaRPr lang="en-IN" dirty="0"/>
          </a:p>
        </p:txBody>
      </p:sp>
    </p:spTree>
    <p:extLst>
      <p:ext uri="{BB962C8B-B14F-4D97-AF65-F5344CB8AC3E}">
        <p14:creationId xmlns:p14="http://schemas.microsoft.com/office/powerpoint/2010/main" val="2415427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7A583-3177-4836-A520-81DBE85C71FD}"/>
              </a:ext>
            </a:extLst>
          </p:cNvPr>
          <p:cNvSpPr>
            <a:spLocks noGrp="1"/>
          </p:cNvSpPr>
          <p:nvPr>
            <p:ph idx="1"/>
          </p:nvPr>
        </p:nvSpPr>
        <p:spPr>
          <a:xfrm>
            <a:off x="1451579" y="2015732"/>
            <a:ext cx="9603275" cy="3927868"/>
          </a:xfrm>
        </p:spPr>
        <p:txBody>
          <a:bodyPr>
            <a:normAutofit fontScale="85000" lnSpcReduction="20000"/>
          </a:bodyPr>
          <a:lstStyle/>
          <a:p>
            <a:pPr algn="l">
              <a:buFont typeface="Arial" panose="020B0604020202020204" pitchFamily="34" charset="0"/>
              <a:buChar char="•"/>
            </a:pPr>
            <a:r>
              <a:rPr lang="en-IN" dirty="0"/>
              <a:t>AASHISH RAJ</a:t>
            </a:r>
          </a:p>
          <a:p>
            <a:pPr lvl="1"/>
            <a:r>
              <a:rPr lang="en-IN" dirty="0"/>
              <a:t>Made logical incorrect Queries For XOR, OR NOT, XOR NOT operators.</a:t>
            </a:r>
          </a:p>
          <a:p>
            <a:pPr lvl="1"/>
            <a:r>
              <a:rPr lang="en-IN" dirty="0"/>
              <a:t>Analysed every logical queries and showed how it is actually using vulnerability of SQL.</a:t>
            </a:r>
          </a:p>
          <a:p>
            <a:pPr lvl="1"/>
            <a:r>
              <a:rPr lang="en-IN" dirty="0"/>
              <a:t>Made the website vulnerable to show SQL attack by logically incorrect queries and then provided method to remove the vulnerability from the website.</a:t>
            </a:r>
          </a:p>
          <a:p>
            <a:pPr lvl="1"/>
            <a:r>
              <a:rPr lang="en-IN" dirty="0"/>
              <a:t>Made the whole ppt and 80% of the document.</a:t>
            </a:r>
          </a:p>
          <a:p>
            <a:r>
              <a:rPr lang="en-IN" dirty="0"/>
              <a:t>V. Pavan Nikhil</a:t>
            </a:r>
          </a:p>
          <a:p>
            <a:pPr lvl="1"/>
            <a:r>
              <a:rPr lang="en-IN" dirty="0"/>
              <a:t> Made logical incorrect Queries For OR operator</a:t>
            </a:r>
          </a:p>
          <a:p>
            <a:pPr lvl="1"/>
            <a:r>
              <a:rPr lang="en-IN" dirty="0"/>
              <a:t>Added points for SQL injection</a:t>
            </a:r>
          </a:p>
          <a:p>
            <a:pPr lvl="1"/>
            <a:r>
              <a:rPr lang="en-IN" dirty="0"/>
              <a:t>Made the charity website</a:t>
            </a:r>
          </a:p>
          <a:p>
            <a:r>
              <a:rPr lang="en-IN" dirty="0"/>
              <a:t>R.V.R SRINIVAS</a:t>
            </a:r>
          </a:p>
          <a:p>
            <a:pPr lvl="1"/>
            <a:r>
              <a:rPr lang="en-IN" dirty="0"/>
              <a:t>Made website backend</a:t>
            </a:r>
          </a:p>
          <a:p>
            <a:pPr lvl="1"/>
            <a:endParaRPr lang="en-IN" dirty="0"/>
          </a:p>
        </p:txBody>
      </p:sp>
      <p:sp>
        <p:nvSpPr>
          <p:cNvPr id="2" name="TextBox 1">
            <a:extLst>
              <a:ext uri="{FF2B5EF4-FFF2-40B4-BE49-F238E27FC236}">
                <a16:creationId xmlns:a16="http://schemas.microsoft.com/office/drawing/2014/main" id="{3C4F3E56-3EEE-4BF3-9CD9-8D15963D5FFD}"/>
              </a:ext>
            </a:extLst>
          </p:cNvPr>
          <p:cNvSpPr txBox="1"/>
          <p:nvPr/>
        </p:nvSpPr>
        <p:spPr>
          <a:xfrm>
            <a:off x="1418492" y="914400"/>
            <a:ext cx="9460523" cy="523220"/>
          </a:xfrm>
          <a:prstGeom prst="rect">
            <a:avLst/>
          </a:prstGeom>
          <a:noFill/>
        </p:spPr>
        <p:txBody>
          <a:bodyPr wrap="square" rtlCol="0">
            <a:spAutoFit/>
          </a:bodyPr>
          <a:lstStyle/>
          <a:p>
            <a:r>
              <a:rPr lang="en-IN" sz="2800" dirty="0"/>
              <a:t>INDIVIDUAL CONTRIBUTION</a:t>
            </a:r>
          </a:p>
        </p:txBody>
      </p:sp>
    </p:spTree>
    <p:extLst>
      <p:ext uri="{BB962C8B-B14F-4D97-AF65-F5344CB8AC3E}">
        <p14:creationId xmlns:p14="http://schemas.microsoft.com/office/powerpoint/2010/main" val="3341490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E192B-06BF-4175-8981-658D3F81411E}"/>
              </a:ext>
            </a:extLst>
          </p:cNvPr>
          <p:cNvSpPr>
            <a:spLocks noGrp="1"/>
          </p:cNvSpPr>
          <p:nvPr>
            <p:ph idx="1"/>
          </p:nvPr>
        </p:nvSpPr>
        <p:spPr/>
        <p:txBody>
          <a:bodyPr>
            <a:normAutofit/>
          </a:bodyPr>
          <a:lstStyle/>
          <a:p>
            <a:pPr marL="0" indent="0" algn="ctr">
              <a:buNone/>
            </a:pPr>
            <a:r>
              <a:rPr lang="en-IN" sz="8800" dirty="0">
                <a:solidFill>
                  <a:srgbClr val="C00000"/>
                </a:solidFill>
              </a:rPr>
              <a:t>THANK YOU</a:t>
            </a:r>
          </a:p>
        </p:txBody>
      </p:sp>
    </p:spTree>
    <p:extLst>
      <p:ext uri="{BB962C8B-B14F-4D97-AF65-F5344CB8AC3E}">
        <p14:creationId xmlns:p14="http://schemas.microsoft.com/office/powerpoint/2010/main" val="199221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8927-1A6F-45F3-B341-C22AFA2A8F40}"/>
              </a:ext>
            </a:extLst>
          </p:cNvPr>
          <p:cNvSpPr>
            <a:spLocks noGrp="1"/>
          </p:cNvSpPr>
          <p:nvPr>
            <p:ph type="title"/>
          </p:nvPr>
        </p:nvSpPr>
        <p:spPr/>
        <p:txBody>
          <a:bodyPr/>
          <a:lstStyle/>
          <a:p>
            <a:r>
              <a:rPr lang="en-IN" b="0" i="0" dirty="0">
                <a:effectLst/>
                <a:latin typeface="Roboto"/>
              </a:rPr>
              <a:t>SQL injection method</a:t>
            </a:r>
            <a:br>
              <a:rPr lang="en-IN" b="0" i="0" dirty="0">
                <a:effectLst/>
                <a:latin typeface="Roboto"/>
              </a:rPr>
            </a:br>
            <a:endParaRPr lang="en-IN" dirty="0"/>
          </a:p>
        </p:txBody>
      </p:sp>
      <p:sp>
        <p:nvSpPr>
          <p:cNvPr id="3" name="Content Placeholder 2">
            <a:extLst>
              <a:ext uri="{FF2B5EF4-FFF2-40B4-BE49-F238E27FC236}">
                <a16:creationId xmlns:a16="http://schemas.microsoft.com/office/drawing/2014/main" id="{6EC5FC5F-BE85-4D60-8BBB-F2872C6323A0}"/>
              </a:ext>
            </a:extLst>
          </p:cNvPr>
          <p:cNvSpPr>
            <a:spLocks noGrp="1"/>
          </p:cNvSpPr>
          <p:nvPr>
            <p:ph idx="1"/>
          </p:nvPr>
        </p:nvSpPr>
        <p:spPr/>
        <p:txBody>
          <a:bodyPr/>
          <a:lstStyle/>
          <a:p>
            <a:r>
              <a:rPr lang="en-US" b="0" i="0" dirty="0">
                <a:effectLst/>
                <a:latin typeface="Helvetica" panose="020B0604020202020204" pitchFamily="34" charset="0"/>
              </a:rPr>
              <a:t>Here are some methods through which SQL statements are injected into vulnerable systems</a:t>
            </a:r>
            <a:br>
              <a:rPr lang="en-US" dirty="0"/>
            </a:br>
            <a:r>
              <a:rPr lang="en-US" b="0" i="0" dirty="0">
                <a:effectLst/>
                <a:latin typeface="Helvetica" panose="020B0604020202020204" pitchFamily="34" charset="0"/>
              </a:rPr>
              <a:t>- Injected through user input.</a:t>
            </a:r>
            <a:br>
              <a:rPr lang="en-US" dirty="0"/>
            </a:br>
            <a:r>
              <a:rPr lang="en-US" b="0" i="0" dirty="0">
                <a:effectLst/>
                <a:latin typeface="Helvetica" panose="020B0604020202020204" pitchFamily="34" charset="0"/>
              </a:rPr>
              <a:t>- Injection through cookie fields contains attack strings.</a:t>
            </a:r>
            <a:br>
              <a:rPr lang="en-US" dirty="0"/>
            </a:br>
            <a:r>
              <a:rPr lang="en-US" b="0" i="0" dirty="0">
                <a:effectLst/>
                <a:latin typeface="Helvetica" panose="020B0604020202020204" pitchFamily="34" charset="0"/>
              </a:rPr>
              <a:t>- Injection through Server Variables.</a:t>
            </a:r>
            <a:br>
              <a:rPr lang="en-US" dirty="0"/>
            </a:br>
            <a:r>
              <a:rPr lang="en-US" b="0" i="0" dirty="0">
                <a:effectLst/>
                <a:latin typeface="Helvetica" panose="020B0604020202020204" pitchFamily="34" charset="0"/>
              </a:rPr>
              <a:t>- Second-Order Injection where hidden statements to be executed at another time by another function.</a:t>
            </a:r>
            <a:endParaRPr lang="en-IN" dirty="0"/>
          </a:p>
        </p:txBody>
      </p:sp>
    </p:spTree>
    <p:extLst>
      <p:ext uri="{BB962C8B-B14F-4D97-AF65-F5344CB8AC3E}">
        <p14:creationId xmlns:p14="http://schemas.microsoft.com/office/powerpoint/2010/main" val="47242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C932-342F-4ECC-838D-AF9F9F9D4662}"/>
              </a:ext>
            </a:extLst>
          </p:cNvPr>
          <p:cNvSpPr>
            <a:spLocks noGrp="1"/>
          </p:cNvSpPr>
          <p:nvPr>
            <p:ph type="title"/>
          </p:nvPr>
        </p:nvSpPr>
        <p:spPr/>
        <p:txBody>
          <a:bodyPr/>
          <a:lstStyle/>
          <a:p>
            <a:r>
              <a:rPr lang="en-IN" b="0" i="0" dirty="0">
                <a:effectLst/>
                <a:latin typeface="Roboto"/>
              </a:rPr>
              <a:t>Vulnerabilities</a:t>
            </a:r>
            <a:br>
              <a:rPr lang="en-IN" b="0" i="0" dirty="0">
                <a:effectLst/>
                <a:latin typeface="Roboto"/>
              </a:rPr>
            </a:br>
            <a:endParaRPr lang="en-IN" dirty="0"/>
          </a:p>
        </p:txBody>
      </p:sp>
      <p:sp>
        <p:nvSpPr>
          <p:cNvPr id="3" name="Content Placeholder 2">
            <a:extLst>
              <a:ext uri="{FF2B5EF4-FFF2-40B4-BE49-F238E27FC236}">
                <a16:creationId xmlns:a16="http://schemas.microsoft.com/office/drawing/2014/main" id="{7D125AE0-F667-4389-A390-01E6DE448512}"/>
              </a:ext>
            </a:extLst>
          </p:cNvPr>
          <p:cNvSpPr>
            <a:spLocks noGrp="1"/>
          </p:cNvSpPr>
          <p:nvPr>
            <p:ph idx="1"/>
          </p:nvPr>
        </p:nvSpPr>
        <p:spPr/>
        <p:txBody>
          <a:bodyPr>
            <a:normAutofit fontScale="92500" lnSpcReduction="20000"/>
          </a:bodyPr>
          <a:lstStyle/>
          <a:p>
            <a:r>
              <a:rPr lang="en-US" b="0" i="0" dirty="0">
                <a:effectLst/>
                <a:latin typeface="Helvetica" panose="020B0604020202020204" pitchFamily="34" charset="0"/>
              </a:rPr>
              <a:t>In computer security, a vulnerability is a weakness which allows an attacker to reduce a system's information assurance. Web-based forms allow some access to the back-end database to allow entry of data and a response, this kind of attack bypasses firewalls and endpoint defenses. Any web form, even a simple logon form or search box (where a user can input data), might provide access to back-end database by means of SQL injection</a:t>
            </a:r>
          </a:p>
          <a:p>
            <a:r>
              <a:rPr lang="en-US" b="0" i="0" dirty="0">
                <a:effectLst/>
                <a:latin typeface="Helvetica" panose="020B0604020202020204" pitchFamily="34" charset="0"/>
              </a:rPr>
              <a:t>The common reason that an application is vulnerable to SQL injection is improper filtering and lack of validation for user input. Input forms are quite common to collect data from a user. So, practically it is not feasible to close all the entry points to bar SQL injection. To prevent attacks developers must apply proper filtration/validation on all forms.</a:t>
            </a:r>
            <a:endParaRPr lang="en-IN" dirty="0"/>
          </a:p>
        </p:txBody>
      </p:sp>
    </p:spTree>
    <p:extLst>
      <p:ext uri="{BB962C8B-B14F-4D97-AF65-F5344CB8AC3E}">
        <p14:creationId xmlns:p14="http://schemas.microsoft.com/office/powerpoint/2010/main" val="378017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FE6-9F43-4E4B-AE45-2B7D94EF4123}"/>
              </a:ext>
            </a:extLst>
          </p:cNvPr>
          <p:cNvSpPr>
            <a:spLocks noGrp="1"/>
          </p:cNvSpPr>
          <p:nvPr>
            <p:ph type="title"/>
          </p:nvPr>
        </p:nvSpPr>
        <p:spPr/>
        <p:txBody>
          <a:bodyPr/>
          <a:lstStyle/>
          <a:p>
            <a:r>
              <a:rPr lang="en-IN" b="0" i="0" dirty="0">
                <a:effectLst/>
                <a:latin typeface="Roboto"/>
              </a:rPr>
              <a:t>Vulnerable Applications</a:t>
            </a:r>
            <a:br>
              <a:rPr lang="en-IN" b="0" i="0" dirty="0">
                <a:effectLst/>
                <a:latin typeface="Roboto"/>
              </a:rPr>
            </a:br>
            <a:endParaRPr lang="en-IN" dirty="0"/>
          </a:p>
        </p:txBody>
      </p:sp>
      <p:sp>
        <p:nvSpPr>
          <p:cNvPr id="4" name="Text Placeholder 3">
            <a:extLst>
              <a:ext uri="{FF2B5EF4-FFF2-40B4-BE49-F238E27FC236}">
                <a16:creationId xmlns:a16="http://schemas.microsoft.com/office/drawing/2014/main" id="{7A04ACB2-0B68-4347-BC8B-FF9200F5F89E}"/>
              </a:ext>
            </a:extLst>
          </p:cNvPr>
          <p:cNvSpPr>
            <a:spLocks noGrp="1"/>
          </p:cNvSpPr>
          <p:nvPr>
            <p:ph type="body" sz="half" idx="2"/>
          </p:nvPr>
        </p:nvSpPr>
        <p:spPr>
          <a:xfrm>
            <a:off x="1444671" y="3205491"/>
            <a:ext cx="3490744" cy="2620878"/>
          </a:xfrm>
        </p:spPr>
        <p:txBody>
          <a:bodyPr>
            <a:normAutofit fontScale="77500" lnSpcReduction="20000"/>
          </a:bodyPr>
          <a:lstStyle/>
          <a:p>
            <a:r>
              <a:rPr lang="en-IN" b="0" i="0" dirty="0">
                <a:effectLst/>
                <a:latin typeface="Helvetica" panose="020B0604020202020204" pitchFamily="34" charset="0"/>
              </a:rPr>
              <a:t>-Almost all SQL databases are potentially vulnerable such as MS SQL Server, DB2, Oracle, PostgreSQL, MySQL, MS Access, Sybase, Informix, etc</a:t>
            </a:r>
            <a:br>
              <a:rPr lang="en-IN" dirty="0"/>
            </a:br>
            <a:r>
              <a:rPr lang="en-IN" b="0" i="0" dirty="0">
                <a:effectLst/>
                <a:latin typeface="Helvetica" panose="020B0604020202020204" pitchFamily="34" charset="0"/>
              </a:rPr>
              <a:t>– Accessed through applications using :</a:t>
            </a:r>
            <a:br>
              <a:rPr lang="en-IN" dirty="0"/>
            </a:br>
            <a:r>
              <a:rPr lang="en-IN" b="0" i="0" dirty="0">
                <a:effectLst/>
                <a:latin typeface="Helvetica" panose="020B0604020202020204" pitchFamily="34" charset="0"/>
              </a:rPr>
              <a:t>   ASP, JSP, PHP</a:t>
            </a:r>
            <a:br>
              <a:rPr lang="en-IN" dirty="0"/>
            </a:br>
            <a:r>
              <a:rPr lang="en-IN" b="0" i="0" dirty="0">
                <a:effectLst/>
                <a:latin typeface="Helvetica" panose="020B0604020202020204" pitchFamily="34" charset="0"/>
              </a:rPr>
              <a:t>   Perl and CGI scripts that access databases</a:t>
            </a:r>
            <a:br>
              <a:rPr lang="en-IN" dirty="0"/>
            </a:br>
            <a:r>
              <a:rPr lang="en-IN" b="0" i="0" dirty="0">
                <a:effectLst/>
                <a:latin typeface="Helvetica" panose="020B0604020202020204" pitchFamily="34" charset="0"/>
              </a:rPr>
              <a:t>   XML, XSL and XSQL</a:t>
            </a:r>
            <a:br>
              <a:rPr lang="en-IN" dirty="0"/>
            </a:br>
            <a:r>
              <a:rPr lang="en-IN" b="0" i="0" dirty="0">
                <a:effectLst/>
                <a:latin typeface="Helvetica" panose="020B0604020202020204" pitchFamily="34" charset="0"/>
              </a:rPr>
              <a:t>   JavaScript</a:t>
            </a:r>
            <a:br>
              <a:rPr lang="en-IN" dirty="0"/>
            </a:br>
            <a:r>
              <a:rPr lang="en-IN" b="0" i="0" dirty="0">
                <a:effectLst/>
                <a:latin typeface="Helvetica" panose="020B0604020202020204" pitchFamily="34" charset="0"/>
              </a:rPr>
              <a:t>   Database specific web applications</a:t>
            </a:r>
            <a:br>
              <a:rPr lang="en-IN" dirty="0"/>
            </a:br>
            <a:r>
              <a:rPr lang="en-IN" b="0" i="0" dirty="0">
                <a:effectLst/>
                <a:latin typeface="Helvetica" panose="020B0604020202020204" pitchFamily="34" charset="0"/>
              </a:rPr>
              <a:t>   Many other</a:t>
            </a:r>
            <a:endParaRPr lang="en-IN" dirty="0"/>
          </a:p>
        </p:txBody>
      </p:sp>
      <p:pic>
        <p:nvPicPr>
          <p:cNvPr id="1026" name="Picture 2" descr="vulnerabilities SQL injection">
            <a:extLst>
              <a:ext uri="{FF2B5EF4-FFF2-40B4-BE49-F238E27FC236}">
                <a16:creationId xmlns:a16="http://schemas.microsoft.com/office/drawing/2014/main" id="{3B4BED1C-469E-45BA-B9E3-095B2B9058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0488" y="1675606"/>
            <a:ext cx="32194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56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8BC8-9EA8-4BFC-8C8F-E2AECF6F9728}"/>
              </a:ext>
            </a:extLst>
          </p:cNvPr>
          <p:cNvSpPr>
            <a:spLocks noGrp="1"/>
          </p:cNvSpPr>
          <p:nvPr>
            <p:ph type="title"/>
          </p:nvPr>
        </p:nvSpPr>
        <p:spPr/>
        <p:txBody>
          <a:bodyPr/>
          <a:lstStyle/>
          <a:p>
            <a:r>
              <a:rPr lang="en-IN" b="0" i="0" dirty="0">
                <a:effectLst/>
                <a:latin typeface="Roboto"/>
              </a:rPr>
              <a:t>Web Server Technology</a:t>
            </a:r>
            <a:br>
              <a:rPr lang="en-IN" b="0" i="0" dirty="0">
                <a:effectLst/>
                <a:latin typeface="Roboto"/>
              </a:rPr>
            </a:br>
            <a:endParaRPr lang="en-IN" dirty="0"/>
          </a:p>
        </p:txBody>
      </p:sp>
      <p:sp>
        <p:nvSpPr>
          <p:cNvPr id="3" name="Content Placeholder 2">
            <a:extLst>
              <a:ext uri="{FF2B5EF4-FFF2-40B4-BE49-F238E27FC236}">
                <a16:creationId xmlns:a16="http://schemas.microsoft.com/office/drawing/2014/main" id="{119C25C1-4890-4EDA-893B-2BF01B68B2AE}"/>
              </a:ext>
            </a:extLst>
          </p:cNvPr>
          <p:cNvSpPr>
            <a:spLocks noGrp="1"/>
          </p:cNvSpPr>
          <p:nvPr>
            <p:ph idx="1"/>
          </p:nvPr>
        </p:nvSpPr>
        <p:spPr/>
        <p:txBody>
          <a:bodyPr>
            <a:normAutofit/>
          </a:bodyPr>
          <a:lstStyle/>
          <a:p>
            <a:pPr algn="l"/>
            <a:r>
              <a:rPr lang="en-US" b="0" i="0" dirty="0">
                <a:effectLst/>
                <a:latin typeface="Helvetica" panose="020B0604020202020204" pitchFamily="34" charset="0"/>
              </a:rPr>
              <a:t>Web servers are computers that deliver Web pages. Every Web server has an IP address and possibly a domain name this sends a request to the Web server The server then fetches and sends it to your browser. The Web server stores all of the files necessary to display Web pages on the computer.</a:t>
            </a:r>
          </a:p>
          <a:p>
            <a:pPr algn="l"/>
            <a:r>
              <a:rPr lang="en-US" b="0" i="0" dirty="0">
                <a:effectLst/>
                <a:latin typeface="Helvetica" panose="020B0604020202020204" pitchFamily="34" charset="0"/>
              </a:rPr>
              <a:t>While passing data to server side form a web page, often GET method is used to append user supplied data at the end of the URL (e.g. example.com?q=userid&amp;p=password). For an attacker, this opens an opportunity to obtain the values passed in this fashion and do some malicious stuff.</a:t>
            </a:r>
          </a:p>
          <a:p>
            <a:endParaRPr lang="en-IN" dirty="0"/>
          </a:p>
        </p:txBody>
      </p:sp>
    </p:spTree>
    <p:extLst>
      <p:ext uri="{BB962C8B-B14F-4D97-AF65-F5344CB8AC3E}">
        <p14:creationId xmlns:p14="http://schemas.microsoft.com/office/powerpoint/2010/main" val="265899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E33A-B200-4204-89E2-8DB3759D20E6}"/>
              </a:ext>
            </a:extLst>
          </p:cNvPr>
          <p:cNvSpPr>
            <a:spLocks noGrp="1"/>
          </p:cNvSpPr>
          <p:nvPr>
            <p:ph type="title"/>
          </p:nvPr>
        </p:nvSpPr>
        <p:spPr/>
        <p:txBody>
          <a:bodyPr>
            <a:normAutofit/>
          </a:bodyPr>
          <a:lstStyle/>
          <a:p>
            <a:r>
              <a:rPr lang="en-US" b="0" i="0" dirty="0">
                <a:effectLst/>
                <a:latin typeface="Roboto"/>
              </a:rPr>
              <a:t>Types of SQL injection</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6C8270E3-BA53-432B-B12F-E6D2A0319C2B}"/>
              </a:ext>
            </a:extLst>
          </p:cNvPr>
          <p:cNvSpPr>
            <a:spLocks noGrp="1"/>
          </p:cNvSpPr>
          <p:nvPr>
            <p:ph idx="1"/>
          </p:nvPr>
        </p:nvSpPr>
        <p:spPr/>
        <p:txBody>
          <a:bodyPr/>
          <a:lstStyle/>
          <a:p>
            <a:pPr marL="0" indent="0">
              <a:buNone/>
            </a:pPr>
            <a:r>
              <a:rPr lang="en-US" b="0" i="0" dirty="0">
                <a:effectLst/>
                <a:latin typeface="Helvetica" panose="020B0604020202020204" pitchFamily="34" charset="0"/>
              </a:rPr>
              <a:t>-- Tautology-based SQL Injection</a:t>
            </a:r>
            <a:br>
              <a:rPr lang="en-US" b="0" i="0" dirty="0">
                <a:effectLst/>
                <a:latin typeface="Helvetica" panose="020B0604020202020204" pitchFamily="34" charset="0"/>
              </a:rPr>
            </a:br>
            <a:r>
              <a:rPr lang="en-US" b="0" i="0" dirty="0">
                <a:effectLst/>
                <a:latin typeface="Helvetica" panose="020B0604020202020204" pitchFamily="34" charset="0"/>
              </a:rPr>
              <a:t>-- Piggy-backed Queries / Statement Injection</a:t>
            </a:r>
            <a:br>
              <a:rPr lang="en-US" b="0" i="0" dirty="0">
                <a:effectLst/>
                <a:latin typeface="Helvetica" panose="020B0604020202020204" pitchFamily="34" charset="0"/>
              </a:rPr>
            </a:br>
            <a:r>
              <a:rPr lang="en-US" b="0" i="0" dirty="0">
                <a:effectLst/>
                <a:latin typeface="Helvetica" panose="020B0604020202020204" pitchFamily="34" charset="0"/>
              </a:rPr>
              <a:t>-- Union Query</a:t>
            </a:r>
            <a:br>
              <a:rPr lang="en-US" b="0" i="0" dirty="0">
                <a:effectLst/>
                <a:latin typeface="Helvetica" panose="020B0604020202020204" pitchFamily="34" charset="0"/>
              </a:rPr>
            </a:br>
            <a:r>
              <a:rPr lang="en-US" b="0" i="0" dirty="0">
                <a:effectLst/>
                <a:latin typeface="Helvetica" panose="020B0604020202020204" pitchFamily="34" charset="0"/>
              </a:rPr>
              <a:t>-- Illegal/Logically Incorrect Queries</a:t>
            </a:r>
            <a:br>
              <a:rPr lang="en-US" b="0" i="0" dirty="0">
                <a:effectLst/>
                <a:latin typeface="Helvetica" panose="020B0604020202020204" pitchFamily="34" charset="0"/>
              </a:rPr>
            </a:br>
            <a:r>
              <a:rPr lang="en-US" b="0" i="0" dirty="0">
                <a:effectLst/>
                <a:latin typeface="Helvetica" panose="020B0604020202020204" pitchFamily="34" charset="0"/>
              </a:rPr>
              <a:t>-- Inference</a:t>
            </a:r>
            <a:br>
              <a:rPr lang="en-US" b="0" i="0" dirty="0">
                <a:effectLst/>
                <a:latin typeface="Helvetica" panose="020B0604020202020204" pitchFamily="34" charset="0"/>
              </a:rPr>
            </a:br>
            <a:r>
              <a:rPr lang="en-US" b="0" i="0" dirty="0">
                <a:effectLst/>
                <a:latin typeface="Helvetica" panose="020B0604020202020204" pitchFamily="34" charset="0"/>
              </a:rPr>
              <a:t>-- Stored Procedure Injection</a:t>
            </a:r>
            <a:br>
              <a:rPr lang="en-US" b="0" i="0" dirty="0">
                <a:effectLst/>
                <a:latin typeface="Helvetica" panose="020B0604020202020204" pitchFamily="34" charset="0"/>
              </a:rPr>
            </a:br>
            <a:endParaRPr lang="en-IN" dirty="0"/>
          </a:p>
        </p:txBody>
      </p:sp>
    </p:spTree>
    <p:extLst>
      <p:ext uri="{BB962C8B-B14F-4D97-AF65-F5344CB8AC3E}">
        <p14:creationId xmlns:p14="http://schemas.microsoft.com/office/powerpoint/2010/main" val="32037561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441EA1680CFE4DB909A80A7E573411" ma:contentTypeVersion="4" ma:contentTypeDescription="Create a new document." ma:contentTypeScope="" ma:versionID="82a0d38e6c8809f46553170e7404048d">
  <xsd:schema xmlns:xsd="http://www.w3.org/2001/XMLSchema" xmlns:xs="http://www.w3.org/2001/XMLSchema" xmlns:p="http://schemas.microsoft.com/office/2006/metadata/properties" xmlns:ns2="f949cc65-8a09-47c9-be4b-3c02c45961ba" xmlns:ns3="3dccf93a-3a9b-4eab-a9f6-42220e9d5cef" targetNamespace="http://schemas.microsoft.com/office/2006/metadata/properties" ma:root="true" ma:fieldsID="bbbcf3344a90a36d404a7dcddb1d3e3d" ns2:_="" ns3:_="">
    <xsd:import namespace="f949cc65-8a09-47c9-be4b-3c02c45961ba"/>
    <xsd:import namespace="3dccf93a-3a9b-4eab-a9f6-42220e9d5c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9cc65-8a09-47c9-be4b-3c02c4596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dccf93a-3a9b-4eab-a9f6-42220e9d5c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CCD1B4-4FA7-4D74-A2AB-2DF80CE28A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73E80D-2B94-4C50-92C5-FA934E79762F}">
  <ds:schemaRefs>
    <ds:schemaRef ds:uri="http://schemas.microsoft.com/sharepoint/v3/contenttype/forms"/>
  </ds:schemaRefs>
</ds:datastoreItem>
</file>

<file path=customXml/itemProps3.xml><?xml version="1.0" encoding="utf-8"?>
<ds:datastoreItem xmlns:ds="http://schemas.openxmlformats.org/officeDocument/2006/customXml" ds:itemID="{5E2EC1C0-52F1-4FBD-96F1-E45E35D5E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9cc65-8a09-47c9-be4b-3c02c45961ba"/>
    <ds:schemaRef ds:uri="3dccf93a-3a9b-4eab-a9f6-42220e9d5c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2497</TotalTime>
  <Words>4458</Words>
  <Application>Microsoft Office PowerPoint</Application>
  <PresentationFormat>Widescreen</PresentationFormat>
  <Paragraphs>545</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Gill Sans MT</vt:lpstr>
      <vt:lpstr>Helvetica</vt:lpstr>
      <vt:lpstr>Roboto</vt:lpstr>
      <vt:lpstr>Segoe UI</vt:lpstr>
      <vt:lpstr>Times New Roman</vt:lpstr>
      <vt:lpstr>Gallery</vt:lpstr>
      <vt:lpstr>Cse3501-review(1II)</vt:lpstr>
      <vt:lpstr>Gathering the information and structure of the data base using logically incorrect queries </vt:lpstr>
      <vt:lpstr>What is SQL injection? </vt:lpstr>
      <vt:lpstr>Why SQL injection?</vt:lpstr>
      <vt:lpstr>SQL injection method </vt:lpstr>
      <vt:lpstr>Vulnerabilities </vt:lpstr>
      <vt:lpstr>Vulnerable Applications </vt:lpstr>
      <vt:lpstr>Web Server Technology </vt:lpstr>
      <vt:lpstr>Types of SQL injection </vt:lpstr>
      <vt:lpstr>Logically Incorrect Queries </vt:lpstr>
      <vt:lpstr>Tools and technologies to be used for the project </vt:lpstr>
      <vt:lpstr>PROPOSED METHOD: </vt:lpstr>
      <vt:lpstr>Structure of login pages and its input</vt:lpstr>
      <vt:lpstr>DATABASE FOR LOGIN</vt:lpstr>
      <vt:lpstr>LOGIN PAGE WITH CAPTCHA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PREVENTION AND DETECTION</vt:lpstr>
      <vt:lpstr>PREVENTION AND DETECTION</vt:lpstr>
      <vt:lpstr>PREVENTION AND DETECTION</vt:lpstr>
      <vt:lpstr>PREVENTION AND DETECTION</vt:lpstr>
      <vt:lpstr>PROTECTING WEBSITE FROM THESE ATTACKS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Cse3501-review(1)</dc:title>
  <dc:creator>VISWANADHUNI PAVAN NIKHIL</dc:creator>
  <cp:lastModifiedBy>Aashish Raj 18BIT0113</cp:lastModifiedBy>
  <cp:revision>35</cp:revision>
  <dcterms:created xsi:type="dcterms:W3CDTF">2020-09-23T03:35:20Z</dcterms:created>
  <dcterms:modified xsi:type="dcterms:W3CDTF">2020-11-16T02:10:23Z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0x01010002441EA1680CFE4DB909A80A7E573411</vt:lpwstr>
  </property>
</Properties>
</file>