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 id="2147483697" r:id="rId4"/>
  </p:sldMasterIdLst>
  <p:notesMasterIdLst>
    <p:notesMasterId r:id="rId155"/>
  </p:notesMasterIdLst>
  <p:sldIdLst>
    <p:sldId id="261" r:id="rId5"/>
    <p:sldId id="262" r:id="rId6"/>
    <p:sldId id="263" r:id="rId7"/>
    <p:sldId id="274"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5" r:id="rId95"/>
    <p:sldId id="354" r:id="rId96"/>
    <p:sldId id="356" r:id="rId97"/>
    <p:sldId id="357" r:id="rId98"/>
    <p:sldId id="358" r:id="rId99"/>
    <p:sldId id="359" r:id="rId100"/>
    <p:sldId id="360" r:id="rId101"/>
    <p:sldId id="361" r:id="rId102"/>
    <p:sldId id="362" r:id="rId103"/>
    <p:sldId id="363" r:id="rId104"/>
    <p:sldId id="364" r:id="rId105"/>
    <p:sldId id="366" r:id="rId106"/>
    <p:sldId id="367" r:id="rId107"/>
    <p:sldId id="365" r:id="rId108"/>
    <p:sldId id="368" r:id="rId109"/>
    <p:sldId id="369" r:id="rId110"/>
    <p:sldId id="370"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2" r:id="rId141"/>
    <p:sldId id="401" r:id="rId142"/>
    <p:sldId id="403" r:id="rId143"/>
    <p:sldId id="404" r:id="rId144"/>
    <p:sldId id="405" r:id="rId145"/>
    <p:sldId id="406" r:id="rId146"/>
    <p:sldId id="407" r:id="rId147"/>
    <p:sldId id="408" r:id="rId148"/>
    <p:sldId id="409" r:id="rId149"/>
    <p:sldId id="410" r:id="rId150"/>
    <p:sldId id="411" r:id="rId151"/>
    <p:sldId id="412" r:id="rId152"/>
    <p:sldId id="413" r:id="rId153"/>
    <p:sldId id="414" r:id="rId1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notesMaster" Target="notesMasters/notesMaster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slide" Target="slides/slide149.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90823-6E1A-48BA-B16A-090642E22F6D}" type="datetimeFigureOut">
              <a:rPr lang="en-US" smtClean="0"/>
              <a:pPr/>
              <a:t>10/21/2020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8A652-D5DF-4114-B338-056759D491F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5C0F1A59-9510-48D8-A2E0-9FD00732C7EB}" type="slidenum">
              <a:rPr lang="en-US" smtClean="0">
                <a:latin typeface="Arial" pitchFamily="34" charset="0"/>
                <a:ea typeface="DejaVu Sans"/>
                <a:cs typeface="DejaVu Sans"/>
              </a:rPr>
              <a:pPr/>
              <a:t>1</a:t>
            </a:fld>
            <a:endParaRPr lang="en-US" smtClean="0">
              <a:latin typeface="Arial" pitchFamily="34" charset="0"/>
              <a:ea typeface="DejaVu Sans"/>
              <a:cs typeface="DejaVu Sans"/>
            </a:endParaRPr>
          </a:p>
        </p:txBody>
      </p:sp>
      <p:sp>
        <p:nvSpPr>
          <p:cNvPr id="82947" name="Rectangle 1"/>
          <p:cNvSpPr>
            <a:spLocks noGrp="1" noRot="1" noChangeAspect="1" noChangeArrowheads="1" noTextEdit="1"/>
          </p:cNvSpPr>
          <p:nvPr>
            <p:ph type="sldImg"/>
          </p:nvPr>
        </p:nvSpPr>
        <p:spPr>
          <a:xfrm>
            <a:off x="1143000" y="685800"/>
            <a:ext cx="4572000" cy="3429000"/>
          </a:xfrm>
          <a:ln/>
        </p:spPr>
      </p:sp>
      <p:sp>
        <p:nvSpPr>
          <p:cNvPr id="82948"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A </a:t>
            </a:r>
            <a:r>
              <a:rPr lang="en-IN" b="1" smtClean="0">
                <a:latin typeface="Times New Roman" pitchFamily="18" charset="0"/>
              </a:rPr>
              <a:t>database-management system </a:t>
            </a:r>
            <a:r>
              <a:rPr lang="en-IN" smtClean="0">
                <a:latin typeface="Times New Roman" pitchFamily="18" charset="0"/>
              </a:rPr>
              <a:t>(DBMS) is a collection of interrelated data and a set of programs to access those data. The collection of data, usually referred to as the </a:t>
            </a:r>
            <a:r>
              <a:rPr lang="en-IN" b="1" smtClean="0">
                <a:latin typeface="Times New Roman" pitchFamily="18" charset="0"/>
              </a:rPr>
              <a:t>database</a:t>
            </a:r>
            <a:r>
              <a:rPr lang="en-IN" smtClean="0">
                <a:latin typeface="Times New Roman" pitchFamily="18" charset="0"/>
              </a:rPr>
              <a:t>, contains information relevant to an enterprise. The primary goal of a DBMS is to provide a way to store and retrieve database information that is both </a:t>
            </a:r>
            <a:r>
              <a:rPr lang="en-IN" i="1" smtClean="0">
                <a:latin typeface="Times New Roman" pitchFamily="18" charset="0"/>
              </a:rPr>
              <a:t>convenient </a:t>
            </a:r>
            <a:r>
              <a:rPr lang="en-IN" smtClean="0">
                <a:latin typeface="Times New Roman" pitchFamily="18" charset="0"/>
              </a:rPr>
              <a:t>and </a:t>
            </a:r>
            <a:r>
              <a:rPr lang="en-IN" i="1" smtClean="0">
                <a:latin typeface="Times New Roman" pitchFamily="18" charset="0"/>
              </a:rPr>
              <a:t>efficient</a:t>
            </a:r>
            <a:r>
              <a:rPr lang="en-IN" smtClean="0">
                <a:latin typeface="Times New Roman" pitchFamily="18" charset="0"/>
              </a:rPr>
              <a: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Database systems are designed to manage large bodies of information. Management of data involves both defining structures for storage of information and providing mechanisms for the manipulation of information. In addition, the database system must ensure the safety of the information stored, despite system crashes or attempts at unauthorized access. If data are to be shared among several users, the system must avoid possible anomalous results.</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Because information is so important in most organizations, computer scientists have developed a large body of concepts and techniques for managing data. These concepts and technique form the focus of this subject.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The first chapter briefly introduces the principles of database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571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4</a:t>
            </a:r>
          </a:p>
        </p:txBody>
      </p:sp>
      <p:sp>
        <p:nvSpPr>
          <p:cNvPr id="11571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571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5718" name="Rectangle 6"/>
          <p:cNvSpPr>
            <a:spLocks noGrp="1" noRot="1" noChangeAspect="1" noChangeArrowheads="1" noTextEdit="1"/>
          </p:cNvSpPr>
          <p:nvPr>
            <p:ph type="sldImg"/>
          </p:nvPr>
        </p:nvSpPr>
        <p:spPr>
          <a:ln cap="flat"/>
        </p:spPr>
      </p:sp>
      <p:sp>
        <p:nvSpPr>
          <p:cNvPr id="115719"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673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5</a:t>
            </a:r>
          </a:p>
        </p:txBody>
      </p:sp>
      <p:sp>
        <p:nvSpPr>
          <p:cNvPr id="11674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674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6742" name="Rectangle 6"/>
          <p:cNvSpPr>
            <a:spLocks noGrp="1" noRot="1" noChangeAspect="1" noChangeArrowheads="1" noTextEdit="1"/>
          </p:cNvSpPr>
          <p:nvPr>
            <p:ph type="sldImg"/>
          </p:nvPr>
        </p:nvSpPr>
        <p:spPr>
          <a:ln cap="flat"/>
        </p:spPr>
      </p:sp>
      <p:sp>
        <p:nvSpPr>
          <p:cNvPr id="116743"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776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6</a:t>
            </a:r>
          </a:p>
        </p:txBody>
      </p:sp>
      <p:sp>
        <p:nvSpPr>
          <p:cNvPr id="11776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776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7766" name="Rectangle 6"/>
          <p:cNvSpPr>
            <a:spLocks noGrp="1" noRot="1" noChangeAspect="1" noChangeArrowheads="1" noTextEdit="1"/>
          </p:cNvSpPr>
          <p:nvPr>
            <p:ph type="sldImg"/>
          </p:nvPr>
        </p:nvSpPr>
        <p:spPr>
          <a:ln cap="flat"/>
        </p:spPr>
      </p:sp>
      <p:sp>
        <p:nvSpPr>
          <p:cNvPr id="11776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878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7</a:t>
            </a:r>
          </a:p>
        </p:txBody>
      </p:sp>
      <p:sp>
        <p:nvSpPr>
          <p:cNvPr id="11878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878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8790" name="Rectangle 6"/>
          <p:cNvSpPr>
            <a:spLocks noGrp="1" noRot="1" noChangeAspect="1" noChangeArrowheads="1" noTextEdit="1"/>
          </p:cNvSpPr>
          <p:nvPr>
            <p:ph type="sldImg"/>
          </p:nvPr>
        </p:nvSpPr>
        <p:spPr>
          <a:ln cap="flat"/>
        </p:spPr>
      </p:sp>
      <p:sp>
        <p:nvSpPr>
          <p:cNvPr id="11879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981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8</a:t>
            </a:r>
          </a:p>
        </p:txBody>
      </p:sp>
      <p:sp>
        <p:nvSpPr>
          <p:cNvPr id="11981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981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9814" name="Rectangle 6"/>
          <p:cNvSpPr>
            <a:spLocks noGrp="1" noRot="1" noChangeAspect="1" noChangeArrowheads="1" noTextEdit="1"/>
          </p:cNvSpPr>
          <p:nvPr>
            <p:ph type="sldImg"/>
          </p:nvPr>
        </p:nvSpPr>
        <p:spPr>
          <a:ln cap="flat"/>
        </p:spPr>
      </p:sp>
      <p:sp>
        <p:nvSpPr>
          <p:cNvPr id="119815"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083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9</a:t>
            </a:r>
          </a:p>
        </p:txBody>
      </p:sp>
      <p:sp>
        <p:nvSpPr>
          <p:cNvPr id="12083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083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0838" name="Rectangle 6"/>
          <p:cNvSpPr>
            <a:spLocks noGrp="1" noRot="1" noChangeAspect="1" noChangeArrowheads="1" noTextEdit="1"/>
          </p:cNvSpPr>
          <p:nvPr>
            <p:ph type="sldImg"/>
          </p:nvPr>
        </p:nvSpPr>
        <p:spPr>
          <a:ln cap="flat"/>
        </p:spPr>
      </p:sp>
      <p:sp>
        <p:nvSpPr>
          <p:cNvPr id="120839"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185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10</a:t>
            </a:r>
          </a:p>
        </p:txBody>
      </p:sp>
      <p:sp>
        <p:nvSpPr>
          <p:cNvPr id="12186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186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1862" name="Rectangle 6"/>
          <p:cNvSpPr>
            <a:spLocks noGrp="1" noRot="1" noChangeAspect="1" noChangeArrowheads="1" noTextEdit="1"/>
          </p:cNvSpPr>
          <p:nvPr>
            <p:ph type="sldImg"/>
          </p:nvPr>
        </p:nvSpPr>
        <p:spPr>
          <a:ln cap="flat"/>
        </p:spPr>
      </p:sp>
      <p:sp>
        <p:nvSpPr>
          <p:cNvPr id="121863"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288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10</a:t>
            </a:r>
          </a:p>
        </p:txBody>
      </p:sp>
      <p:sp>
        <p:nvSpPr>
          <p:cNvPr id="12288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288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2886" name="Rectangle 6"/>
          <p:cNvSpPr>
            <a:spLocks noGrp="1" noRot="1" noChangeAspect="1" noChangeArrowheads="1" noTextEdit="1"/>
          </p:cNvSpPr>
          <p:nvPr>
            <p:ph type="sldImg"/>
          </p:nvPr>
        </p:nvSpPr>
        <p:spPr>
          <a:ln cap="flat"/>
        </p:spPr>
      </p:sp>
      <p:sp>
        <p:nvSpPr>
          <p:cNvPr id="12288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p:spPr>
        <p:txBody>
          <a:bodyPr/>
          <a:lstStyle/>
          <a:p>
            <a:fld id="{C983A0FB-FB7D-457A-A305-5A63BEE75EF2}" type="slidenum">
              <a:rPr lang="en-US" smtClean="0">
                <a:latin typeface="Arial" pitchFamily="34" charset="0"/>
                <a:ea typeface="DejaVu Sans"/>
                <a:cs typeface="DejaVu Sans"/>
              </a:rPr>
              <a:pPr/>
              <a:t>2</a:t>
            </a:fld>
            <a:endParaRPr lang="en-US" smtClean="0">
              <a:latin typeface="Arial" pitchFamily="34" charset="0"/>
              <a:ea typeface="DejaVu Sans"/>
              <a:cs typeface="DejaVu Sans"/>
            </a:endParaRPr>
          </a:p>
        </p:txBody>
      </p:sp>
      <p:sp>
        <p:nvSpPr>
          <p:cNvPr id="91139" name="Rectangle 1"/>
          <p:cNvSpPr>
            <a:spLocks noGrp="1" noRot="1" noChangeAspect="1" noChangeArrowheads="1" noTextEdit="1"/>
          </p:cNvSpPr>
          <p:nvPr>
            <p:ph type="sldImg"/>
          </p:nvPr>
        </p:nvSpPr>
        <p:spPr>
          <a:xfrm>
            <a:off x="1143000" y="685800"/>
            <a:ext cx="4572000" cy="3429000"/>
          </a:xfrm>
          <a:ln/>
        </p:spPr>
      </p:sp>
      <p:sp>
        <p:nvSpPr>
          <p:cNvPr id="91140" name="Text Box 2"/>
          <p:cNvSpPr>
            <a:spLocks noGrp="1" noChangeArrowheads="1"/>
          </p:cNvSpPr>
          <p:nvPr>
            <p:ph type="body" idx="1"/>
          </p:nvPr>
        </p:nvSpPr>
        <p:spPr>
          <a:xfrm>
            <a:off x="914400" y="4343400"/>
            <a:ext cx="5029200" cy="4606925"/>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a:t>
            </a:r>
            <a:r>
              <a:rPr lang="en-IN" sz="1000" b="1" smtClean="0">
                <a:latin typeface="Times New Roman" pitchFamily="18" charset="0"/>
              </a:rPr>
              <a:t> Data redundancy and inconsistency</a:t>
            </a:r>
            <a:r>
              <a:rPr lang="en-IN" sz="1000" smtClean="0">
                <a:latin typeface="Times New Roman" pitchFamily="18" charset="0"/>
              </a:rPr>
              <a:t>. Since different programmers create the files and application programs over a long period, the various files are likely to have different formats and the programs may be written in several programming languages. Moreover, the same information may be duplicated in several places (files). For example, the address and telephone number of a particular customer may appear in a file that consists of savings-account records and in a file that consists of checking-account records. This redundancy leads to higher storage and access cost. In addition, it may lead to </a:t>
            </a:r>
            <a:r>
              <a:rPr lang="en-IN" sz="1000" b="1" smtClean="0">
                <a:latin typeface="Times New Roman" pitchFamily="18" charset="0"/>
              </a:rPr>
              <a:t>data inconsistency</a:t>
            </a:r>
            <a:r>
              <a:rPr lang="en-IN" sz="1000" smtClean="0">
                <a:latin typeface="Times New Roman" pitchFamily="18" charset="0"/>
              </a:rPr>
              <a:t>; that is, the various copies of the same data may no longer agree. For example, a changed customer address may be reflected in savings-account records but not elsewhere in the system.</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Difficulty in accessing data</a:t>
            </a:r>
            <a:r>
              <a:rPr lang="en-IN" sz="1000" smtClean="0">
                <a:latin typeface="Times New Roman" pitchFamily="18" charset="0"/>
              </a:rPr>
              <a:t>. Suppose that one of the bank officers needs to find out the names of all customers who live within a particular postal-code area. The officer asks the data-processing department to generate such a list. Because the designers of the original system did not anticipate this request, there is no application program on hand to meet it. There is, however, an application program to generate the list of </a:t>
            </a:r>
            <a:r>
              <a:rPr lang="en-IN" sz="1000" i="1" smtClean="0">
                <a:latin typeface="Times New Roman" pitchFamily="18" charset="0"/>
              </a:rPr>
              <a:t>all </a:t>
            </a:r>
            <a:r>
              <a:rPr lang="en-IN" sz="1000" smtClean="0">
                <a:latin typeface="Times New Roman" pitchFamily="18" charset="0"/>
              </a:rPr>
              <a:t>customers. The bank officer has now two choices: either obtain the list of all customers and extract the needed information manually or ask a system programmer to write the necessary application program. Both alternatives are obviously unsatisfactory. Suppose that such a program is written, and that, several days later, the same officer needs to trim that list to include only those customers who have an account balance of $10,000 or more. As expected, a program to generate such a list does not exist. Again, the officer has the preceding two options, neither of which is satisfactory. The point here is that conventional file-processing environments do not allow needed data to be retrieved in a convenient and efficient manner. More responsive data-retrieval systems are required for general use.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Data isolation</a:t>
            </a:r>
            <a:r>
              <a:rPr lang="en-IN" sz="1000" smtClean="0">
                <a:latin typeface="Times New Roman" pitchFamily="18" charset="0"/>
              </a:rPr>
              <a:t>. Because data are scattered in various files, and files may be in different formats, writing new application programs to retrieve the appropriate data is difficult.</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Integrity problems</a:t>
            </a:r>
            <a:r>
              <a:rPr lang="en-IN" sz="1000" smtClean="0">
                <a:latin typeface="Times New Roman" pitchFamily="18" charset="0"/>
              </a:rPr>
              <a:t>. The data values stored in the database must satisfy certain types of </a:t>
            </a:r>
            <a:r>
              <a:rPr lang="en-IN" sz="1000" b="1" smtClean="0">
                <a:latin typeface="Times New Roman" pitchFamily="18" charset="0"/>
              </a:rPr>
              <a:t>consistency constraints</a:t>
            </a:r>
            <a:r>
              <a:rPr lang="en-IN" sz="1000" smtClean="0">
                <a:latin typeface="Times New Roman" pitchFamily="18" charset="0"/>
              </a:rPr>
              <a:t>. For example, the balance of a bank account may never fall below a prescribed amount (say, $25). Developers enforce these constraints in the system by adding appropriate code in the various application programs. However, when new constraints are added, it is difficult to change the programs to enforce them. The problem is compounded when constraints involve several data items from different files.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p:spPr>
        <p:txBody>
          <a:bodyPr/>
          <a:lstStyle/>
          <a:p>
            <a:fld id="{24EE8D85-B919-4D4A-A480-C43C93F5525A}" type="slidenum">
              <a:rPr lang="en-US" smtClean="0">
                <a:latin typeface="Arial" pitchFamily="34" charset="0"/>
                <a:ea typeface="DejaVu Sans"/>
                <a:cs typeface="DejaVu Sans"/>
              </a:rPr>
              <a:pPr/>
              <a:t>3</a:t>
            </a:fld>
            <a:endParaRPr lang="en-US" smtClean="0">
              <a:latin typeface="Arial" pitchFamily="34" charset="0"/>
              <a:ea typeface="DejaVu Sans"/>
              <a:cs typeface="DejaVu Sans"/>
            </a:endParaRPr>
          </a:p>
        </p:txBody>
      </p:sp>
      <p:sp>
        <p:nvSpPr>
          <p:cNvPr id="94211" name="Rectangle 1"/>
          <p:cNvSpPr>
            <a:spLocks noGrp="1" noRot="1" noChangeAspect="1" noChangeArrowheads="1" noTextEdit="1"/>
          </p:cNvSpPr>
          <p:nvPr>
            <p:ph type="sldImg"/>
          </p:nvPr>
        </p:nvSpPr>
        <p:spPr>
          <a:xfrm>
            <a:off x="1143000" y="685800"/>
            <a:ext cx="4572000" cy="3429000"/>
          </a:xfrm>
          <a:ln/>
        </p:spPr>
      </p:sp>
      <p:sp>
        <p:nvSpPr>
          <p:cNvPr id="94212"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For the system to be usable, it must retrieve data efficiently. The need for efficiency has led designers to use complex data structures to represent data in the database. Since many database-systems users are not computer trained, developers hide the complexity from users through several levels of abstraction, to simplify users’ interactions with the system: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r>
              <a:rPr lang="en-US" smtClean="0"/>
              <a:t>The </a:t>
            </a:r>
            <a:r>
              <a:rPr lang="en-US" i="1" smtClean="0"/>
              <a:t>&gt; </a:t>
            </a:r>
            <a:r>
              <a:rPr lang="en-US" b="1" smtClean="0"/>
              <a:t>some </a:t>
            </a:r>
            <a:r>
              <a:rPr lang="en-US" smtClean="0"/>
              <a:t>comparison in the </a:t>
            </a:r>
            <a:r>
              <a:rPr lang="en-US" b="1" smtClean="0"/>
              <a:t>where </a:t>
            </a:r>
            <a:r>
              <a:rPr lang="en-US" smtClean="0"/>
              <a:t>clause of the outer </a:t>
            </a:r>
            <a:r>
              <a:rPr lang="en-US" b="1" smtClean="0"/>
              <a:t>select </a:t>
            </a:r>
            <a:r>
              <a:rPr lang="en-US" smtClean="0"/>
              <a:t>is true if the </a:t>
            </a:r>
            <a:r>
              <a:rPr lang="en-US" i="1" smtClean="0"/>
              <a:t>assets </a:t>
            </a:r>
            <a:r>
              <a:rPr lang="en-US" smtClean="0"/>
              <a:t>value of the tuple is greater than at least one member of the set of all asset values for branches in Brooklyn.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101380" name="Slide Number Placeholder 3"/>
          <p:cNvSpPr>
            <a:spLocks noGrp="1"/>
          </p:cNvSpPr>
          <p:nvPr>
            <p:ph type="sldNum" sz="quarter" idx="5"/>
          </p:nvPr>
        </p:nvSpPr>
        <p:spPr>
          <a:noFill/>
        </p:spPr>
        <p:txBody>
          <a:bodyPr/>
          <a:lstStyle/>
          <a:p>
            <a:fld id="{1401225F-1A68-4933-BF7C-2897A9857B8E}" type="slidenum">
              <a:rPr lang="en-US" smtClean="0"/>
              <a:pPr/>
              <a:t>85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F467BD0-718C-4886-976D-08AD13E6622B}" type="slidenum">
              <a:rPr lang="en-US" smtClean="0"/>
              <a:pPr/>
              <a:t>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algn="just"/>
            <a:r>
              <a:rPr lang="en-US" smtClean="0"/>
              <a:t>Each entity has a </a:t>
            </a:r>
            <a:r>
              <a:rPr lang="en-US" b="1" smtClean="0"/>
              <a:t>value </a:t>
            </a:r>
            <a:r>
              <a:rPr lang="en-US" smtClean="0"/>
              <a:t>for each of its attributes. For instance, a particular </a:t>
            </a:r>
            <a:r>
              <a:rPr lang="en-US" i="1" smtClean="0"/>
              <a:t>customer </a:t>
            </a:r>
            <a:r>
              <a:rPr lang="en-US" smtClean="0"/>
              <a:t>entity may have the value 321-12-3123 for </a:t>
            </a:r>
            <a:r>
              <a:rPr lang="en-US" i="1" smtClean="0"/>
              <a:t>customer-id</a:t>
            </a:r>
            <a:r>
              <a:rPr lang="en-US" smtClean="0"/>
              <a:t>. </a:t>
            </a:r>
          </a:p>
          <a:p>
            <a:pPr algn="just"/>
            <a:r>
              <a:rPr lang="en-US" smtClean="0"/>
              <a:t>For each attribute, there is a set of permitted values, called the </a:t>
            </a:r>
            <a:r>
              <a:rPr lang="en-US" b="1" smtClean="0"/>
              <a:t>domain</a:t>
            </a:r>
            <a:r>
              <a:rPr lang="en-US" smtClean="0"/>
              <a:t>, or </a:t>
            </a:r>
            <a:r>
              <a:rPr lang="en-US" b="1" smtClean="0"/>
              <a:t>value set</a:t>
            </a:r>
            <a:r>
              <a:rPr lang="en-US" smtClean="0"/>
              <a:t>, of that attribute. The domain of attribute </a:t>
            </a:r>
            <a:r>
              <a:rPr lang="en-US" i="1" smtClean="0"/>
              <a:t>customer-name </a:t>
            </a:r>
            <a:r>
              <a:rPr lang="en-US" smtClean="0"/>
              <a:t>might be the set of all text strings of a certain length. Similarly, the domain of attribute </a:t>
            </a:r>
            <a:r>
              <a:rPr lang="en-US" i="1" smtClean="0"/>
              <a:t>loan-number </a:t>
            </a:r>
            <a:r>
              <a:rPr lang="en-US" smtClean="0"/>
              <a:t>might be the set of all strings of the form “L-</a:t>
            </a:r>
            <a:r>
              <a:rPr lang="en-US" i="1" smtClean="0"/>
              <a:t>n</a:t>
            </a:r>
            <a:r>
              <a:rPr lang="en-US" smtClean="0"/>
              <a:t>” where </a:t>
            </a:r>
            <a:r>
              <a:rPr lang="en-US" i="1" smtClean="0"/>
              <a:t>n </a:t>
            </a:r>
            <a:r>
              <a:rPr lang="en-US" smtClean="0"/>
              <a:t>is a positive integer.</a:t>
            </a:r>
          </a:p>
          <a:p>
            <a:pPr algn="just"/>
            <a:endParaRPr lang="en-US" smtClean="0"/>
          </a:p>
          <a:p>
            <a:pPr algn="just"/>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CD1A0FF-438D-430D-A694-F3FB70690171}" type="slidenum">
              <a:rPr lang="en-US" smtClean="0"/>
              <a:pPr/>
              <a:t>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n-US" smtClean="0"/>
              <a:t>A database thus includes a collection of entity sets, each of which contains any number of entities of the same type.</a:t>
            </a:r>
          </a:p>
          <a:p>
            <a:pPr algn="just"/>
            <a:r>
              <a:rPr lang="en-US" smtClean="0"/>
              <a:t>Each entity can be described by a set of (attribute, data value) pairs, one pair for each attribute of the entity set. For example, a particular </a:t>
            </a:r>
            <a:r>
              <a:rPr lang="en-US" i="1" smtClean="0"/>
              <a:t>customer </a:t>
            </a:r>
            <a:r>
              <a:rPr lang="en-US" smtClean="0"/>
              <a:t>entity may be described by the set </a:t>
            </a:r>
            <a:r>
              <a:rPr lang="en-US" i="1" smtClean="0"/>
              <a:t>{</a:t>
            </a:r>
            <a:r>
              <a:rPr lang="en-US" smtClean="0"/>
              <a:t>(</a:t>
            </a:r>
            <a:r>
              <a:rPr lang="en-US" i="1" smtClean="0"/>
              <a:t>customer-id</a:t>
            </a:r>
            <a:r>
              <a:rPr lang="en-US" smtClean="0"/>
              <a:t>, 677-89-9011), (</a:t>
            </a:r>
            <a:r>
              <a:rPr lang="en-US" i="1" smtClean="0"/>
              <a:t>customer-name</a:t>
            </a:r>
            <a:r>
              <a:rPr lang="en-US" smtClean="0"/>
              <a:t>, Hayes), (</a:t>
            </a:r>
            <a:r>
              <a:rPr lang="en-US" i="1" smtClean="0"/>
              <a:t>customer-street</a:t>
            </a:r>
            <a:r>
              <a:rPr lang="en-US" smtClean="0"/>
              <a:t>, Main), (</a:t>
            </a:r>
            <a:r>
              <a:rPr lang="en-US" i="1" smtClean="0"/>
              <a:t>customer-city</a:t>
            </a:r>
            <a:r>
              <a:rPr lang="en-US" smtClean="0"/>
              <a:t>, Harrison)</a:t>
            </a:r>
            <a:r>
              <a:rPr lang="en-US" i="1" smtClean="0"/>
              <a:t>}</a:t>
            </a:r>
            <a:endParaRPr lang="en-US" smtClean="0"/>
          </a:p>
          <a:p>
            <a:pPr algn="just"/>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00DBEE5-61F2-4D78-8B0C-400827CF1296}" type="slidenum">
              <a:rPr lang="en-US" smtClean="0"/>
              <a:pPr/>
              <a:t>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n-US" i="1" smtClean="0"/>
              <a:t>• </a:t>
            </a:r>
            <a:r>
              <a:rPr lang="en-US" b="1" smtClean="0"/>
              <a:t>Simple </a:t>
            </a:r>
            <a:r>
              <a:rPr lang="en-US" smtClean="0"/>
              <a:t>and </a:t>
            </a:r>
            <a:r>
              <a:rPr lang="en-US" b="1" smtClean="0"/>
              <a:t>composite </a:t>
            </a:r>
            <a:r>
              <a:rPr lang="en-US" smtClean="0"/>
              <a:t>attributes. In our examples thus far, the attributes have been simple; that is, they are not divided into subparts. </a:t>
            </a:r>
            <a:r>
              <a:rPr lang="en-US" b="1" smtClean="0"/>
              <a:t>Composite </a:t>
            </a:r>
            <a:r>
              <a:rPr lang="en-US" smtClean="0"/>
              <a:t>attributes, on the other hand, can be divided into subparts (that is, other attributes). For example, an attribute </a:t>
            </a:r>
            <a:r>
              <a:rPr lang="en-US" i="1" smtClean="0"/>
              <a:t>name </a:t>
            </a:r>
            <a:r>
              <a:rPr lang="en-US" smtClean="0"/>
              <a:t>could be structured as a composite attribute consisting of </a:t>
            </a:r>
            <a:r>
              <a:rPr lang="en-US" i="1" smtClean="0"/>
              <a:t>first-name</a:t>
            </a:r>
            <a:r>
              <a:rPr lang="en-US" smtClean="0"/>
              <a:t>, </a:t>
            </a:r>
            <a:r>
              <a:rPr lang="en-US" i="1" smtClean="0"/>
              <a:t>middle-initial</a:t>
            </a:r>
            <a:r>
              <a:rPr lang="en-US" smtClean="0"/>
              <a:t>, and </a:t>
            </a:r>
            <a:r>
              <a:rPr lang="en-US" i="1" smtClean="0"/>
              <a:t>last-name</a:t>
            </a:r>
            <a:r>
              <a:rPr lang="en-US" smtClean="0"/>
              <a:t>.</a:t>
            </a:r>
          </a:p>
          <a:p>
            <a:pPr algn="just"/>
            <a:r>
              <a:rPr lang="en-US" i="1" smtClean="0"/>
              <a:t>• </a:t>
            </a:r>
            <a:r>
              <a:rPr lang="en-US" b="1" smtClean="0"/>
              <a:t>Single-valued </a:t>
            </a:r>
            <a:r>
              <a:rPr lang="en-US" smtClean="0"/>
              <a:t>and </a:t>
            </a:r>
            <a:r>
              <a:rPr lang="en-US" b="1" smtClean="0"/>
              <a:t>multivalued </a:t>
            </a:r>
            <a:r>
              <a:rPr lang="en-US" smtClean="0"/>
              <a:t>attributes. The attributes in our examples all have a single value for a particular entity. For instance, the </a:t>
            </a:r>
            <a:r>
              <a:rPr lang="en-US" i="1" smtClean="0"/>
              <a:t>loan-number </a:t>
            </a:r>
            <a:r>
              <a:rPr lang="en-US" smtClean="0"/>
              <a:t>attribute for a specific loan entity refers to only one loan number. Such attributes are said to be </a:t>
            </a:r>
            <a:r>
              <a:rPr lang="en-US" b="1" smtClean="0"/>
              <a:t>single valued</a:t>
            </a:r>
            <a:r>
              <a:rPr lang="en-US" smtClean="0"/>
              <a:t>. There may be instances where an attribute has a set of values for a specific entity. Consider an </a:t>
            </a:r>
            <a:r>
              <a:rPr lang="en-US" i="1" smtClean="0"/>
              <a:t>employee </a:t>
            </a:r>
            <a:r>
              <a:rPr lang="en-US" smtClean="0"/>
              <a:t>entity set with the attribute </a:t>
            </a:r>
            <a:r>
              <a:rPr lang="en-US" i="1" smtClean="0"/>
              <a:t>phone-number</a:t>
            </a:r>
            <a:r>
              <a:rPr lang="en-US" smtClean="0"/>
              <a:t>. An employee may have zero, one, or several phone numbers, and different employees may have different numbers of phones. This type of attribute is said to be </a:t>
            </a:r>
            <a:r>
              <a:rPr lang="en-US" b="1" smtClean="0"/>
              <a:t>multivalued</a:t>
            </a:r>
            <a:r>
              <a:rPr lang="en-US" smtClean="0"/>
              <a:t>.</a:t>
            </a:r>
          </a:p>
          <a:p>
            <a:pPr algn="just"/>
            <a:r>
              <a:rPr lang="en-US" i="1" smtClean="0"/>
              <a:t>• </a:t>
            </a:r>
            <a:r>
              <a:rPr lang="en-US" b="1" smtClean="0"/>
              <a:t>Derived </a:t>
            </a:r>
            <a:r>
              <a:rPr lang="en-US" smtClean="0"/>
              <a:t>attribute. The value for this type of attribute can be derived from the values of other related attributes or entities. For instance, let us say that the </a:t>
            </a:r>
            <a:r>
              <a:rPr lang="en-US" i="1" smtClean="0"/>
              <a:t>customer </a:t>
            </a:r>
            <a:r>
              <a:rPr lang="en-US" smtClean="0"/>
              <a:t>entity set has an attribute </a:t>
            </a:r>
            <a:r>
              <a:rPr lang="en-US" i="1" smtClean="0"/>
              <a:t>loans-held</a:t>
            </a:r>
            <a:r>
              <a:rPr lang="en-US" smtClean="0"/>
              <a:t>, which represents how many loans a customer has from the bank. We can derive the value for this attribute by counting the number of </a:t>
            </a:r>
            <a:r>
              <a:rPr lang="en-US" i="1" smtClean="0"/>
              <a:t>loan </a:t>
            </a:r>
            <a:r>
              <a:rPr lang="en-US" smtClean="0"/>
              <a:t>entities associated with that customer. As another example, suppose that the </a:t>
            </a:r>
            <a:r>
              <a:rPr lang="en-US" i="1" smtClean="0"/>
              <a:t>customer </a:t>
            </a:r>
            <a:r>
              <a:rPr lang="en-US" smtClean="0"/>
              <a:t>entity set has an attribute </a:t>
            </a:r>
            <a:r>
              <a:rPr lang="en-US" i="1" smtClean="0"/>
              <a:t>age</a:t>
            </a:r>
            <a:r>
              <a:rPr lang="en-US" smtClean="0"/>
              <a:t>, which indicates the customer’s age. If the </a:t>
            </a:r>
            <a:r>
              <a:rPr lang="en-US" i="1" smtClean="0"/>
              <a:t>customer </a:t>
            </a:r>
            <a:r>
              <a:rPr lang="en-US" smtClean="0"/>
              <a:t>entity set also has an attribute </a:t>
            </a:r>
            <a:r>
              <a:rPr lang="en-US" i="1" smtClean="0"/>
              <a:t>date-of-birth</a:t>
            </a:r>
            <a:r>
              <a:rPr lang="en-US" smtClean="0"/>
              <a:t>, we can calculate </a:t>
            </a:r>
            <a:r>
              <a:rPr lang="en-US" i="1" smtClean="0"/>
              <a:t>age </a:t>
            </a:r>
            <a:r>
              <a:rPr lang="en-US" smtClean="0"/>
              <a:t>from </a:t>
            </a:r>
            <a:r>
              <a:rPr lang="en-US" i="1" smtClean="0"/>
              <a:t>date-of-birth </a:t>
            </a:r>
            <a:r>
              <a:rPr lang="en-US" smtClean="0"/>
              <a:t>and the current date. Thus, </a:t>
            </a:r>
            <a:r>
              <a:rPr lang="en-US" i="1" smtClean="0"/>
              <a:t>age </a:t>
            </a:r>
            <a:r>
              <a:rPr lang="en-US" smtClean="0"/>
              <a:t>is a derived attribute. In this case, </a:t>
            </a:r>
            <a:r>
              <a:rPr lang="en-US" i="1" smtClean="0"/>
              <a:t>date-of-birth </a:t>
            </a:r>
            <a:r>
              <a:rPr lang="en-US" smtClean="0"/>
              <a:t>may be referred to as a </a:t>
            </a:r>
            <a:r>
              <a:rPr lang="en-US" i="1" smtClean="0"/>
              <a:t>base </a:t>
            </a:r>
            <a:r>
              <a:rPr lang="en-US" smtClean="0"/>
              <a:t>attribute, or a </a:t>
            </a:r>
            <a:r>
              <a:rPr lang="en-US" i="1" smtClean="0"/>
              <a:t>stored </a:t>
            </a:r>
            <a:r>
              <a:rPr lang="en-US" smtClean="0"/>
              <a:t>attribute. The value of a derived attribute is not stored, but is computed when required.</a:t>
            </a:r>
          </a:p>
          <a:p>
            <a:pPr algn="just"/>
            <a:endParaRPr lang="en-US" smtClean="0"/>
          </a:p>
          <a:p>
            <a:pPr algn="just"/>
            <a:r>
              <a:rPr lang="en-US" smtClean="0"/>
              <a:t>An attribute takes a </a:t>
            </a:r>
            <a:r>
              <a:rPr lang="en-US" b="1" smtClean="0"/>
              <a:t>null </a:t>
            </a:r>
            <a:r>
              <a:rPr lang="en-US" smtClean="0"/>
              <a:t>value when an entity does not have a value for it.</a:t>
            </a:r>
          </a:p>
          <a:p>
            <a:pPr algn="just"/>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264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a:t>
            </a:r>
          </a:p>
        </p:txBody>
      </p:sp>
      <p:sp>
        <p:nvSpPr>
          <p:cNvPr id="11264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264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2646" name="Rectangle 6"/>
          <p:cNvSpPr>
            <a:spLocks noGrp="1" noRot="1" noChangeAspect="1" noChangeArrowheads="1" noTextEdit="1"/>
          </p:cNvSpPr>
          <p:nvPr>
            <p:ph type="sldImg"/>
          </p:nvPr>
        </p:nvSpPr>
        <p:spPr>
          <a:ln cap="flat"/>
        </p:spPr>
      </p:sp>
      <p:sp>
        <p:nvSpPr>
          <p:cNvPr id="11264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366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2</a:t>
            </a:r>
          </a:p>
        </p:txBody>
      </p:sp>
      <p:sp>
        <p:nvSpPr>
          <p:cNvPr id="11366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366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3670" name="Rectangle 6"/>
          <p:cNvSpPr>
            <a:spLocks noGrp="1" noRot="1" noChangeAspect="1" noChangeArrowheads="1" noTextEdit="1"/>
          </p:cNvSpPr>
          <p:nvPr>
            <p:ph type="sldImg"/>
          </p:nvPr>
        </p:nvSpPr>
        <p:spPr>
          <a:ln cap="flat"/>
        </p:spPr>
      </p:sp>
      <p:sp>
        <p:nvSpPr>
          <p:cNvPr id="11367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469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3</a:t>
            </a:r>
          </a:p>
        </p:txBody>
      </p:sp>
      <p:sp>
        <p:nvSpPr>
          <p:cNvPr id="11469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469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4694" name="Rectangle 6"/>
          <p:cNvSpPr>
            <a:spLocks noGrp="1" noRot="1" noChangeAspect="1" noChangeArrowheads="1" noTextEdit="1"/>
          </p:cNvSpPr>
          <p:nvPr>
            <p:ph type="sldImg"/>
          </p:nvPr>
        </p:nvSpPr>
        <p:spPr>
          <a:ln cap="flat"/>
        </p:spPr>
      </p:sp>
      <p:sp>
        <p:nvSpPr>
          <p:cNvPr id="114695"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4.xml"/><Relationship Id="rId1" Type="http://schemas.openxmlformats.org/officeDocument/2006/relationships/vmlDrawing" Target="../drawings/vmlDrawing3.v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1026" name="Clip" r:id="rId3" imgW="0" imgH="0" progId="">
              <p:embed/>
            </p:oleObj>
          </a:graphicData>
        </a:graphic>
      </p:graphicFrame>
      <p:sp>
        <p:nvSpPr>
          <p:cNvPr id="63491"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3492"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1029"/>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296FFEC9-0567-45FD-BFCA-5631406D456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E2FC4B6-6560-46FD-B865-1CC9D57050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0"/>
            <a:ext cx="2066925"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0"/>
            <a:ext cx="6048375"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D99E547E-840B-4358-9CD4-B60A5DCE410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7770813" cy="1460500"/>
          </a:xfrm>
        </p:spPr>
        <p:txBody>
          <a:bodyPr/>
          <a:lstStyle/>
          <a:p>
            <a:r>
              <a:rPr lang="en-US" smtClean="0"/>
              <a:t>Click to edit Master title style</a:t>
            </a:r>
            <a:endParaRPr lang="en-US"/>
          </a:p>
        </p:txBody>
      </p:sp>
      <p:sp>
        <p:nvSpPr>
          <p:cNvPr id="3" name="Rectangle 12"/>
          <p:cNvSpPr>
            <a:spLocks noGrp="1" noChangeArrowheads="1"/>
          </p:cNvSpPr>
          <p:nvPr>
            <p:ph type="dt" idx="10"/>
          </p:nvPr>
        </p:nvSpPr>
        <p:spPr/>
        <p:txBody>
          <a:bodyPr/>
          <a:lstStyle>
            <a:lvl1pPr>
              <a:defRPr/>
            </a:lvl1pPr>
          </a:lstStyle>
          <a:p>
            <a:pPr>
              <a:defRPr/>
            </a:pPr>
            <a:endParaRPr lang="en-IN"/>
          </a:p>
        </p:txBody>
      </p:sp>
      <p:sp>
        <p:nvSpPr>
          <p:cNvPr id="4" name="Rectangle 13"/>
          <p:cNvSpPr>
            <a:spLocks noGrp="1" noChangeArrowheads="1"/>
          </p:cNvSpPr>
          <p:nvPr>
            <p:ph type="ftr" idx="11"/>
          </p:nvPr>
        </p:nvSpPr>
        <p:spPr>
          <a:xfrm>
            <a:off x="3429000" y="6248400"/>
            <a:ext cx="2894013" cy="455613"/>
          </a:xfrm>
          <a:prstGeom prst="rect">
            <a:avLst/>
          </a:prstGeom>
        </p:spPr>
        <p:txBody>
          <a:bodyPr/>
          <a:lstStyle>
            <a:lvl1pPr>
              <a:defRPr/>
            </a:lvl1pPr>
          </a:lstStyle>
          <a:p>
            <a:pPr>
              <a:defRPr/>
            </a:pPr>
            <a:endParaRPr lang="en-IN"/>
          </a:p>
        </p:txBody>
      </p:sp>
      <p:sp>
        <p:nvSpPr>
          <p:cNvPr id="5" name="Rectangle 14"/>
          <p:cNvSpPr>
            <a:spLocks noGrp="1" noChangeArrowheads="1"/>
          </p:cNvSpPr>
          <p:nvPr>
            <p:ph type="sldNum" idx="12"/>
          </p:nvPr>
        </p:nvSpPr>
        <p:spPr/>
        <p:txBody>
          <a:bodyPr/>
          <a:lstStyle>
            <a:lvl1pPr>
              <a:defRPr/>
            </a:lvl1pPr>
          </a:lstStyle>
          <a:p>
            <a:pPr>
              <a:defRPr/>
            </a:pPr>
            <a:fld id="{43EDD683-910C-4D70-8FB2-01981DF805D3}"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546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54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159A38A-C52D-4902-9E68-CFCA889DCAC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CD18F1B-3CE9-4ED7-AFE5-86BAF56FD0D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DE6D1938-CA91-413E-A7EE-1E560E6E9C0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65759-6CFD-4CB7-8F20-BD632ED3DA9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endParaRPr lang="en-US"/>
          </a:p>
        </p:txBody>
      </p:sp>
      <p:sp>
        <p:nvSpPr>
          <p:cNvPr id="8" name="Rectangle 12"/>
          <p:cNvSpPr>
            <a:spLocks noGrp="1" noChangeArrowheads="1"/>
          </p:cNvSpPr>
          <p:nvPr>
            <p:ph type="ftr" sz="quarter" idx="11"/>
          </p:nvPr>
        </p:nvSpPr>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B5C1D682-EC25-48B6-A0FF-AE0A9B9AD64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pPr>
              <a:defRPr/>
            </a:pPr>
            <a:endParaRPr lang="en-US"/>
          </a:p>
        </p:txBody>
      </p:sp>
      <p:sp>
        <p:nvSpPr>
          <p:cNvPr id="4" name="Rectangle 12"/>
          <p:cNvSpPr>
            <a:spLocks noGrp="1" noChangeArrowheads="1"/>
          </p:cNvSpPr>
          <p:nvPr>
            <p:ph type="ftr" sz="quarter" idx="11"/>
          </p:nvPr>
        </p:nvSpPr>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070A6734-111E-49F3-9486-90F0F833301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p>
        </p:txBody>
      </p:sp>
      <p:sp>
        <p:nvSpPr>
          <p:cNvPr id="3" name="Rectangle 12"/>
          <p:cNvSpPr>
            <a:spLocks noGrp="1" noChangeArrowheads="1"/>
          </p:cNvSpPr>
          <p:nvPr>
            <p:ph type="ftr" sz="quarter" idx="11"/>
          </p:nvPr>
        </p:nvSpPr>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01241AA4-4C9D-4632-AEE3-D1F6DAE873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747B13A0-4D1C-4290-BACB-1B7DAD25F11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E7E11-A174-46B0-8695-DC8A2F8BE2E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3E2F771-A0FE-427C-BACC-F55AE274EA7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624ECAF-2491-414F-A203-8FBA3C30A30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F26BCD4C-88EF-4DB0-97FB-AF13B2315E1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3074" name="Clip" r:id="rId3" imgW="0" imgH="0" progId="">
              <p:embed/>
            </p:oleObj>
          </a:graphicData>
        </a:graphic>
      </p:graphicFrame>
      <p:sp>
        <p:nvSpPr>
          <p:cNvPr id="97283"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97284" name="Rectangle 1028"/>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6" name="Rectangle 1029"/>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896FE7D4-1128-40CF-A654-2EE610B68BD7}"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2FAE389F-C188-4A42-8436-B53D0C2EE946}"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228F387-361E-4132-9E89-9F7CF07A591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357ED7BE-D2C9-42CA-8673-A08A1E406C3D}"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CE5D2627-91EF-4867-A151-FB18A3468CB6}"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DDEE7BC8-106F-4EE1-AFC6-9F24AE9FF0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87A8F90E-5AEA-4FA0-8F5B-19E3DD775B17}"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B2A24DF5-D06F-49B4-8719-2394097386B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F3183E7-58C0-4CF5-AA9D-7D39DEA5F20D}"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2CB72B7-63DC-4BB4-B5DE-245B49784CD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B57E108-BFEB-4FAB-B806-9660B87D2A0C}"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00025"/>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2450" y="200025"/>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4B95D8EB-E30D-47AB-9A28-179CE14049EB}"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8"/>
          <p:cNvGraphicFramePr>
            <a:graphicFrameLocks/>
          </p:cNvGraphicFramePr>
          <p:nvPr/>
        </p:nvGraphicFramePr>
        <p:xfrm>
          <a:off x="1524000" y="1397000"/>
          <a:ext cx="6096000" cy="4064000"/>
        </p:xfrm>
        <a:graphic>
          <a:graphicData uri="http://schemas.openxmlformats.org/presentationml/2006/ole">
            <p:oleObj spid="_x0000_s32770" name="Clip" r:id="rId3" imgW="0" imgH="0" progId="MS_ClipArt_Gallery.2">
              <p:embed/>
            </p:oleObj>
          </a:graphicData>
        </a:graphic>
      </p:graphicFrame>
      <p:sp>
        <p:nvSpPr>
          <p:cNvPr id="238595" name="Rectangle 3"/>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238596"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5"/>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Rectangle 6"/>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defRPr>
            </a:lvl1pPr>
          </a:lstStyle>
          <a:p>
            <a:pPr>
              <a:defRPr/>
            </a:pPr>
            <a:endParaRPr lang="en-US"/>
          </a:p>
        </p:txBody>
      </p:sp>
      <p:sp>
        <p:nvSpPr>
          <p:cNvPr id="8" name="Rectangle 7"/>
          <p:cNvSpPr>
            <a:spLocks noGrp="1" noChangeArrowheads="1"/>
          </p:cNvSpPr>
          <p:nvPr>
            <p:ph type="sldNum" sz="quarter" idx="12"/>
          </p:nvPr>
        </p:nvSpPr>
        <p:spPr/>
        <p:txBody>
          <a:bodyPr/>
          <a:lstStyle>
            <a:lvl1pPr>
              <a:defRPr>
                <a:solidFill>
                  <a:srgbClr val="578963"/>
                </a:solidFill>
              </a:defRPr>
            </a:lvl1pPr>
          </a:lstStyle>
          <a:p>
            <a:pPr>
              <a:defRPr/>
            </a:pPr>
            <a:fld id="{0576EAB0-0A79-4159-9BDD-3330A6F59D26}"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F0841FA5-5408-46E3-A220-D6691C9255CA}"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236A8E97-84F9-4884-B6A7-579D97B7B5C6}"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9777902F-A5D6-4E9A-8489-32C20C6A364C}"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CB5977BF-0646-4939-9C30-5BA3D6E4E6C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58F2EA1C-9B76-47D5-99D5-C5376FF924B9}"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40E81327-7C5D-42A8-A818-99E362C49D12}"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2A6EC0C6-1F9D-4FEC-98F9-2347414B1E1B}"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7F267E5-8F15-4DAD-BFF8-FF4B541BBAC9}"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87FE57BE-1F76-4220-8BD4-7C5E4403BA4A}"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268DD8BE-6A20-42D4-9B4B-A0CADB88BFDA}"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8938" y="0"/>
            <a:ext cx="2055812"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0"/>
            <a:ext cx="6015038"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1323C9E5-00D8-4E72-A323-5FE60227E7D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CFD3DFCA-0AD2-40DB-BF22-88EBBDC1D9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125C7C18-5D48-4D52-B6BA-89C43CB597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FFD397DD-C5D0-4EE3-9500-429EB70C5D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004A970-483C-41DF-8FE4-81D6838E96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16A18377-5582-4C6B-B3E5-015649F57F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6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a:solidFill>
                  <a:schemeClr val="bg2"/>
                </a:solidFill>
                <a:latin typeface="Times New Roman" pitchFamily="18" charset="0"/>
              </a:defRPr>
            </a:lvl1pPr>
          </a:lstStyle>
          <a:p>
            <a:pPr>
              <a:defRPr/>
            </a:pPr>
            <a:endParaRPr lang="en-US"/>
          </a:p>
        </p:txBody>
      </p:sp>
      <p:sp>
        <p:nvSpPr>
          <p:cNvPr id="62469"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5413A1A4-99DD-4826-8C04-EAF853E11CD1}" type="slidenum">
              <a:rPr lang="en-US"/>
              <a:pPr>
                <a:defRPr/>
              </a:pPr>
              <a:t>‹#›</a:t>
            </a:fld>
            <a:endParaRPr lang="en-US"/>
          </a:p>
        </p:txBody>
      </p:sp>
      <p:sp>
        <p:nvSpPr>
          <p:cNvPr id="62506" name="Rectangle 42"/>
          <p:cNvSpPr>
            <a:spLocks noGrp="1" noChangeArrowheads="1"/>
          </p:cNvSpPr>
          <p:nvPr>
            <p:ph type="title"/>
          </p:nvPr>
        </p:nvSpPr>
        <p:spPr bwMode="auto">
          <a:xfrm>
            <a:off x="7620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2507"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lgn="l">
              <a:spcBef>
                <a:spcPct val="50000"/>
              </a:spcBef>
              <a:defRPr/>
            </a:pPr>
            <a:r>
              <a:rPr lang="en-US" sz="1000" b="1">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ChangeArrowheads="1"/>
          </p:cNvSpPr>
          <p:nvPr/>
        </p:nvSpPr>
        <p:spPr bwMode="ltGray">
          <a:xfrm>
            <a:off x="417513" y="841375"/>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153603" name="Rectangle 3"/>
          <p:cNvSpPr>
            <a:spLocks noChangeArrowheads="1"/>
          </p:cNvSpPr>
          <p:nvPr/>
        </p:nvSpPr>
        <p:spPr bwMode="ltGray">
          <a:xfrm>
            <a:off x="800100" y="841375"/>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4" name="Rectangle 4"/>
          <p:cNvSpPr>
            <a:spLocks noChangeArrowheads="1"/>
          </p:cNvSpPr>
          <p:nvPr/>
        </p:nvSpPr>
        <p:spPr bwMode="ltGray">
          <a:xfrm>
            <a:off x="541338" y="126365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153605" name="Rectangle 5"/>
          <p:cNvSpPr>
            <a:spLocks noChangeArrowheads="1"/>
          </p:cNvSpPr>
          <p:nvPr/>
        </p:nvSpPr>
        <p:spPr bwMode="ltGray">
          <a:xfrm>
            <a:off x="911225" y="126365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6" name="Rectangle 6"/>
          <p:cNvSpPr>
            <a:spLocks noChangeArrowheads="1"/>
          </p:cNvSpPr>
          <p:nvPr/>
        </p:nvSpPr>
        <p:spPr bwMode="ltGray">
          <a:xfrm>
            <a:off x="127000" y="1190625"/>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153607" name="Rectangle 7"/>
          <p:cNvSpPr>
            <a:spLocks noChangeArrowheads="1"/>
          </p:cNvSpPr>
          <p:nvPr/>
        </p:nvSpPr>
        <p:spPr bwMode="gray">
          <a:xfrm>
            <a:off x="762000" y="733425"/>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153608" name="Rectangle 8"/>
          <p:cNvSpPr>
            <a:spLocks noChangeArrowheads="1"/>
          </p:cNvSpPr>
          <p:nvPr/>
        </p:nvSpPr>
        <p:spPr bwMode="gray">
          <a:xfrm>
            <a:off x="442913" y="15240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9" name="Rectangle 9"/>
          <p:cNvSpPr>
            <a:spLocks noGrp="1" noChangeArrowheads="1"/>
          </p:cNvSpPr>
          <p:nvPr>
            <p:ph type="title"/>
          </p:nvPr>
        </p:nvSpPr>
        <p:spPr bwMode="auto">
          <a:xfrm>
            <a:off x="1150938" y="214313"/>
            <a:ext cx="7793037" cy="11858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639888"/>
            <a:ext cx="7772400" cy="4492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1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15361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5361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90C7A506-5464-4313-BB22-971BDC84EA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CC3300"/>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990099"/>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1"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buClrTx/>
              <a:buSzTx/>
              <a:buFontTx/>
              <a:buNone/>
              <a:defRPr kumimoji="0" sz="1400" i="0">
                <a:solidFill>
                  <a:schemeClr val="bg2"/>
                </a:solidFill>
                <a:latin typeface="Times New Roman" pitchFamily="18" charset="0"/>
              </a:defRPr>
            </a:lvl1pPr>
          </a:lstStyle>
          <a:p>
            <a:pPr>
              <a:defRPr/>
            </a:pPr>
            <a:fld id="{4784291F-14FD-4AFF-A14D-E75BDD0E02B3}" type="slidenum">
              <a:rPr lang="en-US"/>
              <a:pPr>
                <a:defRPr/>
              </a:pPr>
              <a:t>‹#›</a:t>
            </a:fld>
            <a:endParaRPr lang="en-US"/>
          </a:p>
        </p:txBody>
      </p:sp>
      <p:sp>
        <p:nvSpPr>
          <p:cNvPr id="96298" name="Rectangle 42"/>
          <p:cNvSpPr>
            <a:spLocks noGrp="1" noChangeArrowheads="1"/>
          </p:cNvSpPr>
          <p:nvPr>
            <p:ph type="title"/>
          </p:nvPr>
        </p:nvSpPr>
        <p:spPr bwMode="auto">
          <a:xfrm>
            <a:off x="552450" y="200025"/>
            <a:ext cx="8077200" cy="6731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6299"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spcBef>
                <a:spcPct val="50000"/>
              </a:spcBef>
              <a:buClrTx/>
              <a:buSzTx/>
              <a:buFontTx/>
              <a:buNone/>
              <a:defRPr/>
            </a:pPr>
            <a:r>
              <a:rPr kumimoji="0" lang="en-US" sz="1000" b="1" i="0">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7572"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chemeClr val="bg2"/>
                </a:solidFill>
                <a:latin typeface="Times New Roman" pitchFamily="18" charset="0"/>
              </a:defRPr>
            </a:lvl1pPr>
          </a:lstStyle>
          <a:p>
            <a:pPr>
              <a:defRPr/>
            </a:pPr>
            <a:endParaRPr lang="en-US"/>
          </a:p>
        </p:txBody>
      </p:sp>
      <p:sp>
        <p:nvSpPr>
          <p:cNvPr id="237573"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B8D270B5-1E6D-468B-AA9D-82CC5755748C}" type="slidenum">
              <a:rPr lang="en-US"/>
              <a:pPr>
                <a:defRPr/>
              </a:pPr>
              <a:t>‹#›</a:t>
            </a:fld>
            <a:endParaRPr lang="en-US"/>
          </a:p>
        </p:txBody>
      </p:sp>
      <p:sp>
        <p:nvSpPr>
          <p:cNvPr id="237610" name="Rectangle 42"/>
          <p:cNvSpPr>
            <a:spLocks noGrp="1" noChangeArrowheads="1"/>
          </p:cNvSpPr>
          <p:nvPr>
            <p:ph type="title"/>
          </p:nvPr>
        </p:nvSpPr>
        <p:spPr bwMode="auto">
          <a:xfrm>
            <a:off x="71755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37611"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spcBef>
                <a:spcPct val="50000"/>
              </a:spcBef>
              <a:defRPr/>
            </a:pPr>
            <a:r>
              <a:rPr lang="en-US" sz="1000" b="1">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7.png"/><Relationship Id="rId1" Type="http://schemas.openxmlformats.org/officeDocument/2006/relationships/slideLayout" Target="../slideLayouts/slideLayout3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0.xml"/></Relationships>
</file>

<file path=ppt/slides/_rels/slide1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6.xml"/></Relationships>
</file>

<file path=ppt/slides/_rels/slide1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6.xml"/></Relationships>
</file>

<file path=ppt/slides/_rels/slide1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0.xml"/></Relationships>
</file>

<file path=ppt/slides/_rels/slide1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0.xml"/></Relationships>
</file>

<file path=ppt/slides/_rels/slide1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1676400"/>
            <a:ext cx="7772400" cy="1462088"/>
          </a:xfrm>
        </p:spPr>
        <p:txBody>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4800" smtClean="0"/>
              <a:t>Database Engineering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smtClean="0"/>
              <a:t>Attribute Types</a:t>
            </a:r>
          </a:p>
        </p:txBody>
      </p:sp>
      <p:sp>
        <p:nvSpPr>
          <p:cNvPr id="18435" name="Rectangle 3"/>
          <p:cNvSpPr>
            <a:spLocks noGrp="1" noChangeArrowheads="1"/>
          </p:cNvSpPr>
          <p:nvPr>
            <p:ph type="body" idx="1"/>
          </p:nvPr>
        </p:nvSpPr>
        <p:spPr>
          <a:xfrm>
            <a:off x="1182688" y="1639888"/>
            <a:ext cx="7772400" cy="4927600"/>
          </a:xfrm>
        </p:spPr>
        <p:txBody>
          <a:bodyPr/>
          <a:lstStyle/>
          <a:p>
            <a:pPr eaLnBrk="1" hangingPunct="1"/>
            <a:r>
              <a:rPr lang="en-US" i="1" smtClean="0">
                <a:solidFill>
                  <a:schemeClr val="tx2"/>
                </a:solidFill>
              </a:rPr>
              <a:t>Simple</a:t>
            </a:r>
            <a:r>
              <a:rPr lang="en-US" smtClean="0"/>
              <a:t> and </a:t>
            </a:r>
            <a:r>
              <a:rPr lang="en-US" i="1" smtClean="0">
                <a:solidFill>
                  <a:schemeClr val="tx2"/>
                </a:solidFill>
              </a:rPr>
              <a:t>composite</a:t>
            </a:r>
            <a:r>
              <a:rPr lang="en-US" smtClean="0"/>
              <a:t> attributes</a:t>
            </a:r>
          </a:p>
          <a:p>
            <a:pPr lvl="1" eaLnBrk="1" hangingPunct="1"/>
            <a:endParaRPr lang="en-US" smtClean="0"/>
          </a:p>
          <a:p>
            <a:pPr eaLnBrk="1" hangingPunct="1"/>
            <a:r>
              <a:rPr lang="en-US" i="1" smtClean="0">
                <a:solidFill>
                  <a:schemeClr val="tx2"/>
                </a:solidFill>
              </a:rPr>
              <a:t>Single-valued</a:t>
            </a:r>
            <a:r>
              <a:rPr lang="en-US" smtClean="0"/>
              <a:t> and </a:t>
            </a:r>
            <a:r>
              <a:rPr lang="en-US" i="1" smtClean="0">
                <a:solidFill>
                  <a:schemeClr val="tx2"/>
                </a:solidFill>
              </a:rPr>
              <a:t>multi-valued </a:t>
            </a:r>
            <a:r>
              <a:rPr lang="en-US" smtClean="0"/>
              <a:t>attributes</a:t>
            </a:r>
          </a:p>
          <a:p>
            <a:pPr lvl="1" eaLnBrk="1" hangingPunct="1"/>
            <a:r>
              <a:rPr lang="en-US" smtClean="0"/>
              <a:t>E.g. multivalued attribute: </a:t>
            </a:r>
            <a:r>
              <a:rPr lang="en-US" i="1" smtClean="0"/>
              <a:t>phone-numbers</a:t>
            </a:r>
          </a:p>
          <a:p>
            <a:pPr lvl="2" eaLnBrk="1" hangingPunct="1"/>
            <a:endParaRPr lang="en-US" i="1" smtClean="0"/>
          </a:p>
          <a:p>
            <a:pPr eaLnBrk="1" hangingPunct="1"/>
            <a:r>
              <a:rPr lang="en-US" i="1" smtClean="0">
                <a:solidFill>
                  <a:schemeClr val="tx2"/>
                </a:solidFill>
              </a:rPr>
              <a:t>Derived </a:t>
            </a:r>
            <a:r>
              <a:rPr lang="en-US" smtClean="0"/>
              <a:t>attributes</a:t>
            </a:r>
          </a:p>
          <a:p>
            <a:pPr lvl="1" eaLnBrk="1" hangingPunct="1"/>
            <a:r>
              <a:rPr lang="en-US" smtClean="0"/>
              <a:t>Can be computed from other attributes</a:t>
            </a:r>
          </a:p>
          <a:p>
            <a:pPr lvl="1" eaLnBrk="1" hangingPunct="1"/>
            <a:r>
              <a:rPr lang="en-US" smtClean="0"/>
              <a:t>E.g.  </a:t>
            </a:r>
            <a:r>
              <a:rPr lang="en-US" i="1" smtClean="0"/>
              <a:t>age</a:t>
            </a:r>
            <a:r>
              <a:rPr lang="en-US" smtClean="0"/>
              <a:t>, given date of birth</a:t>
            </a:r>
            <a:endParaRPr lang="en-US" sz="2000" smtClean="0"/>
          </a:p>
        </p:txBody>
      </p:sp>
      <p:sp>
        <p:nvSpPr>
          <p:cNvPr id="1843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CF3B99D-0A60-4FD0-8C90-51B40C93A1E6}" type="slidenum">
              <a:rPr lang="en-US" sz="1400"/>
              <a:pPr algn="r" eaLnBrk="1" hangingPunct="1"/>
              <a:t>10</a:t>
            </a:fld>
            <a:endParaRPr lang="en-US" sz="14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100</a:t>
            </a:fld>
            <a:endParaRPr lang="en-US" smtClean="0"/>
          </a:p>
        </p:txBody>
      </p:sp>
      <p:sp>
        <p:nvSpPr>
          <p:cNvPr id="8" name="TextBox 7"/>
          <p:cNvSpPr txBox="1"/>
          <p:nvPr/>
        </p:nvSpPr>
        <p:spPr>
          <a:xfrm>
            <a:off x="785786" y="5357826"/>
            <a:ext cx="7840608" cy="923330"/>
          </a:xfrm>
          <a:prstGeom prst="rect">
            <a:avLst/>
          </a:prstGeom>
          <a:noFill/>
        </p:spPr>
        <p:txBody>
          <a:bodyPr wrap="none" rtlCol="0">
            <a:spAutoFit/>
          </a:bodyPr>
          <a:lstStyle/>
          <a:p>
            <a:r>
              <a:rPr lang="en-GB" dirty="0" smtClean="0"/>
              <a:t>Here A and BC are super keys</a:t>
            </a:r>
          </a:p>
          <a:p>
            <a:r>
              <a:rPr lang="en-GB" dirty="0" smtClean="0"/>
              <a:t>Acc. To 2</a:t>
            </a:r>
            <a:r>
              <a:rPr lang="en-GB" baseline="30000" dirty="0" smtClean="0"/>
              <a:t>nd</a:t>
            </a:r>
            <a:r>
              <a:rPr lang="en-GB" dirty="0" smtClean="0"/>
              <a:t> req. D-&gt;F violates the rule as non-prime attribute (F) </a:t>
            </a:r>
            <a:endParaRPr lang="en-GB" dirty="0" smtClean="0"/>
          </a:p>
          <a:p>
            <a:r>
              <a:rPr lang="en-GB" dirty="0" smtClean="0"/>
              <a:t>is </a:t>
            </a:r>
            <a:r>
              <a:rPr lang="en-GB" dirty="0" smtClean="0"/>
              <a:t>not </a:t>
            </a:r>
            <a:r>
              <a:rPr lang="en-GB" dirty="0" smtClean="0"/>
              <a:t>dependent</a:t>
            </a:r>
            <a:r>
              <a:rPr lang="en-GB" dirty="0" smtClean="0"/>
              <a:t> o</a:t>
            </a:r>
            <a:r>
              <a:rPr lang="en-GB" dirty="0" smtClean="0"/>
              <a:t>n </a:t>
            </a:r>
            <a:r>
              <a:rPr lang="en-GB" dirty="0" err="1" smtClean="0"/>
              <a:t>superkey</a:t>
            </a:r>
            <a:r>
              <a:rPr lang="en-GB" dirty="0" smtClean="0"/>
              <a:t> (A or BC)</a:t>
            </a:r>
          </a:p>
        </p:txBody>
      </p:sp>
      <p:pic>
        <p:nvPicPr>
          <p:cNvPr id="30723" name="Picture 3"/>
          <p:cNvPicPr>
            <a:picLocks noChangeAspect="1" noChangeArrowheads="1"/>
          </p:cNvPicPr>
          <p:nvPr/>
        </p:nvPicPr>
        <p:blipFill>
          <a:blip r:embed="rId2"/>
          <a:srcRect/>
          <a:stretch>
            <a:fillRect/>
          </a:stretch>
        </p:blipFill>
        <p:spPr bwMode="auto">
          <a:xfrm>
            <a:off x="642910" y="214290"/>
            <a:ext cx="6734175"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101</a:t>
            </a:fld>
            <a:endParaRPr lang="en-US" smtClean="0"/>
          </a:p>
        </p:txBody>
      </p:sp>
      <p:sp>
        <p:nvSpPr>
          <p:cNvPr id="8" name="TextBox 7"/>
          <p:cNvSpPr txBox="1"/>
          <p:nvPr/>
        </p:nvSpPr>
        <p:spPr>
          <a:xfrm>
            <a:off x="785786" y="5357826"/>
            <a:ext cx="5032147" cy="646331"/>
          </a:xfrm>
          <a:prstGeom prst="rect">
            <a:avLst/>
          </a:prstGeom>
          <a:noFill/>
        </p:spPr>
        <p:txBody>
          <a:bodyPr wrap="none" rtlCol="0">
            <a:spAutoFit/>
          </a:bodyPr>
          <a:lstStyle/>
          <a:p>
            <a:r>
              <a:rPr lang="en-GB" dirty="0" smtClean="0"/>
              <a:t>Converting to 3NF is same as that for 2NF </a:t>
            </a:r>
            <a:endParaRPr lang="en-GB" dirty="0" smtClean="0"/>
          </a:p>
          <a:p>
            <a:r>
              <a:rPr lang="en-GB" dirty="0" smtClean="0"/>
              <a:t>(</a:t>
            </a:r>
            <a:r>
              <a:rPr lang="en-GB" dirty="0" err="1" smtClean="0"/>
              <a:t>i.e</a:t>
            </a:r>
            <a:r>
              <a:rPr lang="en-GB" dirty="0" smtClean="0"/>
              <a:t>, create new table, add foreign keys)</a:t>
            </a:r>
          </a:p>
        </p:txBody>
      </p:sp>
      <p:pic>
        <p:nvPicPr>
          <p:cNvPr id="31746" name="Picture 2"/>
          <p:cNvPicPr>
            <a:picLocks noChangeAspect="1" noChangeArrowheads="1"/>
          </p:cNvPicPr>
          <p:nvPr/>
        </p:nvPicPr>
        <p:blipFill>
          <a:blip r:embed="rId2"/>
          <a:srcRect/>
          <a:stretch>
            <a:fillRect/>
          </a:stretch>
        </p:blipFill>
        <p:spPr bwMode="auto">
          <a:xfrm>
            <a:off x="642910" y="0"/>
            <a:ext cx="64865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102</a:t>
            </a:fld>
            <a:endParaRPr lang="en-US" smtClean="0"/>
          </a:p>
        </p:txBody>
      </p:sp>
      <p:pic>
        <p:nvPicPr>
          <p:cNvPr id="28674" name="Picture 2"/>
          <p:cNvPicPr>
            <a:picLocks noChangeAspect="1" noChangeArrowheads="1"/>
          </p:cNvPicPr>
          <p:nvPr/>
        </p:nvPicPr>
        <p:blipFill>
          <a:blip r:embed="rId2"/>
          <a:srcRect/>
          <a:stretch>
            <a:fillRect/>
          </a:stretch>
        </p:blipFill>
        <p:spPr bwMode="auto">
          <a:xfrm>
            <a:off x="357158" y="428604"/>
            <a:ext cx="6650008" cy="3786214"/>
          </a:xfrm>
          <a:prstGeom prst="rect">
            <a:avLst/>
          </a:prstGeom>
          <a:noFill/>
          <a:ln w="9525">
            <a:noFill/>
            <a:miter lim="800000"/>
            <a:headEnd/>
            <a:tailEnd/>
          </a:ln>
          <a:effectLst/>
        </p:spPr>
      </p:pic>
      <p:sp>
        <p:nvSpPr>
          <p:cNvPr id="6" name="TextBox 5"/>
          <p:cNvSpPr txBox="1"/>
          <p:nvPr/>
        </p:nvSpPr>
        <p:spPr>
          <a:xfrm>
            <a:off x="928662" y="4500570"/>
            <a:ext cx="6647974" cy="1477328"/>
          </a:xfrm>
          <a:prstGeom prst="rect">
            <a:avLst/>
          </a:prstGeom>
          <a:noFill/>
        </p:spPr>
        <p:txBody>
          <a:bodyPr wrap="none" rtlCol="0">
            <a:spAutoFit/>
          </a:bodyPr>
          <a:lstStyle/>
          <a:p>
            <a:r>
              <a:rPr lang="en-GB" dirty="0" smtClean="0"/>
              <a:t>BCNF can’t always be achieved</a:t>
            </a:r>
          </a:p>
          <a:p>
            <a:r>
              <a:rPr lang="en-GB" dirty="0" smtClean="0"/>
              <a:t>There is another (Elementary key normal form (EKNF))</a:t>
            </a:r>
          </a:p>
          <a:p>
            <a:r>
              <a:rPr lang="en-GB" dirty="0" smtClean="0"/>
              <a:t>Which is less strict </a:t>
            </a:r>
            <a:r>
              <a:rPr lang="en-GB" dirty="0" smtClean="0"/>
              <a:t>v</a:t>
            </a:r>
            <a:r>
              <a:rPr lang="en-GB" dirty="0" smtClean="0"/>
              <a:t>ersion of BCNF, here only some key</a:t>
            </a:r>
          </a:p>
          <a:p>
            <a:r>
              <a:rPr lang="en-GB" dirty="0" smtClean="0"/>
              <a:t>Attributes need to depend on each candidate key</a:t>
            </a:r>
          </a:p>
          <a:p>
            <a:r>
              <a:rPr lang="en-GB" dirty="0" smtClean="0"/>
              <a:t>Instead of all</a:t>
            </a:r>
            <a:endParaRPr lang="en-GB"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103</a:t>
            </a:fld>
            <a:endParaRPr lang="en-US" smtClean="0"/>
          </a:p>
        </p:txBody>
      </p:sp>
      <p:pic>
        <p:nvPicPr>
          <p:cNvPr id="29698" name="Picture 2"/>
          <p:cNvPicPr>
            <a:picLocks noChangeAspect="1" noChangeArrowheads="1"/>
          </p:cNvPicPr>
          <p:nvPr/>
        </p:nvPicPr>
        <p:blipFill>
          <a:blip r:embed="rId2"/>
          <a:srcRect/>
          <a:stretch>
            <a:fillRect/>
          </a:stretch>
        </p:blipFill>
        <p:spPr bwMode="auto">
          <a:xfrm>
            <a:off x="500034" y="214290"/>
            <a:ext cx="4953000" cy="273367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642910" y="3143248"/>
            <a:ext cx="5469248" cy="31792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DB design steps</a:t>
            </a:r>
            <a:endParaRPr lang="en-GB" dirty="0"/>
          </a:p>
        </p:txBody>
      </p:sp>
      <p:sp>
        <p:nvSpPr>
          <p:cNvPr id="3" name="Content Placeholder 2"/>
          <p:cNvSpPr>
            <a:spLocks noGrp="1"/>
          </p:cNvSpPr>
          <p:nvPr>
            <p:ph idx="1"/>
          </p:nvPr>
        </p:nvSpPr>
        <p:spPr/>
        <p:txBody>
          <a:bodyPr/>
          <a:lstStyle/>
          <a:p>
            <a:r>
              <a:rPr lang="en-GB" dirty="0" smtClean="0"/>
              <a:t>Req. Gathering</a:t>
            </a:r>
          </a:p>
          <a:p>
            <a:r>
              <a:rPr lang="en-GB" dirty="0" smtClean="0"/>
              <a:t>Create ER diagram</a:t>
            </a:r>
          </a:p>
          <a:p>
            <a:r>
              <a:rPr lang="en-GB" dirty="0" smtClean="0"/>
              <a:t>Convert ER diagram to Relational tables</a:t>
            </a:r>
          </a:p>
          <a:p>
            <a:r>
              <a:rPr lang="en-GB" dirty="0" smtClean="0"/>
              <a:t>Identify functional dependencies</a:t>
            </a:r>
          </a:p>
          <a:p>
            <a:r>
              <a:rPr lang="en-GB" dirty="0" smtClean="0"/>
              <a:t>Normalize the relations</a:t>
            </a:r>
          </a:p>
          <a:p>
            <a:r>
              <a:rPr lang="en-GB" dirty="0" smtClean="0"/>
              <a:t>Modify ER after normalization</a:t>
            </a:r>
          </a:p>
          <a:p>
            <a:r>
              <a:rPr lang="en-GB" dirty="0" smtClean="0"/>
              <a:t>Create tables in DB</a:t>
            </a:r>
          </a:p>
          <a:p>
            <a:r>
              <a:rPr lang="en-GB" dirty="0" smtClean="0"/>
              <a:t>SQL queries</a:t>
            </a:r>
          </a:p>
          <a:p>
            <a:r>
              <a:rPr lang="en-GB" dirty="0" smtClean="0"/>
              <a:t>Do Indexing</a:t>
            </a:r>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to Relational steps</a:t>
            </a:r>
            <a:endParaRPr lang="en-GB" dirty="0"/>
          </a:p>
        </p:txBody>
      </p:sp>
      <p:sp>
        <p:nvSpPr>
          <p:cNvPr id="3" name="Content Placeholder 2"/>
          <p:cNvSpPr>
            <a:spLocks noGrp="1"/>
          </p:cNvSpPr>
          <p:nvPr>
            <p:ph idx="1"/>
          </p:nvPr>
        </p:nvSpPr>
        <p:spPr/>
        <p:txBody>
          <a:bodyPr/>
          <a:lstStyle/>
          <a:p>
            <a:r>
              <a:rPr lang="en-GB" dirty="0" smtClean="0"/>
              <a:t>Create table for each entity</a:t>
            </a:r>
          </a:p>
          <a:p>
            <a:r>
              <a:rPr lang="en-GB" dirty="0" smtClean="0"/>
              <a:t>For (one to many)relations use foreign keys</a:t>
            </a:r>
          </a:p>
          <a:p>
            <a:endParaRPr lang="en-GB" dirty="0" smtClean="0"/>
          </a:p>
          <a:p>
            <a:pPr>
              <a:buNone/>
            </a:pPr>
            <a:endParaRPr lang="en-GB" dirty="0" smtClean="0"/>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105</a:t>
            </a:fld>
            <a:endParaRPr lang="en-US"/>
          </a:p>
        </p:txBody>
      </p:sp>
      <p:pic>
        <p:nvPicPr>
          <p:cNvPr id="30724" name="Picture 4"/>
          <p:cNvPicPr>
            <a:picLocks noChangeAspect="1" noChangeArrowheads="1"/>
          </p:cNvPicPr>
          <p:nvPr/>
        </p:nvPicPr>
        <p:blipFill>
          <a:blip r:embed="rId2"/>
          <a:srcRect/>
          <a:stretch>
            <a:fillRect/>
          </a:stretch>
        </p:blipFill>
        <p:spPr bwMode="auto">
          <a:xfrm>
            <a:off x="642910" y="2071678"/>
            <a:ext cx="5900755" cy="395812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to Relational steps</a:t>
            </a:r>
            <a:endParaRPr lang="en-GB" dirty="0"/>
          </a:p>
        </p:txBody>
      </p:sp>
      <p:sp>
        <p:nvSpPr>
          <p:cNvPr id="3" name="Content Placeholder 2"/>
          <p:cNvSpPr>
            <a:spLocks noGrp="1"/>
          </p:cNvSpPr>
          <p:nvPr>
            <p:ph idx="1"/>
          </p:nvPr>
        </p:nvSpPr>
        <p:spPr>
          <a:xfrm>
            <a:off x="214282" y="1114425"/>
            <a:ext cx="8572560" cy="4876800"/>
          </a:xfrm>
        </p:spPr>
        <p:txBody>
          <a:bodyPr/>
          <a:lstStyle/>
          <a:p>
            <a:r>
              <a:rPr lang="en-GB" dirty="0" smtClean="0"/>
              <a:t>For (many to many)relations we need to create a separate table</a:t>
            </a:r>
          </a:p>
          <a:p>
            <a:r>
              <a:rPr lang="en-GB" dirty="0" smtClean="0"/>
              <a:t>Primary keys of both reference tables are added as foreign keys in the new table</a:t>
            </a:r>
          </a:p>
          <a:p>
            <a:endParaRPr lang="en-GB" dirty="0" smtClean="0"/>
          </a:p>
          <a:p>
            <a:pPr>
              <a:buNone/>
            </a:pPr>
            <a:endParaRPr lang="en-GB" dirty="0" smtClean="0"/>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106</a:t>
            </a:fld>
            <a:endParaRPr lang="en-US"/>
          </a:p>
        </p:txBody>
      </p:sp>
      <p:pic>
        <p:nvPicPr>
          <p:cNvPr id="31746" name="Picture 2"/>
          <p:cNvPicPr>
            <a:picLocks noChangeAspect="1" noChangeArrowheads="1"/>
          </p:cNvPicPr>
          <p:nvPr/>
        </p:nvPicPr>
        <p:blipFill>
          <a:blip r:embed="rId2"/>
          <a:srcRect/>
          <a:stretch>
            <a:fillRect/>
          </a:stretch>
        </p:blipFill>
        <p:spPr bwMode="auto">
          <a:xfrm>
            <a:off x="928662" y="2264806"/>
            <a:ext cx="5576880" cy="4130727"/>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ctrTitle"/>
          </p:nvPr>
        </p:nvSpPr>
        <p:spPr/>
        <p:txBody>
          <a:bodyPr/>
          <a:lstStyle/>
          <a:p>
            <a:pPr>
              <a:defRPr/>
            </a:pPr>
            <a:r>
              <a:rPr lang="en-US" dirty="0" smtClean="0"/>
              <a:t>Data Storage and Indexing</a:t>
            </a:r>
          </a:p>
        </p:txBody>
      </p:sp>
      <p:sp>
        <p:nvSpPr>
          <p:cNvPr id="5123" name="Rectangle 3"/>
          <p:cNvSpPr>
            <a:spLocks noGrp="1" noChangeArrowheads="1"/>
          </p:cNvSpPr>
          <p:nvPr>
            <p:ph type="subTitle" idx="1"/>
          </p:nvPr>
        </p:nvSpPr>
        <p:spPr/>
        <p:txBody>
          <a:bodyPr/>
          <a:lstStyle/>
          <a:p>
            <a:pPr algn="r"/>
            <a:r>
              <a:rPr lang="en-US" smtClean="0">
                <a:solidFill>
                  <a:srgbClr val="0033CC"/>
                </a:solidFill>
              </a:rPr>
              <a:t>[Module – 4]</a:t>
            </a:r>
          </a:p>
          <a:p>
            <a:endParaRPr lang="en-US" smtClean="0"/>
          </a:p>
        </p:txBody>
      </p:sp>
      <p:sp>
        <p:nvSpPr>
          <p:cNvPr id="4" name="Text Box 3"/>
          <p:cNvSpPr txBox="1">
            <a:spLocks noChangeArrowheads="1"/>
          </p:cNvSpPr>
          <p:nvPr/>
        </p:nvSpPr>
        <p:spPr bwMode="auto">
          <a:xfrm>
            <a:off x="288925" y="5903913"/>
            <a:ext cx="8474075" cy="779462"/>
          </a:xfrm>
          <a:prstGeom prst="rect">
            <a:avLst/>
          </a:prstGeom>
          <a:noFill/>
          <a:ln w="9525">
            <a:noFill/>
            <a:round/>
            <a:headEnd/>
            <a:tailEnd/>
          </a:ln>
          <a:effectLst/>
        </p:spPr>
        <p:txBody>
          <a:bodyPr lIns="90000" tIns="46800" rIns="90000" bIns="46800">
            <a:spAutoFit/>
          </a:bodyPr>
          <a:lstStyle/>
          <a:p>
            <a:pPr algn="ctr" eaLnBrk="1" hangingPunct="1">
              <a:lnSpc>
                <a:spcPct val="11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33CC"/>
                </a:solidFill>
                <a:latin typeface="Arial" charset="0"/>
              </a:rPr>
              <a:t>WCE - TY (CSE) – CS 307: Database Engineering</a:t>
            </a:r>
          </a:p>
          <a:p>
            <a:pPr algn="ctr" eaLnBrk="1" hangingPunct="1">
              <a:lnSpc>
                <a:spcPct val="14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dirty="0">
                <a:solidFill>
                  <a:srgbClr val="0033CC"/>
                </a:solidFill>
                <a:latin typeface="Arial" charset="0"/>
              </a:rPr>
              <a:t>Subject Teacher: </a:t>
            </a:r>
            <a:r>
              <a:rPr lang="en-US" b="1" dirty="0">
                <a:solidFill>
                  <a:srgbClr val="0033CC"/>
                </a:solidFill>
                <a:effectLst>
                  <a:outerShdw blurRad="38100" dist="38100" dir="2700000" algn="tl">
                    <a:srgbClr val="C0C0C0"/>
                  </a:outerShdw>
                </a:effectLst>
                <a:latin typeface="Arial" charset="0"/>
              </a:rPr>
              <a:t>Dr. </a:t>
            </a:r>
            <a:r>
              <a:rPr lang="en-US" b="1" dirty="0" err="1">
                <a:solidFill>
                  <a:srgbClr val="0033CC"/>
                </a:solidFill>
                <a:effectLst>
                  <a:outerShdw blurRad="38100" dist="38100" dir="2700000" algn="tl">
                    <a:srgbClr val="C0C0C0"/>
                  </a:outerShdw>
                </a:effectLst>
                <a:latin typeface="Arial" charset="0"/>
              </a:rPr>
              <a:t>Smriti</a:t>
            </a:r>
            <a:r>
              <a:rPr lang="en-US" b="1" dirty="0">
                <a:solidFill>
                  <a:srgbClr val="0033CC"/>
                </a:solidFill>
                <a:effectLst>
                  <a:outerShdw blurRad="38100" dist="38100" dir="2700000" algn="tl">
                    <a:srgbClr val="C0C0C0"/>
                  </a:outerShdw>
                </a:effectLst>
                <a:latin typeface="Arial" charset="0"/>
              </a:rPr>
              <a:t> </a:t>
            </a:r>
            <a:r>
              <a:rPr lang="en-US" b="1" dirty="0" err="1">
                <a:solidFill>
                  <a:srgbClr val="0033CC"/>
                </a:solidFill>
                <a:effectLst>
                  <a:outerShdw blurRad="38100" dist="38100" dir="2700000" algn="tl">
                    <a:srgbClr val="C0C0C0"/>
                  </a:outerShdw>
                </a:effectLst>
                <a:latin typeface="Arial" charset="0"/>
              </a:rPr>
              <a:t>Bhandari</a:t>
            </a:r>
            <a:endParaRPr lang="en-US" b="1" dirty="0">
              <a:solidFill>
                <a:srgbClr val="0033CC"/>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4294967295"/>
          </p:nvPr>
        </p:nvSpPr>
        <p:spPr>
          <a:xfrm>
            <a:off x="6553200" y="6248400"/>
            <a:ext cx="1905000" cy="457200"/>
          </a:xfrm>
          <a:prstGeom prst="rect">
            <a:avLst/>
          </a:prstGeom>
          <a:noFill/>
        </p:spPr>
        <p:txBody>
          <a:bodyPr/>
          <a:lstStyle/>
          <a:p>
            <a:fld id="{462C5136-03EB-4429-9195-8DFDA6AAB3BB}" type="slidenum">
              <a:rPr lang="en-US" smtClean="0"/>
              <a:pPr/>
              <a:t>108</a:t>
            </a:fld>
            <a:endParaRPr lang="en-US" smtClean="0"/>
          </a:p>
        </p:txBody>
      </p:sp>
      <p:sp>
        <p:nvSpPr>
          <p:cNvPr id="237570" name="Rectangle 2"/>
          <p:cNvSpPr>
            <a:spLocks noGrp="1" noChangeArrowheads="1"/>
          </p:cNvSpPr>
          <p:nvPr>
            <p:ph type="title"/>
          </p:nvPr>
        </p:nvSpPr>
        <p:spPr/>
        <p:txBody>
          <a:bodyPr/>
          <a:lstStyle/>
          <a:p>
            <a:pPr>
              <a:defRPr/>
            </a:pPr>
            <a:r>
              <a:rPr lang="en-US" dirty="0" smtClean="0"/>
              <a:t>Indexing - Basic </a:t>
            </a:r>
            <a:r>
              <a:rPr lang="en-US" dirty="0"/>
              <a:t>Concepts</a:t>
            </a:r>
          </a:p>
        </p:txBody>
      </p:sp>
      <p:sp>
        <p:nvSpPr>
          <p:cNvPr id="26628" name="Rectangle 3"/>
          <p:cNvSpPr>
            <a:spLocks noGrp="1" noChangeArrowheads="1"/>
          </p:cNvSpPr>
          <p:nvPr>
            <p:ph type="body" idx="1"/>
          </p:nvPr>
        </p:nvSpPr>
        <p:spPr>
          <a:xfrm>
            <a:off x="906463" y="844550"/>
            <a:ext cx="7699375" cy="5203825"/>
          </a:xfrm>
        </p:spPr>
        <p:txBody>
          <a:bodyPr/>
          <a:lstStyle/>
          <a:p>
            <a:r>
              <a:rPr lang="en-US" smtClean="0"/>
              <a:t>Indexing mechanisms used to speed up access to desired data.</a:t>
            </a:r>
          </a:p>
          <a:p>
            <a:pPr lvl="1"/>
            <a:r>
              <a:rPr lang="en-US" sz="1800" smtClean="0"/>
              <a:t>E.g., index of a book, author catalog in library</a:t>
            </a:r>
          </a:p>
          <a:p>
            <a:r>
              <a:rPr lang="en-US" b="1" smtClean="0">
                <a:solidFill>
                  <a:schemeClr val="tx2"/>
                </a:solidFill>
              </a:rPr>
              <a:t>Search Key</a:t>
            </a:r>
            <a:r>
              <a:rPr lang="en-US" smtClean="0"/>
              <a:t> - attribute or set of attributes used to look up records in a file.</a:t>
            </a:r>
          </a:p>
          <a:p>
            <a:r>
              <a:rPr lang="en-US" smtClean="0"/>
              <a:t>An </a:t>
            </a:r>
            <a:r>
              <a:rPr lang="en-US" b="1" smtClean="0">
                <a:solidFill>
                  <a:schemeClr val="tx2"/>
                </a:solidFill>
              </a:rPr>
              <a:t>index file</a:t>
            </a:r>
            <a:r>
              <a:rPr lang="en-US" b="1" smtClean="0"/>
              <a:t> </a:t>
            </a:r>
            <a:r>
              <a:rPr lang="en-US" smtClean="0"/>
              <a:t>consists of records (called </a:t>
            </a:r>
            <a:r>
              <a:rPr lang="en-US" b="1" smtClean="0">
                <a:solidFill>
                  <a:schemeClr val="tx2"/>
                </a:solidFill>
              </a:rPr>
              <a:t>index entries</a:t>
            </a:r>
            <a:r>
              <a:rPr lang="en-US" smtClean="0"/>
              <a:t>) of the form</a:t>
            </a:r>
            <a:br>
              <a:rPr lang="en-US" smtClean="0"/>
            </a:br>
            <a:r>
              <a:rPr lang="en-US" smtClean="0"/>
              <a:t/>
            </a:r>
            <a:br>
              <a:rPr lang="en-US" smtClean="0"/>
            </a:br>
            <a:endParaRPr lang="en-US" smtClean="0"/>
          </a:p>
          <a:p>
            <a:r>
              <a:rPr lang="en-US" smtClean="0"/>
              <a:t>Index files are typically much smaller than the original file </a:t>
            </a:r>
          </a:p>
          <a:p>
            <a:r>
              <a:rPr lang="en-US" smtClean="0"/>
              <a:t>Two basic kinds of indices:</a:t>
            </a:r>
          </a:p>
          <a:p>
            <a:pPr lvl="1"/>
            <a:r>
              <a:rPr lang="en-US" sz="1800" b="1" smtClean="0"/>
              <a:t>Ordered indices:  </a:t>
            </a:r>
            <a:r>
              <a:rPr lang="en-US" sz="1800" smtClean="0"/>
              <a:t>search keys are stored in sorted order</a:t>
            </a:r>
          </a:p>
          <a:p>
            <a:pPr lvl="1"/>
            <a:r>
              <a:rPr lang="en-US" sz="1800" b="1" smtClean="0"/>
              <a:t>Hash indices:</a:t>
            </a:r>
            <a:r>
              <a:rPr lang="en-US" sz="1800" smtClean="0"/>
              <a:t>  search keys are distributed uniformly across “buckets” using a “hash function”. </a:t>
            </a:r>
          </a:p>
        </p:txBody>
      </p:sp>
      <p:sp>
        <p:nvSpPr>
          <p:cNvPr id="26629" name="Rectangle 4"/>
          <p:cNvSpPr>
            <a:spLocks noChangeArrowheads="1"/>
          </p:cNvSpPr>
          <p:nvPr/>
        </p:nvSpPr>
        <p:spPr bwMode="auto">
          <a:xfrm>
            <a:off x="3044825" y="3025775"/>
            <a:ext cx="1506538" cy="384175"/>
          </a:xfrm>
          <a:prstGeom prst="rect">
            <a:avLst/>
          </a:prstGeom>
          <a:solidFill>
            <a:schemeClr val="bg1"/>
          </a:solidFill>
          <a:ln w="9525">
            <a:solidFill>
              <a:schemeClr val="tx1"/>
            </a:solidFill>
            <a:miter lim="800000"/>
            <a:headEnd/>
            <a:tailEnd/>
          </a:ln>
        </p:spPr>
        <p:txBody>
          <a:bodyPr wrap="none" anchor="ctr"/>
          <a:lstStyle/>
          <a:p>
            <a:pPr algn="ctr"/>
            <a:r>
              <a:rPr lang="en-US"/>
              <a:t>search-key</a:t>
            </a:r>
          </a:p>
        </p:txBody>
      </p:sp>
      <p:sp>
        <p:nvSpPr>
          <p:cNvPr id="26630" name="Rectangle 5"/>
          <p:cNvSpPr>
            <a:spLocks noChangeArrowheads="1"/>
          </p:cNvSpPr>
          <p:nvPr/>
        </p:nvSpPr>
        <p:spPr bwMode="auto">
          <a:xfrm>
            <a:off x="4519613" y="3024188"/>
            <a:ext cx="1184275" cy="384175"/>
          </a:xfrm>
          <a:prstGeom prst="rect">
            <a:avLst/>
          </a:prstGeom>
          <a:solidFill>
            <a:schemeClr val="bg1"/>
          </a:solidFill>
          <a:ln w="9525">
            <a:solidFill>
              <a:schemeClr val="tx1"/>
            </a:solidFill>
            <a:miter lim="800000"/>
            <a:headEnd/>
            <a:tailEnd/>
          </a:ln>
        </p:spPr>
        <p:txBody>
          <a:bodyPr wrap="none" anchor="ctr"/>
          <a:lstStyle/>
          <a:p>
            <a:pPr algn="ctr"/>
            <a:r>
              <a:rPr lang="en-US"/>
              <a:t>pointer</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4294967295"/>
          </p:nvPr>
        </p:nvSpPr>
        <p:spPr>
          <a:xfrm>
            <a:off x="6553200" y="6248400"/>
            <a:ext cx="1905000" cy="457200"/>
          </a:xfrm>
          <a:prstGeom prst="rect">
            <a:avLst/>
          </a:prstGeom>
          <a:noFill/>
        </p:spPr>
        <p:txBody>
          <a:bodyPr/>
          <a:lstStyle/>
          <a:p>
            <a:fld id="{D40121F6-BAE6-4706-83C5-CD827EC1D52C}" type="slidenum">
              <a:rPr lang="en-US" smtClean="0"/>
              <a:pPr/>
              <a:t>109</a:t>
            </a:fld>
            <a:endParaRPr lang="en-US" smtClean="0"/>
          </a:p>
        </p:txBody>
      </p:sp>
      <p:sp>
        <p:nvSpPr>
          <p:cNvPr id="239618" name="Rectangle 2"/>
          <p:cNvSpPr>
            <a:spLocks noGrp="1" noChangeArrowheads="1"/>
          </p:cNvSpPr>
          <p:nvPr>
            <p:ph type="title"/>
          </p:nvPr>
        </p:nvSpPr>
        <p:spPr/>
        <p:txBody>
          <a:bodyPr/>
          <a:lstStyle/>
          <a:p>
            <a:pPr>
              <a:defRPr/>
            </a:pPr>
            <a:r>
              <a:rPr lang="en-US"/>
              <a:t>Ordered Indices</a:t>
            </a:r>
          </a:p>
        </p:txBody>
      </p:sp>
      <p:sp>
        <p:nvSpPr>
          <p:cNvPr id="28676" name="Rectangle 3"/>
          <p:cNvSpPr>
            <a:spLocks noGrp="1" noChangeArrowheads="1"/>
          </p:cNvSpPr>
          <p:nvPr>
            <p:ph type="body" idx="1"/>
          </p:nvPr>
        </p:nvSpPr>
        <p:spPr>
          <a:xfrm>
            <a:off x="666750" y="784225"/>
            <a:ext cx="7848600" cy="5227638"/>
          </a:xfrm>
        </p:spPr>
        <p:txBody>
          <a:bodyPr/>
          <a:lstStyle/>
          <a:p>
            <a:r>
              <a:rPr lang="en-US" smtClean="0"/>
              <a:t>In an </a:t>
            </a:r>
            <a:r>
              <a:rPr lang="en-US" b="1" smtClean="0">
                <a:solidFill>
                  <a:schemeClr val="tx2"/>
                </a:solidFill>
              </a:rPr>
              <a:t>ordered index</a:t>
            </a:r>
            <a:r>
              <a:rPr lang="en-US" b="1" smtClean="0"/>
              <a:t>, </a:t>
            </a:r>
            <a:r>
              <a:rPr lang="en-US" smtClean="0"/>
              <a:t>index entries are stored sorted on the search key value.  E.g., author catalog in library.</a:t>
            </a:r>
          </a:p>
          <a:p>
            <a:endParaRPr lang="en-US" sz="1600" smtClean="0"/>
          </a:p>
          <a:p>
            <a:r>
              <a:rPr lang="en-US" b="1" smtClean="0">
                <a:solidFill>
                  <a:schemeClr val="tx2"/>
                </a:solidFill>
              </a:rPr>
              <a:t>Primary index</a:t>
            </a:r>
            <a:r>
              <a:rPr lang="en-US" b="1" smtClean="0"/>
              <a:t>: </a:t>
            </a:r>
            <a:r>
              <a:rPr lang="en-US" smtClean="0"/>
              <a:t>If the file is sequentially ordered then the primary index is an index whose search key also defines the sequential order of the file.</a:t>
            </a:r>
          </a:p>
          <a:p>
            <a:pPr lvl="1"/>
            <a:r>
              <a:rPr lang="en-US" sz="1800" smtClean="0"/>
              <a:t>Also called </a:t>
            </a:r>
            <a:r>
              <a:rPr lang="en-US" sz="1800" b="1" smtClean="0">
                <a:solidFill>
                  <a:schemeClr val="tx2"/>
                </a:solidFill>
              </a:rPr>
              <a:t>clustering index</a:t>
            </a:r>
            <a:endParaRPr lang="en-US" sz="1800" smtClean="0">
              <a:solidFill>
                <a:schemeClr val="tx2"/>
              </a:solidFill>
            </a:endParaRPr>
          </a:p>
          <a:p>
            <a:pPr lvl="1"/>
            <a:r>
              <a:rPr lang="en-US" sz="1800" smtClean="0"/>
              <a:t>The search key of a primary index is usually but not necessarily the primary key.</a:t>
            </a:r>
          </a:p>
          <a:p>
            <a:endParaRPr lang="en-US" sz="1600" b="1" smtClean="0">
              <a:solidFill>
                <a:schemeClr val="tx2"/>
              </a:solidFill>
            </a:endParaRPr>
          </a:p>
          <a:p>
            <a:r>
              <a:rPr lang="en-US" b="1" smtClean="0">
                <a:solidFill>
                  <a:schemeClr val="tx2"/>
                </a:solidFill>
              </a:rPr>
              <a:t>Secondary index</a:t>
            </a:r>
            <a:r>
              <a:rPr lang="en-US" smtClean="0"/>
              <a:t>:</a:t>
            </a:r>
            <a:r>
              <a:rPr lang="en-US" b="1" smtClean="0"/>
              <a:t> </a:t>
            </a:r>
            <a:r>
              <a:rPr lang="en-US" smtClean="0"/>
              <a:t>an index whose search key specifies an order different from the sequential order of the file.  </a:t>
            </a:r>
          </a:p>
          <a:p>
            <a:pPr lvl="1"/>
            <a:r>
              <a:rPr lang="en-US" sz="1800" smtClean="0"/>
              <a:t>Also called </a:t>
            </a:r>
            <a:r>
              <a:rPr lang="en-US" sz="1800" b="1" smtClean="0">
                <a:solidFill>
                  <a:schemeClr val="tx2"/>
                </a:solidFill>
              </a:rPr>
              <a:t>non-clustering index</a:t>
            </a:r>
            <a:endParaRPr lang="en-US" sz="1800" smtClean="0"/>
          </a:p>
          <a:p>
            <a:endParaRPr lang="en-US" sz="1600" b="1" smtClean="0">
              <a:solidFill>
                <a:schemeClr val="tx2"/>
              </a:solidFill>
            </a:endParaRPr>
          </a:p>
          <a:p>
            <a:r>
              <a:rPr lang="en-US" b="1" smtClean="0">
                <a:solidFill>
                  <a:schemeClr val="tx2"/>
                </a:solidFill>
              </a:rPr>
              <a:t>Index-sequential file</a:t>
            </a:r>
            <a:r>
              <a:rPr lang="en-US" b="1" smtClean="0"/>
              <a:t>:</a:t>
            </a:r>
            <a:r>
              <a:rPr lang="en-US" smtClean="0"/>
              <a:t> ordered sequential file with a primary index on the search key.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31888" y="0"/>
            <a:ext cx="8012112" cy="1349375"/>
          </a:xfrm>
        </p:spPr>
        <p:txBody>
          <a:bodyPr/>
          <a:lstStyle/>
          <a:p>
            <a:pPr eaLnBrk="1" hangingPunct="1">
              <a:defRPr/>
            </a:pPr>
            <a:r>
              <a:rPr lang="en-US" sz="3200" smtClean="0"/>
              <a:t>Composite Attributes</a:t>
            </a:r>
          </a:p>
        </p:txBody>
      </p:sp>
      <p:pic>
        <p:nvPicPr>
          <p:cNvPr id="19459" name="Picture 3"/>
          <p:cNvPicPr>
            <a:picLocks noChangeAspect="1" noChangeArrowheads="1"/>
          </p:cNvPicPr>
          <p:nvPr/>
        </p:nvPicPr>
        <p:blipFill>
          <a:blip r:embed="rId2"/>
          <a:srcRect l="1147" t="29082" r="1913" b="28827"/>
          <a:stretch>
            <a:fillRect/>
          </a:stretch>
        </p:blipFill>
        <p:spPr bwMode="auto">
          <a:xfrm>
            <a:off x="750888" y="2738438"/>
            <a:ext cx="7735887" cy="2519362"/>
          </a:xfrm>
          <a:prstGeom prst="rect">
            <a:avLst/>
          </a:prstGeom>
          <a:noFill/>
          <a:ln w="76200" cmpd="tri">
            <a:solidFill>
              <a:schemeClr val="tx2"/>
            </a:solidFill>
            <a:miter lim="800000"/>
            <a:headEnd/>
            <a:tailEnd/>
          </a:ln>
        </p:spPr>
      </p:pic>
      <p:sp>
        <p:nvSpPr>
          <p:cNvPr id="194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E5F49D1D-A221-4A94-AFFB-09CB77AB3427}" type="slidenum">
              <a:rPr lang="en-US" sz="1400"/>
              <a:pPr algn="r" eaLnBrk="1" hangingPunct="1"/>
              <a:t>11</a:t>
            </a:fld>
            <a:endParaRPr lang="en-US" sz="140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4294967295"/>
          </p:nvPr>
        </p:nvSpPr>
        <p:spPr>
          <a:xfrm>
            <a:off x="6553200" y="6248400"/>
            <a:ext cx="1905000" cy="457200"/>
          </a:xfrm>
          <a:prstGeom prst="rect">
            <a:avLst/>
          </a:prstGeom>
          <a:noFill/>
        </p:spPr>
        <p:txBody>
          <a:bodyPr/>
          <a:lstStyle/>
          <a:p>
            <a:fld id="{C1549658-6621-4598-803E-F29C2D930A7B}" type="slidenum">
              <a:rPr lang="en-US" smtClean="0"/>
              <a:pPr/>
              <a:t>110</a:t>
            </a:fld>
            <a:endParaRPr lang="en-US" smtClean="0"/>
          </a:p>
        </p:txBody>
      </p:sp>
      <p:sp>
        <p:nvSpPr>
          <p:cNvPr id="358402" name="Rectangle 2"/>
          <p:cNvSpPr>
            <a:spLocks noGrp="1" noChangeArrowheads="1"/>
          </p:cNvSpPr>
          <p:nvPr>
            <p:ph type="title"/>
          </p:nvPr>
        </p:nvSpPr>
        <p:spPr/>
        <p:txBody>
          <a:bodyPr/>
          <a:lstStyle/>
          <a:p>
            <a:pPr>
              <a:defRPr/>
            </a:pPr>
            <a:r>
              <a:rPr lang="en-US"/>
              <a:t>Ordered Indices</a:t>
            </a:r>
          </a:p>
        </p:txBody>
      </p:sp>
      <p:sp>
        <p:nvSpPr>
          <p:cNvPr id="29700" name="Rectangle 3"/>
          <p:cNvSpPr>
            <a:spLocks noGrp="1" noChangeArrowheads="1"/>
          </p:cNvSpPr>
          <p:nvPr>
            <p:ph type="body" idx="1"/>
          </p:nvPr>
        </p:nvSpPr>
        <p:spPr/>
        <p:txBody>
          <a:bodyPr/>
          <a:lstStyle/>
          <a:p>
            <a:r>
              <a:rPr lang="en-US" smtClean="0"/>
              <a:t>An </a:t>
            </a:r>
            <a:r>
              <a:rPr lang="en-US" b="1" smtClean="0">
                <a:solidFill>
                  <a:schemeClr val="tx2"/>
                </a:solidFill>
              </a:rPr>
              <a:t>index</a:t>
            </a:r>
            <a:r>
              <a:rPr lang="en-US" smtClean="0"/>
              <a:t> </a:t>
            </a:r>
            <a:r>
              <a:rPr lang="en-US" b="1" smtClean="0">
                <a:solidFill>
                  <a:schemeClr val="tx2"/>
                </a:solidFill>
              </a:rPr>
              <a:t>record</a:t>
            </a:r>
            <a:r>
              <a:rPr lang="en-US" smtClean="0"/>
              <a:t> or </a:t>
            </a:r>
            <a:r>
              <a:rPr lang="en-US" b="1" smtClean="0">
                <a:solidFill>
                  <a:schemeClr val="tx2"/>
                </a:solidFill>
              </a:rPr>
              <a:t>index</a:t>
            </a:r>
            <a:r>
              <a:rPr lang="en-US" smtClean="0"/>
              <a:t> </a:t>
            </a:r>
            <a:r>
              <a:rPr lang="en-US" b="1" smtClean="0">
                <a:solidFill>
                  <a:schemeClr val="tx2"/>
                </a:solidFill>
              </a:rPr>
              <a:t>entry</a:t>
            </a:r>
            <a:r>
              <a:rPr lang="en-US" smtClean="0"/>
              <a:t> consists of a search-key value, and pointers to one or more records with that value as their search-key value.</a:t>
            </a:r>
          </a:p>
          <a:p>
            <a:endParaRPr lang="en-US" smtClean="0"/>
          </a:p>
          <a:p>
            <a:r>
              <a:rPr lang="en-US" smtClean="0"/>
              <a:t>The pointer to the record consists of</a:t>
            </a:r>
          </a:p>
          <a:p>
            <a:pPr lvl="1"/>
            <a:r>
              <a:rPr lang="en-US" sz="1800" smtClean="0"/>
              <a:t>Identifier of the disk block</a:t>
            </a:r>
          </a:p>
          <a:p>
            <a:pPr lvl="1"/>
            <a:r>
              <a:rPr lang="en-US" sz="1800" smtClean="0"/>
              <a:t>Offset within the disk block to identify the record within the block</a:t>
            </a:r>
          </a:p>
          <a:p>
            <a:pPr lvl="1"/>
            <a:endParaRPr lang="en-US" smtClean="0"/>
          </a:p>
          <a:p>
            <a:r>
              <a:rPr lang="en-US" smtClean="0"/>
              <a:t>Types of ordered indices</a:t>
            </a:r>
          </a:p>
          <a:p>
            <a:pPr lvl="1"/>
            <a:r>
              <a:rPr lang="en-US" sz="1800" smtClean="0"/>
              <a:t>Dense Index</a:t>
            </a:r>
          </a:p>
          <a:p>
            <a:pPr lvl="1"/>
            <a:r>
              <a:rPr lang="en-US" sz="1800" smtClean="0"/>
              <a:t>Sparse Index</a:t>
            </a:r>
          </a:p>
          <a:p>
            <a:pPr lvl="1"/>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4294967295"/>
          </p:nvPr>
        </p:nvSpPr>
        <p:spPr>
          <a:xfrm>
            <a:off x="6553200" y="6248400"/>
            <a:ext cx="1905000" cy="457200"/>
          </a:xfrm>
          <a:prstGeom prst="rect">
            <a:avLst/>
          </a:prstGeom>
          <a:noFill/>
        </p:spPr>
        <p:txBody>
          <a:bodyPr/>
          <a:lstStyle/>
          <a:p>
            <a:fld id="{DFE38282-F116-447D-B0E6-ABE0E65F71AF}" type="slidenum">
              <a:rPr lang="en-US" smtClean="0"/>
              <a:pPr/>
              <a:t>111</a:t>
            </a:fld>
            <a:endParaRPr lang="en-US" smtClean="0"/>
          </a:p>
        </p:txBody>
      </p:sp>
      <p:sp>
        <p:nvSpPr>
          <p:cNvPr id="240642" name="Rectangle 2"/>
          <p:cNvSpPr>
            <a:spLocks noGrp="1" noChangeArrowheads="1"/>
          </p:cNvSpPr>
          <p:nvPr>
            <p:ph type="title"/>
          </p:nvPr>
        </p:nvSpPr>
        <p:spPr/>
        <p:txBody>
          <a:bodyPr/>
          <a:lstStyle/>
          <a:p>
            <a:pPr>
              <a:defRPr/>
            </a:pPr>
            <a:r>
              <a:rPr lang="en-US"/>
              <a:t>Dense Index Files</a:t>
            </a:r>
          </a:p>
        </p:txBody>
      </p:sp>
      <p:sp>
        <p:nvSpPr>
          <p:cNvPr id="30724" name="Rectangle 3"/>
          <p:cNvSpPr>
            <a:spLocks noGrp="1" noChangeArrowheads="1"/>
          </p:cNvSpPr>
          <p:nvPr>
            <p:ph type="body" idx="1"/>
          </p:nvPr>
        </p:nvSpPr>
        <p:spPr>
          <a:xfrm>
            <a:off x="752475" y="1047750"/>
            <a:ext cx="7848600" cy="962025"/>
          </a:xfrm>
        </p:spPr>
        <p:txBody>
          <a:bodyPr/>
          <a:lstStyle/>
          <a:p>
            <a:r>
              <a:rPr lang="en-US" smtClean="0">
                <a:solidFill>
                  <a:schemeClr val="tx2"/>
                </a:solidFill>
              </a:rPr>
              <a:t>Dense index</a:t>
            </a:r>
            <a:r>
              <a:rPr lang="en-US" smtClean="0"/>
              <a:t> — Index record appears for every search-key value in the file. </a:t>
            </a:r>
          </a:p>
        </p:txBody>
      </p:sp>
      <p:pic>
        <p:nvPicPr>
          <p:cNvPr id="30725" name="Picture 6"/>
          <p:cNvPicPr>
            <a:picLocks noChangeAspect="1" noChangeArrowheads="1"/>
          </p:cNvPicPr>
          <p:nvPr/>
        </p:nvPicPr>
        <p:blipFill>
          <a:blip r:embed="rId2"/>
          <a:srcRect l="934" t="22430" r="1122" b="22679"/>
          <a:stretch>
            <a:fillRect/>
          </a:stretch>
        </p:blipFill>
        <p:spPr bwMode="auto">
          <a:xfrm>
            <a:off x="1155700" y="1863725"/>
            <a:ext cx="7550150" cy="3173413"/>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6553200" y="6248400"/>
            <a:ext cx="1905000" cy="457200"/>
          </a:xfrm>
          <a:prstGeom prst="rect">
            <a:avLst/>
          </a:prstGeom>
          <a:noFill/>
        </p:spPr>
        <p:txBody>
          <a:bodyPr/>
          <a:lstStyle/>
          <a:p>
            <a:fld id="{4FDDDB0E-04B5-40FE-A605-C2C3D2877CD5}" type="slidenum">
              <a:rPr lang="en-US" smtClean="0"/>
              <a:pPr/>
              <a:t>112</a:t>
            </a:fld>
            <a:endParaRPr lang="en-US" smtClean="0"/>
          </a:p>
        </p:txBody>
      </p:sp>
      <p:sp>
        <p:nvSpPr>
          <p:cNvPr id="241666" name="Rectangle 2"/>
          <p:cNvSpPr>
            <a:spLocks noGrp="1" noChangeArrowheads="1"/>
          </p:cNvSpPr>
          <p:nvPr>
            <p:ph type="title"/>
          </p:nvPr>
        </p:nvSpPr>
        <p:spPr/>
        <p:txBody>
          <a:bodyPr/>
          <a:lstStyle/>
          <a:p>
            <a:pPr>
              <a:defRPr/>
            </a:pPr>
            <a:r>
              <a:rPr lang="en-US"/>
              <a:t>Sparse Index Files</a:t>
            </a:r>
          </a:p>
        </p:txBody>
      </p:sp>
      <p:sp>
        <p:nvSpPr>
          <p:cNvPr id="31748" name="Rectangle 3"/>
          <p:cNvSpPr>
            <a:spLocks noGrp="1" noChangeArrowheads="1"/>
          </p:cNvSpPr>
          <p:nvPr>
            <p:ph type="body" idx="1"/>
          </p:nvPr>
        </p:nvSpPr>
        <p:spPr/>
        <p:txBody>
          <a:bodyPr/>
          <a:lstStyle/>
          <a:p>
            <a:r>
              <a:rPr lang="en-US" smtClean="0">
                <a:solidFill>
                  <a:schemeClr val="tx2"/>
                </a:solidFill>
              </a:rPr>
              <a:t>Sparse Index</a:t>
            </a:r>
            <a:r>
              <a:rPr lang="en-US" smtClean="0"/>
              <a:t>:  contains index records for only some search-key values.</a:t>
            </a:r>
          </a:p>
          <a:p>
            <a:pPr lvl="1"/>
            <a:r>
              <a:rPr lang="en-US" sz="1800" smtClean="0"/>
              <a:t>Applicable when records are sequentially ordered on search-key</a:t>
            </a:r>
          </a:p>
          <a:p>
            <a:r>
              <a:rPr lang="en-US" smtClean="0"/>
              <a:t>To locate a record with search-key value </a:t>
            </a:r>
            <a:r>
              <a:rPr lang="en-US" i="1" smtClean="0"/>
              <a:t>K</a:t>
            </a:r>
            <a:r>
              <a:rPr lang="en-US" smtClean="0"/>
              <a:t> we:</a:t>
            </a:r>
          </a:p>
          <a:p>
            <a:pPr lvl="1"/>
            <a:r>
              <a:rPr lang="en-US" sz="1800" smtClean="0"/>
              <a:t>Find index record with largest search-key value &lt; = </a:t>
            </a:r>
            <a:r>
              <a:rPr lang="en-US" sz="1800" i="1" smtClean="0"/>
              <a:t>K</a:t>
            </a:r>
            <a:endParaRPr lang="en-US" sz="1800" smtClean="0"/>
          </a:p>
          <a:p>
            <a:pPr lvl="1"/>
            <a:r>
              <a:rPr lang="en-US" sz="1800" smtClean="0"/>
              <a:t>Search file sequentially starting at the record to which the index record points</a:t>
            </a:r>
          </a:p>
          <a:p>
            <a:r>
              <a:rPr lang="en-US" smtClean="0"/>
              <a:t>Requires less space and less maintenance overhead for insertions and deletions.</a:t>
            </a:r>
          </a:p>
          <a:p>
            <a:r>
              <a:rPr lang="en-US" smtClean="0"/>
              <a:t>Generally slower than dense index for locating records.</a:t>
            </a:r>
          </a:p>
          <a:p>
            <a:r>
              <a:rPr lang="en-US" smtClean="0"/>
              <a:t>Good tradeoff: sparse index with an index entry for every block in file, corresponding to least search-key value in the block.</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6553200" y="6248400"/>
            <a:ext cx="1905000" cy="457200"/>
          </a:xfrm>
          <a:prstGeom prst="rect">
            <a:avLst/>
          </a:prstGeom>
          <a:noFill/>
        </p:spPr>
        <p:txBody>
          <a:bodyPr/>
          <a:lstStyle/>
          <a:p>
            <a:fld id="{6F5C677D-0CE0-487B-B1AB-7ACC9E12F3F8}" type="slidenum">
              <a:rPr lang="en-US" smtClean="0"/>
              <a:pPr/>
              <a:t>113</a:t>
            </a:fld>
            <a:endParaRPr lang="en-US" smtClean="0"/>
          </a:p>
        </p:txBody>
      </p:sp>
      <p:sp>
        <p:nvSpPr>
          <p:cNvPr id="242690" name="Rectangle 2"/>
          <p:cNvSpPr>
            <a:spLocks noGrp="1" noChangeArrowheads="1"/>
          </p:cNvSpPr>
          <p:nvPr>
            <p:ph type="title"/>
          </p:nvPr>
        </p:nvSpPr>
        <p:spPr/>
        <p:txBody>
          <a:bodyPr/>
          <a:lstStyle/>
          <a:p>
            <a:pPr>
              <a:defRPr/>
            </a:pPr>
            <a:r>
              <a:rPr lang="en-US"/>
              <a:t>Example of Sparse Index Files</a:t>
            </a:r>
          </a:p>
        </p:txBody>
      </p:sp>
      <p:pic>
        <p:nvPicPr>
          <p:cNvPr id="32772" name="Picture 5"/>
          <p:cNvPicPr>
            <a:picLocks noChangeAspect="1" noChangeArrowheads="1"/>
          </p:cNvPicPr>
          <p:nvPr/>
        </p:nvPicPr>
        <p:blipFill>
          <a:blip r:embed="rId2"/>
          <a:srcRect l="832" t="21053" r="832" b="20776"/>
          <a:stretch>
            <a:fillRect/>
          </a:stretch>
        </p:blipFill>
        <p:spPr bwMode="auto">
          <a:xfrm>
            <a:off x="698500" y="1443038"/>
            <a:ext cx="7942263" cy="3522662"/>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4294967295"/>
          </p:nvPr>
        </p:nvSpPr>
        <p:spPr>
          <a:xfrm>
            <a:off x="6553200" y="6248400"/>
            <a:ext cx="1905000" cy="457200"/>
          </a:xfrm>
          <a:prstGeom prst="rect">
            <a:avLst/>
          </a:prstGeom>
          <a:noFill/>
        </p:spPr>
        <p:txBody>
          <a:bodyPr/>
          <a:lstStyle/>
          <a:p>
            <a:fld id="{BFD68FD8-61A7-47B6-89C3-2896D6DDC9DC}" type="slidenum">
              <a:rPr lang="en-US" smtClean="0"/>
              <a:pPr/>
              <a:t>114</a:t>
            </a:fld>
            <a:endParaRPr lang="en-US" smtClean="0"/>
          </a:p>
        </p:txBody>
      </p:sp>
      <p:sp>
        <p:nvSpPr>
          <p:cNvPr id="359426" name="Rectangle 2"/>
          <p:cNvSpPr>
            <a:spLocks noGrp="1" noChangeArrowheads="1"/>
          </p:cNvSpPr>
          <p:nvPr>
            <p:ph type="title"/>
          </p:nvPr>
        </p:nvSpPr>
        <p:spPr/>
        <p:txBody>
          <a:bodyPr/>
          <a:lstStyle/>
          <a:p>
            <a:pPr>
              <a:defRPr/>
            </a:pPr>
            <a:r>
              <a:rPr lang="en-US"/>
              <a:t>Multilevel Index</a:t>
            </a:r>
          </a:p>
        </p:txBody>
      </p:sp>
      <p:sp>
        <p:nvSpPr>
          <p:cNvPr id="33796" name="Rectangle 3"/>
          <p:cNvSpPr>
            <a:spLocks noGrp="1" noChangeArrowheads="1"/>
          </p:cNvSpPr>
          <p:nvPr>
            <p:ph type="body" idx="1"/>
          </p:nvPr>
        </p:nvSpPr>
        <p:spPr>
          <a:xfrm>
            <a:off x="752475" y="1047750"/>
            <a:ext cx="7848600" cy="5500688"/>
          </a:xfrm>
        </p:spPr>
        <p:txBody>
          <a:bodyPr/>
          <a:lstStyle/>
          <a:p>
            <a:r>
              <a:rPr lang="en-US" smtClean="0"/>
              <a:t>The index itself may become too large for efficient processing.</a:t>
            </a:r>
          </a:p>
          <a:p>
            <a:r>
              <a:rPr lang="en-US" smtClean="0"/>
              <a:t>Example</a:t>
            </a:r>
          </a:p>
          <a:p>
            <a:pPr lvl="1"/>
            <a:r>
              <a:rPr lang="en-US" sz="1800" smtClean="0"/>
              <a:t>assume that a file has 1,00,000 records with 10 records stored per block</a:t>
            </a:r>
          </a:p>
          <a:p>
            <a:pPr lvl="1"/>
            <a:r>
              <a:rPr lang="en-US" sz="1800" smtClean="0"/>
              <a:t>Assume one index record per block then the index has 10,000 records</a:t>
            </a:r>
          </a:p>
          <a:p>
            <a:pPr lvl="1"/>
            <a:r>
              <a:rPr lang="en-US" sz="1800" smtClean="0"/>
              <a:t>As index records are smaller than data records, assume that 100 index records fit on a block </a:t>
            </a:r>
            <a:r>
              <a:rPr lang="en-US" sz="1800" smtClean="0">
                <a:sym typeface="Wingdings" pitchFamily="2" charset="2"/>
              </a:rPr>
              <a:t> index occupies 100 blocks</a:t>
            </a:r>
          </a:p>
          <a:p>
            <a:pPr lvl="1"/>
            <a:r>
              <a:rPr lang="en-US" sz="1800" smtClean="0">
                <a:sym typeface="Wingdings" pitchFamily="2" charset="2"/>
              </a:rPr>
              <a:t>Such large indices are stored as sequential files on disk  search for an entry needs several block reads</a:t>
            </a:r>
          </a:p>
          <a:p>
            <a:pPr lvl="1"/>
            <a:r>
              <a:rPr lang="en-US" sz="1800" smtClean="0">
                <a:sym typeface="Wingdings" pitchFamily="2" charset="2"/>
              </a:rPr>
              <a:t>Binary search may be used : still has large cost</a:t>
            </a:r>
          </a:p>
          <a:p>
            <a:pPr lvl="2"/>
            <a:r>
              <a:rPr lang="en-US" sz="1600" smtClean="0">
                <a:sym typeface="Wingdings" pitchFamily="2" charset="2"/>
              </a:rPr>
              <a:t>If index occupies </a:t>
            </a:r>
            <a:r>
              <a:rPr lang="en-US" sz="1600" i="1" smtClean="0">
                <a:sym typeface="Wingdings" pitchFamily="2" charset="2"/>
              </a:rPr>
              <a:t>b</a:t>
            </a:r>
            <a:r>
              <a:rPr lang="en-US" sz="1600" smtClean="0">
                <a:sym typeface="Wingdings" pitchFamily="2" charset="2"/>
              </a:rPr>
              <a:t> blocks then binary search requires as many as </a:t>
            </a:r>
            <a:r>
              <a:rPr lang="en-US" sz="1600" smtClean="0">
                <a:sym typeface="Symbol" pitchFamily="18" charset="2"/>
              </a:rPr>
              <a:t></a:t>
            </a:r>
            <a:r>
              <a:rPr lang="en-US" sz="1600" smtClean="0">
                <a:sym typeface="Wingdings" pitchFamily="2" charset="2"/>
              </a:rPr>
              <a:t>log</a:t>
            </a:r>
            <a:r>
              <a:rPr lang="en-US" sz="1600" baseline="-25000" smtClean="0">
                <a:sym typeface="Wingdings" pitchFamily="2" charset="2"/>
              </a:rPr>
              <a:t>2</a:t>
            </a:r>
            <a:r>
              <a:rPr lang="en-US" sz="1600" i="1" smtClean="0">
                <a:sym typeface="Wingdings" pitchFamily="2" charset="2"/>
              </a:rPr>
              <a:t>b</a:t>
            </a:r>
            <a:r>
              <a:rPr lang="en-US" sz="1600" smtClean="0">
                <a:sym typeface="Symbol" pitchFamily="18" charset="2"/>
              </a:rPr>
              <a:t> block reads.</a:t>
            </a:r>
          </a:p>
          <a:p>
            <a:pPr lvl="2"/>
            <a:r>
              <a:rPr lang="en-US" sz="1600" smtClean="0">
                <a:sym typeface="Symbol" pitchFamily="18" charset="2"/>
              </a:rPr>
              <a:t>For 100 block index, it requires 7 block reads.</a:t>
            </a:r>
          </a:p>
          <a:p>
            <a:pPr lvl="2"/>
            <a:r>
              <a:rPr lang="en-US" sz="1600" smtClean="0">
                <a:sym typeface="Symbol" pitchFamily="18" charset="2"/>
              </a:rPr>
              <a:t>Assuming a block read needs 30 ms, the search will take 210 ms =&gt; long.</a:t>
            </a:r>
            <a:endParaRPr lang="en-US" sz="1600" smtClean="0">
              <a:sym typeface="Wingdings" pitchFamily="2" charset="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4294967295"/>
          </p:nvPr>
        </p:nvSpPr>
        <p:spPr>
          <a:xfrm>
            <a:off x="6553200" y="6248400"/>
            <a:ext cx="1905000" cy="457200"/>
          </a:xfrm>
          <a:prstGeom prst="rect">
            <a:avLst/>
          </a:prstGeom>
          <a:noFill/>
        </p:spPr>
        <p:txBody>
          <a:bodyPr/>
          <a:lstStyle/>
          <a:p>
            <a:fld id="{4750F3BE-04DB-4B02-84F4-E7ECC9092610}" type="slidenum">
              <a:rPr lang="en-US" smtClean="0"/>
              <a:pPr/>
              <a:t>115</a:t>
            </a:fld>
            <a:endParaRPr lang="en-US" smtClean="0"/>
          </a:p>
        </p:txBody>
      </p:sp>
      <p:sp>
        <p:nvSpPr>
          <p:cNvPr id="243714" name="Rectangle 2"/>
          <p:cNvSpPr>
            <a:spLocks noGrp="1" noChangeArrowheads="1"/>
          </p:cNvSpPr>
          <p:nvPr>
            <p:ph type="title"/>
          </p:nvPr>
        </p:nvSpPr>
        <p:spPr/>
        <p:txBody>
          <a:bodyPr/>
          <a:lstStyle/>
          <a:p>
            <a:pPr>
              <a:defRPr/>
            </a:pPr>
            <a:r>
              <a:rPr lang="en-US"/>
              <a:t>Multilevel Index</a:t>
            </a:r>
          </a:p>
        </p:txBody>
      </p:sp>
      <p:sp>
        <p:nvSpPr>
          <p:cNvPr id="34820" name="Rectangle 3"/>
          <p:cNvSpPr>
            <a:spLocks noGrp="1" noChangeArrowheads="1"/>
          </p:cNvSpPr>
          <p:nvPr>
            <p:ph type="body" idx="1"/>
          </p:nvPr>
        </p:nvSpPr>
        <p:spPr>
          <a:xfrm>
            <a:off x="571500" y="969963"/>
            <a:ext cx="7848600" cy="4876800"/>
          </a:xfrm>
        </p:spPr>
        <p:txBody>
          <a:bodyPr/>
          <a:lstStyle/>
          <a:p>
            <a:r>
              <a:rPr lang="en-US" smtClean="0"/>
              <a:t>If primary index does not fit in memory, access becomes expensive.</a:t>
            </a:r>
          </a:p>
          <a:p>
            <a:endParaRPr lang="en-US" sz="1600" smtClean="0"/>
          </a:p>
          <a:p>
            <a:r>
              <a:rPr lang="en-US" smtClean="0"/>
              <a:t>To reduce number of disk accesses to index records, treat primary index kept on disk as a sequential file and construct a sparse index on it.</a:t>
            </a:r>
          </a:p>
          <a:p>
            <a:pPr lvl="1"/>
            <a:r>
              <a:rPr lang="en-US" sz="1800" smtClean="0">
                <a:solidFill>
                  <a:srgbClr val="000099"/>
                </a:solidFill>
              </a:rPr>
              <a:t>outer index </a:t>
            </a:r>
            <a:r>
              <a:rPr lang="en-US" sz="1800" smtClean="0"/>
              <a:t>– a sparse index of primary index</a:t>
            </a:r>
          </a:p>
          <a:p>
            <a:pPr lvl="1"/>
            <a:r>
              <a:rPr lang="en-US" sz="1800" smtClean="0">
                <a:solidFill>
                  <a:srgbClr val="000099"/>
                </a:solidFill>
              </a:rPr>
              <a:t>inner index </a:t>
            </a:r>
            <a:r>
              <a:rPr lang="en-US" sz="1800" smtClean="0"/>
              <a:t>– the primary index file</a:t>
            </a:r>
          </a:p>
          <a:p>
            <a:endParaRPr lang="en-US" sz="1600" smtClean="0"/>
          </a:p>
          <a:p>
            <a:r>
              <a:rPr lang="en-US" smtClean="0"/>
              <a:t>If even outer index is too large to fit in main memory, yet another level of index can be created, and so on.</a:t>
            </a:r>
          </a:p>
          <a:p>
            <a:endParaRPr lang="en-US" sz="1600" smtClean="0"/>
          </a:p>
          <a:p>
            <a:r>
              <a:rPr lang="en-US" smtClean="0"/>
              <a:t>Indices at all levels must be updated on insertion or deletion from the file.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4294967295"/>
          </p:nvPr>
        </p:nvSpPr>
        <p:spPr>
          <a:xfrm>
            <a:off x="6553200" y="6248400"/>
            <a:ext cx="1905000" cy="457200"/>
          </a:xfrm>
          <a:prstGeom prst="rect">
            <a:avLst/>
          </a:prstGeom>
          <a:noFill/>
        </p:spPr>
        <p:txBody>
          <a:bodyPr/>
          <a:lstStyle/>
          <a:p>
            <a:fld id="{ABB7BFDB-36AE-4F0B-A43B-1974F7E487BA}" type="slidenum">
              <a:rPr lang="en-US" smtClean="0"/>
              <a:pPr/>
              <a:t>116</a:t>
            </a:fld>
            <a:endParaRPr lang="en-US" smtClean="0"/>
          </a:p>
        </p:txBody>
      </p:sp>
      <p:sp>
        <p:nvSpPr>
          <p:cNvPr id="244738" name="Rectangle 2"/>
          <p:cNvSpPr>
            <a:spLocks noGrp="1" noChangeArrowheads="1"/>
          </p:cNvSpPr>
          <p:nvPr>
            <p:ph type="title"/>
          </p:nvPr>
        </p:nvSpPr>
        <p:spPr>
          <a:xfrm>
            <a:off x="642938" y="0"/>
            <a:ext cx="8077200" cy="436563"/>
          </a:xfrm>
        </p:spPr>
        <p:txBody>
          <a:bodyPr/>
          <a:lstStyle/>
          <a:p>
            <a:pPr>
              <a:defRPr/>
            </a:pPr>
            <a:r>
              <a:rPr lang="en-US" sz="2800"/>
              <a:t>Multilevel Index (Cont.)</a:t>
            </a:r>
          </a:p>
        </p:txBody>
      </p:sp>
      <p:pic>
        <p:nvPicPr>
          <p:cNvPr id="35844" name="Picture 13"/>
          <p:cNvPicPr>
            <a:picLocks noChangeAspect="1" noChangeArrowheads="1"/>
          </p:cNvPicPr>
          <p:nvPr/>
        </p:nvPicPr>
        <p:blipFill>
          <a:blip r:embed="rId2"/>
          <a:srcRect l="17943" t="1595" r="17464" b="1276"/>
          <a:stretch>
            <a:fillRect/>
          </a:stretch>
        </p:blipFill>
        <p:spPr bwMode="auto">
          <a:xfrm>
            <a:off x="1966913" y="527050"/>
            <a:ext cx="5376862" cy="6065838"/>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4294967295"/>
          </p:nvPr>
        </p:nvSpPr>
        <p:spPr>
          <a:xfrm>
            <a:off x="6553200" y="6248400"/>
            <a:ext cx="1905000" cy="457200"/>
          </a:xfrm>
          <a:prstGeom prst="rect">
            <a:avLst/>
          </a:prstGeom>
          <a:noFill/>
        </p:spPr>
        <p:txBody>
          <a:bodyPr/>
          <a:lstStyle/>
          <a:p>
            <a:fld id="{863710C0-4CC1-4E20-80AE-76FFAFAFBEA9}" type="slidenum">
              <a:rPr lang="en-US" smtClean="0"/>
              <a:pPr/>
              <a:t>117</a:t>
            </a:fld>
            <a:endParaRPr lang="en-US" smtClean="0"/>
          </a:p>
        </p:txBody>
      </p:sp>
      <p:sp>
        <p:nvSpPr>
          <p:cNvPr id="246786" name="Rectangle 2"/>
          <p:cNvSpPr>
            <a:spLocks noGrp="1" noChangeArrowheads="1"/>
          </p:cNvSpPr>
          <p:nvPr>
            <p:ph type="title"/>
          </p:nvPr>
        </p:nvSpPr>
        <p:spPr/>
        <p:txBody>
          <a:bodyPr/>
          <a:lstStyle/>
          <a:p>
            <a:pPr>
              <a:defRPr/>
            </a:pPr>
            <a:r>
              <a:rPr lang="en-US"/>
              <a:t>Index Update:  Insertion</a:t>
            </a:r>
          </a:p>
        </p:txBody>
      </p:sp>
      <p:sp>
        <p:nvSpPr>
          <p:cNvPr id="36868" name="Rectangle 3"/>
          <p:cNvSpPr>
            <a:spLocks noGrp="1" noChangeArrowheads="1"/>
          </p:cNvSpPr>
          <p:nvPr>
            <p:ph type="body" idx="1"/>
          </p:nvPr>
        </p:nvSpPr>
        <p:spPr>
          <a:xfrm>
            <a:off x="752475" y="871538"/>
            <a:ext cx="7848600" cy="5603875"/>
          </a:xfrm>
        </p:spPr>
        <p:txBody>
          <a:bodyPr/>
          <a:lstStyle/>
          <a:p>
            <a:pPr>
              <a:lnSpc>
                <a:spcPct val="90000"/>
              </a:lnSpc>
            </a:pPr>
            <a:r>
              <a:rPr lang="en-US" sz="2400" smtClean="0"/>
              <a:t>Perform a lookup using the search-key value appearing in the record to be inserted.</a:t>
            </a:r>
          </a:p>
          <a:p>
            <a:pPr>
              <a:lnSpc>
                <a:spcPct val="90000"/>
              </a:lnSpc>
            </a:pPr>
            <a:endParaRPr lang="en-US" sz="2400" smtClean="0"/>
          </a:p>
          <a:p>
            <a:pPr>
              <a:lnSpc>
                <a:spcPct val="90000"/>
              </a:lnSpc>
            </a:pPr>
            <a:r>
              <a:rPr lang="en-US" sz="2400" smtClean="0"/>
              <a:t>Next action depends on type of index</a:t>
            </a:r>
          </a:p>
          <a:p>
            <a:pPr lvl="1">
              <a:lnSpc>
                <a:spcPct val="90000"/>
              </a:lnSpc>
            </a:pPr>
            <a:r>
              <a:rPr lang="en-US" sz="2000" b="1" smtClean="0">
                <a:solidFill>
                  <a:srgbClr val="000099"/>
                </a:solidFill>
              </a:rPr>
              <a:t>Dense indices:</a:t>
            </a:r>
          </a:p>
          <a:p>
            <a:pPr lvl="2">
              <a:lnSpc>
                <a:spcPct val="90000"/>
              </a:lnSpc>
            </a:pPr>
            <a:r>
              <a:rPr lang="en-US" sz="1800" smtClean="0"/>
              <a:t>If the </a:t>
            </a:r>
            <a:r>
              <a:rPr lang="en-US" sz="1800" b="1" smtClean="0"/>
              <a:t>search-key value does not appear in the index</a:t>
            </a:r>
            <a:r>
              <a:rPr lang="en-US" sz="1800" smtClean="0"/>
              <a:t>, insert it at appropriate position.</a:t>
            </a:r>
          </a:p>
          <a:p>
            <a:pPr lvl="2">
              <a:lnSpc>
                <a:spcPct val="90000"/>
              </a:lnSpc>
            </a:pPr>
            <a:endParaRPr lang="en-US" sz="1800" smtClean="0"/>
          </a:p>
          <a:p>
            <a:pPr lvl="2">
              <a:lnSpc>
                <a:spcPct val="90000"/>
              </a:lnSpc>
            </a:pPr>
            <a:r>
              <a:rPr lang="en-US" sz="1800" smtClean="0"/>
              <a:t>Otherwise</a:t>
            </a:r>
          </a:p>
          <a:p>
            <a:pPr lvl="3">
              <a:lnSpc>
                <a:spcPct val="90000"/>
              </a:lnSpc>
            </a:pPr>
            <a:r>
              <a:rPr lang="en-US" sz="1800" smtClean="0"/>
              <a:t>If the </a:t>
            </a:r>
            <a:r>
              <a:rPr lang="en-US" sz="1800" b="1" smtClean="0"/>
              <a:t>index record stores pointers to all records</a:t>
            </a:r>
            <a:r>
              <a:rPr lang="en-US" sz="1800" smtClean="0"/>
              <a:t> with the same search-key value, the system adds a pointer to the new record to the index record.</a:t>
            </a:r>
          </a:p>
          <a:p>
            <a:pPr lvl="3">
              <a:lnSpc>
                <a:spcPct val="90000"/>
              </a:lnSpc>
            </a:pPr>
            <a:r>
              <a:rPr lang="en-US" sz="1800" smtClean="0"/>
              <a:t>Otherwise, the </a:t>
            </a:r>
            <a:r>
              <a:rPr lang="en-US" sz="1800" b="1" smtClean="0"/>
              <a:t>index record stores a pointer to only the first record with the search-key value</a:t>
            </a:r>
            <a:r>
              <a:rPr lang="en-US" sz="1800" smtClean="0"/>
              <a:t>. The system then places the record being inserted after the other records with the same search-key values.</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4294967295"/>
          </p:nvPr>
        </p:nvSpPr>
        <p:spPr>
          <a:xfrm>
            <a:off x="6553200" y="6248400"/>
            <a:ext cx="1905000" cy="457200"/>
          </a:xfrm>
          <a:prstGeom prst="rect">
            <a:avLst/>
          </a:prstGeom>
          <a:noFill/>
        </p:spPr>
        <p:txBody>
          <a:bodyPr/>
          <a:lstStyle/>
          <a:p>
            <a:fld id="{EA28FD09-214D-46FA-B97C-3436AF672342}" type="slidenum">
              <a:rPr lang="en-US" smtClean="0"/>
              <a:pPr/>
              <a:t>118</a:t>
            </a:fld>
            <a:endParaRPr lang="en-US" smtClean="0"/>
          </a:p>
        </p:txBody>
      </p:sp>
      <p:sp>
        <p:nvSpPr>
          <p:cNvPr id="245762" name="Rectangle 2"/>
          <p:cNvSpPr>
            <a:spLocks noGrp="1" noChangeArrowheads="1"/>
          </p:cNvSpPr>
          <p:nvPr>
            <p:ph type="title"/>
          </p:nvPr>
        </p:nvSpPr>
        <p:spPr/>
        <p:txBody>
          <a:bodyPr/>
          <a:lstStyle/>
          <a:p>
            <a:pPr>
              <a:defRPr/>
            </a:pPr>
            <a:r>
              <a:rPr lang="en-US"/>
              <a:t>Index Update:  Deletion</a:t>
            </a:r>
          </a:p>
        </p:txBody>
      </p:sp>
      <p:sp>
        <p:nvSpPr>
          <p:cNvPr id="38916" name="Rectangle 3"/>
          <p:cNvSpPr>
            <a:spLocks noGrp="1" noChangeArrowheads="1"/>
          </p:cNvSpPr>
          <p:nvPr>
            <p:ph type="body" idx="1"/>
          </p:nvPr>
        </p:nvSpPr>
        <p:spPr>
          <a:xfrm>
            <a:off x="752475" y="1047750"/>
            <a:ext cx="7848600" cy="5384800"/>
          </a:xfrm>
        </p:spPr>
        <p:txBody>
          <a:bodyPr/>
          <a:lstStyle/>
          <a:p>
            <a:r>
              <a:rPr lang="en-US" sz="2400" smtClean="0"/>
              <a:t>Locate the record</a:t>
            </a:r>
          </a:p>
          <a:p>
            <a:r>
              <a:rPr lang="en-US" sz="2400" smtClean="0"/>
              <a:t>Next action depends on type of index</a:t>
            </a:r>
          </a:p>
          <a:p>
            <a:pPr lvl="1"/>
            <a:r>
              <a:rPr lang="en-US" sz="2000" smtClean="0">
                <a:solidFill>
                  <a:srgbClr val="000099"/>
                </a:solidFill>
              </a:rPr>
              <a:t>Dense indices:</a:t>
            </a:r>
          </a:p>
          <a:p>
            <a:pPr lvl="2"/>
            <a:r>
              <a:rPr lang="en-US" sz="2000" smtClean="0"/>
              <a:t>If </a:t>
            </a:r>
            <a:r>
              <a:rPr lang="en-US" sz="2000" b="1" smtClean="0"/>
              <a:t>deleted record was the only record in the file with its particular search-key value</a:t>
            </a:r>
            <a:r>
              <a:rPr lang="en-US" sz="2000" smtClean="0"/>
              <a:t>, the search-key is deleted from the index also.</a:t>
            </a:r>
          </a:p>
          <a:p>
            <a:pPr lvl="2"/>
            <a:r>
              <a:rPr lang="en-US" sz="2000" smtClean="0"/>
              <a:t>Otherwise</a:t>
            </a:r>
          </a:p>
          <a:p>
            <a:pPr lvl="3"/>
            <a:r>
              <a:rPr lang="en-US" smtClean="0"/>
              <a:t>If the </a:t>
            </a:r>
            <a:r>
              <a:rPr lang="en-US" b="1" smtClean="0"/>
              <a:t>index record stores pointers to all records</a:t>
            </a:r>
            <a:r>
              <a:rPr lang="en-US" smtClean="0"/>
              <a:t> with the same search-key value, the system deletes the pointer to the deleted record from the index record</a:t>
            </a:r>
          </a:p>
          <a:p>
            <a:pPr lvl="3"/>
            <a:r>
              <a:rPr lang="en-US" smtClean="0"/>
              <a:t>If </a:t>
            </a:r>
            <a:r>
              <a:rPr lang="en-US" b="1" smtClean="0"/>
              <a:t>index record stores a pointer to only the first record with the search-key value</a:t>
            </a:r>
            <a:r>
              <a:rPr lang="en-US" smtClean="0"/>
              <a:t> and if the deleted record is the first one with the search-key value, the system updates the index record to point to the next record.</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4294967295"/>
          </p:nvPr>
        </p:nvSpPr>
        <p:spPr>
          <a:xfrm>
            <a:off x="6553200" y="6248400"/>
            <a:ext cx="1905000" cy="457200"/>
          </a:xfrm>
          <a:prstGeom prst="rect">
            <a:avLst/>
          </a:prstGeom>
          <a:noFill/>
        </p:spPr>
        <p:txBody>
          <a:bodyPr/>
          <a:lstStyle/>
          <a:p>
            <a:fld id="{A7549FCF-B5A6-4935-A24A-50C9A3D998C5}" type="slidenum">
              <a:rPr lang="en-US" smtClean="0"/>
              <a:pPr/>
              <a:t>119</a:t>
            </a:fld>
            <a:endParaRPr lang="en-US" smtClean="0"/>
          </a:p>
        </p:txBody>
      </p:sp>
      <p:sp>
        <p:nvSpPr>
          <p:cNvPr id="360450" name="Rectangle 2"/>
          <p:cNvSpPr>
            <a:spLocks noGrp="1" noChangeArrowheads="1"/>
          </p:cNvSpPr>
          <p:nvPr>
            <p:ph type="title"/>
          </p:nvPr>
        </p:nvSpPr>
        <p:spPr/>
        <p:txBody>
          <a:bodyPr/>
          <a:lstStyle/>
          <a:p>
            <a:pPr>
              <a:defRPr/>
            </a:pPr>
            <a:r>
              <a:rPr lang="en-US"/>
              <a:t>Index Update:  Deletion</a:t>
            </a:r>
          </a:p>
        </p:txBody>
      </p:sp>
      <p:sp>
        <p:nvSpPr>
          <p:cNvPr id="39940" name="Rectangle 3"/>
          <p:cNvSpPr>
            <a:spLocks noGrp="1" noChangeArrowheads="1"/>
          </p:cNvSpPr>
          <p:nvPr>
            <p:ph type="body" idx="1"/>
          </p:nvPr>
        </p:nvSpPr>
        <p:spPr>
          <a:xfrm>
            <a:off x="571500" y="1114425"/>
            <a:ext cx="7848600" cy="4967288"/>
          </a:xfrm>
        </p:spPr>
        <p:txBody>
          <a:bodyPr/>
          <a:lstStyle/>
          <a:p>
            <a:pPr lvl="1"/>
            <a:r>
              <a:rPr lang="en-US" sz="2000" smtClean="0">
                <a:solidFill>
                  <a:srgbClr val="000099"/>
                </a:solidFill>
              </a:rPr>
              <a:t>Sparse indices : </a:t>
            </a:r>
          </a:p>
          <a:p>
            <a:pPr lvl="2"/>
            <a:r>
              <a:rPr lang="en-US" sz="2000" smtClean="0"/>
              <a:t>If the </a:t>
            </a:r>
            <a:r>
              <a:rPr lang="en-US" sz="2000" b="1" smtClean="0"/>
              <a:t>index does not contain an index record with the search-key value</a:t>
            </a:r>
            <a:r>
              <a:rPr lang="en-US" sz="2000" smtClean="0"/>
              <a:t> of the deleted record, nothing needs to be done to the index.</a:t>
            </a:r>
          </a:p>
          <a:p>
            <a:pPr lvl="2"/>
            <a:r>
              <a:rPr lang="en-US" sz="2000" smtClean="0"/>
              <a:t>Otherwise </a:t>
            </a:r>
          </a:p>
          <a:p>
            <a:pPr lvl="3"/>
            <a:r>
              <a:rPr lang="en-US" sz="1800" smtClean="0"/>
              <a:t>If the </a:t>
            </a:r>
            <a:r>
              <a:rPr lang="en-US" sz="1800" b="1" smtClean="0"/>
              <a:t>deleted record was the only record with its search key</a:t>
            </a:r>
            <a:r>
              <a:rPr lang="en-US" sz="1800" smtClean="0"/>
              <a:t>, the system replaces the corresponding index record with an index record for the next search-key value (in search-key order). If the next search-key value already has an index entry, the entry is deleted instead of being replaced.</a:t>
            </a:r>
          </a:p>
          <a:p>
            <a:pPr lvl="3"/>
            <a:r>
              <a:rPr lang="en-US" sz="1800" smtClean="0"/>
              <a:t>if </a:t>
            </a:r>
            <a:r>
              <a:rPr lang="en-US" sz="1800" b="1" smtClean="0"/>
              <a:t>the index record for the search-key value points to the record being deleted</a:t>
            </a:r>
            <a:r>
              <a:rPr lang="en-US" sz="1800" smtClean="0"/>
              <a:t>, the system updates the index record to point to the next record with the same search-key value.</a:t>
            </a:r>
          </a:p>
          <a:p>
            <a:r>
              <a:rPr lang="en-US" smtClean="0"/>
              <a:t>Multilevel insertion (as well as deletion) algorithms are simple extensions of the single-level algorithms</a:t>
            </a:r>
          </a:p>
          <a:p>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Relationship</a:t>
            </a:r>
          </a:p>
        </p:txBody>
      </p:sp>
      <p:sp>
        <p:nvSpPr>
          <p:cNvPr id="20483" name="Rectangle 3"/>
          <p:cNvSpPr>
            <a:spLocks noGrp="1" noChangeArrowheads="1"/>
          </p:cNvSpPr>
          <p:nvPr>
            <p:ph type="body" idx="1"/>
          </p:nvPr>
        </p:nvSpPr>
        <p:spPr>
          <a:xfrm>
            <a:off x="571500" y="1827213"/>
            <a:ext cx="7848600" cy="4613275"/>
          </a:xfrm>
        </p:spPr>
        <p:txBody>
          <a:bodyPr/>
          <a:lstStyle/>
          <a:p>
            <a:pPr eaLnBrk="1" hangingPunct="1">
              <a:lnSpc>
                <a:spcPct val="90000"/>
              </a:lnSpc>
              <a:tabLst>
                <a:tab pos="1536700" algn="ctr"/>
                <a:tab pos="3543300" algn="ctr"/>
                <a:tab pos="5481638" algn="ctr"/>
              </a:tabLst>
            </a:pPr>
            <a:r>
              <a:rPr lang="en-US" smtClean="0"/>
              <a:t>A </a:t>
            </a:r>
            <a:r>
              <a:rPr lang="en-US" i="1" smtClean="0">
                <a:solidFill>
                  <a:schemeClr val="tx2"/>
                </a:solidFill>
              </a:rPr>
              <a:t>relationship</a:t>
            </a:r>
            <a:r>
              <a:rPr lang="en-US" smtClean="0"/>
              <a:t> is an association among several entities</a:t>
            </a:r>
          </a:p>
          <a:p>
            <a:pPr eaLnBrk="1" hangingPunct="1">
              <a:lnSpc>
                <a:spcPct val="90000"/>
              </a:lnSpc>
              <a:tabLst>
                <a:tab pos="1536700" algn="ctr"/>
                <a:tab pos="3543300" algn="ctr"/>
                <a:tab pos="5481638" algn="ctr"/>
              </a:tabLst>
            </a:pPr>
            <a:endParaRPr lang="en-US" smtClean="0"/>
          </a:p>
          <a:p>
            <a:pPr eaLnBrk="1" hangingPunct="1">
              <a:lnSpc>
                <a:spcPct val="90000"/>
              </a:lnSpc>
              <a:buFont typeface="Wingdings" pitchFamily="2" charset="2"/>
              <a:buNone/>
              <a:tabLst>
                <a:tab pos="1536700" algn="ctr"/>
                <a:tab pos="3543300" algn="ctr"/>
                <a:tab pos="5481638" algn="ctr"/>
              </a:tabLst>
            </a:pPr>
            <a:r>
              <a:rPr lang="en-US" smtClean="0"/>
              <a:t>	Example:</a:t>
            </a:r>
            <a:br>
              <a:rPr lang="en-US" smtClean="0"/>
            </a:br>
            <a:endParaRPr lang="en-US" smtClean="0"/>
          </a:p>
          <a:p>
            <a:pPr eaLnBrk="1" hangingPunct="1">
              <a:lnSpc>
                <a:spcPct val="90000"/>
              </a:lnSpc>
              <a:buFont typeface="Wingdings" pitchFamily="2" charset="2"/>
              <a:buNone/>
              <a:tabLst>
                <a:tab pos="1536700" algn="ctr"/>
                <a:tab pos="3543300" algn="ctr"/>
                <a:tab pos="5481638" algn="ctr"/>
              </a:tabLst>
            </a:pPr>
            <a:r>
              <a:rPr lang="en-US" smtClean="0"/>
              <a:t>	</a:t>
            </a:r>
            <a:r>
              <a:rPr lang="en-US" u="sng" smtClean="0"/>
              <a:t>Hayes</a:t>
            </a:r>
            <a:r>
              <a:rPr lang="en-US" smtClean="0"/>
              <a:t>		      </a:t>
            </a:r>
            <a:r>
              <a:rPr lang="en-US" i="1" u="sng" smtClean="0"/>
              <a:t>depositor</a:t>
            </a:r>
            <a:r>
              <a:rPr lang="en-US" smtClean="0"/>
              <a:t>		     </a:t>
            </a:r>
            <a:r>
              <a:rPr lang="en-US" u="sng" smtClean="0"/>
              <a:t>A-102</a:t>
            </a:r>
            <a:r>
              <a:rPr lang="en-US" smtClean="0"/>
              <a:t/>
            </a:r>
            <a:br>
              <a:rPr lang="en-US" smtClean="0"/>
            </a:br>
            <a:r>
              <a:rPr lang="en-US" smtClean="0"/>
              <a:t>c</a:t>
            </a:r>
            <a:r>
              <a:rPr lang="en-US" sz="2400" i="1" smtClean="0"/>
              <a:t>ustomer </a:t>
            </a:r>
            <a:r>
              <a:rPr lang="en-US" sz="2400" smtClean="0"/>
              <a:t>entity 	    relationship set		  </a:t>
            </a:r>
            <a:r>
              <a:rPr lang="en-US" sz="2400" i="1" smtClean="0"/>
              <a:t>account</a:t>
            </a:r>
            <a:r>
              <a:rPr lang="en-US" sz="2400" smtClean="0"/>
              <a:t> entity</a:t>
            </a:r>
          </a:p>
        </p:txBody>
      </p:sp>
      <p:sp>
        <p:nvSpPr>
          <p:cNvPr id="204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9792EA22-7D07-4BF0-BD6E-0ADBCB8E1DE5}" type="slidenum">
              <a:rPr lang="en-US" sz="1400"/>
              <a:pPr algn="r" eaLnBrk="1" hangingPunct="1"/>
              <a:t>12</a:t>
            </a:fld>
            <a:endParaRPr lang="en-US" sz="140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4294967295"/>
          </p:nvPr>
        </p:nvSpPr>
        <p:spPr>
          <a:xfrm>
            <a:off x="6553200" y="6248400"/>
            <a:ext cx="1905000" cy="457200"/>
          </a:xfrm>
          <a:prstGeom prst="rect">
            <a:avLst/>
          </a:prstGeom>
          <a:noFill/>
        </p:spPr>
        <p:txBody>
          <a:bodyPr/>
          <a:lstStyle/>
          <a:p>
            <a:fld id="{9685C5D6-F1E8-4C38-950A-731AFF794298}" type="slidenum">
              <a:rPr lang="en-US" smtClean="0"/>
              <a:pPr/>
              <a:t>120</a:t>
            </a:fld>
            <a:endParaRPr lang="en-US" smtClean="0"/>
          </a:p>
        </p:txBody>
      </p:sp>
      <p:sp>
        <p:nvSpPr>
          <p:cNvPr id="247810" name="Rectangle 2"/>
          <p:cNvSpPr>
            <a:spLocks noGrp="1" noChangeArrowheads="1"/>
          </p:cNvSpPr>
          <p:nvPr>
            <p:ph type="title"/>
          </p:nvPr>
        </p:nvSpPr>
        <p:spPr/>
        <p:txBody>
          <a:bodyPr/>
          <a:lstStyle/>
          <a:p>
            <a:pPr>
              <a:defRPr/>
            </a:pPr>
            <a:r>
              <a:rPr lang="en-US"/>
              <a:t>Secondary Indices</a:t>
            </a:r>
          </a:p>
        </p:txBody>
      </p:sp>
      <p:sp>
        <p:nvSpPr>
          <p:cNvPr id="40964" name="Rectangle 3"/>
          <p:cNvSpPr>
            <a:spLocks noGrp="1" noChangeArrowheads="1"/>
          </p:cNvSpPr>
          <p:nvPr>
            <p:ph type="body" idx="1"/>
          </p:nvPr>
        </p:nvSpPr>
        <p:spPr>
          <a:xfrm>
            <a:off x="1219200" y="1177925"/>
            <a:ext cx="6724650" cy="5043488"/>
          </a:xfrm>
        </p:spPr>
        <p:txBody>
          <a:bodyPr/>
          <a:lstStyle/>
          <a:p>
            <a:r>
              <a:rPr lang="en-US" smtClean="0"/>
              <a:t>Frequently, one wants to find all the records whose values in a certain field (which is not the search-key of the primary index) satisfy some condition.</a:t>
            </a:r>
          </a:p>
          <a:p>
            <a:pPr lvl="1"/>
            <a:r>
              <a:rPr lang="en-US" sz="1800" smtClean="0"/>
              <a:t>Example 1: In the </a:t>
            </a:r>
            <a:r>
              <a:rPr lang="en-US" sz="1800" i="1" smtClean="0"/>
              <a:t>account</a:t>
            </a:r>
            <a:r>
              <a:rPr lang="en-US" sz="1800" smtClean="0"/>
              <a:t> database stored sequentially by account number, we may want to find all accounts in a particular branch</a:t>
            </a:r>
          </a:p>
          <a:p>
            <a:pPr lvl="1"/>
            <a:r>
              <a:rPr lang="en-US" sz="1800" smtClean="0"/>
              <a:t>Example 2: as above, but where we want to find all accounts with a specified balance or range of balances</a:t>
            </a:r>
          </a:p>
          <a:p>
            <a:r>
              <a:rPr lang="en-US" smtClean="0"/>
              <a:t>We can have a secondary index with an index record for each search-key value i.e. secondary index must be dense</a:t>
            </a:r>
          </a:p>
          <a:p>
            <a:r>
              <a:rPr lang="en-US" smtClean="0"/>
              <a:t>Index record points to a bucket that contains pointers to all the actual records with that particular search-key value.</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4294967295"/>
          </p:nvPr>
        </p:nvSpPr>
        <p:spPr>
          <a:xfrm>
            <a:off x="6553200" y="6248400"/>
            <a:ext cx="1905000" cy="457200"/>
          </a:xfrm>
          <a:prstGeom prst="rect">
            <a:avLst/>
          </a:prstGeom>
          <a:noFill/>
        </p:spPr>
        <p:txBody>
          <a:bodyPr/>
          <a:lstStyle/>
          <a:p>
            <a:fld id="{28A83D4E-6112-4A4E-9BB8-C6B428E38430}" type="slidenum">
              <a:rPr lang="en-US" smtClean="0"/>
              <a:pPr/>
              <a:t>121</a:t>
            </a:fld>
            <a:endParaRPr lang="en-US" smtClean="0"/>
          </a:p>
        </p:txBody>
      </p:sp>
      <p:sp>
        <p:nvSpPr>
          <p:cNvPr id="249858" name="Rectangle 2"/>
          <p:cNvSpPr>
            <a:spLocks noGrp="1" noChangeArrowheads="1"/>
          </p:cNvSpPr>
          <p:nvPr>
            <p:ph type="title"/>
          </p:nvPr>
        </p:nvSpPr>
        <p:spPr/>
        <p:txBody>
          <a:bodyPr/>
          <a:lstStyle/>
          <a:p>
            <a:pPr>
              <a:defRPr/>
            </a:pPr>
            <a:r>
              <a:rPr lang="en-US"/>
              <a:t>Primary and Secondary Indices</a:t>
            </a:r>
          </a:p>
        </p:txBody>
      </p:sp>
      <p:sp>
        <p:nvSpPr>
          <p:cNvPr id="43012" name="Rectangle 3"/>
          <p:cNvSpPr>
            <a:spLocks noGrp="1" noChangeArrowheads="1"/>
          </p:cNvSpPr>
          <p:nvPr>
            <p:ph type="body" idx="1"/>
          </p:nvPr>
        </p:nvSpPr>
        <p:spPr/>
        <p:txBody>
          <a:bodyPr/>
          <a:lstStyle/>
          <a:p>
            <a:r>
              <a:rPr lang="en-US" smtClean="0"/>
              <a:t>Secondary indices have to be dense.</a:t>
            </a:r>
          </a:p>
          <a:p>
            <a:endParaRPr lang="en-US" smtClean="0"/>
          </a:p>
          <a:p>
            <a:r>
              <a:rPr lang="en-US" smtClean="0"/>
              <a:t>Secondary indices offer substantial benefits when searching for records.</a:t>
            </a:r>
          </a:p>
          <a:p>
            <a:endParaRPr lang="en-US" smtClean="0"/>
          </a:p>
          <a:p>
            <a:r>
              <a:rPr lang="en-US" smtClean="0"/>
              <a:t>When a file is modified, every index on the file must be updated, Updating indices imposes overhead on database modification.</a:t>
            </a:r>
          </a:p>
          <a:p>
            <a:endParaRPr lang="en-US" smtClean="0"/>
          </a:p>
          <a:p>
            <a:r>
              <a:rPr lang="en-US" smtClean="0"/>
              <a:t>Sequential scan using primary index is efficient, but a sequential scan using a secondary index is expensive </a:t>
            </a:r>
          </a:p>
          <a:p>
            <a:pPr lvl="1"/>
            <a:r>
              <a:rPr lang="en-US" sz="1800" smtClean="0"/>
              <a:t>each record access may fetch a new block from disk</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4294967295"/>
          </p:nvPr>
        </p:nvSpPr>
        <p:spPr>
          <a:xfrm>
            <a:off x="6553200" y="6248400"/>
            <a:ext cx="1905000" cy="457200"/>
          </a:xfrm>
          <a:prstGeom prst="rect">
            <a:avLst/>
          </a:prstGeom>
          <a:noFill/>
        </p:spPr>
        <p:txBody>
          <a:bodyPr/>
          <a:lstStyle/>
          <a:p>
            <a:fld id="{0E4D2CB3-8D79-4EE7-B105-843747B63495}" type="slidenum">
              <a:rPr lang="en-US" smtClean="0"/>
              <a:pPr/>
              <a:t>122</a:t>
            </a:fld>
            <a:endParaRPr lang="en-US" smtClean="0"/>
          </a:p>
        </p:txBody>
      </p:sp>
      <p:sp>
        <p:nvSpPr>
          <p:cNvPr id="250882" name="Rectangle 2"/>
          <p:cNvSpPr>
            <a:spLocks noGrp="1" noChangeArrowheads="1"/>
          </p:cNvSpPr>
          <p:nvPr>
            <p:ph type="title"/>
          </p:nvPr>
        </p:nvSpPr>
        <p:spPr/>
        <p:txBody>
          <a:bodyPr/>
          <a:lstStyle/>
          <a:p>
            <a:pPr>
              <a:defRPr/>
            </a:pPr>
            <a:r>
              <a:rPr lang="en-US"/>
              <a:t>B</a:t>
            </a:r>
            <a:r>
              <a:rPr lang="en-US" baseline="30000"/>
              <a:t>+</a:t>
            </a:r>
            <a:r>
              <a:rPr lang="en-US"/>
              <a:t>-Tree Index Files</a:t>
            </a:r>
          </a:p>
        </p:txBody>
      </p:sp>
      <p:sp>
        <p:nvSpPr>
          <p:cNvPr id="44036" name="Rectangle 3"/>
          <p:cNvSpPr>
            <a:spLocks noGrp="1" noChangeArrowheads="1"/>
          </p:cNvSpPr>
          <p:nvPr>
            <p:ph type="body" idx="1"/>
          </p:nvPr>
        </p:nvSpPr>
        <p:spPr>
          <a:xfrm>
            <a:off x="704850" y="1468438"/>
            <a:ext cx="7581900" cy="4260850"/>
          </a:xfrm>
        </p:spPr>
        <p:txBody>
          <a:bodyPr/>
          <a:lstStyle/>
          <a:p>
            <a:r>
              <a:rPr lang="en-US" dirty="0" smtClean="0">
                <a:solidFill>
                  <a:srgbClr val="000099"/>
                </a:solidFill>
              </a:rPr>
              <a:t>Disadvantage of indexed-sequential files</a:t>
            </a:r>
            <a:r>
              <a:rPr lang="en-US" dirty="0" smtClean="0"/>
              <a:t>: performance degrades as file grows, since many overflow blocks get created.  Periodic reorganization of entire file is required.</a:t>
            </a:r>
          </a:p>
          <a:p>
            <a:endParaRPr lang="en-US" dirty="0" smtClean="0"/>
          </a:p>
          <a:p>
            <a:r>
              <a:rPr lang="en-US" dirty="0" smtClean="0">
                <a:solidFill>
                  <a:srgbClr val="000099"/>
                </a:solidFill>
              </a:rPr>
              <a:t>Advantage of B</a:t>
            </a:r>
            <a:r>
              <a:rPr lang="en-US" baseline="30000" dirty="0" smtClean="0">
                <a:solidFill>
                  <a:srgbClr val="000099"/>
                </a:solidFill>
              </a:rPr>
              <a:t>+</a:t>
            </a:r>
            <a:r>
              <a:rPr lang="en-US" dirty="0" smtClean="0">
                <a:solidFill>
                  <a:srgbClr val="000099"/>
                </a:solidFill>
              </a:rPr>
              <a:t>-tree</a:t>
            </a:r>
            <a:r>
              <a:rPr lang="en-US" sz="1600" dirty="0" smtClean="0">
                <a:solidFill>
                  <a:srgbClr val="000099"/>
                </a:solidFill>
              </a:rPr>
              <a:t> </a:t>
            </a:r>
            <a:r>
              <a:rPr lang="en-US" dirty="0" smtClean="0">
                <a:solidFill>
                  <a:srgbClr val="000099"/>
                </a:solidFill>
              </a:rPr>
              <a:t>index files</a:t>
            </a:r>
            <a:r>
              <a:rPr lang="en-US" dirty="0" smtClean="0"/>
              <a:t>:  automatically reorganizes itself with small, local, changes, in the face of insertions and deletions.  Reorganization of entire file is not required to maintain performance.</a:t>
            </a:r>
          </a:p>
          <a:p>
            <a:endParaRPr lang="en-US" dirty="0" smtClean="0">
              <a:solidFill>
                <a:srgbClr val="000099"/>
              </a:solidFill>
            </a:endParaRPr>
          </a:p>
          <a:p>
            <a:r>
              <a:rPr lang="en-US" dirty="0" smtClean="0">
                <a:solidFill>
                  <a:srgbClr val="000099"/>
                </a:solidFill>
              </a:rPr>
              <a:t>Disadvantage of B</a:t>
            </a:r>
            <a:r>
              <a:rPr lang="en-US" baseline="30000" dirty="0" smtClean="0">
                <a:solidFill>
                  <a:srgbClr val="000099"/>
                </a:solidFill>
              </a:rPr>
              <a:t>+</a:t>
            </a:r>
            <a:r>
              <a:rPr lang="en-US" dirty="0" smtClean="0">
                <a:solidFill>
                  <a:srgbClr val="000099"/>
                </a:solidFill>
              </a:rPr>
              <a:t>-trees</a:t>
            </a:r>
            <a:r>
              <a:rPr lang="en-US" dirty="0" smtClean="0"/>
              <a:t>: extra insertion and deletion overhead, space overhead.</a:t>
            </a:r>
          </a:p>
          <a:p>
            <a:endParaRPr lang="en-US" dirty="0" smtClean="0"/>
          </a:p>
          <a:p>
            <a:r>
              <a:rPr lang="en-US" dirty="0" smtClean="0"/>
              <a:t>Advantages of B</a:t>
            </a:r>
            <a:r>
              <a:rPr lang="en-US" baseline="30000" dirty="0" smtClean="0"/>
              <a:t>+</a:t>
            </a:r>
            <a:r>
              <a:rPr lang="en-US" dirty="0" smtClean="0"/>
              <a:t>-trees outweigh disadvantages, and they are used extensively.</a:t>
            </a:r>
          </a:p>
        </p:txBody>
      </p:sp>
      <p:sp>
        <p:nvSpPr>
          <p:cNvPr id="44037" name="Text Box 4"/>
          <p:cNvSpPr txBox="1">
            <a:spLocks noChangeArrowheads="1"/>
          </p:cNvSpPr>
          <p:nvPr/>
        </p:nvSpPr>
        <p:spPr bwMode="auto">
          <a:xfrm>
            <a:off x="484188" y="898525"/>
            <a:ext cx="8477001" cy="400110"/>
          </a:xfrm>
          <a:prstGeom prst="rect">
            <a:avLst/>
          </a:prstGeom>
          <a:noFill/>
          <a:ln w="9525">
            <a:noFill/>
            <a:miter lim="800000"/>
            <a:headEnd/>
            <a:tailEnd/>
          </a:ln>
        </p:spPr>
        <p:txBody>
          <a:bodyPr wrap="none" anchor="ctr">
            <a:spAutoFit/>
          </a:bodyPr>
          <a:lstStyle/>
          <a:p>
            <a:pPr algn="ctr"/>
            <a:r>
              <a:rPr lang="en-US" sz="2000" dirty="0" smtClean="0"/>
              <a:t>  B</a:t>
            </a:r>
            <a:r>
              <a:rPr lang="en-US" sz="2000" baseline="30000" dirty="0"/>
              <a:t>+</a:t>
            </a:r>
            <a:r>
              <a:rPr lang="en-US" sz="2000" dirty="0"/>
              <a:t>-tree indices are an alternative to indexed-sequential files.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4294967295"/>
          </p:nvPr>
        </p:nvSpPr>
        <p:spPr>
          <a:xfrm>
            <a:off x="6553200" y="6248400"/>
            <a:ext cx="1905000" cy="457200"/>
          </a:xfrm>
          <a:prstGeom prst="rect">
            <a:avLst/>
          </a:prstGeom>
          <a:noFill/>
        </p:spPr>
        <p:txBody>
          <a:bodyPr/>
          <a:lstStyle/>
          <a:p>
            <a:fld id="{7D1A5ED2-DBB0-4738-ABC3-7446C9AA1C6C}" type="slidenum">
              <a:rPr lang="en-US" smtClean="0"/>
              <a:pPr/>
              <a:t>123</a:t>
            </a:fld>
            <a:endParaRPr lang="en-US" smtClean="0"/>
          </a:p>
        </p:txBody>
      </p:sp>
      <p:sp>
        <p:nvSpPr>
          <p:cNvPr id="252930" name="Rectangle 2"/>
          <p:cNvSpPr>
            <a:spLocks noGrp="1" noChangeArrowheads="1"/>
          </p:cNvSpPr>
          <p:nvPr>
            <p:ph type="title"/>
          </p:nvPr>
        </p:nvSpPr>
        <p:spPr/>
        <p:txBody>
          <a:bodyPr/>
          <a:lstStyle/>
          <a:p>
            <a:pPr>
              <a:defRPr/>
            </a:pPr>
            <a:r>
              <a:rPr lang="en-US"/>
              <a:t>B</a:t>
            </a:r>
            <a:r>
              <a:rPr lang="en-US" baseline="30000"/>
              <a:t>+</a:t>
            </a:r>
            <a:r>
              <a:rPr lang="en-US"/>
              <a:t>-Tree Node Structure</a:t>
            </a:r>
          </a:p>
        </p:txBody>
      </p:sp>
      <p:sp>
        <p:nvSpPr>
          <p:cNvPr id="46084" name="Rectangle 3"/>
          <p:cNvSpPr>
            <a:spLocks noGrp="1" noChangeArrowheads="1"/>
          </p:cNvSpPr>
          <p:nvPr>
            <p:ph type="body" idx="1"/>
          </p:nvPr>
        </p:nvSpPr>
        <p:spPr/>
        <p:txBody>
          <a:bodyPr/>
          <a:lstStyle/>
          <a:p>
            <a:pPr>
              <a:tabLst>
                <a:tab pos="1655763" algn="l"/>
              </a:tabLst>
            </a:pPr>
            <a:r>
              <a:rPr lang="en-US" smtClean="0"/>
              <a:t>Typical node</a:t>
            </a:r>
          </a:p>
          <a:p>
            <a:pPr>
              <a:buFont typeface="Monotype Sorts" pitchFamily="2" charset="2"/>
              <a:buNone/>
              <a:tabLst>
                <a:tab pos="1655763" algn="l"/>
              </a:tabLst>
            </a:pPr>
            <a:r>
              <a:rPr lang="en-US" smtClean="0"/>
              <a:t/>
            </a:r>
            <a:br>
              <a:rPr lang="en-US" smtClean="0"/>
            </a:br>
            <a:r>
              <a:rPr lang="en-US" smtClean="0"/>
              <a:t/>
            </a:r>
            <a:br>
              <a:rPr lang="en-US" smtClean="0"/>
            </a:br>
            <a:r>
              <a:rPr lang="en-US" smtClean="0"/>
              <a:t/>
            </a:r>
            <a:br>
              <a:rPr lang="en-US" smtClean="0"/>
            </a:br>
            <a:endParaRPr lang="en-US" smtClean="0"/>
          </a:p>
          <a:p>
            <a:pPr lvl="1">
              <a:tabLst>
                <a:tab pos="1655763" algn="l"/>
              </a:tabLst>
            </a:pPr>
            <a:endParaRPr lang="en-US" sz="1800" i="1" smtClean="0"/>
          </a:p>
          <a:p>
            <a:pPr lvl="1">
              <a:tabLst>
                <a:tab pos="1655763" algn="l"/>
              </a:tabLst>
            </a:pPr>
            <a:r>
              <a:rPr lang="en-US" sz="1800" i="1" smtClean="0"/>
              <a:t>K</a:t>
            </a:r>
            <a:r>
              <a:rPr lang="en-US" sz="1800" i="1" baseline="-25000" smtClean="0"/>
              <a:t>i</a:t>
            </a:r>
            <a:r>
              <a:rPr lang="en-US" sz="1800" smtClean="0"/>
              <a:t> are the search-key values </a:t>
            </a:r>
          </a:p>
          <a:p>
            <a:pPr lvl="1">
              <a:tabLst>
                <a:tab pos="1655763" algn="l"/>
              </a:tabLst>
            </a:pPr>
            <a:r>
              <a:rPr lang="en-US" sz="1800" i="1" smtClean="0"/>
              <a:t>P</a:t>
            </a:r>
            <a:r>
              <a:rPr lang="en-US" sz="1800" i="1" baseline="-25000" smtClean="0"/>
              <a:t>i</a:t>
            </a:r>
            <a:r>
              <a:rPr lang="en-US" sz="1800" smtClean="0"/>
              <a:t> are pointers to children (for non-leaf nodes) or pointers to records or buckets of records (for leaf nodes).</a:t>
            </a:r>
          </a:p>
          <a:p>
            <a:pPr>
              <a:tabLst>
                <a:tab pos="1655763" algn="l"/>
              </a:tabLst>
            </a:pPr>
            <a:endParaRPr lang="en-US" smtClean="0"/>
          </a:p>
          <a:p>
            <a:pPr>
              <a:tabLst>
                <a:tab pos="1655763" algn="l"/>
              </a:tabLst>
            </a:pPr>
            <a:r>
              <a:rPr lang="en-US" smtClean="0"/>
              <a:t>The search-keys in a node are ordered </a:t>
            </a:r>
          </a:p>
          <a:p>
            <a:pPr>
              <a:buFont typeface="Monotype Sorts" pitchFamily="2" charset="2"/>
              <a:buNone/>
              <a:tabLst>
                <a:tab pos="1655763" algn="l"/>
              </a:tabLst>
            </a:pPr>
            <a:r>
              <a:rPr lang="en-US" smtClean="0"/>
              <a:t>		 </a:t>
            </a:r>
            <a:r>
              <a:rPr lang="en-US" i="1" smtClean="0"/>
              <a:t>K</a:t>
            </a:r>
            <a:r>
              <a:rPr lang="en-US" baseline="-25000" smtClean="0"/>
              <a:t>1 </a:t>
            </a:r>
            <a:r>
              <a:rPr lang="en-US" smtClean="0"/>
              <a:t>&lt; </a:t>
            </a:r>
            <a:r>
              <a:rPr lang="en-US" i="1" smtClean="0"/>
              <a:t>K</a:t>
            </a:r>
            <a:r>
              <a:rPr lang="en-US" baseline="-25000" smtClean="0"/>
              <a:t>2 </a:t>
            </a:r>
            <a:r>
              <a:rPr lang="en-US" smtClean="0"/>
              <a:t>&lt; </a:t>
            </a:r>
            <a:r>
              <a:rPr lang="en-US" i="1" smtClean="0"/>
              <a:t>K</a:t>
            </a:r>
            <a:r>
              <a:rPr lang="en-US" baseline="-25000" smtClean="0"/>
              <a:t>3 </a:t>
            </a:r>
            <a:r>
              <a:rPr lang="en-US" smtClean="0"/>
              <a:t>&lt; </a:t>
            </a:r>
            <a:r>
              <a:rPr lang="en-US" i="1" smtClean="0"/>
              <a:t>. . .</a:t>
            </a:r>
            <a:r>
              <a:rPr lang="en-US" baseline="-25000" smtClean="0"/>
              <a:t> </a:t>
            </a:r>
            <a:r>
              <a:rPr lang="en-US" smtClean="0"/>
              <a:t>&lt; </a:t>
            </a:r>
            <a:r>
              <a:rPr lang="en-US" i="1" smtClean="0"/>
              <a:t>K</a:t>
            </a:r>
            <a:r>
              <a:rPr lang="en-US" i="1" baseline="-25000" smtClean="0"/>
              <a:t>n–</a:t>
            </a:r>
            <a:r>
              <a:rPr lang="en-US" baseline="-25000" smtClean="0"/>
              <a:t>1</a:t>
            </a:r>
            <a:endParaRPr lang="en-US" smtClean="0"/>
          </a:p>
          <a:p>
            <a:pPr>
              <a:buFont typeface="Monotype Sorts" pitchFamily="2" charset="2"/>
              <a:buNone/>
              <a:tabLst>
                <a:tab pos="1655763" algn="l"/>
              </a:tabLst>
            </a:pPr>
            <a:endParaRPr lang="en-US" smtClean="0"/>
          </a:p>
          <a:p>
            <a:pPr>
              <a:buFont typeface="Monotype Sorts" pitchFamily="2" charset="2"/>
              <a:buNone/>
              <a:tabLst>
                <a:tab pos="1655763" algn="l"/>
              </a:tabLst>
            </a:pPr>
            <a:endParaRPr lang="en-US" smtClean="0"/>
          </a:p>
          <a:p>
            <a:pPr>
              <a:buFont typeface="Monotype Sorts" pitchFamily="2" charset="2"/>
              <a:buNone/>
              <a:tabLst>
                <a:tab pos="1655763" algn="l"/>
              </a:tabLst>
            </a:pPr>
            <a:endParaRPr lang="en-US" smtClean="0"/>
          </a:p>
        </p:txBody>
      </p:sp>
      <p:pic>
        <p:nvPicPr>
          <p:cNvPr id="46085" name="Picture 13"/>
          <p:cNvPicPr>
            <a:picLocks noChangeAspect="1" noChangeArrowheads="1"/>
          </p:cNvPicPr>
          <p:nvPr/>
        </p:nvPicPr>
        <p:blipFill>
          <a:blip r:embed="rId2"/>
          <a:srcRect l="1379" t="43678" r="1897" b="43678"/>
          <a:stretch>
            <a:fillRect/>
          </a:stretch>
        </p:blipFill>
        <p:spPr bwMode="auto">
          <a:xfrm>
            <a:off x="1311275" y="1968500"/>
            <a:ext cx="6937375" cy="681038"/>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4294967295"/>
          </p:nvPr>
        </p:nvSpPr>
        <p:spPr>
          <a:xfrm>
            <a:off x="6553200" y="6248400"/>
            <a:ext cx="1905000" cy="457200"/>
          </a:xfrm>
          <a:prstGeom prst="rect">
            <a:avLst/>
          </a:prstGeom>
          <a:noFill/>
        </p:spPr>
        <p:txBody>
          <a:bodyPr/>
          <a:lstStyle/>
          <a:p>
            <a:fld id="{1AE3585A-42F6-429F-BFD2-B9A3EFD2E0BE}" type="slidenum">
              <a:rPr lang="en-US" smtClean="0"/>
              <a:pPr/>
              <a:t>124</a:t>
            </a:fld>
            <a:endParaRPr lang="en-US" smtClean="0"/>
          </a:p>
        </p:txBody>
      </p:sp>
      <p:sp>
        <p:nvSpPr>
          <p:cNvPr id="253954" name="Rectangle 2"/>
          <p:cNvSpPr>
            <a:spLocks noGrp="1" noChangeArrowheads="1"/>
          </p:cNvSpPr>
          <p:nvPr>
            <p:ph type="title"/>
          </p:nvPr>
        </p:nvSpPr>
        <p:spPr/>
        <p:txBody>
          <a:bodyPr/>
          <a:lstStyle/>
          <a:p>
            <a:pPr>
              <a:defRPr/>
            </a:pPr>
            <a:r>
              <a:rPr lang="en-US"/>
              <a:t>Leaf Nodes in B</a:t>
            </a:r>
            <a:r>
              <a:rPr lang="en-US" baseline="30000"/>
              <a:t>+</a:t>
            </a:r>
            <a:r>
              <a:rPr lang="en-US"/>
              <a:t>-Trees</a:t>
            </a:r>
          </a:p>
        </p:txBody>
      </p:sp>
      <p:sp>
        <p:nvSpPr>
          <p:cNvPr id="47108" name="Rectangle 3"/>
          <p:cNvSpPr>
            <a:spLocks noGrp="1" noChangeArrowheads="1"/>
          </p:cNvSpPr>
          <p:nvPr>
            <p:ph type="body" idx="1"/>
          </p:nvPr>
        </p:nvSpPr>
        <p:spPr>
          <a:xfrm>
            <a:off x="657225" y="1247775"/>
            <a:ext cx="7848600" cy="4991100"/>
          </a:xfrm>
        </p:spPr>
        <p:txBody>
          <a:bodyPr/>
          <a:lstStyle/>
          <a:p>
            <a:r>
              <a:rPr lang="en-US" smtClean="0"/>
              <a:t>For </a:t>
            </a:r>
            <a:r>
              <a:rPr lang="en-US" i="1" smtClean="0"/>
              <a:t>i</a:t>
            </a:r>
            <a:r>
              <a:rPr lang="en-US" smtClean="0"/>
              <a:t> = 1, 2, . . ., </a:t>
            </a:r>
            <a:r>
              <a:rPr lang="en-US" i="1" smtClean="0"/>
              <a:t>n–</a:t>
            </a:r>
            <a:r>
              <a:rPr lang="en-US" smtClean="0"/>
              <a:t>1, pointer </a:t>
            </a:r>
            <a:r>
              <a:rPr lang="en-US" i="1" smtClean="0"/>
              <a:t>P</a:t>
            </a:r>
            <a:r>
              <a:rPr lang="en-US" i="1" baseline="-25000" smtClean="0"/>
              <a:t>i</a:t>
            </a:r>
            <a:r>
              <a:rPr lang="en-US" smtClean="0"/>
              <a:t> either points to a file record with search-key value </a:t>
            </a:r>
            <a:r>
              <a:rPr lang="en-US" i="1" smtClean="0"/>
              <a:t>K</a:t>
            </a:r>
            <a:r>
              <a:rPr lang="en-US" i="1" baseline="-25000" smtClean="0"/>
              <a:t>i</a:t>
            </a:r>
            <a:r>
              <a:rPr lang="en-US" smtClean="0"/>
              <a:t>, or to a bucket of pointers to file records, each record having search-key value </a:t>
            </a:r>
            <a:r>
              <a:rPr lang="en-US" i="1" smtClean="0"/>
              <a:t>K</a:t>
            </a:r>
            <a:r>
              <a:rPr lang="en-US" i="1" baseline="-25000" smtClean="0"/>
              <a:t>i</a:t>
            </a:r>
            <a:r>
              <a:rPr lang="en-US" i="1" smtClean="0"/>
              <a:t>.  </a:t>
            </a:r>
            <a:r>
              <a:rPr lang="en-US" smtClean="0"/>
              <a:t>Only need bucket structure if search-key does not form a primary key.</a:t>
            </a:r>
          </a:p>
          <a:p>
            <a:r>
              <a:rPr lang="en-US" smtClean="0"/>
              <a:t>A leaf node has between </a:t>
            </a:r>
            <a:r>
              <a:rPr lang="en-US" smtClean="0">
                <a:sym typeface="Symbol" pitchFamily="18" charset="2"/>
              </a:rPr>
              <a:t></a:t>
            </a:r>
            <a:r>
              <a:rPr lang="en-US" smtClean="0"/>
              <a:t>(</a:t>
            </a:r>
            <a:r>
              <a:rPr lang="en-US" i="1" smtClean="0"/>
              <a:t>n</a:t>
            </a:r>
            <a:r>
              <a:rPr lang="en-US" smtClean="0"/>
              <a:t>–1)/2 </a:t>
            </a:r>
            <a:r>
              <a:rPr lang="en-US" smtClean="0">
                <a:sym typeface="Symbol" pitchFamily="18" charset="2"/>
              </a:rPr>
              <a:t></a:t>
            </a:r>
            <a:r>
              <a:rPr lang="en-US" smtClean="0"/>
              <a:t> and </a:t>
            </a:r>
            <a:r>
              <a:rPr lang="en-US" i="1" smtClean="0"/>
              <a:t>n</a:t>
            </a:r>
            <a:r>
              <a:rPr lang="en-US" smtClean="0"/>
              <a:t>–1 values</a:t>
            </a:r>
          </a:p>
          <a:p>
            <a:r>
              <a:rPr lang="en-US" smtClean="0"/>
              <a:t>If </a:t>
            </a:r>
            <a:r>
              <a:rPr lang="en-US" i="1" smtClean="0"/>
              <a:t>L</a:t>
            </a:r>
            <a:r>
              <a:rPr lang="en-US" i="1" baseline="-25000" smtClean="0"/>
              <a:t>i</a:t>
            </a:r>
            <a:r>
              <a:rPr lang="en-US" i="1" smtClean="0"/>
              <a:t>, L</a:t>
            </a:r>
            <a:r>
              <a:rPr lang="en-US" i="1" baseline="-25000" smtClean="0"/>
              <a:t>j</a:t>
            </a:r>
            <a:r>
              <a:rPr lang="en-US" smtClean="0"/>
              <a:t> are leaf nodes and </a:t>
            </a:r>
            <a:r>
              <a:rPr lang="en-US" i="1" smtClean="0"/>
              <a:t>i </a:t>
            </a:r>
            <a:r>
              <a:rPr lang="en-US" smtClean="0"/>
              <a:t>&lt; </a:t>
            </a:r>
            <a:r>
              <a:rPr lang="en-US" i="1" smtClean="0"/>
              <a:t>j, L</a:t>
            </a:r>
            <a:r>
              <a:rPr lang="en-US" i="1" baseline="-25000" smtClean="0"/>
              <a:t>i</a:t>
            </a:r>
            <a:r>
              <a:rPr lang="en-US" smtClean="0"/>
              <a:t>’s search-key values are less than or equal to </a:t>
            </a:r>
            <a:r>
              <a:rPr lang="en-US" i="1" smtClean="0"/>
              <a:t>L</a:t>
            </a:r>
            <a:r>
              <a:rPr lang="en-US" i="1" baseline="-25000" smtClean="0"/>
              <a:t>j</a:t>
            </a:r>
            <a:r>
              <a:rPr lang="en-US" smtClean="0"/>
              <a:t>’s search-key values</a:t>
            </a:r>
          </a:p>
          <a:p>
            <a:r>
              <a:rPr lang="en-US" i="1" smtClean="0"/>
              <a:t>P</a:t>
            </a:r>
            <a:r>
              <a:rPr lang="en-US" i="1" baseline="-25000" smtClean="0"/>
              <a:t>n</a:t>
            </a:r>
            <a:r>
              <a:rPr lang="en-US" smtClean="0"/>
              <a:t> points to next leaf node in search-key order</a:t>
            </a:r>
          </a:p>
        </p:txBody>
      </p:sp>
      <p:sp>
        <p:nvSpPr>
          <p:cNvPr id="47109" name="Text Box 4"/>
          <p:cNvSpPr txBox="1">
            <a:spLocks noChangeArrowheads="1"/>
          </p:cNvSpPr>
          <p:nvPr/>
        </p:nvSpPr>
        <p:spPr bwMode="auto">
          <a:xfrm>
            <a:off x="488950" y="762000"/>
            <a:ext cx="3017838" cy="396875"/>
          </a:xfrm>
          <a:prstGeom prst="rect">
            <a:avLst/>
          </a:prstGeom>
          <a:noFill/>
          <a:ln w="9525">
            <a:noFill/>
            <a:miter lim="800000"/>
            <a:headEnd/>
            <a:tailEnd/>
          </a:ln>
        </p:spPr>
        <p:txBody>
          <a:bodyPr wrap="none" anchor="ctr">
            <a:spAutoFit/>
          </a:bodyPr>
          <a:lstStyle/>
          <a:p>
            <a:pPr algn="ctr">
              <a:spcBef>
                <a:spcPct val="50000"/>
              </a:spcBef>
            </a:pPr>
            <a:r>
              <a:rPr lang="en-US" sz="2000">
                <a:solidFill>
                  <a:srgbClr val="000099"/>
                </a:solidFill>
              </a:rPr>
              <a:t>Properties of a leaf node</a:t>
            </a:r>
            <a:r>
              <a:rPr lang="en-US" sz="2000"/>
              <a:t>:</a:t>
            </a:r>
          </a:p>
        </p:txBody>
      </p:sp>
      <p:pic>
        <p:nvPicPr>
          <p:cNvPr id="47110" name="Picture 10"/>
          <p:cNvPicPr>
            <a:picLocks noChangeAspect="1" noChangeArrowheads="1"/>
          </p:cNvPicPr>
          <p:nvPr/>
        </p:nvPicPr>
        <p:blipFill>
          <a:blip r:embed="rId2"/>
          <a:srcRect l="1175" t="25951" r="1007" b="25728"/>
          <a:stretch>
            <a:fillRect/>
          </a:stretch>
        </p:blipFill>
        <p:spPr bwMode="auto">
          <a:xfrm>
            <a:off x="1087438" y="4262438"/>
            <a:ext cx="6746875" cy="2500312"/>
          </a:xfrm>
          <a:prstGeom prst="rect">
            <a:avLst/>
          </a:prstGeom>
          <a:noFill/>
          <a:ln w="76200" cmpd="tri">
            <a:solidFill>
              <a:schemeClr val="tx2"/>
            </a:solidFill>
            <a:miter lim="800000"/>
            <a:headEnd/>
            <a:tailEnd/>
          </a:ln>
        </p:spPr>
      </p:pic>
      <p:sp>
        <p:nvSpPr>
          <p:cNvPr id="47111" name="TextBox 6"/>
          <p:cNvSpPr txBox="1">
            <a:spLocks noChangeArrowheads="1"/>
          </p:cNvSpPr>
          <p:nvPr/>
        </p:nvSpPr>
        <p:spPr bwMode="auto">
          <a:xfrm>
            <a:off x="6110288" y="4295775"/>
            <a:ext cx="1611312" cy="523875"/>
          </a:xfrm>
          <a:prstGeom prst="rect">
            <a:avLst/>
          </a:prstGeom>
          <a:noFill/>
          <a:ln w="9525">
            <a:noFill/>
            <a:miter lim="800000"/>
            <a:headEnd/>
            <a:tailEnd/>
          </a:ln>
        </p:spPr>
        <p:txBody>
          <a:bodyPr>
            <a:spAutoFit/>
          </a:bodyPr>
          <a:lstStyle/>
          <a:p>
            <a:r>
              <a:rPr lang="en-US" sz="1400">
                <a:solidFill>
                  <a:srgbClr val="000099"/>
                </a:solidFill>
              </a:rPr>
              <a:t>Pointer to next leaf node</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4294967295"/>
          </p:nvPr>
        </p:nvSpPr>
        <p:spPr>
          <a:xfrm>
            <a:off x="6553200" y="6248400"/>
            <a:ext cx="1905000" cy="457200"/>
          </a:xfrm>
          <a:prstGeom prst="rect">
            <a:avLst/>
          </a:prstGeom>
          <a:noFill/>
        </p:spPr>
        <p:txBody>
          <a:bodyPr/>
          <a:lstStyle/>
          <a:p>
            <a:fld id="{02D1ED4A-47CC-4B98-BA92-E15B1383064F}" type="slidenum">
              <a:rPr lang="en-US" smtClean="0"/>
              <a:pPr/>
              <a:t>125</a:t>
            </a:fld>
            <a:endParaRPr lang="en-US" smtClean="0"/>
          </a:p>
        </p:txBody>
      </p:sp>
      <p:sp>
        <p:nvSpPr>
          <p:cNvPr id="361474" name="Rectangle 2"/>
          <p:cNvSpPr>
            <a:spLocks noGrp="1" noChangeArrowheads="1"/>
          </p:cNvSpPr>
          <p:nvPr>
            <p:ph type="title"/>
          </p:nvPr>
        </p:nvSpPr>
        <p:spPr/>
        <p:txBody>
          <a:bodyPr/>
          <a:lstStyle/>
          <a:p>
            <a:pPr>
              <a:defRPr/>
            </a:pPr>
            <a:r>
              <a:rPr lang="en-US"/>
              <a:t>Queries on B</a:t>
            </a:r>
            <a:r>
              <a:rPr lang="en-US" baseline="30000"/>
              <a:t>+</a:t>
            </a:r>
            <a:r>
              <a:rPr lang="en-US"/>
              <a:t>-Trees : Example</a:t>
            </a:r>
          </a:p>
        </p:txBody>
      </p:sp>
      <p:sp>
        <p:nvSpPr>
          <p:cNvPr id="54276" name="Rectangle 3"/>
          <p:cNvSpPr>
            <a:spLocks noGrp="1" noChangeArrowheads="1"/>
          </p:cNvSpPr>
          <p:nvPr>
            <p:ph type="body" idx="1"/>
          </p:nvPr>
        </p:nvSpPr>
        <p:spPr>
          <a:xfrm>
            <a:off x="752475" y="1047750"/>
            <a:ext cx="7848600" cy="1233488"/>
          </a:xfrm>
        </p:spPr>
        <p:txBody>
          <a:bodyPr/>
          <a:lstStyle/>
          <a:p>
            <a:r>
              <a:rPr lang="en-US" smtClean="0"/>
              <a:t>Find all records for Search-key value= ‘Mianus’</a:t>
            </a:r>
          </a:p>
        </p:txBody>
      </p:sp>
      <p:pic>
        <p:nvPicPr>
          <p:cNvPr id="54277" name="Picture 4"/>
          <p:cNvPicPr>
            <a:picLocks noChangeAspect="1" noChangeArrowheads="1"/>
          </p:cNvPicPr>
          <p:nvPr/>
        </p:nvPicPr>
        <p:blipFill>
          <a:blip r:embed="rId2"/>
          <a:srcRect l="1259" t="29016" r="1619" b="29736"/>
          <a:stretch>
            <a:fillRect/>
          </a:stretch>
        </p:blipFill>
        <p:spPr bwMode="auto">
          <a:xfrm>
            <a:off x="660400" y="2644775"/>
            <a:ext cx="8053388" cy="256540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4294967295"/>
          </p:nvPr>
        </p:nvSpPr>
        <p:spPr>
          <a:xfrm>
            <a:off x="6553200" y="6248400"/>
            <a:ext cx="1905000" cy="457200"/>
          </a:xfrm>
          <a:prstGeom prst="rect">
            <a:avLst/>
          </a:prstGeom>
          <a:noFill/>
        </p:spPr>
        <p:txBody>
          <a:bodyPr/>
          <a:lstStyle/>
          <a:p>
            <a:fld id="{13943177-D580-41F4-9F18-112BB9DF7A47}" type="slidenum">
              <a:rPr lang="en-US" smtClean="0"/>
              <a:pPr/>
              <a:t>126</a:t>
            </a:fld>
            <a:endParaRPr lang="en-US" smtClean="0"/>
          </a:p>
        </p:txBody>
      </p:sp>
      <p:sp>
        <p:nvSpPr>
          <p:cNvPr id="261122" name="Rectangle 2"/>
          <p:cNvSpPr>
            <a:spLocks noGrp="1" noChangeArrowheads="1"/>
          </p:cNvSpPr>
          <p:nvPr>
            <p:ph type="title"/>
          </p:nvPr>
        </p:nvSpPr>
        <p:spPr/>
        <p:txBody>
          <a:bodyPr/>
          <a:lstStyle/>
          <a:p>
            <a:pPr>
              <a:defRPr/>
            </a:pPr>
            <a:r>
              <a:rPr lang="en-US"/>
              <a:t>Updates on B</a:t>
            </a:r>
            <a:r>
              <a:rPr lang="en-US" baseline="30000"/>
              <a:t>+</a:t>
            </a:r>
            <a:r>
              <a:rPr lang="en-US"/>
              <a:t>-Trees:  Insertion</a:t>
            </a:r>
          </a:p>
        </p:txBody>
      </p:sp>
      <p:sp>
        <p:nvSpPr>
          <p:cNvPr id="56324" name="Rectangle 3"/>
          <p:cNvSpPr>
            <a:spLocks noGrp="1" noChangeArrowheads="1"/>
          </p:cNvSpPr>
          <p:nvPr>
            <p:ph type="body" idx="1"/>
          </p:nvPr>
        </p:nvSpPr>
        <p:spPr/>
        <p:txBody>
          <a:bodyPr/>
          <a:lstStyle/>
          <a:p>
            <a:r>
              <a:rPr lang="en-US" smtClean="0"/>
              <a:t>Find the leaf node in which the search-key value would appear</a:t>
            </a:r>
          </a:p>
          <a:p>
            <a:endParaRPr lang="en-US" smtClean="0"/>
          </a:p>
          <a:p>
            <a:r>
              <a:rPr lang="en-US" smtClean="0"/>
              <a:t>If the search-key value is already there in the leaf node, record is added to file and if necessary a pointer is inserted into the bucket.</a:t>
            </a:r>
          </a:p>
          <a:p>
            <a:endParaRPr lang="en-US" smtClean="0"/>
          </a:p>
          <a:p>
            <a:r>
              <a:rPr lang="en-US" smtClean="0"/>
              <a:t>If the search-key value is not there, then add the record to the main file and create a bucket if necessary.  Then:</a:t>
            </a:r>
          </a:p>
          <a:p>
            <a:pPr lvl="1"/>
            <a:r>
              <a:rPr lang="en-US" sz="1800" smtClean="0"/>
              <a:t>If there is room in the leaf node, insert (key-value, pointer) pair in the leaf node</a:t>
            </a:r>
          </a:p>
          <a:p>
            <a:pPr lvl="1"/>
            <a:r>
              <a:rPr lang="en-US" sz="1800" smtClean="0"/>
              <a:t>Otherwise, split the node (along with the new (key-value, pointer) entry) as discussed in the next slide.</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4294967295"/>
          </p:nvPr>
        </p:nvSpPr>
        <p:spPr>
          <a:xfrm>
            <a:off x="6553200" y="6248400"/>
            <a:ext cx="1905000" cy="457200"/>
          </a:xfrm>
          <a:prstGeom prst="rect">
            <a:avLst/>
          </a:prstGeom>
          <a:noFill/>
        </p:spPr>
        <p:txBody>
          <a:bodyPr/>
          <a:lstStyle/>
          <a:p>
            <a:fld id="{A37909CB-B2D4-4C97-A0C2-7028836BC279}" type="slidenum">
              <a:rPr lang="en-US" smtClean="0"/>
              <a:pPr/>
              <a:t>127</a:t>
            </a:fld>
            <a:endParaRPr lang="en-US" smtClean="0"/>
          </a:p>
        </p:txBody>
      </p:sp>
      <p:sp>
        <p:nvSpPr>
          <p:cNvPr id="262146" name="Rectangle 2"/>
          <p:cNvSpPr>
            <a:spLocks noGrp="1" noChangeArrowheads="1"/>
          </p:cNvSpPr>
          <p:nvPr>
            <p:ph type="title"/>
          </p:nvPr>
        </p:nvSpPr>
        <p:spPr>
          <a:xfrm>
            <a:off x="571472" y="428604"/>
            <a:ext cx="8077200" cy="673100"/>
          </a:xfrm>
        </p:spPr>
        <p:txBody>
          <a:bodyPr/>
          <a:lstStyle/>
          <a:p>
            <a:pPr>
              <a:defRPr/>
            </a:pPr>
            <a:r>
              <a:rPr lang="en-US" dirty="0"/>
              <a:t>Updates on B</a:t>
            </a:r>
            <a:r>
              <a:rPr lang="en-US" baseline="30000" dirty="0"/>
              <a:t>+</a:t>
            </a:r>
            <a:r>
              <a:rPr lang="en-US" dirty="0"/>
              <a:t>-Trees:  Insertion (Cont.)</a:t>
            </a:r>
          </a:p>
        </p:txBody>
      </p:sp>
      <p:sp>
        <p:nvSpPr>
          <p:cNvPr id="57348" name="Rectangle 3"/>
          <p:cNvSpPr>
            <a:spLocks noGrp="1" noChangeArrowheads="1"/>
          </p:cNvSpPr>
          <p:nvPr>
            <p:ph type="body" idx="1"/>
          </p:nvPr>
        </p:nvSpPr>
        <p:spPr>
          <a:xfrm>
            <a:off x="571500" y="969963"/>
            <a:ext cx="7848600" cy="4876800"/>
          </a:xfrm>
        </p:spPr>
        <p:txBody>
          <a:bodyPr/>
          <a:lstStyle/>
          <a:p>
            <a:r>
              <a:rPr lang="en-US" smtClean="0"/>
              <a:t>Splitting a node:</a:t>
            </a:r>
          </a:p>
          <a:p>
            <a:pPr lvl="1"/>
            <a:r>
              <a:rPr lang="en-US" sz="1800" smtClean="0"/>
              <a:t>take the </a:t>
            </a:r>
            <a:r>
              <a:rPr lang="en-US" sz="1800" i="1" smtClean="0"/>
              <a:t>n</a:t>
            </a:r>
            <a:r>
              <a:rPr lang="en-US" sz="1800" smtClean="0"/>
              <a:t>(search-key value, pointer) pairs (including the one being inserted) in sorted order.  Place the first </a:t>
            </a:r>
            <a:r>
              <a:rPr lang="en-US" sz="1800" smtClean="0">
                <a:sym typeface="Symbol" pitchFamily="18" charset="2"/>
              </a:rPr>
              <a:t> </a:t>
            </a:r>
            <a:r>
              <a:rPr lang="en-US" sz="1800" i="1" smtClean="0">
                <a:sym typeface="Symbol" pitchFamily="18" charset="2"/>
              </a:rPr>
              <a:t>n</a:t>
            </a:r>
            <a:r>
              <a:rPr lang="en-US" sz="1800" smtClean="0">
                <a:sym typeface="Symbol" pitchFamily="18" charset="2"/>
              </a:rPr>
              <a:t>/2</a:t>
            </a:r>
            <a:r>
              <a:rPr lang="en-US" sz="1800" i="1" smtClean="0">
                <a:sym typeface="Symbol" pitchFamily="18" charset="2"/>
              </a:rPr>
              <a:t> </a:t>
            </a:r>
            <a:r>
              <a:rPr lang="en-US" sz="1800" smtClean="0">
                <a:sym typeface="Symbol" pitchFamily="18" charset="2"/>
              </a:rPr>
              <a:t> in the original node, and the rest in a new node.</a:t>
            </a:r>
          </a:p>
          <a:p>
            <a:pPr lvl="1"/>
            <a:r>
              <a:rPr lang="en-US" sz="1800" smtClean="0">
                <a:sym typeface="Symbol" pitchFamily="18" charset="2"/>
              </a:rPr>
              <a:t>let the new node be </a:t>
            </a:r>
            <a:r>
              <a:rPr lang="en-US" sz="1800" i="1" smtClean="0">
                <a:sym typeface="Symbol" pitchFamily="18" charset="2"/>
              </a:rPr>
              <a:t>p,</a:t>
            </a:r>
            <a:r>
              <a:rPr lang="en-US" sz="1800" smtClean="0">
                <a:sym typeface="Symbol" pitchFamily="18" charset="2"/>
              </a:rPr>
              <a:t> and let </a:t>
            </a:r>
            <a:r>
              <a:rPr lang="en-US" sz="1800" i="1" smtClean="0">
                <a:sym typeface="Symbol" pitchFamily="18" charset="2"/>
              </a:rPr>
              <a:t>k</a:t>
            </a:r>
            <a:r>
              <a:rPr lang="en-US" sz="1800" smtClean="0">
                <a:sym typeface="Symbol" pitchFamily="18" charset="2"/>
              </a:rPr>
              <a:t> be the least key value in </a:t>
            </a:r>
            <a:r>
              <a:rPr lang="en-US" sz="1800" i="1" smtClean="0">
                <a:sym typeface="Symbol" pitchFamily="18" charset="2"/>
              </a:rPr>
              <a:t>p.  </a:t>
            </a:r>
            <a:r>
              <a:rPr lang="en-US" sz="1800" smtClean="0">
                <a:sym typeface="Symbol" pitchFamily="18" charset="2"/>
              </a:rPr>
              <a:t>Insert (</a:t>
            </a:r>
            <a:r>
              <a:rPr lang="en-US" sz="1800" i="1" smtClean="0">
                <a:sym typeface="Symbol" pitchFamily="18" charset="2"/>
              </a:rPr>
              <a:t>k,p</a:t>
            </a:r>
            <a:r>
              <a:rPr lang="en-US" sz="1800" smtClean="0">
                <a:sym typeface="Symbol" pitchFamily="18" charset="2"/>
              </a:rPr>
              <a:t>) in the parent of the node being split. If the parent is full, split it and propagate the split further up.</a:t>
            </a:r>
          </a:p>
          <a:p>
            <a:r>
              <a:rPr lang="en-US" smtClean="0"/>
              <a:t>The splitting of nodes proceeds upwards till a node that is not full is found.  In the worst case the root node may be split increasing the height of the tree by 1. </a:t>
            </a:r>
          </a:p>
        </p:txBody>
      </p:sp>
      <p:pic>
        <p:nvPicPr>
          <p:cNvPr id="57349" name="Picture 4"/>
          <p:cNvPicPr>
            <a:picLocks noChangeAspect="1" noChangeArrowheads="1"/>
          </p:cNvPicPr>
          <p:nvPr/>
        </p:nvPicPr>
        <p:blipFill>
          <a:blip r:embed="rId2"/>
          <a:srcRect l="1308" t="38567" r="1163" b="37790"/>
          <a:stretch>
            <a:fillRect/>
          </a:stretch>
        </p:blipFill>
        <p:spPr bwMode="auto">
          <a:xfrm>
            <a:off x="1133475" y="4419600"/>
            <a:ext cx="6635750" cy="1206500"/>
          </a:xfrm>
          <a:prstGeom prst="rect">
            <a:avLst/>
          </a:prstGeom>
          <a:noFill/>
          <a:ln w="76200" cmpd="tri">
            <a:solidFill>
              <a:schemeClr val="tx2"/>
            </a:solidFill>
            <a:miter lim="800000"/>
            <a:headEnd/>
            <a:tailEnd/>
          </a:ln>
        </p:spPr>
      </p:pic>
      <p:sp>
        <p:nvSpPr>
          <p:cNvPr id="57350" name="Text Box 5"/>
          <p:cNvSpPr txBox="1">
            <a:spLocks noChangeArrowheads="1"/>
          </p:cNvSpPr>
          <p:nvPr/>
        </p:nvSpPr>
        <p:spPr bwMode="auto">
          <a:xfrm>
            <a:off x="1157288" y="5741988"/>
            <a:ext cx="6403975" cy="641350"/>
          </a:xfrm>
          <a:prstGeom prst="rect">
            <a:avLst/>
          </a:prstGeom>
          <a:noFill/>
          <a:ln w="9525">
            <a:noFill/>
            <a:miter lim="800000"/>
            <a:headEnd/>
            <a:tailEnd/>
          </a:ln>
        </p:spPr>
        <p:txBody>
          <a:bodyPr wrap="none">
            <a:spAutoFit/>
          </a:bodyPr>
          <a:lstStyle/>
          <a:p>
            <a:r>
              <a:rPr lang="en-US"/>
              <a:t>Result of splitting node containing Brighton and Downtown on</a:t>
            </a:r>
            <a:br>
              <a:rPr lang="en-US"/>
            </a:br>
            <a:r>
              <a:rPr lang="en-US"/>
              <a:t> inserting Clearview</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4294967295"/>
          </p:nvPr>
        </p:nvSpPr>
        <p:spPr>
          <a:xfrm>
            <a:off x="6553200" y="6248400"/>
            <a:ext cx="1905000" cy="457200"/>
          </a:xfrm>
          <a:prstGeom prst="rect">
            <a:avLst/>
          </a:prstGeom>
          <a:noFill/>
        </p:spPr>
        <p:txBody>
          <a:bodyPr/>
          <a:lstStyle/>
          <a:p>
            <a:fld id="{A2F37662-1042-44B1-BC78-60BC7503672C}" type="slidenum">
              <a:rPr lang="en-US" smtClean="0"/>
              <a:pPr/>
              <a:t>128</a:t>
            </a:fld>
            <a:endParaRPr lang="en-US" smtClean="0"/>
          </a:p>
        </p:txBody>
      </p:sp>
      <p:sp>
        <p:nvSpPr>
          <p:cNvPr id="263170" name="Rectangle 2"/>
          <p:cNvSpPr>
            <a:spLocks noGrp="1" noChangeArrowheads="1"/>
          </p:cNvSpPr>
          <p:nvPr>
            <p:ph type="title"/>
          </p:nvPr>
        </p:nvSpPr>
        <p:spPr>
          <a:xfrm>
            <a:off x="819150" y="0"/>
            <a:ext cx="8077200" cy="609600"/>
          </a:xfrm>
        </p:spPr>
        <p:txBody>
          <a:bodyPr/>
          <a:lstStyle/>
          <a:p>
            <a:pPr>
              <a:defRPr/>
            </a:pPr>
            <a:r>
              <a:rPr lang="en-US" dirty="0"/>
              <a:t>Updates on B</a:t>
            </a:r>
            <a:r>
              <a:rPr lang="en-US" baseline="30000" dirty="0"/>
              <a:t>+</a:t>
            </a:r>
            <a:r>
              <a:rPr lang="en-US" dirty="0"/>
              <a:t>-Trees:  Insertion </a:t>
            </a:r>
          </a:p>
        </p:txBody>
      </p:sp>
      <p:sp>
        <p:nvSpPr>
          <p:cNvPr id="59396" name="Text Box 6"/>
          <p:cNvSpPr txBox="1">
            <a:spLocks noChangeArrowheads="1"/>
          </p:cNvSpPr>
          <p:nvPr/>
        </p:nvSpPr>
        <p:spPr bwMode="auto">
          <a:xfrm>
            <a:off x="1214414" y="6143644"/>
            <a:ext cx="5048250" cy="366713"/>
          </a:xfrm>
          <a:prstGeom prst="rect">
            <a:avLst/>
          </a:prstGeom>
          <a:noFill/>
          <a:ln w="9525">
            <a:noFill/>
            <a:miter lim="800000"/>
            <a:headEnd/>
            <a:tailEnd/>
          </a:ln>
        </p:spPr>
        <p:txBody>
          <a:bodyPr wrap="none" anchor="ctr">
            <a:spAutoFit/>
          </a:bodyPr>
          <a:lstStyle/>
          <a:p>
            <a:pPr algn="ctr">
              <a:spcBef>
                <a:spcPct val="50000"/>
              </a:spcBef>
            </a:pPr>
            <a:r>
              <a:rPr lang="en-US" dirty="0"/>
              <a:t>B</a:t>
            </a:r>
            <a:r>
              <a:rPr lang="en-US" baseline="30000" dirty="0"/>
              <a:t>+</a:t>
            </a:r>
            <a:r>
              <a:rPr lang="en-US" dirty="0"/>
              <a:t>-Tree before and after insertion of “</a:t>
            </a:r>
            <a:r>
              <a:rPr lang="en-US" dirty="0" err="1"/>
              <a:t>Clearview</a:t>
            </a:r>
            <a:r>
              <a:rPr lang="en-US" dirty="0"/>
              <a:t>”</a:t>
            </a:r>
          </a:p>
        </p:txBody>
      </p:sp>
      <p:pic>
        <p:nvPicPr>
          <p:cNvPr id="59397" name="Picture 8"/>
          <p:cNvPicPr>
            <a:picLocks noChangeAspect="1" noChangeArrowheads="1"/>
          </p:cNvPicPr>
          <p:nvPr/>
        </p:nvPicPr>
        <p:blipFill>
          <a:blip r:embed="rId2"/>
          <a:srcRect l="1071" t="30952" r="714" b="31429"/>
          <a:stretch>
            <a:fillRect/>
          </a:stretch>
        </p:blipFill>
        <p:spPr bwMode="auto">
          <a:xfrm>
            <a:off x="428625" y="3606818"/>
            <a:ext cx="8339138" cy="2393950"/>
          </a:xfrm>
          <a:prstGeom prst="rect">
            <a:avLst/>
          </a:prstGeom>
          <a:noFill/>
          <a:ln w="76200" cmpd="tri">
            <a:solidFill>
              <a:schemeClr val="tx2"/>
            </a:solidFill>
            <a:miter lim="800000"/>
            <a:headEnd/>
            <a:tailEnd/>
          </a:ln>
        </p:spPr>
      </p:pic>
      <p:pic>
        <p:nvPicPr>
          <p:cNvPr id="59398" name="Picture 9"/>
          <p:cNvPicPr>
            <a:picLocks noChangeAspect="1" noChangeArrowheads="1"/>
          </p:cNvPicPr>
          <p:nvPr/>
        </p:nvPicPr>
        <p:blipFill>
          <a:blip r:embed="rId3"/>
          <a:srcRect l="1259" t="29016" r="1619" b="29736"/>
          <a:stretch>
            <a:fillRect/>
          </a:stretch>
        </p:blipFill>
        <p:spPr bwMode="auto">
          <a:xfrm>
            <a:off x="717550" y="1055688"/>
            <a:ext cx="7675563" cy="244475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4294967295"/>
          </p:nvPr>
        </p:nvSpPr>
        <p:spPr>
          <a:xfrm>
            <a:off x="6553200" y="6248400"/>
            <a:ext cx="1905000" cy="457200"/>
          </a:xfrm>
          <a:prstGeom prst="rect">
            <a:avLst/>
          </a:prstGeom>
          <a:noFill/>
        </p:spPr>
        <p:txBody>
          <a:bodyPr/>
          <a:lstStyle/>
          <a:p>
            <a:fld id="{7D0E1CFE-B220-418A-A038-0DFA88E03F86}" type="slidenum">
              <a:rPr lang="en-US" smtClean="0"/>
              <a:pPr/>
              <a:t>129</a:t>
            </a:fld>
            <a:endParaRPr lang="en-US" smtClean="0"/>
          </a:p>
        </p:txBody>
      </p:sp>
      <p:sp>
        <p:nvSpPr>
          <p:cNvPr id="362498" name="Rectangle 2"/>
          <p:cNvSpPr>
            <a:spLocks noGrp="1" noChangeArrowheads="1"/>
          </p:cNvSpPr>
          <p:nvPr>
            <p:ph type="title"/>
          </p:nvPr>
        </p:nvSpPr>
        <p:spPr/>
        <p:txBody>
          <a:bodyPr/>
          <a:lstStyle/>
          <a:p>
            <a:pPr>
              <a:defRPr/>
            </a:pPr>
            <a:r>
              <a:rPr lang="en-US"/>
              <a:t>Exercise - 1</a:t>
            </a:r>
          </a:p>
        </p:txBody>
      </p:sp>
      <p:sp>
        <p:nvSpPr>
          <p:cNvPr id="60420" name="Rectangle 3"/>
          <p:cNvSpPr>
            <a:spLocks noGrp="1" noChangeArrowheads="1"/>
          </p:cNvSpPr>
          <p:nvPr>
            <p:ph type="body" idx="1"/>
          </p:nvPr>
        </p:nvSpPr>
        <p:spPr/>
        <p:txBody>
          <a:bodyPr/>
          <a:lstStyle/>
          <a:p>
            <a:pPr marL="381000" indent="-381000"/>
            <a:r>
              <a:rPr lang="en-US" smtClean="0"/>
              <a:t>Construct a B+-tree for the following set of key values:</a:t>
            </a:r>
          </a:p>
          <a:p>
            <a:pPr marL="381000" indent="-381000">
              <a:buFont typeface="Monotype Sorts" pitchFamily="2" charset="2"/>
              <a:buNone/>
            </a:pPr>
            <a:r>
              <a:rPr lang="en-US" smtClean="0"/>
              <a:t>			(2, 3, 5, 7, 11, 17, 19, 23, 29, 31)</a:t>
            </a:r>
          </a:p>
          <a:p>
            <a:pPr marL="381000" indent="-381000">
              <a:buFont typeface="Monotype Sorts" pitchFamily="2" charset="2"/>
              <a:buNone/>
            </a:pPr>
            <a:r>
              <a:rPr lang="en-US" smtClean="0"/>
              <a:t>	Assume that the tree is initially empty and values are added in ascending order. Construct B+-trees for the cases where the number of pointers that will fit in one node is as follows:</a:t>
            </a:r>
          </a:p>
          <a:p>
            <a:pPr marL="800100" lvl="1" indent="-342900">
              <a:buFont typeface="Wingdings" pitchFamily="2" charset="2"/>
              <a:buAutoNum type="alphaLcPeriod"/>
            </a:pPr>
            <a:r>
              <a:rPr lang="en-US" sz="1800" smtClean="0"/>
              <a:t>Four</a:t>
            </a:r>
          </a:p>
          <a:p>
            <a:pPr marL="800100" lvl="1" indent="-342900">
              <a:buFont typeface="Wingdings" pitchFamily="2" charset="2"/>
              <a:buAutoNum type="alphaLcPeriod"/>
            </a:pPr>
            <a:r>
              <a:rPr lang="en-US" sz="1800" smtClean="0"/>
              <a:t>Six</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mtClean="0"/>
              <a:t>Relationship Sets</a:t>
            </a:r>
          </a:p>
        </p:txBody>
      </p:sp>
      <p:sp>
        <p:nvSpPr>
          <p:cNvPr id="21507" name="Rectangle 3"/>
          <p:cNvSpPr>
            <a:spLocks noGrp="1" noChangeArrowheads="1"/>
          </p:cNvSpPr>
          <p:nvPr>
            <p:ph type="body" idx="1"/>
          </p:nvPr>
        </p:nvSpPr>
        <p:spPr>
          <a:xfrm>
            <a:off x="1182688" y="1639888"/>
            <a:ext cx="7772400" cy="4986337"/>
          </a:xfrm>
        </p:spPr>
        <p:txBody>
          <a:bodyPr/>
          <a:lstStyle/>
          <a:p>
            <a:pPr eaLnBrk="1" hangingPunct="1">
              <a:lnSpc>
                <a:spcPct val="110000"/>
              </a:lnSpc>
            </a:pPr>
            <a:r>
              <a:rPr lang="en-US" sz="2400" smtClean="0"/>
              <a:t>A </a:t>
            </a:r>
            <a:r>
              <a:rPr lang="en-US" sz="2400" b="1" i="1" smtClean="0">
                <a:solidFill>
                  <a:schemeClr val="tx2"/>
                </a:solidFill>
              </a:rPr>
              <a:t>relationship set</a:t>
            </a:r>
            <a:r>
              <a:rPr lang="en-US" sz="2400" smtClean="0"/>
              <a:t> is a set of relationships of the same type. Formally, it is a mathematical relation on </a:t>
            </a:r>
            <a:r>
              <a:rPr lang="en-US" sz="2400" i="1" smtClean="0"/>
              <a:t>n</a:t>
            </a:r>
            <a:r>
              <a:rPr lang="en-US" sz="2400" smtClean="0"/>
              <a:t> </a:t>
            </a:r>
            <a:r>
              <a:rPr lang="en-US" sz="2400" smtClean="0">
                <a:sym typeface="Symbol" pitchFamily="18" charset="2"/>
              </a:rPr>
              <a:t> 2 entities, each taken from entity sets</a:t>
            </a:r>
          </a:p>
          <a:p>
            <a:pPr eaLnBrk="1" hangingPunct="1">
              <a:buFont typeface="Wingdings" pitchFamily="2" charset="2"/>
              <a:buNone/>
            </a:pPr>
            <a:r>
              <a:rPr lang="en-US" sz="2400" smtClean="0">
                <a:sym typeface="Symbol" pitchFamily="18" charset="2"/>
              </a:rPr>
              <a:t>	If </a:t>
            </a:r>
            <a:r>
              <a:rPr lang="en-US" sz="2400" i="1" smtClean="0">
                <a:sym typeface="Symbol" pitchFamily="18" charset="2"/>
              </a:rPr>
              <a:t>E</a:t>
            </a:r>
            <a:r>
              <a:rPr lang="en-US" sz="2400" i="1" baseline="-25000" smtClean="0">
                <a:sym typeface="Symbol" pitchFamily="18" charset="2"/>
              </a:rPr>
              <a:t>1</a:t>
            </a:r>
            <a:r>
              <a:rPr lang="en-US" sz="2400" i="1" smtClean="0">
                <a:sym typeface="Symbol" pitchFamily="18" charset="2"/>
              </a:rPr>
              <a:t>, E</a:t>
            </a:r>
            <a:r>
              <a:rPr lang="en-US" sz="2400" i="1" baseline="-25000" smtClean="0">
                <a:sym typeface="Symbol" pitchFamily="18" charset="2"/>
              </a:rPr>
              <a:t>2</a:t>
            </a:r>
            <a:r>
              <a:rPr lang="en-US" sz="2400" i="1" smtClean="0">
                <a:sym typeface="Symbol" pitchFamily="18" charset="2"/>
              </a:rPr>
              <a:t>,…,E</a:t>
            </a:r>
            <a:r>
              <a:rPr lang="en-US" sz="2400" i="1" baseline="-25000" smtClean="0">
                <a:sym typeface="Symbol" pitchFamily="18" charset="2"/>
              </a:rPr>
              <a:t>n</a:t>
            </a:r>
            <a:r>
              <a:rPr lang="en-US" sz="2400" i="1" smtClean="0">
                <a:sym typeface="Symbol" pitchFamily="18" charset="2"/>
              </a:rPr>
              <a:t> </a:t>
            </a:r>
            <a:r>
              <a:rPr lang="en-US" sz="2400" smtClean="0">
                <a:sym typeface="Symbol" pitchFamily="18" charset="2"/>
              </a:rPr>
              <a:t>are entity sets, then a relationship set R is a subset of</a:t>
            </a:r>
          </a:p>
          <a:p>
            <a:pPr eaLnBrk="1" hangingPunct="1">
              <a:buFont typeface="Wingdings" pitchFamily="2" charset="2"/>
              <a:buNone/>
            </a:pP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a:t>
            </a:r>
            <a:br>
              <a:rPr lang="en-US" sz="2400" smtClean="0">
                <a:sym typeface="Symbol" pitchFamily="18" charset="2"/>
              </a:rPr>
            </a:br>
            <a:r>
              <a:rPr lang="en-US" sz="2400" smtClean="0">
                <a:sym typeface="Symbol" pitchFamily="18" charset="2"/>
              </a:rPr>
              <a:t/>
            </a:r>
            <a:br>
              <a:rPr lang="en-US" sz="2400" smtClean="0">
                <a:sym typeface="Symbol" pitchFamily="18" charset="2"/>
              </a:rPr>
            </a:br>
            <a:r>
              <a:rPr lang="en-US" sz="2400" smtClean="0">
                <a:sym typeface="Symbol" pitchFamily="18" charset="2"/>
              </a:rPr>
              <a:t>where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is a relationship</a:t>
            </a:r>
          </a:p>
          <a:p>
            <a:pPr eaLnBrk="1" hangingPunct="1">
              <a:lnSpc>
                <a:spcPct val="90000"/>
              </a:lnSpc>
            </a:pPr>
            <a:endParaRPr lang="en-US" sz="2400" smtClean="0">
              <a:sym typeface="Symbol" pitchFamily="18" charset="2"/>
            </a:endParaRPr>
          </a:p>
          <a:p>
            <a:pPr eaLnBrk="1" hangingPunct="1">
              <a:lnSpc>
                <a:spcPct val="110000"/>
              </a:lnSpc>
            </a:pPr>
            <a:r>
              <a:rPr lang="en-US" sz="2400" smtClean="0">
                <a:sym typeface="Symbol" pitchFamily="18" charset="2"/>
              </a:rPr>
              <a:t>The association between entity sets is referred to as participation; that is, the entity sets </a:t>
            </a:r>
            <a:r>
              <a:rPr lang="en-US" sz="2400" i="1" smtClean="0">
                <a:sym typeface="Symbol" pitchFamily="18" charset="2"/>
              </a:rPr>
              <a:t>E</a:t>
            </a:r>
            <a:r>
              <a:rPr lang="en-US" sz="2400" baseline="-25000" smtClean="0">
                <a:sym typeface="Symbol" pitchFamily="18" charset="2"/>
              </a:rPr>
              <a:t>1</a:t>
            </a:r>
            <a:r>
              <a:rPr lang="en-US" sz="2400" i="1" smtClean="0">
                <a:sym typeface="Symbol" pitchFamily="18" charset="2"/>
              </a:rPr>
              <a:t>, E</a:t>
            </a:r>
            <a:r>
              <a:rPr lang="en-US" sz="2400" baseline="-25000" smtClean="0">
                <a:sym typeface="Symbol" pitchFamily="18" charset="2"/>
              </a:rPr>
              <a:t>2</a:t>
            </a:r>
            <a:r>
              <a:rPr lang="en-US" sz="2400" i="1" smtClean="0">
                <a:sym typeface="Symbol" pitchFamily="18" charset="2"/>
              </a:rPr>
              <a:t>, . . .,E</a:t>
            </a:r>
            <a:r>
              <a:rPr lang="en-US" sz="2400" i="1" baseline="-25000" smtClean="0">
                <a:sym typeface="Symbol" pitchFamily="18" charset="2"/>
              </a:rPr>
              <a:t>n</a:t>
            </a:r>
            <a:r>
              <a:rPr lang="en-US" sz="2400" i="1" smtClean="0">
                <a:sym typeface="Symbol" pitchFamily="18" charset="2"/>
              </a:rPr>
              <a:t> </a:t>
            </a:r>
            <a:r>
              <a:rPr lang="en-US" sz="2400" b="1" smtClean="0">
                <a:sym typeface="Symbol" pitchFamily="18" charset="2"/>
              </a:rPr>
              <a:t>participate </a:t>
            </a:r>
            <a:r>
              <a:rPr lang="en-US" sz="2400" smtClean="0">
                <a:sym typeface="Symbol" pitchFamily="18" charset="2"/>
              </a:rPr>
              <a:t>in relationship set </a:t>
            </a:r>
            <a:r>
              <a:rPr lang="en-US" sz="2400" i="1" smtClean="0">
                <a:sym typeface="Symbol" pitchFamily="18" charset="2"/>
              </a:rPr>
              <a:t>R</a:t>
            </a:r>
            <a:r>
              <a:rPr lang="en-US" sz="2400" smtClean="0">
                <a:sym typeface="Symbol" pitchFamily="18" charset="2"/>
              </a:rPr>
              <a:t>.</a:t>
            </a:r>
            <a:endParaRPr lang="en-US" sz="2400" smtClean="0"/>
          </a:p>
        </p:txBody>
      </p:sp>
      <p:sp>
        <p:nvSpPr>
          <p:cNvPr id="215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EBDF2A-522B-4A75-B634-9E081BEF7B30}" type="slidenum">
              <a:rPr lang="en-US" sz="1400"/>
              <a:pPr algn="r" eaLnBrk="1" hangingPunct="1"/>
              <a:t>13</a:t>
            </a:fld>
            <a:endParaRPr lang="en-US" sz="140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4294967295"/>
          </p:nvPr>
        </p:nvSpPr>
        <p:spPr>
          <a:xfrm>
            <a:off x="6553200" y="6248400"/>
            <a:ext cx="1905000" cy="457200"/>
          </a:xfrm>
          <a:prstGeom prst="rect">
            <a:avLst/>
          </a:prstGeom>
          <a:noFill/>
        </p:spPr>
        <p:txBody>
          <a:bodyPr/>
          <a:lstStyle/>
          <a:p>
            <a:fld id="{228903CC-E844-421A-B73B-D6F09FD73388}" type="slidenum">
              <a:rPr lang="en-US" smtClean="0"/>
              <a:pPr/>
              <a:t>130</a:t>
            </a:fld>
            <a:endParaRPr lang="en-US" smtClean="0"/>
          </a:p>
        </p:txBody>
      </p:sp>
      <p:sp>
        <p:nvSpPr>
          <p:cNvPr id="363522" name="Rectangle 2"/>
          <p:cNvSpPr>
            <a:spLocks noGrp="1" noChangeArrowheads="1"/>
          </p:cNvSpPr>
          <p:nvPr>
            <p:ph type="title"/>
          </p:nvPr>
        </p:nvSpPr>
        <p:spPr/>
        <p:txBody>
          <a:bodyPr/>
          <a:lstStyle/>
          <a:p>
            <a:pPr>
              <a:defRPr/>
            </a:pPr>
            <a:r>
              <a:rPr lang="en-US"/>
              <a:t>Solution</a:t>
            </a:r>
          </a:p>
        </p:txBody>
      </p:sp>
      <p:sp>
        <p:nvSpPr>
          <p:cNvPr id="61444" name="Rectangle 3"/>
          <p:cNvSpPr>
            <a:spLocks noGrp="1" noChangeArrowheads="1"/>
          </p:cNvSpPr>
          <p:nvPr>
            <p:ph type="body" idx="1"/>
          </p:nvPr>
        </p:nvSpPr>
        <p:spPr/>
        <p:txBody>
          <a:bodyPr/>
          <a:lstStyle/>
          <a:p>
            <a:endParaRPr lang="en-US" smtClean="0"/>
          </a:p>
        </p:txBody>
      </p:sp>
      <p:pic>
        <p:nvPicPr>
          <p:cNvPr id="61445" name="Picture 4"/>
          <p:cNvPicPr>
            <a:picLocks noChangeAspect="1" noChangeArrowheads="1"/>
          </p:cNvPicPr>
          <p:nvPr/>
        </p:nvPicPr>
        <p:blipFill>
          <a:blip r:embed="rId2"/>
          <a:srcRect/>
          <a:stretch>
            <a:fillRect/>
          </a:stretch>
        </p:blipFill>
        <p:spPr bwMode="auto">
          <a:xfrm>
            <a:off x="1042988" y="1654175"/>
            <a:ext cx="7377112" cy="1898650"/>
          </a:xfrm>
          <a:prstGeom prst="rect">
            <a:avLst/>
          </a:prstGeom>
          <a:noFill/>
          <a:ln w="9525">
            <a:noFill/>
            <a:miter lim="800000"/>
            <a:headEnd/>
            <a:tailEnd/>
          </a:ln>
        </p:spPr>
      </p:pic>
      <p:pic>
        <p:nvPicPr>
          <p:cNvPr id="61446" name="Picture 5"/>
          <p:cNvPicPr>
            <a:picLocks noChangeAspect="1" noChangeArrowheads="1"/>
          </p:cNvPicPr>
          <p:nvPr/>
        </p:nvPicPr>
        <p:blipFill>
          <a:blip r:embed="rId3"/>
          <a:srcRect/>
          <a:stretch>
            <a:fillRect/>
          </a:stretch>
        </p:blipFill>
        <p:spPr bwMode="auto">
          <a:xfrm>
            <a:off x="1462088" y="3940175"/>
            <a:ext cx="6783387" cy="1781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p>
            <a:fld id="{D0C0EF1E-40F0-4FBA-8B00-6ED64D3441A2}" type="slidenum">
              <a:rPr lang="en-US" smtClean="0"/>
              <a:pPr/>
              <a:t>131</a:t>
            </a:fld>
            <a:endParaRPr lang="en-US" smtClean="0"/>
          </a:p>
        </p:txBody>
      </p:sp>
      <p:sp>
        <p:nvSpPr>
          <p:cNvPr id="269314" name="Rectangle 2"/>
          <p:cNvSpPr>
            <a:spLocks noGrp="1" noChangeArrowheads="1"/>
          </p:cNvSpPr>
          <p:nvPr>
            <p:ph type="title"/>
          </p:nvPr>
        </p:nvSpPr>
        <p:spPr/>
        <p:txBody>
          <a:bodyPr/>
          <a:lstStyle/>
          <a:p>
            <a:pPr>
              <a:defRPr/>
            </a:pPr>
            <a:r>
              <a:rPr lang="en-US"/>
              <a:t>Examples of B</a:t>
            </a:r>
            <a:r>
              <a:rPr lang="en-US" baseline="30000"/>
              <a:t>+</a:t>
            </a:r>
            <a:r>
              <a:rPr lang="en-US"/>
              <a:t>-Tree Deletion</a:t>
            </a:r>
          </a:p>
        </p:txBody>
      </p:sp>
      <p:sp>
        <p:nvSpPr>
          <p:cNvPr id="65540" name="Rectangle 3"/>
          <p:cNvSpPr>
            <a:spLocks noGrp="1" noChangeArrowheads="1"/>
          </p:cNvSpPr>
          <p:nvPr>
            <p:ph type="body" idx="1"/>
          </p:nvPr>
        </p:nvSpPr>
        <p:spPr>
          <a:xfrm>
            <a:off x="879475" y="5484813"/>
            <a:ext cx="6724650" cy="1155700"/>
          </a:xfrm>
        </p:spPr>
        <p:txBody>
          <a:bodyPr/>
          <a:lstStyle/>
          <a:p>
            <a:r>
              <a:rPr lang="en-US" sz="1800" smtClean="0"/>
              <a:t>The removal of the leaf node containing “Downtown” did not result in its parent having too little pointers.  So the cascaded deletions stopped with the deleted leaf node’s parent.</a:t>
            </a:r>
          </a:p>
        </p:txBody>
      </p:sp>
      <p:sp>
        <p:nvSpPr>
          <p:cNvPr id="65541" name="Text Box 5"/>
          <p:cNvSpPr txBox="1">
            <a:spLocks noChangeArrowheads="1"/>
          </p:cNvSpPr>
          <p:nvPr/>
        </p:nvSpPr>
        <p:spPr bwMode="auto">
          <a:xfrm>
            <a:off x="2138363" y="5187950"/>
            <a:ext cx="4378325" cy="396875"/>
          </a:xfrm>
          <a:prstGeom prst="rect">
            <a:avLst/>
          </a:prstGeom>
          <a:noFill/>
          <a:ln w="9525">
            <a:noFill/>
            <a:miter lim="800000"/>
            <a:headEnd/>
            <a:tailEnd/>
          </a:ln>
        </p:spPr>
        <p:txBody>
          <a:bodyPr wrap="none" anchor="ctr">
            <a:spAutoFit/>
          </a:bodyPr>
          <a:lstStyle/>
          <a:p>
            <a:pPr algn="ctr">
              <a:spcBef>
                <a:spcPct val="50000"/>
              </a:spcBef>
            </a:pPr>
            <a:r>
              <a:rPr lang="en-US" sz="2000"/>
              <a:t>Before and after deleting “Downtown”</a:t>
            </a:r>
          </a:p>
        </p:txBody>
      </p:sp>
      <p:pic>
        <p:nvPicPr>
          <p:cNvPr id="65542" name="Picture 6"/>
          <p:cNvPicPr>
            <a:picLocks noChangeAspect="1" noChangeArrowheads="1"/>
          </p:cNvPicPr>
          <p:nvPr/>
        </p:nvPicPr>
        <p:blipFill>
          <a:blip r:embed="rId2"/>
          <a:srcRect l="1080" t="29373" r="1080" b="27646"/>
          <a:stretch>
            <a:fillRect/>
          </a:stretch>
        </p:blipFill>
        <p:spPr bwMode="auto">
          <a:xfrm>
            <a:off x="1173163" y="2878138"/>
            <a:ext cx="6856412" cy="2259012"/>
          </a:xfrm>
          <a:prstGeom prst="rect">
            <a:avLst/>
          </a:prstGeom>
          <a:noFill/>
          <a:ln w="76200" cmpd="tri">
            <a:solidFill>
              <a:schemeClr val="tx2"/>
            </a:solidFill>
            <a:miter lim="800000"/>
            <a:headEnd/>
            <a:tailEnd/>
          </a:ln>
        </p:spPr>
      </p:pic>
      <p:pic>
        <p:nvPicPr>
          <p:cNvPr id="65543" name="Picture 7"/>
          <p:cNvPicPr>
            <a:picLocks noChangeAspect="1" noChangeArrowheads="1"/>
          </p:cNvPicPr>
          <p:nvPr/>
        </p:nvPicPr>
        <p:blipFill>
          <a:blip r:embed="rId3"/>
          <a:srcRect l="1071" t="30952" r="714" b="31429"/>
          <a:stretch>
            <a:fillRect/>
          </a:stretch>
        </p:blipFill>
        <p:spPr bwMode="auto">
          <a:xfrm>
            <a:off x="879475" y="584200"/>
            <a:ext cx="7426325" cy="2132013"/>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p>
            <a:fld id="{2EF9201B-6379-4770-8D29-10D10596485C}" type="slidenum">
              <a:rPr lang="en-US" smtClean="0"/>
              <a:pPr/>
              <a:t>132</a:t>
            </a:fld>
            <a:endParaRPr lang="en-US" smtClean="0"/>
          </a:p>
        </p:txBody>
      </p:sp>
      <p:sp>
        <p:nvSpPr>
          <p:cNvPr id="274434" name="Rectangle 2"/>
          <p:cNvSpPr>
            <a:spLocks noGrp="1" noChangeArrowheads="1"/>
          </p:cNvSpPr>
          <p:nvPr>
            <p:ph type="title"/>
          </p:nvPr>
        </p:nvSpPr>
        <p:spPr/>
        <p:txBody>
          <a:bodyPr/>
          <a:lstStyle/>
          <a:p>
            <a:pPr>
              <a:defRPr/>
            </a:pPr>
            <a:r>
              <a:rPr lang="en-US"/>
              <a:t>Static Hashing</a:t>
            </a:r>
          </a:p>
        </p:txBody>
      </p:sp>
      <p:sp>
        <p:nvSpPr>
          <p:cNvPr id="72708" name="Rectangle 3"/>
          <p:cNvSpPr>
            <a:spLocks noGrp="1" noChangeArrowheads="1"/>
          </p:cNvSpPr>
          <p:nvPr>
            <p:ph type="body" idx="1"/>
          </p:nvPr>
        </p:nvSpPr>
        <p:spPr>
          <a:xfrm>
            <a:off x="769938" y="1136650"/>
            <a:ext cx="7620000" cy="4114800"/>
          </a:xfrm>
        </p:spPr>
        <p:txBody>
          <a:bodyPr/>
          <a:lstStyle/>
          <a:p>
            <a:r>
              <a:rPr lang="en-US" smtClean="0"/>
              <a:t>A </a:t>
            </a:r>
            <a:r>
              <a:rPr lang="en-US" b="1" smtClean="0">
                <a:solidFill>
                  <a:schemeClr val="tx2"/>
                </a:solidFill>
              </a:rPr>
              <a:t>bucket</a:t>
            </a:r>
            <a:r>
              <a:rPr lang="en-US" smtClean="0"/>
              <a:t> is a unit of storage containing one or more records (a bucket is typically a disk block). </a:t>
            </a:r>
          </a:p>
          <a:p>
            <a:r>
              <a:rPr lang="en-US" smtClean="0"/>
              <a:t>In a </a:t>
            </a:r>
            <a:r>
              <a:rPr lang="en-US" b="1" smtClean="0">
                <a:solidFill>
                  <a:schemeClr val="tx2"/>
                </a:solidFill>
              </a:rPr>
              <a:t>hash file organization</a:t>
            </a:r>
            <a:r>
              <a:rPr lang="en-US" smtClean="0"/>
              <a:t> we obtain the bucket of a record directly from its search-key value using a </a:t>
            </a:r>
            <a:r>
              <a:rPr lang="en-US" b="1" smtClean="0">
                <a:solidFill>
                  <a:schemeClr val="tx2"/>
                </a:solidFill>
              </a:rPr>
              <a:t>hash</a:t>
            </a:r>
            <a:r>
              <a:rPr lang="en-US" smtClean="0">
                <a:solidFill>
                  <a:schemeClr val="tx2"/>
                </a:solidFill>
              </a:rPr>
              <a:t> </a:t>
            </a:r>
            <a:r>
              <a:rPr lang="en-US" b="1" smtClean="0">
                <a:solidFill>
                  <a:schemeClr val="tx2"/>
                </a:solidFill>
              </a:rPr>
              <a:t>function.</a:t>
            </a:r>
            <a:endParaRPr lang="en-US" smtClean="0">
              <a:solidFill>
                <a:schemeClr val="tx2"/>
              </a:solidFill>
            </a:endParaRPr>
          </a:p>
          <a:p>
            <a:r>
              <a:rPr lang="en-US" smtClean="0"/>
              <a:t>Hash function </a:t>
            </a:r>
            <a:r>
              <a:rPr lang="en-US" i="1" smtClean="0"/>
              <a:t>h</a:t>
            </a:r>
            <a:r>
              <a:rPr lang="en-US" smtClean="0"/>
              <a:t> is a function from the set of all search-key values </a:t>
            </a:r>
            <a:r>
              <a:rPr lang="en-US" i="1" smtClean="0"/>
              <a:t>K</a:t>
            </a:r>
            <a:r>
              <a:rPr lang="en-US" smtClean="0"/>
              <a:t> to the set of all bucket addresses </a:t>
            </a:r>
            <a:r>
              <a:rPr lang="en-US" i="1" smtClean="0"/>
              <a:t>B.</a:t>
            </a:r>
          </a:p>
          <a:p>
            <a:r>
              <a:rPr lang="en-US" smtClean="0"/>
              <a:t>Hash function is used to locate records for access, insertion as well as deletion.</a:t>
            </a:r>
          </a:p>
          <a:p>
            <a:r>
              <a:rPr lang="en-US" smtClean="0"/>
              <a:t>Records with different search-key values may be mapped to the same bucket; thus entire bucket has to be searched sequentially to locate a record.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p>
            <a:fld id="{A95B2991-422C-4EAF-97D1-AE331BC7C3B4}" type="slidenum">
              <a:rPr lang="en-US" smtClean="0"/>
              <a:pPr/>
              <a:t>133</a:t>
            </a:fld>
            <a:endParaRPr lang="en-US" smtClean="0"/>
          </a:p>
        </p:txBody>
      </p:sp>
      <p:sp>
        <p:nvSpPr>
          <p:cNvPr id="277506" name="Rectangle 2"/>
          <p:cNvSpPr>
            <a:spLocks noGrp="1" noChangeArrowheads="1"/>
          </p:cNvSpPr>
          <p:nvPr>
            <p:ph type="title"/>
          </p:nvPr>
        </p:nvSpPr>
        <p:spPr>
          <a:xfrm>
            <a:off x="500034" y="642918"/>
            <a:ext cx="8358187" cy="457200"/>
          </a:xfrm>
        </p:spPr>
        <p:txBody>
          <a:bodyPr/>
          <a:lstStyle/>
          <a:p>
            <a:pPr>
              <a:defRPr/>
            </a:pPr>
            <a:r>
              <a:rPr lang="en-US" dirty="0"/>
              <a:t>Example of Hash File Organization (Cont.)</a:t>
            </a:r>
          </a:p>
        </p:txBody>
      </p:sp>
      <p:sp>
        <p:nvSpPr>
          <p:cNvPr id="73732" name="Rectangle 3"/>
          <p:cNvSpPr>
            <a:spLocks noGrp="1" noChangeArrowheads="1"/>
          </p:cNvSpPr>
          <p:nvPr>
            <p:ph type="body" idx="1"/>
          </p:nvPr>
        </p:nvSpPr>
        <p:spPr>
          <a:xfrm>
            <a:off x="1104900" y="2271713"/>
            <a:ext cx="7466013" cy="4114800"/>
          </a:xfrm>
        </p:spPr>
        <p:txBody>
          <a:bodyPr/>
          <a:lstStyle/>
          <a:p>
            <a:r>
              <a:rPr lang="en-US" dirty="0" smtClean="0"/>
              <a:t>There are 10 buckets,</a:t>
            </a:r>
          </a:p>
          <a:p>
            <a:r>
              <a:rPr lang="en-US" dirty="0" smtClean="0"/>
              <a:t>The binary representation of the </a:t>
            </a:r>
            <a:r>
              <a:rPr lang="en-US" i="1" dirty="0" err="1" smtClean="0"/>
              <a:t>i</a:t>
            </a:r>
            <a:r>
              <a:rPr lang="en-US" baseline="30000" dirty="0" err="1" smtClean="0"/>
              <a:t>th</a:t>
            </a:r>
            <a:r>
              <a:rPr lang="en-US" dirty="0" smtClean="0"/>
              <a:t> character is assumed to be the integer </a:t>
            </a:r>
            <a:r>
              <a:rPr lang="en-US" i="1" dirty="0" err="1" smtClean="0"/>
              <a:t>i</a:t>
            </a:r>
            <a:r>
              <a:rPr lang="en-US" i="1" dirty="0" smtClean="0"/>
              <a:t>.</a:t>
            </a:r>
            <a:endParaRPr lang="en-US" dirty="0" smtClean="0"/>
          </a:p>
          <a:p>
            <a:r>
              <a:rPr lang="en-US" dirty="0" smtClean="0"/>
              <a:t>The hash function returns the sum of the binary representations of the characters modulo 10</a:t>
            </a:r>
          </a:p>
          <a:p>
            <a:pPr lvl="1"/>
            <a:r>
              <a:rPr lang="en-US" sz="1800" dirty="0" smtClean="0"/>
              <a:t>E.g. h(</a:t>
            </a:r>
            <a:r>
              <a:rPr lang="en-US" sz="1800" dirty="0" err="1" smtClean="0"/>
              <a:t>Perryridge</a:t>
            </a:r>
            <a:r>
              <a:rPr lang="en-US" sz="1800" dirty="0" smtClean="0"/>
              <a:t>) = 5    h(Round Hill) = 3   h(Brighton) = 3</a:t>
            </a:r>
          </a:p>
          <a:p>
            <a:pPr lvl="1"/>
            <a:endParaRPr lang="en-US" sz="1800" dirty="0" smtClean="0"/>
          </a:p>
          <a:p>
            <a:pPr lvl="1"/>
            <a:r>
              <a:rPr lang="en-US" sz="1800" dirty="0" smtClean="0"/>
              <a:t>[</a:t>
            </a:r>
            <a:r>
              <a:rPr lang="en-US" sz="1800" dirty="0" err="1" smtClean="0"/>
              <a:t>Perryridge</a:t>
            </a:r>
            <a:r>
              <a:rPr lang="en-US" sz="1800" dirty="0" smtClean="0"/>
              <a:t>] = [16+5+18+18+25+18+9+4+7+5]=[125]</a:t>
            </a:r>
          </a:p>
          <a:p>
            <a:pPr lvl="1"/>
            <a:r>
              <a:rPr lang="en-US" sz="1800" dirty="0" smtClean="0"/>
              <a:t>h(</a:t>
            </a:r>
            <a:r>
              <a:rPr lang="en-US" sz="1800" dirty="0" err="1" smtClean="0"/>
              <a:t>Perryridge</a:t>
            </a:r>
            <a:r>
              <a:rPr lang="en-US" sz="1800" dirty="0" smtClean="0"/>
              <a:t>)=125 modulo 10 = 5</a:t>
            </a:r>
          </a:p>
        </p:txBody>
      </p:sp>
      <p:sp>
        <p:nvSpPr>
          <p:cNvPr id="73733" name="Text Box 4"/>
          <p:cNvSpPr txBox="1">
            <a:spLocks noChangeArrowheads="1"/>
          </p:cNvSpPr>
          <p:nvPr/>
        </p:nvSpPr>
        <p:spPr bwMode="auto">
          <a:xfrm>
            <a:off x="598488" y="1033463"/>
            <a:ext cx="7375525" cy="1006475"/>
          </a:xfrm>
          <a:prstGeom prst="rect">
            <a:avLst/>
          </a:prstGeom>
          <a:noFill/>
          <a:ln w="9525">
            <a:noFill/>
            <a:miter lim="800000"/>
            <a:headEnd/>
            <a:tailEnd/>
          </a:ln>
        </p:spPr>
        <p:txBody>
          <a:bodyPr wrap="none" anchor="ctr">
            <a:spAutoFit/>
          </a:bodyPr>
          <a:lstStyle/>
          <a:p>
            <a:pPr>
              <a:spcBef>
                <a:spcPct val="50000"/>
              </a:spcBef>
            </a:pPr>
            <a:r>
              <a:rPr lang="en-US" sz="2000"/>
              <a:t/>
            </a:r>
            <a:br>
              <a:rPr lang="en-US" sz="2000"/>
            </a:br>
            <a:r>
              <a:rPr lang="en-US" sz="2000"/>
              <a:t>Hash file organization of </a:t>
            </a:r>
            <a:r>
              <a:rPr lang="en-US" sz="2000" i="1"/>
              <a:t>account</a:t>
            </a:r>
            <a:r>
              <a:rPr lang="en-US" sz="2000"/>
              <a:t> file, using </a:t>
            </a:r>
            <a:r>
              <a:rPr lang="en-US" sz="2000" i="1"/>
              <a:t>branch-name </a:t>
            </a:r>
            <a:r>
              <a:rPr lang="en-US" sz="2000"/>
              <a:t>as key</a:t>
            </a:r>
            <a:br>
              <a:rPr lang="en-US" sz="2000"/>
            </a:br>
            <a:r>
              <a:rPr lang="en-US" sz="2000"/>
              <a:t> (See figure in next slide.)</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p>
            <a:fld id="{3DCA6AB1-688B-462A-90CF-B99A773F58CA}" type="slidenum">
              <a:rPr lang="en-US" smtClean="0"/>
              <a:pPr/>
              <a:t>134</a:t>
            </a:fld>
            <a:endParaRPr lang="en-US" smtClean="0"/>
          </a:p>
        </p:txBody>
      </p:sp>
      <p:sp>
        <p:nvSpPr>
          <p:cNvPr id="276482" name="Rectangle 2"/>
          <p:cNvSpPr>
            <a:spLocks noGrp="1" noChangeArrowheads="1"/>
          </p:cNvSpPr>
          <p:nvPr>
            <p:ph type="title"/>
          </p:nvPr>
        </p:nvSpPr>
        <p:spPr/>
        <p:txBody>
          <a:bodyPr/>
          <a:lstStyle/>
          <a:p>
            <a:pPr>
              <a:defRPr/>
            </a:pPr>
            <a:r>
              <a:rPr lang="en-US"/>
              <a:t>Example of Hash File Organization </a:t>
            </a:r>
          </a:p>
        </p:txBody>
      </p:sp>
      <p:pic>
        <p:nvPicPr>
          <p:cNvPr id="74756" name="Picture 5"/>
          <p:cNvPicPr>
            <a:picLocks noChangeAspect="1" noChangeArrowheads="1"/>
          </p:cNvPicPr>
          <p:nvPr/>
        </p:nvPicPr>
        <p:blipFill>
          <a:blip r:embed="rId2"/>
          <a:srcRect l="15797" t="1109" r="15631" b="887"/>
          <a:stretch>
            <a:fillRect/>
          </a:stretch>
        </p:blipFill>
        <p:spPr bwMode="auto">
          <a:xfrm>
            <a:off x="1946275" y="1241425"/>
            <a:ext cx="4983163" cy="5341938"/>
          </a:xfrm>
          <a:prstGeom prst="rect">
            <a:avLst/>
          </a:prstGeom>
          <a:noFill/>
          <a:ln w="76200" cmpd="tri">
            <a:solidFill>
              <a:schemeClr val="tx2"/>
            </a:solidFill>
            <a:miter lim="800000"/>
            <a:headEnd/>
            <a:tailEnd/>
          </a:ln>
        </p:spPr>
      </p:pic>
      <p:sp>
        <p:nvSpPr>
          <p:cNvPr id="74757" name="Text Box 6"/>
          <p:cNvSpPr txBox="1">
            <a:spLocks noChangeArrowheads="1"/>
          </p:cNvSpPr>
          <p:nvPr/>
        </p:nvSpPr>
        <p:spPr bwMode="auto">
          <a:xfrm>
            <a:off x="739775" y="538163"/>
            <a:ext cx="7375525" cy="701675"/>
          </a:xfrm>
          <a:prstGeom prst="rect">
            <a:avLst/>
          </a:prstGeom>
          <a:noFill/>
          <a:ln w="9525">
            <a:noFill/>
            <a:miter lim="800000"/>
            <a:headEnd/>
            <a:tailEnd/>
          </a:ln>
        </p:spPr>
        <p:txBody>
          <a:bodyPr wrap="none">
            <a:spAutoFit/>
          </a:bodyPr>
          <a:lstStyle/>
          <a:p>
            <a:r>
              <a:rPr lang="en-US" sz="2000"/>
              <a:t>Hash file organization of </a:t>
            </a:r>
            <a:r>
              <a:rPr lang="en-US" sz="2000" i="1"/>
              <a:t>account</a:t>
            </a:r>
            <a:r>
              <a:rPr lang="en-US" sz="2000"/>
              <a:t> file, using </a:t>
            </a:r>
            <a:r>
              <a:rPr lang="en-US" sz="2000" i="1"/>
              <a:t>branch-name </a:t>
            </a:r>
            <a:r>
              <a:rPr lang="en-US" sz="2000"/>
              <a:t>as key</a:t>
            </a:r>
            <a:br>
              <a:rPr lang="en-US" sz="2000"/>
            </a:br>
            <a:r>
              <a:rPr lang="en-US" sz="2000"/>
              <a:t>                           (see previous slide for details).</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1"/>
          </p:nvPr>
        </p:nvSpPr>
        <p:spPr>
          <a:noFill/>
        </p:spPr>
        <p:txBody>
          <a:bodyPr/>
          <a:lstStyle/>
          <a:p>
            <a:fld id="{44499A7B-CCC9-445B-9FD1-04C4F9EC5BA7}" type="slidenum">
              <a:rPr lang="en-US" smtClean="0"/>
              <a:pPr/>
              <a:t>135</a:t>
            </a:fld>
            <a:endParaRPr lang="en-US" smtClean="0"/>
          </a:p>
        </p:txBody>
      </p:sp>
      <p:sp>
        <p:nvSpPr>
          <p:cNvPr id="275458" name="Rectangle 2"/>
          <p:cNvSpPr>
            <a:spLocks noGrp="1" noChangeArrowheads="1"/>
          </p:cNvSpPr>
          <p:nvPr>
            <p:ph type="title"/>
          </p:nvPr>
        </p:nvSpPr>
        <p:spPr/>
        <p:txBody>
          <a:bodyPr/>
          <a:lstStyle/>
          <a:p>
            <a:pPr>
              <a:defRPr/>
            </a:pPr>
            <a:r>
              <a:rPr lang="en-US"/>
              <a:t>Hash Functions</a:t>
            </a:r>
          </a:p>
        </p:txBody>
      </p:sp>
      <p:sp>
        <p:nvSpPr>
          <p:cNvPr id="75780" name="Rectangle 3"/>
          <p:cNvSpPr>
            <a:spLocks noGrp="1" noChangeArrowheads="1"/>
          </p:cNvSpPr>
          <p:nvPr>
            <p:ph type="body" idx="1"/>
          </p:nvPr>
        </p:nvSpPr>
        <p:spPr>
          <a:xfrm>
            <a:off x="857250" y="895350"/>
            <a:ext cx="7781925" cy="4884738"/>
          </a:xfrm>
        </p:spPr>
        <p:txBody>
          <a:bodyPr/>
          <a:lstStyle/>
          <a:p>
            <a:r>
              <a:rPr lang="en-US" smtClean="0"/>
              <a:t>Worst hash function maps all search-key values to the same bucket </a:t>
            </a:r>
            <a:r>
              <a:rPr lang="en-US" smtClean="0">
                <a:sym typeface="Wingdings" pitchFamily="2" charset="2"/>
              </a:rPr>
              <a:t></a:t>
            </a:r>
            <a:r>
              <a:rPr lang="en-US" smtClean="0"/>
              <a:t> access time proportional to the number of search-key values in the file.</a:t>
            </a:r>
          </a:p>
          <a:p>
            <a:endParaRPr lang="en-US" sz="900" smtClean="0"/>
          </a:p>
          <a:p>
            <a:r>
              <a:rPr lang="en-US" smtClean="0"/>
              <a:t>An ideal hash function is </a:t>
            </a:r>
            <a:r>
              <a:rPr lang="en-US" b="1" smtClean="0">
                <a:solidFill>
                  <a:schemeClr val="tx2"/>
                </a:solidFill>
              </a:rPr>
              <a:t>uniform</a:t>
            </a:r>
            <a:r>
              <a:rPr lang="en-US" i="1" smtClean="0"/>
              <a:t>,</a:t>
            </a:r>
            <a:r>
              <a:rPr lang="en-US" smtClean="0"/>
              <a:t> i.e., each bucket is assigned the same number of search-key values from the set of </a:t>
            </a:r>
            <a:r>
              <a:rPr lang="en-US" i="1" smtClean="0"/>
              <a:t>all</a:t>
            </a:r>
            <a:r>
              <a:rPr lang="en-US" smtClean="0"/>
              <a:t> possible values.</a:t>
            </a:r>
          </a:p>
          <a:p>
            <a:endParaRPr lang="en-US" sz="900" smtClean="0"/>
          </a:p>
          <a:p>
            <a:r>
              <a:rPr lang="en-US" smtClean="0"/>
              <a:t>Ideal hash function is </a:t>
            </a:r>
            <a:r>
              <a:rPr lang="en-US" b="1" smtClean="0">
                <a:solidFill>
                  <a:schemeClr val="tx2"/>
                </a:solidFill>
              </a:rPr>
              <a:t>random</a:t>
            </a:r>
            <a:r>
              <a:rPr lang="en-US" smtClean="0"/>
              <a:t>, so each bucket will have the same number of records assigned to it irrespective of the </a:t>
            </a:r>
            <a:r>
              <a:rPr lang="en-US" i="1" smtClean="0"/>
              <a:t>actual distribution</a:t>
            </a:r>
            <a:r>
              <a:rPr lang="en-US" smtClean="0"/>
              <a:t> of search-key values in the file.</a:t>
            </a:r>
          </a:p>
          <a:p>
            <a:endParaRPr lang="en-US" sz="900" smtClean="0"/>
          </a:p>
          <a:p>
            <a:r>
              <a:rPr lang="en-US" smtClean="0"/>
              <a:t>Typical hash functions perform computation on the internal binary representation of the search-key. </a:t>
            </a:r>
          </a:p>
          <a:p>
            <a:pPr lvl="1"/>
            <a:r>
              <a:rPr lang="en-US" sz="1800" smtClean="0"/>
              <a:t>For example, for a string search-key, the binary representations of all the characters in the string could be added and the sum modulo the number of buckets could be returned.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1"/>
          </p:nvPr>
        </p:nvSpPr>
        <p:spPr>
          <a:noFill/>
        </p:spPr>
        <p:txBody>
          <a:bodyPr/>
          <a:lstStyle/>
          <a:p>
            <a:fld id="{9205D474-E69E-4073-A971-EACFEC6AB7FF}" type="slidenum">
              <a:rPr lang="en-US" smtClean="0"/>
              <a:pPr/>
              <a:t>136</a:t>
            </a:fld>
            <a:endParaRPr lang="en-US" smtClean="0"/>
          </a:p>
        </p:txBody>
      </p:sp>
      <p:sp>
        <p:nvSpPr>
          <p:cNvPr id="280578" name="Rectangle 2"/>
          <p:cNvSpPr>
            <a:spLocks noGrp="1" noChangeArrowheads="1"/>
          </p:cNvSpPr>
          <p:nvPr>
            <p:ph type="title"/>
          </p:nvPr>
        </p:nvSpPr>
        <p:spPr/>
        <p:txBody>
          <a:bodyPr/>
          <a:lstStyle/>
          <a:p>
            <a:pPr>
              <a:defRPr/>
            </a:pPr>
            <a:r>
              <a:rPr lang="en-US"/>
              <a:t>Example of Hash Index</a:t>
            </a:r>
          </a:p>
        </p:txBody>
      </p:sp>
      <p:pic>
        <p:nvPicPr>
          <p:cNvPr id="79876" name="Picture 5"/>
          <p:cNvPicPr>
            <a:picLocks noChangeAspect="1" noChangeArrowheads="1"/>
          </p:cNvPicPr>
          <p:nvPr/>
        </p:nvPicPr>
        <p:blipFill>
          <a:blip r:embed="rId2"/>
          <a:srcRect l="11179" t="961" r="11359" b="961"/>
          <a:stretch>
            <a:fillRect/>
          </a:stretch>
        </p:blipFill>
        <p:spPr bwMode="auto">
          <a:xfrm>
            <a:off x="2057400" y="642918"/>
            <a:ext cx="5164138" cy="4905375"/>
          </a:xfrm>
          <a:prstGeom prst="rect">
            <a:avLst/>
          </a:prstGeom>
          <a:noFill/>
          <a:ln w="76200" cmpd="tri">
            <a:solidFill>
              <a:schemeClr val="tx2"/>
            </a:solidFill>
            <a:miter lim="800000"/>
            <a:headEnd/>
            <a:tailEnd/>
          </a:ln>
        </p:spPr>
      </p:pic>
      <p:sp>
        <p:nvSpPr>
          <p:cNvPr id="79877" name="Text Box 6"/>
          <p:cNvSpPr txBox="1">
            <a:spLocks noChangeArrowheads="1"/>
          </p:cNvSpPr>
          <p:nvPr/>
        </p:nvSpPr>
        <p:spPr bwMode="auto">
          <a:xfrm>
            <a:off x="1000100" y="5786454"/>
            <a:ext cx="6647974" cy="646331"/>
          </a:xfrm>
          <a:prstGeom prst="rect">
            <a:avLst/>
          </a:prstGeom>
          <a:noFill/>
          <a:ln w="9525">
            <a:noFill/>
            <a:miter lim="800000"/>
            <a:headEnd/>
            <a:tailEnd/>
          </a:ln>
        </p:spPr>
        <p:txBody>
          <a:bodyPr wrap="none">
            <a:spAutoFit/>
          </a:bodyPr>
          <a:lstStyle/>
          <a:p>
            <a:r>
              <a:rPr lang="en-US" dirty="0"/>
              <a:t>Hash function = sum of digits in account number modulo </a:t>
            </a:r>
            <a:r>
              <a:rPr lang="en-US" dirty="0" smtClean="0"/>
              <a:t>7</a:t>
            </a:r>
          </a:p>
          <a:p>
            <a:r>
              <a:rPr lang="en-US" dirty="0" smtClean="0"/>
              <a:t>Bucket 3 is called overflow bucket</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1"/>
          </p:nvPr>
        </p:nvSpPr>
        <p:spPr>
          <a:noFill/>
        </p:spPr>
        <p:txBody>
          <a:bodyPr/>
          <a:lstStyle/>
          <a:p>
            <a:fld id="{5587FD8B-F526-4088-9EE1-79392D245028}" type="slidenum">
              <a:rPr lang="en-US" smtClean="0"/>
              <a:pPr/>
              <a:t>137</a:t>
            </a:fld>
            <a:endParaRPr lang="en-US" smtClean="0"/>
          </a:p>
        </p:txBody>
      </p:sp>
      <p:sp>
        <p:nvSpPr>
          <p:cNvPr id="281602" name="Rectangle 2"/>
          <p:cNvSpPr>
            <a:spLocks noGrp="1" noChangeArrowheads="1"/>
          </p:cNvSpPr>
          <p:nvPr>
            <p:ph type="title"/>
          </p:nvPr>
        </p:nvSpPr>
        <p:spPr/>
        <p:txBody>
          <a:bodyPr/>
          <a:lstStyle/>
          <a:p>
            <a:pPr>
              <a:defRPr/>
            </a:pPr>
            <a:r>
              <a:rPr lang="en-US"/>
              <a:t>Deficiencies of Static Hashing</a:t>
            </a:r>
          </a:p>
        </p:txBody>
      </p:sp>
      <p:sp>
        <p:nvSpPr>
          <p:cNvPr id="80900" name="Rectangle 3"/>
          <p:cNvSpPr>
            <a:spLocks noGrp="1" noChangeArrowheads="1"/>
          </p:cNvSpPr>
          <p:nvPr>
            <p:ph type="body" idx="1"/>
          </p:nvPr>
        </p:nvSpPr>
        <p:spPr>
          <a:xfrm>
            <a:off x="990600" y="958850"/>
            <a:ext cx="7781925" cy="4913313"/>
          </a:xfrm>
        </p:spPr>
        <p:txBody>
          <a:bodyPr/>
          <a:lstStyle/>
          <a:p>
            <a:r>
              <a:rPr lang="en-US" smtClean="0"/>
              <a:t>In static hashing, function </a:t>
            </a:r>
            <a:r>
              <a:rPr lang="en-US" i="1" smtClean="0"/>
              <a:t>h</a:t>
            </a:r>
            <a:r>
              <a:rPr lang="en-US" smtClean="0"/>
              <a:t> maps search-key values to a </a:t>
            </a:r>
            <a:r>
              <a:rPr lang="en-US" b="1" smtClean="0"/>
              <a:t>fixed</a:t>
            </a:r>
            <a:r>
              <a:rPr lang="en-US" smtClean="0"/>
              <a:t> set  </a:t>
            </a:r>
            <a:r>
              <a:rPr lang="en-US" i="1" smtClean="0"/>
              <a:t>B</a:t>
            </a:r>
            <a:r>
              <a:rPr lang="en-US" smtClean="0"/>
              <a:t> of bucket addresses.</a:t>
            </a:r>
          </a:p>
          <a:p>
            <a:pPr lvl="1"/>
            <a:r>
              <a:rPr lang="en-US" sz="1800" smtClean="0"/>
              <a:t>Databases grow with time.  If initial number of buckets is too small, performance will degrade due to too much overflows.</a:t>
            </a:r>
          </a:p>
          <a:p>
            <a:pPr lvl="1"/>
            <a:r>
              <a:rPr lang="en-US" sz="1800" smtClean="0"/>
              <a:t>If file size at some point in the future is anticipated and number of buckets allocated accordingly, significant amount of space will be wasted initially.</a:t>
            </a:r>
          </a:p>
          <a:p>
            <a:pPr lvl="1"/>
            <a:r>
              <a:rPr lang="en-US" sz="1800" smtClean="0"/>
              <a:t>If database shrinks, again space will be wasted.</a:t>
            </a:r>
          </a:p>
          <a:p>
            <a:pPr lvl="1"/>
            <a:r>
              <a:rPr lang="en-US" sz="1800" smtClean="0"/>
              <a:t>One option is periodic re-organization of the file with a new hash function, but it is very expensive.</a:t>
            </a:r>
          </a:p>
          <a:p>
            <a:pPr lvl="1"/>
            <a:endParaRPr lang="en-US" smtClean="0"/>
          </a:p>
          <a:p>
            <a:r>
              <a:rPr lang="en-US" smtClean="0"/>
              <a:t>These problems can be avoided by using techniques that allow the number of buckets to be modified dynamically. </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1"/>
          </p:nvPr>
        </p:nvSpPr>
        <p:spPr>
          <a:noFill/>
        </p:spPr>
        <p:txBody>
          <a:bodyPr/>
          <a:lstStyle/>
          <a:p>
            <a:fld id="{E69F9268-C23D-4357-978C-34B257A29CC7}" type="slidenum">
              <a:rPr lang="en-US" smtClean="0"/>
              <a:pPr/>
              <a:t>138</a:t>
            </a:fld>
            <a:endParaRPr lang="en-US" smtClean="0"/>
          </a:p>
        </p:txBody>
      </p:sp>
      <p:sp>
        <p:nvSpPr>
          <p:cNvPr id="282626" name="Rectangle 2"/>
          <p:cNvSpPr>
            <a:spLocks noGrp="1" noChangeArrowheads="1"/>
          </p:cNvSpPr>
          <p:nvPr>
            <p:ph type="title"/>
          </p:nvPr>
        </p:nvSpPr>
        <p:spPr/>
        <p:txBody>
          <a:bodyPr/>
          <a:lstStyle/>
          <a:p>
            <a:pPr>
              <a:defRPr/>
            </a:pPr>
            <a:r>
              <a:rPr lang="en-US"/>
              <a:t>Dynamic Hashing</a:t>
            </a:r>
          </a:p>
        </p:txBody>
      </p:sp>
      <p:sp>
        <p:nvSpPr>
          <p:cNvPr id="81924" name="Rectangle 3"/>
          <p:cNvSpPr>
            <a:spLocks noGrp="1" noChangeArrowheads="1"/>
          </p:cNvSpPr>
          <p:nvPr>
            <p:ph type="body" idx="1"/>
          </p:nvPr>
        </p:nvSpPr>
        <p:spPr>
          <a:xfrm>
            <a:off x="952500" y="904875"/>
            <a:ext cx="7785100" cy="5422900"/>
          </a:xfrm>
        </p:spPr>
        <p:txBody>
          <a:bodyPr/>
          <a:lstStyle/>
          <a:p>
            <a:pPr>
              <a:lnSpc>
                <a:spcPct val="90000"/>
              </a:lnSpc>
            </a:pPr>
            <a:r>
              <a:rPr lang="en-US" smtClean="0"/>
              <a:t>Good for database that grows and shrinks in size</a:t>
            </a:r>
          </a:p>
          <a:p>
            <a:pPr>
              <a:lnSpc>
                <a:spcPct val="90000"/>
              </a:lnSpc>
            </a:pPr>
            <a:r>
              <a:rPr lang="en-US" smtClean="0"/>
              <a:t>Allows the hash function to be modified dynamically</a:t>
            </a:r>
          </a:p>
          <a:p>
            <a:pPr>
              <a:lnSpc>
                <a:spcPct val="90000"/>
              </a:lnSpc>
            </a:pPr>
            <a:r>
              <a:rPr lang="en-US" b="1" smtClean="0">
                <a:solidFill>
                  <a:schemeClr val="tx2"/>
                </a:solidFill>
              </a:rPr>
              <a:t>Extendable hashing</a:t>
            </a:r>
            <a:r>
              <a:rPr lang="en-US" smtClean="0"/>
              <a:t> – one form of dynamic hashing </a:t>
            </a:r>
          </a:p>
          <a:p>
            <a:pPr lvl="1">
              <a:lnSpc>
                <a:spcPct val="90000"/>
              </a:lnSpc>
            </a:pPr>
            <a:r>
              <a:rPr lang="en-US" sz="1800" smtClean="0"/>
              <a:t>Hash function generates values over a large range — typically </a:t>
            </a:r>
            <a:r>
              <a:rPr lang="en-US" sz="1800" i="1" smtClean="0"/>
              <a:t>b</a:t>
            </a:r>
            <a:r>
              <a:rPr lang="en-US" sz="1800" smtClean="0"/>
              <a:t>-bit integers, with </a:t>
            </a:r>
            <a:r>
              <a:rPr lang="en-US" sz="1800" i="1" smtClean="0"/>
              <a:t>b</a:t>
            </a:r>
            <a:r>
              <a:rPr lang="en-US" sz="1800" smtClean="0"/>
              <a:t> = 32.</a:t>
            </a:r>
          </a:p>
          <a:p>
            <a:pPr lvl="1">
              <a:lnSpc>
                <a:spcPct val="90000"/>
              </a:lnSpc>
            </a:pPr>
            <a:r>
              <a:rPr lang="en-US" sz="1800" smtClean="0"/>
              <a:t>At any time use only a prefix of the hash function to index into a table of bucket addresses.   </a:t>
            </a:r>
          </a:p>
          <a:p>
            <a:pPr lvl="1">
              <a:lnSpc>
                <a:spcPct val="90000"/>
              </a:lnSpc>
            </a:pPr>
            <a:r>
              <a:rPr lang="en-US" sz="1800" smtClean="0"/>
              <a:t>Let the length of the prefix be </a:t>
            </a:r>
            <a:r>
              <a:rPr lang="en-US" sz="1800" i="1" smtClean="0"/>
              <a:t>i</a:t>
            </a:r>
            <a:r>
              <a:rPr lang="en-US" sz="1800" smtClean="0"/>
              <a:t> bits,  0 </a:t>
            </a:r>
            <a:r>
              <a:rPr lang="en-US" sz="1800" smtClean="0">
                <a:sym typeface="Symbol" pitchFamily="18" charset="2"/>
              </a:rPr>
              <a:t> </a:t>
            </a:r>
            <a:r>
              <a:rPr lang="en-US" sz="1800" i="1" smtClean="0">
                <a:sym typeface="Symbol" pitchFamily="18" charset="2"/>
              </a:rPr>
              <a:t>i</a:t>
            </a:r>
            <a:r>
              <a:rPr lang="en-US" sz="1800" smtClean="0">
                <a:sym typeface="Symbol" pitchFamily="18" charset="2"/>
              </a:rPr>
              <a:t>  32.  </a:t>
            </a:r>
          </a:p>
          <a:p>
            <a:pPr lvl="1">
              <a:lnSpc>
                <a:spcPct val="90000"/>
              </a:lnSpc>
            </a:pPr>
            <a:r>
              <a:rPr lang="en-US" sz="1800" smtClean="0">
                <a:sym typeface="Symbol" pitchFamily="18" charset="2"/>
              </a:rPr>
              <a:t>Bucket address table size = 2</a:t>
            </a:r>
            <a:r>
              <a:rPr lang="en-US" sz="1800" baseline="30000" smtClean="0">
                <a:sym typeface="Symbol" pitchFamily="18" charset="2"/>
              </a:rPr>
              <a:t>i.</a:t>
            </a:r>
            <a:r>
              <a:rPr lang="en-US" sz="1800" smtClean="0">
                <a:sym typeface="Symbol" pitchFamily="18" charset="2"/>
              </a:rPr>
              <a:t>  Initially </a:t>
            </a:r>
            <a:r>
              <a:rPr lang="en-US" sz="1800" i="1" smtClean="0">
                <a:sym typeface="Symbol" pitchFamily="18" charset="2"/>
              </a:rPr>
              <a:t>i</a:t>
            </a:r>
            <a:r>
              <a:rPr lang="en-US" sz="1800" smtClean="0">
                <a:sym typeface="Symbol" pitchFamily="18" charset="2"/>
              </a:rPr>
              <a:t> = 0</a:t>
            </a:r>
          </a:p>
          <a:p>
            <a:pPr lvl="1">
              <a:lnSpc>
                <a:spcPct val="90000"/>
              </a:lnSpc>
            </a:pPr>
            <a:r>
              <a:rPr lang="en-US" sz="1800" smtClean="0">
                <a:sym typeface="Symbol" pitchFamily="18" charset="2"/>
              </a:rPr>
              <a:t>Value of </a:t>
            </a:r>
            <a:r>
              <a:rPr lang="en-US" sz="1800" i="1" smtClean="0">
                <a:sym typeface="Symbol" pitchFamily="18" charset="2"/>
              </a:rPr>
              <a:t>i</a:t>
            </a:r>
            <a:r>
              <a:rPr lang="en-US" sz="1800" smtClean="0">
                <a:sym typeface="Symbol" pitchFamily="18" charset="2"/>
              </a:rPr>
              <a:t> grows and shrinks as the size of the database grows and shrinks.</a:t>
            </a:r>
          </a:p>
          <a:p>
            <a:pPr lvl="1">
              <a:lnSpc>
                <a:spcPct val="90000"/>
              </a:lnSpc>
            </a:pPr>
            <a:r>
              <a:rPr lang="en-US" sz="1800" smtClean="0"/>
              <a:t>Multiple entries in the bucket address table may point to the same bucket. </a:t>
            </a:r>
          </a:p>
          <a:p>
            <a:pPr lvl="1">
              <a:lnSpc>
                <a:spcPct val="90000"/>
              </a:lnSpc>
            </a:pPr>
            <a:r>
              <a:rPr lang="en-US" sz="1800" smtClean="0"/>
              <a:t>Thus, a</a:t>
            </a:r>
            <a:r>
              <a:rPr lang="en-US" sz="1800" smtClean="0">
                <a:sym typeface="Symbol" pitchFamily="18" charset="2"/>
              </a:rPr>
              <a:t>ctual number of buckets is &lt; 2</a:t>
            </a:r>
            <a:r>
              <a:rPr lang="en-US" sz="1800" i="1" baseline="30000" smtClean="0">
                <a:sym typeface="Symbol" pitchFamily="18" charset="2"/>
              </a:rPr>
              <a:t>i</a:t>
            </a:r>
            <a:endParaRPr lang="en-US" sz="1800" smtClean="0">
              <a:sym typeface="Symbol" pitchFamily="18" charset="2"/>
            </a:endParaRPr>
          </a:p>
          <a:p>
            <a:pPr lvl="2">
              <a:lnSpc>
                <a:spcPct val="90000"/>
              </a:lnSpc>
            </a:pPr>
            <a:r>
              <a:rPr lang="en-US" sz="1800" smtClean="0">
                <a:sym typeface="Symbol" pitchFamily="18" charset="2"/>
              </a:rPr>
              <a:t>The number of buckets also changes dynamically due to coalescing and splitting of buckets. </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1"/>
          </p:nvPr>
        </p:nvSpPr>
        <p:spPr>
          <a:noFill/>
        </p:spPr>
        <p:txBody>
          <a:bodyPr/>
          <a:lstStyle/>
          <a:p>
            <a:fld id="{3F29553D-B1C9-46EE-B580-BCBAD555296B}" type="slidenum">
              <a:rPr lang="en-US" smtClean="0"/>
              <a:pPr/>
              <a:t>139</a:t>
            </a:fld>
            <a:endParaRPr lang="en-US" smtClean="0"/>
          </a:p>
        </p:txBody>
      </p:sp>
      <p:sp>
        <p:nvSpPr>
          <p:cNvPr id="283650" name="Rectangle 2"/>
          <p:cNvSpPr>
            <a:spLocks noGrp="1" noChangeArrowheads="1"/>
          </p:cNvSpPr>
          <p:nvPr>
            <p:ph type="title"/>
          </p:nvPr>
        </p:nvSpPr>
        <p:spPr/>
        <p:txBody>
          <a:bodyPr/>
          <a:lstStyle/>
          <a:p>
            <a:pPr>
              <a:defRPr/>
            </a:pPr>
            <a:r>
              <a:rPr lang="en-US"/>
              <a:t>General Extendable Hash Structure </a:t>
            </a:r>
          </a:p>
        </p:txBody>
      </p:sp>
      <p:pic>
        <p:nvPicPr>
          <p:cNvPr id="82948" name="Picture 5"/>
          <p:cNvPicPr>
            <a:picLocks noChangeAspect="1" noChangeArrowheads="1"/>
          </p:cNvPicPr>
          <p:nvPr/>
        </p:nvPicPr>
        <p:blipFill>
          <a:blip r:embed="rId2"/>
          <a:srcRect l="2132" t="7236" r="1938" b="8269"/>
          <a:stretch>
            <a:fillRect/>
          </a:stretch>
        </p:blipFill>
        <p:spPr bwMode="auto">
          <a:xfrm>
            <a:off x="1130300" y="939800"/>
            <a:ext cx="6767513" cy="4097338"/>
          </a:xfrm>
          <a:prstGeom prst="rect">
            <a:avLst/>
          </a:prstGeom>
          <a:noFill/>
          <a:ln w="76200" cmpd="tri">
            <a:solidFill>
              <a:schemeClr val="tx2"/>
            </a:solidFill>
            <a:miter lim="800000"/>
            <a:headEnd/>
            <a:tailEnd/>
          </a:ln>
        </p:spPr>
      </p:pic>
      <p:sp>
        <p:nvSpPr>
          <p:cNvPr id="82949" name="Text Box 6"/>
          <p:cNvSpPr txBox="1">
            <a:spLocks noChangeArrowheads="1"/>
          </p:cNvSpPr>
          <p:nvPr/>
        </p:nvSpPr>
        <p:spPr bwMode="auto">
          <a:xfrm>
            <a:off x="188913" y="5181600"/>
            <a:ext cx="8766175" cy="1477963"/>
          </a:xfrm>
          <a:prstGeom prst="rect">
            <a:avLst/>
          </a:prstGeom>
          <a:noFill/>
          <a:ln w="9525">
            <a:noFill/>
            <a:miter lim="800000"/>
            <a:headEnd/>
            <a:tailEnd/>
          </a:ln>
        </p:spPr>
        <p:txBody>
          <a:bodyPr anchor="ctr">
            <a:spAutoFit/>
          </a:bodyPr>
          <a:lstStyle/>
          <a:p>
            <a:pPr algn="ctr">
              <a:spcBef>
                <a:spcPct val="50000"/>
              </a:spcBef>
            </a:pPr>
            <a:r>
              <a:rPr lang="en-US"/>
              <a:t>Each bucket is associated with an integer giving the length of the common hash prefix. In this structure, </a:t>
            </a:r>
            <a:r>
              <a:rPr lang="en-US" i="1"/>
              <a:t>i</a:t>
            </a:r>
            <a:r>
              <a:rPr lang="en-US" baseline="-25000"/>
              <a:t>2</a:t>
            </a:r>
            <a:r>
              <a:rPr lang="en-US"/>
              <a:t> = </a:t>
            </a:r>
            <a:r>
              <a:rPr lang="en-US" i="1"/>
              <a:t>i</a:t>
            </a:r>
            <a:r>
              <a:rPr lang="en-US" baseline="-25000"/>
              <a:t>3</a:t>
            </a:r>
            <a:r>
              <a:rPr lang="en-US"/>
              <a:t> = </a:t>
            </a:r>
            <a:r>
              <a:rPr lang="en-US" i="1"/>
              <a:t>i</a:t>
            </a:r>
            <a:r>
              <a:rPr lang="en-US"/>
              <a:t>, whereas </a:t>
            </a:r>
            <a:r>
              <a:rPr lang="en-US" i="1"/>
              <a:t>i</a:t>
            </a:r>
            <a:r>
              <a:rPr lang="en-US" baseline="-25000"/>
              <a:t>1</a:t>
            </a:r>
            <a:r>
              <a:rPr lang="en-US"/>
              <a:t> = </a:t>
            </a:r>
            <a:r>
              <a:rPr lang="en-US" i="1"/>
              <a:t>i </a:t>
            </a:r>
            <a:r>
              <a:rPr lang="en-US"/>
              <a:t>– 1 </a:t>
            </a:r>
          </a:p>
          <a:p>
            <a:pPr algn="ctr">
              <a:spcBef>
                <a:spcPct val="50000"/>
              </a:spcBef>
            </a:pPr>
            <a:r>
              <a:rPr lang="en-US"/>
              <a:t>The number of bucket address table entries that point to bucket </a:t>
            </a:r>
            <a:r>
              <a:rPr lang="en-US" i="1"/>
              <a:t>j</a:t>
            </a:r>
            <a:r>
              <a:rPr lang="en-US"/>
              <a:t> is 2</a:t>
            </a:r>
            <a:r>
              <a:rPr lang="en-US" baseline="30000"/>
              <a:t>(</a:t>
            </a:r>
            <a:r>
              <a:rPr lang="en-US" i="1" baseline="30000"/>
              <a:t>i</a:t>
            </a:r>
            <a:r>
              <a:rPr lang="en-US" baseline="30000"/>
              <a:t>-</a:t>
            </a:r>
            <a:r>
              <a:rPr lang="en-US" i="1" baseline="30000"/>
              <a:t>ij</a:t>
            </a:r>
            <a:r>
              <a:rPr lang="en-US" baseline="30000"/>
              <a:t>)</a:t>
            </a:r>
            <a:r>
              <a:rPr lang="en-US"/>
              <a:t> </a:t>
            </a:r>
          </a:p>
          <a:p>
            <a:pPr algn="ctr">
              <a:spcBef>
                <a:spcPct val="50000"/>
              </a:spcBef>
            </a:pPr>
            <a:r>
              <a:rPr lang="en-US"/>
              <a:t>(see next slide for details)</a:t>
            </a:r>
          </a:p>
        </p:txBody>
      </p:sp>
      <p:sp>
        <p:nvSpPr>
          <p:cNvPr id="82950" name="Text Box 7"/>
          <p:cNvSpPr txBox="1">
            <a:spLocks noChangeArrowheads="1"/>
          </p:cNvSpPr>
          <p:nvPr/>
        </p:nvSpPr>
        <p:spPr bwMode="auto">
          <a:xfrm>
            <a:off x="112713" y="973138"/>
            <a:ext cx="1216025" cy="825500"/>
          </a:xfrm>
          <a:prstGeom prst="rect">
            <a:avLst/>
          </a:prstGeom>
          <a:noFill/>
          <a:ln w="9525">
            <a:noFill/>
            <a:miter lim="800000"/>
            <a:headEnd/>
            <a:tailEnd/>
          </a:ln>
        </p:spPr>
        <p:txBody>
          <a:bodyPr>
            <a:spAutoFit/>
          </a:bodyPr>
          <a:lstStyle/>
          <a:p>
            <a:r>
              <a:rPr lang="en-US" sz="1600"/>
              <a:t>Length of prefix, </a:t>
            </a:r>
          </a:p>
          <a:p>
            <a:r>
              <a:rPr lang="en-US" sz="1600" i="1"/>
              <a:t>i</a:t>
            </a:r>
            <a:r>
              <a:rPr lang="en-US" sz="1600"/>
              <a:t> = 2 bits</a:t>
            </a:r>
          </a:p>
        </p:txBody>
      </p:sp>
      <p:sp>
        <p:nvSpPr>
          <p:cNvPr id="82951" name="Text Box 8"/>
          <p:cNvSpPr txBox="1">
            <a:spLocks noChangeArrowheads="1"/>
          </p:cNvSpPr>
          <p:nvPr/>
        </p:nvSpPr>
        <p:spPr bwMode="auto">
          <a:xfrm>
            <a:off x="1293813" y="3854450"/>
            <a:ext cx="2228850" cy="366713"/>
          </a:xfrm>
          <a:prstGeom prst="rect">
            <a:avLst/>
          </a:prstGeom>
          <a:noFill/>
          <a:ln w="9525">
            <a:noFill/>
            <a:miter lim="800000"/>
            <a:headEnd/>
            <a:tailEnd/>
          </a:ln>
        </p:spPr>
        <p:txBody>
          <a:bodyPr wrap="none">
            <a:spAutoFit/>
          </a:bodyPr>
          <a:lstStyle/>
          <a:p>
            <a:r>
              <a:rPr lang="en-US"/>
              <a:t>Size of table = 2</a:t>
            </a:r>
            <a:r>
              <a:rPr lang="en-US" baseline="30000"/>
              <a:t>i </a:t>
            </a:r>
            <a:r>
              <a:rPr lang="en-US"/>
              <a:t>= 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Mapping Cardinalities</a:t>
            </a:r>
          </a:p>
        </p:txBody>
      </p:sp>
      <p:sp>
        <p:nvSpPr>
          <p:cNvPr id="25603" name="Rectangle 3"/>
          <p:cNvSpPr>
            <a:spLocks noGrp="1" noChangeArrowheads="1"/>
          </p:cNvSpPr>
          <p:nvPr>
            <p:ph type="body" idx="1"/>
          </p:nvPr>
        </p:nvSpPr>
        <p:spPr>
          <a:xfrm>
            <a:off x="833438" y="1803400"/>
            <a:ext cx="7505700" cy="4811713"/>
          </a:xfrm>
        </p:spPr>
        <p:txBody>
          <a:bodyPr/>
          <a:lstStyle/>
          <a:p>
            <a:pPr eaLnBrk="1" hangingPunct="1"/>
            <a:r>
              <a:rPr lang="en-US" sz="2400" smtClean="0"/>
              <a:t>Express the number of entities to which another entity can be associated via a relationship set.</a:t>
            </a:r>
          </a:p>
          <a:p>
            <a:pPr eaLnBrk="1" hangingPunct="1"/>
            <a:endParaRPr lang="en-US" sz="2400" smtClean="0"/>
          </a:p>
          <a:p>
            <a:pPr eaLnBrk="1" hangingPunct="1"/>
            <a:r>
              <a:rPr lang="en-US" sz="2400" smtClean="0"/>
              <a:t>Most useful in describing binary relationship sets.</a:t>
            </a:r>
          </a:p>
          <a:p>
            <a:pPr eaLnBrk="1" hangingPunct="1"/>
            <a:endParaRPr lang="en-US" sz="2400" smtClean="0"/>
          </a:p>
          <a:p>
            <a:pPr eaLnBrk="1" hangingPunct="1"/>
            <a:r>
              <a:rPr lang="en-US" sz="2400" smtClean="0"/>
              <a:t>For a binary relationship set the mapping cardinality must be one of the following types:</a:t>
            </a:r>
          </a:p>
          <a:p>
            <a:pPr lvl="1" eaLnBrk="1" hangingPunct="1"/>
            <a:r>
              <a:rPr lang="en-US" sz="2400" smtClean="0"/>
              <a:t>One to one</a:t>
            </a:r>
          </a:p>
          <a:p>
            <a:pPr lvl="1" eaLnBrk="1" hangingPunct="1"/>
            <a:r>
              <a:rPr lang="en-US" sz="2400" smtClean="0"/>
              <a:t>One to many</a:t>
            </a:r>
          </a:p>
          <a:p>
            <a:pPr lvl="1" eaLnBrk="1" hangingPunct="1"/>
            <a:r>
              <a:rPr lang="en-US" sz="2400" smtClean="0"/>
              <a:t>Many to one</a:t>
            </a:r>
          </a:p>
          <a:p>
            <a:pPr lvl="1" eaLnBrk="1" hangingPunct="1"/>
            <a:r>
              <a:rPr lang="en-US" sz="2400" smtClean="0"/>
              <a:t>Many to many </a:t>
            </a:r>
          </a:p>
        </p:txBody>
      </p:sp>
      <p:sp>
        <p:nvSpPr>
          <p:cNvPr id="2560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735CED1-AC8A-4986-A116-81CC4E5C535C}" type="slidenum">
              <a:rPr lang="en-US" sz="1400"/>
              <a:pPr algn="r" eaLnBrk="1" hangingPunct="1"/>
              <a:t>14</a:t>
            </a:fld>
            <a:endParaRPr lang="en-US" sz="140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1"/>
          </p:nvPr>
        </p:nvSpPr>
        <p:spPr>
          <a:noFill/>
        </p:spPr>
        <p:txBody>
          <a:bodyPr/>
          <a:lstStyle/>
          <a:p>
            <a:fld id="{6B3B1E33-A9BE-4629-8E6C-E62BB8A7774D}" type="slidenum">
              <a:rPr lang="en-US" smtClean="0"/>
              <a:pPr/>
              <a:t>140</a:t>
            </a:fld>
            <a:endParaRPr lang="en-US" smtClean="0"/>
          </a:p>
        </p:txBody>
      </p:sp>
      <p:sp>
        <p:nvSpPr>
          <p:cNvPr id="284674" name="Rectangle 2"/>
          <p:cNvSpPr>
            <a:spLocks noGrp="1" noChangeArrowheads="1"/>
          </p:cNvSpPr>
          <p:nvPr>
            <p:ph type="title"/>
          </p:nvPr>
        </p:nvSpPr>
        <p:spPr/>
        <p:txBody>
          <a:bodyPr/>
          <a:lstStyle/>
          <a:p>
            <a:pPr>
              <a:defRPr/>
            </a:pPr>
            <a:r>
              <a:rPr lang="en-US"/>
              <a:t>Use of Extendable Hash Structure</a:t>
            </a:r>
          </a:p>
        </p:txBody>
      </p:sp>
      <p:sp>
        <p:nvSpPr>
          <p:cNvPr id="83972" name="Rectangle 3"/>
          <p:cNvSpPr>
            <a:spLocks noGrp="1" noChangeArrowheads="1"/>
          </p:cNvSpPr>
          <p:nvPr>
            <p:ph type="body" idx="1"/>
          </p:nvPr>
        </p:nvSpPr>
        <p:spPr>
          <a:xfrm>
            <a:off x="757238" y="815975"/>
            <a:ext cx="7929562" cy="5280025"/>
          </a:xfrm>
        </p:spPr>
        <p:txBody>
          <a:bodyPr/>
          <a:lstStyle/>
          <a:p>
            <a:pPr>
              <a:defRPr/>
            </a:pPr>
            <a:r>
              <a:rPr lang="en-US" dirty="0" smtClean="0"/>
              <a:t>Each bucket </a:t>
            </a:r>
            <a:r>
              <a:rPr lang="en-US" i="1" dirty="0" smtClean="0"/>
              <a:t>j</a:t>
            </a:r>
            <a:r>
              <a:rPr lang="en-US" dirty="0" smtClean="0"/>
              <a:t> stores a value </a:t>
            </a:r>
            <a:r>
              <a:rPr lang="en-US" i="1" dirty="0" err="1" smtClean="0"/>
              <a:t>i</a:t>
            </a:r>
            <a:r>
              <a:rPr lang="en-US" i="1" baseline="-25000" dirty="0" err="1" smtClean="0"/>
              <a:t>j</a:t>
            </a:r>
            <a:r>
              <a:rPr lang="en-US" i="1" dirty="0" smtClean="0"/>
              <a:t>; </a:t>
            </a:r>
            <a:r>
              <a:rPr lang="en-US" dirty="0" smtClean="0"/>
              <a:t>all the entries that point to the same bucket have the same values on the first </a:t>
            </a:r>
            <a:r>
              <a:rPr lang="en-US" i="1" dirty="0" err="1" smtClean="0"/>
              <a:t>i</a:t>
            </a:r>
            <a:r>
              <a:rPr lang="en-US" i="1" baseline="-25000" dirty="0" err="1" smtClean="0"/>
              <a:t>j</a:t>
            </a:r>
            <a:r>
              <a:rPr lang="en-US" dirty="0" smtClean="0"/>
              <a:t> bits.</a:t>
            </a:r>
            <a:r>
              <a:rPr lang="en-US" i="1" dirty="0" smtClean="0"/>
              <a:t> </a:t>
            </a:r>
          </a:p>
          <a:p>
            <a:pPr>
              <a:defRPr/>
            </a:pPr>
            <a:endParaRPr lang="en-US" dirty="0" smtClean="0"/>
          </a:p>
          <a:p>
            <a:pPr>
              <a:defRPr/>
            </a:pPr>
            <a:r>
              <a:rPr lang="en-US" dirty="0" smtClean="0"/>
              <a:t>To locate the bucket containing search-key </a:t>
            </a:r>
            <a:r>
              <a:rPr lang="en-US" i="1" dirty="0" err="1" smtClean="0"/>
              <a:t>K</a:t>
            </a:r>
            <a:r>
              <a:rPr lang="en-US" i="1" baseline="-25000" dirty="0" err="1" smtClean="0"/>
              <a:t>j</a:t>
            </a:r>
            <a:r>
              <a:rPr lang="en-US" dirty="0" smtClean="0"/>
              <a:t>:</a:t>
            </a:r>
          </a:p>
          <a:p>
            <a:pPr lvl="1">
              <a:buFont typeface="Wingdings" pitchFamily="2" charset="2"/>
              <a:buNone/>
              <a:defRPr/>
            </a:pPr>
            <a:r>
              <a:rPr lang="en-US" sz="1800" dirty="0" smtClean="0"/>
              <a:t>1. Compute </a:t>
            </a:r>
            <a:r>
              <a:rPr lang="en-US" sz="1800" i="1" dirty="0" smtClean="0"/>
              <a:t>h(</a:t>
            </a:r>
            <a:r>
              <a:rPr lang="en-US" sz="1800" i="1" dirty="0" err="1" smtClean="0"/>
              <a:t>K</a:t>
            </a:r>
            <a:r>
              <a:rPr lang="en-US" sz="1800" i="1" baseline="-25000" dirty="0" err="1" smtClean="0"/>
              <a:t>j</a:t>
            </a:r>
            <a:r>
              <a:rPr lang="en-US" sz="1800" i="1" dirty="0" smtClean="0"/>
              <a:t>) = X</a:t>
            </a:r>
            <a:endParaRPr lang="en-US" sz="1800" dirty="0" smtClean="0"/>
          </a:p>
          <a:p>
            <a:pPr marL="800100" lvl="1" indent="-342900">
              <a:buFont typeface="Wingdings" pitchFamily="2" charset="2"/>
              <a:buAutoNum type="arabicPeriod" startAt="2"/>
              <a:defRPr/>
            </a:pPr>
            <a:r>
              <a:rPr lang="en-US" sz="1800" dirty="0" smtClean="0"/>
              <a:t>Use the first </a:t>
            </a:r>
            <a:r>
              <a:rPr lang="en-US" sz="1800" i="1" dirty="0" err="1" smtClean="0"/>
              <a:t>i</a:t>
            </a:r>
            <a:r>
              <a:rPr lang="en-US" sz="1800" dirty="0" smtClean="0"/>
              <a:t> high order bits of </a:t>
            </a:r>
            <a:r>
              <a:rPr lang="en-US" sz="1800" i="1" dirty="0" smtClean="0"/>
              <a:t>X</a:t>
            </a:r>
            <a:r>
              <a:rPr lang="en-US" sz="1800" dirty="0" smtClean="0"/>
              <a:t> as a displacement into bucket address table, and follow the pointer to appropriate bucket</a:t>
            </a:r>
          </a:p>
          <a:p>
            <a:pPr marL="800100" lvl="1" indent="-342900">
              <a:buFont typeface="Wingdings" pitchFamily="2" charset="2"/>
              <a:buAutoNum type="arabicPeriod" startAt="2"/>
              <a:defRPr/>
            </a:pPr>
            <a:endParaRPr lang="en-US" sz="1800" dirty="0" smtClean="0"/>
          </a:p>
          <a:p>
            <a:pPr>
              <a:defRPr/>
            </a:pPr>
            <a:r>
              <a:rPr lang="en-US" dirty="0" smtClean="0"/>
              <a:t>To insert a record with search-key value </a:t>
            </a:r>
            <a:r>
              <a:rPr lang="en-US" i="1" dirty="0" err="1" smtClean="0"/>
              <a:t>K</a:t>
            </a:r>
            <a:r>
              <a:rPr lang="en-US" i="1" baseline="-25000" dirty="0" err="1" smtClean="0"/>
              <a:t>j</a:t>
            </a:r>
            <a:r>
              <a:rPr lang="en-US" dirty="0" smtClean="0"/>
              <a:t> </a:t>
            </a:r>
          </a:p>
          <a:p>
            <a:pPr lvl="1">
              <a:defRPr/>
            </a:pPr>
            <a:r>
              <a:rPr lang="en-US" sz="1800" dirty="0" smtClean="0"/>
              <a:t>Follow same procedure as look-up and locate the bucket, say </a:t>
            </a:r>
            <a:r>
              <a:rPr lang="en-US" sz="1800" i="1" dirty="0" smtClean="0"/>
              <a:t>j</a:t>
            </a:r>
            <a:r>
              <a:rPr lang="en-US" sz="1800" dirty="0" smtClean="0"/>
              <a:t>.  </a:t>
            </a:r>
          </a:p>
          <a:p>
            <a:pPr lvl="1">
              <a:defRPr/>
            </a:pPr>
            <a:r>
              <a:rPr lang="en-US" sz="1800" dirty="0" smtClean="0"/>
              <a:t>If there is room in the bucket </a:t>
            </a:r>
            <a:r>
              <a:rPr lang="en-US" sz="1800" i="1" dirty="0" smtClean="0"/>
              <a:t>j</a:t>
            </a:r>
            <a:r>
              <a:rPr lang="en-US" sz="1800" dirty="0" smtClean="0"/>
              <a:t> insert record in the bucket.  </a:t>
            </a:r>
          </a:p>
          <a:p>
            <a:pPr lvl="1">
              <a:defRPr/>
            </a:pPr>
            <a:r>
              <a:rPr lang="en-US" sz="1800" dirty="0" smtClean="0"/>
              <a:t>Else the bucket must be split and insertion re-attempted (next slide.)</a:t>
            </a:r>
          </a:p>
          <a:p>
            <a:pPr lvl="2">
              <a:defRPr/>
            </a:pPr>
            <a:r>
              <a:rPr lang="en-US" sz="1800" dirty="0" smtClean="0"/>
              <a:t>Overflow buckets used instead in some cases (will see shortly)</a:t>
            </a:r>
          </a:p>
          <a:p>
            <a:pPr>
              <a:buFont typeface="Monotype Sorts" pitchFamily="2" charset="2"/>
              <a:buNone/>
              <a:defRPr/>
            </a:pPr>
            <a:r>
              <a:rPr lang="en-US" sz="1800" dirty="0" smtClean="0"/>
              <a:t>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1"/>
          </p:nvPr>
        </p:nvSpPr>
        <p:spPr>
          <a:noFill/>
        </p:spPr>
        <p:txBody>
          <a:bodyPr/>
          <a:lstStyle/>
          <a:p>
            <a:fld id="{7BA463B1-B0BA-4F31-9FED-827DB1D8255D}" type="slidenum">
              <a:rPr lang="en-US" smtClean="0"/>
              <a:pPr/>
              <a:t>141</a:t>
            </a:fld>
            <a:endParaRPr lang="en-US" smtClean="0"/>
          </a:p>
        </p:txBody>
      </p:sp>
      <p:sp>
        <p:nvSpPr>
          <p:cNvPr id="285698" name="Rectangle 2"/>
          <p:cNvSpPr>
            <a:spLocks noGrp="1" noChangeArrowheads="1"/>
          </p:cNvSpPr>
          <p:nvPr>
            <p:ph type="title"/>
          </p:nvPr>
        </p:nvSpPr>
        <p:spPr/>
        <p:txBody>
          <a:bodyPr/>
          <a:lstStyle/>
          <a:p>
            <a:pPr>
              <a:defRPr/>
            </a:pPr>
            <a:r>
              <a:rPr lang="en-US"/>
              <a:t>Updates in Extendable Hash Structure </a:t>
            </a:r>
          </a:p>
        </p:txBody>
      </p:sp>
      <p:sp>
        <p:nvSpPr>
          <p:cNvPr id="84996" name="Rectangle 3"/>
          <p:cNvSpPr>
            <a:spLocks noGrp="1" noChangeArrowheads="1"/>
          </p:cNvSpPr>
          <p:nvPr>
            <p:ph type="body" idx="1"/>
          </p:nvPr>
        </p:nvSpPr>
        <p:spPr>
          <a:xfrm>
            <a:off x="695325" y="1187450"/>
            <a:ext cx="7742238" cy="5000625"/>
          </a:xfrm>
        </p:spPr>
        <p:txBody>
          <a:bodyPr/>
          <a:lstStyle/>
          <a:p>
            <a:r>
              <a:rPr lang="en-US" smtClean="0"/>
              <a:t>If </a:t>
            </a:r>
            <a:r>
              <a:rPr lang="en-US" i="1" smtClean="0"/>
              <a:t>i</a:t>
            </a:r>
            <a:r>
              <a:rPr lang="en-US" smtClean="0"/>
              <a:t> &gt; </a:t>
            </a:r>
            <a:r>
              <a:rPr lang="en-US" i="1" smtClean="0"/>
              <a:t>i</a:t>
            </a:r>
            <a:r>
              <a:rPr lang="en-US" i="1" baseline="-25000" smtClean="0"/>
              <a:t>j</a:t>
            </a:r>
            <a:r>
              <a:rPr lang="en-US" smtClean="0"/>
              <a:t> (more than one pointer to bucket </a:t>
            </a:r>
            <a:r>
              <a:rPr lang="en-US" i="1" smtClean="0"/>
              <a:t>j</a:t>
            </a:r>
            <a:r>
              <a:rPr lang="en-US" smtClean="0"/>
              <a:t>)</a:t>
            </a:r>
          </a:p>
          <a:p>
            <a:pPr lvl="1"/>
            <a:r>
              <a:rPr lang="en-US" sz="1800" smtClean="0"/>
              <a:t>allocate a new bucket </a:t>
            </a:r>
            <a:r>
              <a:rPr lang="en-US" sz="1800" i="1" smtClean="0"/>
              <a:t>z</a:t>
            </a:r>
            <a:r>
              <a:rPr lang="en-US" sz="1800" smtClean="0"/>
              <a:t>, and set </a:t>
            </a:r>
            <a:r>
              <a:rPr lang="en-US" sz="1800" i="1" smtClean="0"/>
              <a:t>i</a:t>
            </a:r>
            <a:r>
              <a:rPr lang="en-US" sz="1800" i="1" baseline="-25000" smtClean="0"/>
              <a:t>j</a:t>
            </a:r>
            <a:r>
              <a:rPr lang="en-US" sz="1800" i="1" smtClean="0"/>
              <a:t> </a:t>
            </a:r>
            <a:r>
              <a:rPr lang="en-US" sz="1800" smtClean="0"/>
              <a:t>and </a:t>
            </a:r>
            <a:r>
              <a:rPr lang="en-US" sz="1800" i="1" smtClean="0"/>
              <a:t>i</a:t>
            </a:r>
            <a:r>
              <a:rPr lang="en-US" sz="1800" i="1" baseline="-25000" smtClean="0"/>
              <a:t>z</a:t>
            </a:r>
            <a:r>
              <a:rPr lang="en-US" sz="1800" smtClean="0"/>
              <a:t> to the old </a:t>
            </a:r>
            <a:r>
              <a:rPr lang="en-US" sz="1800" i="1" smtClean="0"/>
              <a:t>i</a:t>
            </a:r>
            <a:r>
              <a:rPr lang="en-US" sz="1800" i="1" baseline="-25000" smtClean="0"/>
              <a:t>j</a:t>
            </a:r>
            <a:r>
              <a:rPr lang="en-US" sz="1800" smtClean="0"/>
              <a:t> + 1.</a:t>
            </a:r>
          </a:p>
          <a:p>
            <a:pPr lvl="1"/>
            <a:r>
              <a:rPr lang="en-US" sz="1800" smtClean="0"/>
              <a:t>make the second half of the bucket address table entries pointing to </a:t>
            </a:r>
            <a:r>
              <a:rPr lang="en-US" sz="1800" i="1" smtClean="0"/>
              <a:t>j</a:t>
            </a:r>
            <a:r>
              <a:rPr lang="en-US" sz="1800" smtClean="0"/>
              <a:t> to point to </a:t>
            </a:r>
            <a:r>
              <a:rPr lang="en-US" sz="1800" i="1" smtClean="0"/>
              <a:t>z</a:t>
            </a:r>
          </a:p>
          <a:p>
            <a:pPr lvl="1"/>
            <a:r>
              <a:rPr lang="en-US" sz="1800" smtClean="0"/>
              <a:t>remove and reinsert each record in bucket </a:t>
            </a:r>
            <a:r>
              <a:rPr lang="en-US" sz="1800" i="1" smtClean="0"/>
              <a:t>j.</a:t>
            </a:r>
          </a:p>
          <a:p>
            <a:pPr lvl="1"/>
            <a:r>
              <a:rPr lang="en-US" sz="1800" smtClean="0"/>
              <a:t>recompute new bucket for </a:t>
            </a:r>
            <a:r>
              <a:rPr lang="en-US" sz="1800" i="1" smtClean="0"/>
              <a:t>K</a:t>
            </a:r>
            <a:r>
              <a:rPr lang="en-US" sz="1800" i="1" baseline="-25000" smtClean="0"/>
              <a:t>j</a:t>
            </a:r>
            <a:r>
              <a:rPr lang="en-US" sz="1800" i="1" smtClean="0"/>
              <a:t> </a:t>
            </a:r>
            <a:r>
              <a:rPr lang="en-US" sz="1800" smtClean="0"/>
              <a:t>and insert record in the bucket (further splitting is required if the bucket is still full)</a:t>
            </a:r>
          </a:p>
          <a:p>
            <a:r>
              <a:rPr lang="en-US" smtClean="0"/>
              <a:t>If </a:t>
            </a:r>
            <a:r>
              <a:rPr lang="en-US" i="1" smtClean="0"/>
              <a:t>i = i</a:t>
            </a:r>
            <a:r>
              <a:rPr lang="en-US" i="1" baseline="-25000" smtClean="0"/>
              <a:t>j</a:t>
            </a:r>
            <a:r>
              <a:rPr lang="en-US" i="1" smtClean="0"/>
              <a:t> </a:t>
            </a:r>
            <a:r>
              <a:rPr lang="en-US" smtClean="0"/>
              <a:t>(only one pointer to bucket </a:t>
            </a:r>
            <a:r>
              <a:rPr lang="en-US" i="1" smtClean="0"/>
              <a:t>j</a:t>
            </a:r>
            <a:r>
              <a:rPr lang="en-US" smtClean="0"/>
              <a:t>)</a:t>
            </a:r>
          </a:p>
          <a:p>
            <a:pPr lvl="1"/>
            <a:r>
              <a:rPr lang="en-US" sz="1800" smtClean="0"/>
              <a:t>increment </a:t>
            </a:r>
            <a:r>
              <a:rPr lang="en-US" sz="1800" i="1" smtClean="0"/>
              <a:t>i</a:t>
            </a:r>
            <a:r>
              <a:rPr lang="en-US" sz="1800" smtClean="0"/>
              <a:t> and double the size of the bucket address table.</a:t>
            </a:r>
          </a:p>
          <a:p>
            <a:pPr lvl="1"/>
            <a:r>
              <a:rPr lang="en-US" sz="1800" smtClean="0"/>
              <a:t>replace each entry in the table by two entries that point to the same bucket.</a:t>
            </a:r>
          </a:p>
          <a:p>
            <a:pPr lvl="1"/>
            <a:r>
              <a:rPr lang="en-US" sz="1800" smtClean="0"/>
              <a:t>recompute new bucket address table entry for </a:t>
            </a:r>
            <a:r>
              <a:rPr lang="en-US" sz="1800" i="1" smtClean="0"/>
              <a:t>K</a:t>
            </a:r>
            <a:r>
              <a:rPr lang="en-US" sz="1800" i="1" baseline="-25000" smtClean="0"/>
              <a:t>j</a:t>
            </a:r>
            <a:r>
              <a:rPr lang="en-US" sz="1800" smtClean="0"/>
              <a:t/>
            </a:r>
            <a:br>
              <a:rPr lang="en-US" sz="1800" smtClean="0"/>
            </a:br>
            <a:r>
              <a:rPr lang="en-US" sz="1800" smtClean="0"/>
              <a:t>Now </a:t>
            </a:r>
            <a:r>
              <a:rPr lang="en-US" sz="1800" i="1" smtClean="0"/>
              <a:t>i </a:t>
            </a:r>
            <a:r>
              <a:rPr lang="en-US" sz="1800" smtClean="0"/>
              <a:t>&gt; </a:t>
            </a:r>
            <a:r>
              <a:rPr lang="en-US" sz="1800" i="1" smtClean="0"/>
              <a:t>i</a:t>
            </a:r>
            <a:r>
              <a:rPr lang="en-US" sz="1800" i="1" baseline="-25000" smtClean="0"/>
              <a:t>j</a:t>
            </a:r>
            <a:r>
              <a:rPr lang="en-US" sz="1800" smtClean="0"/>
              <a:t>  so use the first case above.   </a:t>
            </a:r>
          </a:p>
        </p:txBody>
      </p:sp>
      <p:sp>
        <p:nvSpPr>
          <p:cNvPr id="84997" name="Text Box 4"/>
          <p:cNvSpPr txBox="1">
            <a:spLocks noChangeArrowheads="1"/>
          </p:cNvSpPr>
          <p:nvPr/>
        </p:nvSpPr>
        <p:spPr bwMode="auto">
          <a:xfrm>
            <a:off x="779463" y="752475"/>
            <a:ext cx="7505700" cy="396875"/>
          </a:xfrm>
          <a:prstGeom prst="rect">
            <a:avLst/>
          </a:prstGeom>
          <a:noFill/>
          <a:ln w="9525">
            <a:noFill/>
            <a:miter lim="800000"/>
            <a:headEnd/>
            <a:tailEnd/>
          </a:ln>
        </p:spPr>
        <p:txBody>
          <a:bodyPr wrap="none" anchor="ctr">
            <a:spAutoFit/>
          </a:bodyPr>
          <a:lstStyle/>
          <a:p>
            <a:pPr algn="ctr">
              <a:spcBef>
                <a:spcPct val="50000"/>
              </a:spcBef>
            </a:pPr>
            <a:r>
              <a:rPr lang="en-US" sz="2000"/>
              <a:t>To split a bucket </a:t>
            </a:r>
            <a:r>
              <a:rPr lang="en-US" sz="2000" i="1"/>
              <a:t>j</a:t>
            </a:r>
            <a:r>
              <a:rPr lang="en-US" sz="2000"/>
              <a:t> when inserting record with search-key value </a:t>
            </a:r>
            <a:r>
              <a:rPr lang="en-US" sz="2000" i="1"/>
              <a:t>K</a:t>
            </a:r>
            <a:r>
              <a:rPr lang="en-US" sz="2000" i="1" baseline="-25000"/>
              <a:t>j</a:t>
            </a:r>
            <a:r>
              <a:rPr lang="en-US" sz="2000"/>
              <a:t>:</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1"/>
          </p:nvPr>
        </p:nvSpPr>
        <p:spPr>
          <a:noFill/>
        </p:spPr>
        <p:txBody>
          <a:bodyPr/>
          <a:lstStyle/>
          <a:p>
            <a:fld id="{DD273A10-BC17-438E-9184-5FFB99CF5637}" type="slidenum">
              <a:rPr lang="en-US" smtClean="0"/>
              <a:pPr/>
              <a:t>142</a:t>
            </a:fld>
            <a:endParaRPr lang="en-US" smtClean="0"/>
          </a:p>
        </p:txBody>
      </p:sp>
      <p:sp>
        <p:nvSpPr>
          <p:cNvPr id="287746" name="Rectangle 2"/>
          <p:cNvSpPr>
            <a:spLocks noGrp="1" noChangeArrowheads="1"/>
          </p:cNvSpPr>
          <p:nvPr>
            <p:ph type="title"/>
          </p:nvPr>
        </p:nvSpPr>
        <p:spPr>
          <a:xfrm>
            <a:off x="269875" y="495300"/>
            <a:ext cx="8631238" cy="457200"/>
          </a:xfrm>
        </p:spPr>
        <p:txBody>
          <a:bodyPr/>
          <a:lstStyle/>
          <a:p>
            <a:pPr>
              <a:defRPr/>
            </a:pPr>
            <a:r>
              <a:rPr lang="en-US"/>
              <a:t>Use of Extendable Hash Structure:  Example </a:t>
            </a:r>
          </a:p>
        </p:txBody>
      </p:sp>
      <p:sp>
        <p:nvSpPr>
          <p:cNvPr id="87044" name="Text Box 6"/>
          <p:cNvSpPr txBox="1">
            <a:spLocks noChangeArrowheads="1"/>
          </p:cNvSpPr>
          <p:nvPr/>
        </p:nvSpPr>
        <p:spPr bwMode="auto">
          <a:xfrm>
            <a:off x="2079625" y="5935663"/>
            <a:ext cx="4335463" cy="396875"/>
          </a:xfrm>
          <a:prstGeom prst="rect">
            <a:avLst/>
          </a:prstGeom>
          <a:noFill/>
          <a:ln w="9525">
            <a:noFill/>
            <a:miter lim="800000"/>
            <a:headEnd/>
            <a:tailEnd/>
          </a:ln>
        </p:spPr>
        <p:txBody>
          <a:bodyPr wrap="none" anchor="ctr">
            <a:spAutoFit/>
          </a:bodyPr>
          <a:lstStyle/>
          <a:p>
            <a:pPr algn="ctr">
              <a:spcBef>
                <a:spcPct val="50000"/>
              </a:spcBef>
            </a:pPr>
            <a:r>
              <a:rPr lang="en-US" sz="2000"/>
              <a:t>Initial Hash structure, bucket size = 2</a:t>
            </a:r>
          </a:p>
        </p:txBody>
      </p:sp>
      <p:pic>
        <p:nvPicPr>
          <p:cNvPr id="87045" name="Picture 7"/>
          <p:cNvPicPr>
            <a:picLocks noChangeAspect="1" noChangeArrowheads="1"/>
          </p:cNvPicPr>
          <p:nvPr/>
        </p:nvPicPr>
        <p:blipFill>
          <a:blip r:embed="rId2"/>
          <a:srcRect l="1396" t="35373" r="1994" b="36702"/>
          <a:stretch>
            <a:fillRect/>
          </a:stretch>
        </p:blipFill>
        <p:spPr bwMode="auto">
          <a:xfrm>
            <a:off x="992188" y="4175125"/>
            <a:ext cx="7616825" cy="1651000"/>
          </a:xfrm>
          <a:prstGeom prst="rect">
            <a:avLst/>
          </a:prstGeom>
          <a:noFill/>
          <a:ln w="76200" cmpd="tri">
            <a:solidFill>
              <a:schemeClr val="tx2"/>
            </a:solidFill>
            <a:miter lim="800000"/>
            <a:headEnd/>
            <a:tailEnd/>
          </a:ln>
        </p:spPr>
      </p:pic>
      <p:pic>
        <p:nvPicPr>
          <p:cNvPr id="87046" name="Picture 8"/>
          <p:cNvPicPr>
            <a:picLocks noChangeAspect="1" noChangeArrowheads="1"/>
          </p:cNvPicPr>
          <p:nvPr/>
        </p:nvPicPr>
        <p:blipFill>
          <a:blip r:embed="rId3"/>
          <a:srcRect l="1988" t="25542" r="4880" b="26506"/>
          <a:stretch>
            <a:fillRect/>
          </a:stretch>
        </p:blipFill>
        <p:spPr bwMode="auto">
          <a:xfrm>
            <a:off x="981075" y="965200"/>
            <a:ext cx="7499350" cy="2895600"/>
          </a:xfrm>
          <a:prstGeom prst="rect">
            <a:avLst/>
          </a:prstGeom>
          <a:noFill/>
          <a:ln w="76200" cmpd="tri">
            <a:solidFill>
              <a:schemeClr val="tx2"/>
            </a:solidFill>
            <a:miter lim="800000"/>
            <a:headEnd/>
            <a:tailEnd/>
          </a:ln>
        </p:spPr>
      </p:pic>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Sample Account file</a:t>
            </a:r>
            <a:endParaRPr lang="en-US" dirty="0"/>
          </a:p>
        </p:txBody>
      </p:sp>
      <p:sp>
        <p:nvSpPr>
          <p:cNvPr id="88067" name="Content Placeholder 2"/>
          <p:cNvSpPr>
            <a:spLocks noGrp="1"/>
          </p:cNvSpPr>
          <p:nvPr>
            <p:ph idx="1"/>
          </p:nvPr>
        </p:nvSpPr>
        <p:spPr/>
        <p:txBody>
          <a:bodyPr/>
          <a:lstStyle/>
          <a:p>
            <a:endParaRPr lang="en-US" smtClean="0"/>
          </a:p>
        </p:txBody>
      </p:sp>
      <p:sp>
        <p:nvSpPr>
          <p:cNvPr id="88068" name="Slide Number Placeholder 3"/>
          <p:cNvSpPr>
            <a:spLocks noGrp="1"/>
          </p:cNvSpPr>
          <p:nvPr>
            <p:ph type="sldNum" sz="quarter" idx="11"/>
          </p:nvPr>
        </p:nvSpPr>
        <p:spPr>
          <a:noFill/>
        </p:spPr>
        <p:txBody>
          <a:bodyPr/>
          <a:lstStyle/>
          <a:p>
            <a:fld id="{93B86C05-2FCD-41CF-A666-8A93F592823A}" type="slidenum">
              <a:rPr lang="en-US" smtClean="0"/>
              <a:pPr/>
              <a:t>143</a:t>
            </a:fld>
            <a:endParaRPr lang="en-US" smtClean="0"/>
          </a:p>
        </p:txBody>
      </p:sp>
      <p:pic>
        <p:nvPicPr>
          <p:cNvPr id="5" name="Picture 7"/>
          <p:cNvPicPr>
            <a:picLocks noChangeAspect="1" noChangeArrowheads="1"/>
          </p:cNvPicPr>
          <p:nvPr/>
        </p:nvPicPr>
        <p:blipFill>
          <a:blip r:embed="rId2"/>
          <a:srcRect/>
          <a:stretch>
            <a:fillRect/>
          </a:stretch>
        </p:blipFill>
        <p:spPr bwMode="auto">
          <a:xfrm>
            <a:off x="1504950" y="1304925"/>
            <a:ext cx="6134100" cy="4676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p:cNvSpPr>
            <a:spLocks noGrp="1"/>
          </p:cNvSpPr>
          <p:nvPr>
            <p:ph type="sldNum" sz="quarter" idx="11"/>
          </p:nvPr>
        </p:nvSpPr>
        <p:spPr>
          <a:noFill/>
        </p:spPr>
        <p:txBody>
          <a:bodyPr/>
          <a:lstStyle/>
          <a:p>
            <a:fld id="{AE66F607-05CA-42B8-AB68-3C567B645625}" type="slidenum">
              <a:rPr lang="en-US" smtClean="0"/>
              <a:pPr/>
              <a:t>144</a:t>
            </a:fld>
            <a:endParaRPr lang="en-US" smtClean="0"/>
          </a:p>
        </p:txBody>
      </p:sp>
      <p:sp>
        <p:nvSpPr>
          <p:cNvPr id="347138" name="Rectangle 2"/>
          <p:cNvSpPr>
            <a:spLocks noGrp="1" noChangeArrowheads="1"/>
          </p:cNvSpPr>
          <p:nvPr>
            <p:ph type="title"/>
          </p:nvPr>
        </p:nvSpPr>
        <p:spPr/>
        <p:txBody>
          <a:bodyPr/>
          <a:lstStyle/>
          <a:p>
            <a:pPr>
              <a:defRPr/>
            </a:pPr>
            <a:r>
              <a:rPr lang="en-US"/>
              <a:t>Example (Cont.)</a:t>
            </a:r>
          </a:p>
        </p:txBody>
      </p:sp>
      <p:sp>
        <p:nvSpPr>
          <p:cNvPr id="89092" name="Rectangle 3"/>
          <p:cNvSpPr>
            <a:spLocks noGrp="1" noChangeArrowheads="1"/>
          </p:cNvSpPr>
          <p:nvPr>
            <p:ph type="body" idx="1"/>
          </p:nvPr>
        </p:nvSpPr>
        <p:spPr>
          <a:xfrm>
            <a:off x="388938" y="1176338"/>
            <a:ext cx="7848600" cy="1263650"/>
          </a:xfrm>
        </p:spPr>
        <p:txBody>
          <a:bodyPr/>
          <a:lstStyle/>
          <a:p>
            <a:r>
              <a:rPr lang="en-US" smtClean="0"/>
              <a:t>Hash structure after  insertion of one Brighton and two Downtown records</a:t>
            </a:r>
          </a:p>
        </p:txBody>
      </p:sp>
      <p:pic>
        <p:nvPicPr>
          <p:cNvPr id="89093" name="Picture 4"/>
          <p:cNvPicPr>
            <a:picLocks noChangeAspect="1" noChangeArrowheads="1"/>
          </p:cNvPicPr>
          <p:nvPr/>
        </p:nvPicPr>
        <p:blipFill>
          <a:blip r:embed="rId2"/>
          <a:srcRect l="1416" t="25250" r="2655" b="25250"/>
          <a:stretch>
            <a:fillRect/>
          </a:stretch>
        </p:blipFill>
        <p:spPr bwMode="auto">
          <a:xfrm>
            <a:off x="701675" y="2497138"/>
            <a:ext cx="7383463" cy="2857500"/>
          </a:xfrm>
          <a:prstGeom prst="rect">
            <a:avLst/>
          </a:prstGeom>
          <a:noFill/>
          <a:ln w="76200" cmpd="tri">
            <a:solidFill>
              <a:schemeClr val="tx2"/>
            </a:solidFill>
            <a:miter lim="800000"/>
            <a:headEnd/>
            <a:tailEnd/>
          </a:ln>
        </p:spPr>
      </p:pic>
      <p:sp>
        <p:nvSpPr>
          <p:cNvPr id="89094" name="TextBox 5"/>
          <p:cNvSpPr txBox="1">
            <a:spLocks noChangeArrowheads="1"/>
          </p:cNvSpPr>
          <p:nvPr/>
        </p:nvSpPr>
        <p:spPr bwMode="auto">
          <a:xfrm>
            <a:off x="1044575" y="3440113"/>
            <a:ext cx="312738" cy="369887"/>
          </a:xfrm>
          <a:prstGeom prst="rect">
            <a:avLst/>
          </a:prstGeom>
          <a:noFill/>
          <a:ln w="9525">
            <a:noFill/>
            <a:miter lim="800000"/>
            <a:headEnd/>
            <a:tailEnd/>
          </a:ln>
        </p:spPr>
        <p:txBody>
          <a:bodyPr wrap="none">
            <a:spAutoFit/>
          </a:bodyPr>
          <a:lstStyle/>
          <a:p>
            <a:r>
              <a:rPr lang="en-US">
                <a:solidFill>
                  <a:srgbClr val="FF0000"/>
                </a:solidFill>
              </a:rPr>
              <a:t>0</a:t>
            </a:r>
          </a:p>
        </p:txBody>
      </p:sp>
      <p:sp>
        <p:nvSpPr>
          <p:cNvPr id="89095" name="TextBox 6"/>
          <p:cNvSpPr txBox="1">
            <a:spLocks noChangeArrowheads="1"/>
          </p:cNvSpPr>
          <p:nvPr/>
        </p:nvSpPr>
        <p:spPr bwMode="auto">
          <a:xfrm>
            <a:off x="1052513" y="3868738"/>
            <a:ext cx="312737" cy="368300"/>
          </a:xfrm>
          <a:prstGeom prst="rect">
            <a:avLst/>
          </a:prstGeom>
          <a:noFill/>
          <a:ln w="9525">
            <a:noFill/>
            <a:miter lim="800000"/>
            <a:headEnd/>
            <a:tailEnd/>
          </a:ln>
        </p:spPr>
        <p:txBody>
          <a:bodyPr wrap="none">
            <a:spAutoFit/>
          </a:bodyPr>
          <a:lstStyle/>
          <a:p>
            <a:r>
              <a:rPr lang="en-US">
                <a:solidFill>
                  <a:srgbClr val="FF0000"/>
                </a:solidFill>
              </a:rPr>
              <a:t>1</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p:cNvSpPr>
            <a:spLocks noGrp="1"/>
          </p:cNvSpPr>
          <p:nvPr>
            <p:ph type="sldNum" sz="quarter" idx="11"/>
          </p:nvPr>
        </p:nvSpPr>
        <p:spPr>
          <a:noFill/>
        </p:spPr>
        <p:txBody>
          <a:bodyPr/>
          <a:lstStyle/>
          <a:p>
            <a:fld id="{4F5124BE-63C6-4F01-AC6F-2F9182C65694}" type="slidenum">
              <a:rPr lang="en-US" smtClean="0"/>
              <a:pPr/>
              <a:t>145</a:t>
            </a:fld>
            <a:endParaRPr lang="en-US" smtClean="0"/>
          </a:p>
        </p:txBody>
      </p:sp>
      <p:sp>
        <p:nvSpPr>
          <p:cNvPr id="288770" name="Rectangle 2"/>
          <p:cNvSpPr>
            <a:spLocks noGrp="1" noChangeArrowheads="1"/>
          </p:cNvSpPr>
          <p:nvPr>
            <p:ph type="title"/>
          </p:nvPr>
        </p:nvSpPr>
        <p:spPr/>
        <p:txBody>
          <a:bodyPr/>
          <a:lstStyle/>
          <a:p>
            <a:pPr>
              <a:defRPr/>
            </a:pPr>
            <a:r>
              <a:rPr lang="en-US"/>
              <a:t>Example (Cont.)</a:t>
            </a:r>
          </a:p>
        </p:txBody>
      </p:sp>
      <p:sp>
        <p:nvSpPr>
          <p:cNvPr id="90116" name="Text Box 4"/>
          <p:cNvSpPr txBox="1">
            <a:spLocks noChangeArrowheads="1"/>
          </p:cNvSpPr>
          <p:nvPr/>
        </p:nvSpPr>
        <p:spPr bwMode="auto">
          <a:xfrm>
            <a:off x="1470025" y="892175"/>
            <a:ext cx="5399088" cy="396875"/>
          </a:xfrm>
          <a:prstGeom prst="rect">
            <a:avLst/>
          </a:prstGeom>
          <a:noFill/>
          <a:ln w="9525">
            <a:noFill/>
            <a:miter lim="800000"/>
            <a:headEnd/>
            <a:tailEnd/>
          </a:ln>
        </p:spPr>
        <p:txBody>
          <a:bodyPr wrap="none" anchor="ctr">
            <a:spAutoFit/>
          </a:bodyPr>
          <a:lstStyle/>
          <a:p>
            <a:pPr algn="ctr">
              <a:spcBef>
                <a:spcPct val="50000"/>
              </a:spcBef>
            </a:pPr>
            <a:r>
              <a:rPr lang="en-US" sz="2000"/>
              <a:t>Hash structure after insertion of Mianus record</a:t>
            </a:r>
          </a:p>
        </p:txBody>
      </p:sp>
      <p:pic>
        <p:nvPicPr>
          <p:cNvPr id="90117" name="Picture 5"/>
          <p:cNvPicPr>
            <a:picLocks noChangeAspect="1" noChangeArrowheads="1"/>
          </p:cNvPicPr>
          <p:nvPr/>
        </p:nvPicPr>
        <p:blipFill>
          <a:blip r:embed="rId2"/>
          <a:srcRect l="1584" t="15024" r="2113" b="15024"/>
          <a:stretch>
            <a:fillRect/>
          </a:stretch>
        </p:blipFill>
        <p:spPr bwMode="auto">
          <a:xfrm>
            <a:off x="1281113" y="1819275"/>
            <a:ext cx="6977062" cy="3800475"/>
          </a:xfrm>
          <a:prstGeom prst="rect">
            <a:avLst/>
          </a:prstGeom>
          <a:noFill/>
          <a:ln w="76200" cmpd="tri">
            <a:solidFill>
              <a:schemeClr val="tx2"/>
            </a:solidFill>
            <a:miter lim="800000"/>
            <a:headEnd/>
            <a:tailEnd/>
          </a:ln>
        </p:spPr>
      </p:pic>
      <p:sp>
        <p:nvSpPr>
          <p:cNvPr id="90118" name="TextBox 5"/>
          <p:cNvSpPr txBox="1">
            <a:spLocks noChangeArrowheads="1"/>
          </p:cNvSpPr>
          <p:nvPr/>
        </p:nvSpPr>
        <p:spPr bwMode="auto">
          <a:xfrm>
            <a:off x="1501775" y="2751138"/>
            <a:ext cx="441325" cy="368300"/>
          </a:xfrm>
          <a:prstGeom prst="rect">
            <a:avLst/>
          </a:prstGeom>
          <a:noFill/>
          <a:ln w="9525">
            <a:noFill/>
            <a:miter lim="800000"/>
            <a:headEnd/>
            <a:tailEnd/>
          </a:ln>
        </p:spPr>
        <p:txBody>
          <a:bodyPr wrap="none">
            <a:spAutoFit/>
          </a:bodyPr>
          <a:lstStyle/>
          <a:p>
            <a:r>
              <a:rPr lang="en-US">
                <a:solidFill>
                  <a:srgbClr val="FF0000"/>
                </a:solidFill>
              </a:rPr>
              <a:t>00</a:t>
            </a:r>
          </a:p>
        </p:txBody>
      </p:sp>
      <p:sp>
        <p:nvSpPr>
          <p:cNvPr id="90119" name="TextBox 6"/>
          <p:cNvSpPr txBox="1">
            <a:spLocks noChangeArrowheads="1"/>
          </p:cNvSpPr>
          <p:nvPr/>
        </p:nvSpPr>
        <p:spPr bwMode="auto">
          <a:xfrm>
            <a:off x="1509713" y="3135313"/>
            <a:ext cx="441325" cy="369887"/>
          </a:xfrm>
          <a:prstGeom prst="rect">
            <a:avLst/>
          </a:prstGeom>
          <a:noFill/>
          <a:ln w="9525">
            <a:noFill/>
            <a:miter lim="800000"/>
            <a:headEnd/>
            <a:tailEnd/>
          </a:ln>
        </p:spPr>
        <p:txBody>
          <a:bodyPr wrap="none">
            <a:spAutoFit/>
          </a:bodyPr>
          <a:lstStyle/>
          <a:p>
            <a:r>
              <a:rPr lang="en-US">
                <a:solidFill>
                  <a:srgbClr val="FF0000"/>
                </a:solidFill>
              </a:rPr>
              <a:t>01</a:t>
            </a:r>
          </a:p>
        </p:txBody>
      </p:sp>
      <p:sp>
        <p:nvSpPr>
          <p:cNvPr id="90120" name="TextBox 7"/>
          <p:cNvSpPr txBox="1">
            <a:spLocks noChangeArrowheads="1"/>
          </p:cNvSpPr>
          <p:nvPr/>
        </p:nvSpPr>
        <p:spPr bwMode="auto">
          <a:xfrm>
            <a:off x="1501775" y="3519488"/>
            <a:ext cx="441325" cy="369887"/>
          </a:xfrm>
          <a:prstGeom prst="rect">
            <a:avLst/>
          </a:prstGeom>
          <a:noFill/>
          <a:ln w="9525">
            <a:noFill/>
            <a:miter lim="800000"/>
            <a:headEnd/>
            <a:tailEnd/>
          </a:ln>
        </p:spPr>
        <p:txBody>
          <a:bodyPr wrap="none">
            <a:spAutoFit/>
          </a:bodyPr>
          <a:lstStyle/>
          <a:p>
            <a:r>
              <a:rPr lang="en-US">
                <a:solidFill>
                  <a:srgbClr val="FF0000"/>
                </a:solidFill>
              </a:rPr>
              <a:t>10</a:t>
            </a:r>
          </a:p>
        </p:txBody>
      </p:sp>
      <p:sp>
        <p:nvSpPr>
          <p:cNvPr id="90121" name="TextBox 8"/>
          <p:cNvSpPr txBox="1">
            <a:spLocks noChangeArrowheads="1"/>
          </p:cNvSpPr>
          <p:nvPr/>
        </p:nvSpPr>
        <p:spPr bwMode="auto">
          <a:xfrm>
            <a:off x="1501775" y="3897313"/>
            <a:ext cx="423863" cy="368300"/>
          </a:xfrm>
          <a:prstGeom prst="rect">
            <a:avLst/>
          </a:prstGeom>
          <a:noFill/>
          <a:ln w="9525">
            <a:noFill/>
            <a:miter lim="800000"/>
            <a:headEnd/>
            <a:tailEnd/>
          </a:ln>
        </p:spPr>
        <p:txBody>
          <a:bodyPr wrap="none">
            <a:spAutoFit/>
          </a:bodyPr>
          <a:lstStyle/>
          <a:p>
            <a:r>
              <a:rPr lang="en-US">
                <a:solidFill>
                  <a:srgbClr val="FF0000"/>
                </a:solidFill>
              </a:rPr>
              <a:t>11</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p:cNvSpPr>
            <a:spLocks noGrp="1"/>
          </p:cNvSpPr>
          <p:nvPr>
            <p:ph type="sldNum" sz="quarter" idx="11"/>
          </p:nvPr>
        </p:nvSpPr>
        <p:spPr>
          <a:noFill/>
        </p:spPr>
        <p:txBody>
          <a:bodyPr/>
          <a:lstStyle/>
          <a:p>
            <a:fld id="{AE8F4FA5-8DA9-4EB5-975B-3683C100DE44}" type="slidenum">
              <a:rPr lang="en-US" smtClean="0"/>
              <a:pPr/>
              <a:t>146</a:t>
            </a:fld>
            <a:endParaRPr lang="en-US" smtClean="0"/>
          </a:p>
        </p:txBody>
      </p:sp>
      <p:sp>
        <p:nvSpPr>
          <p:cNvPr id="294914" name="Rectangle 2"/>
          <p:cNvSpPr>
            <a:spLocks noGrp="1" noChangeArrowheads="1"/>
          </p:cNvSpPr>
          <p:nvPr>
            <p:ph type="title"/>
          </p:nvPr>
        </p:nvSpPr>
        <p:spPr/>
        <p:txBody>
          <a:bodyPr/>
          <a:lstStyle/>
          <a:p>
            <a:pPr>
              <a:defRPr/>
            </a:pPr>
            <a:r>
              <a:rPr lang="en-US"/>
              <a:t>Example (Cont.)</a:t>
            </a:r>
          </a:p>
        </p:txBody>
      </p:sp>
      <p:sp>
        <p:nvSpPr>
          <p:cNvPr id="91140" name="Text Box 4"/>
          <p:cNvSpPr txBox="1">
            <a:spLocks noChangeArrowheads="1"/>
          </p:cNvSpPr>
          <p:nvPr/>
        </p:nvSpPr>
        <p:spPr bwMode="auto">
          <a:xfrm>
            <a:off x="1231900" y="5724525"/>
            <a:ext cx="6596063" cy="396875"/>
          </a:xfrm>
          <a:prstGeom prst="rect">
            <a:avLst/>
          </a:prstGeom>
          <a:noFill/>
          <a:ln w="9525">
            <a:noFill/>
            <a:miter lim="800000"/>
            <a:headEnd/>
            <a:tailEnd/>
          </a:ln>
        </p:spPr>
        <p:txBody>
          <a:bodyPr wrap="none" anchor="ctr">
            <a:spAutoFit/>
          </a:bodyPr>
          <a:lstStyle/>
          <a:p>
            <a:pPr algn="ctr">
              <a:spcBef>
                <a:spcPct val="50000"/>
              </a:spcBef>
            </a:pPr>
            <a:r>
              <a:rPr lang="en-US" sz="2000"/>
              <a:t>Hash structure after insertion of  three Perryridge records</a:t>
            </a:r>
          </a:p>
        </p:txBody>
      </p:sp>
      <p:pic>
        <p:nvPicPr>
          <p:cNvPr id="91141" name="Picture 5"/>
          <p:cNvPicPr>
            <a:picLocks noChangeAspect="1" noChangeArrowheads="1"/>
          </p:cNvPicPr>
          <p:nvPr/>
        </p:nvPicPr>
        <p:blipFill>
          <a:blip r:embed="rId2"/>
          <a:srcRect l="9326" t="7599" r="1555" b="15199"/>
          <a:stretch>
            <a:fillRect/>
          </a:stretch>
        </p:blipFill>
        <p:spPr bwMode="auto">
          <a:xfrm>
            <a:off x="1270000" y="911225"/>
            <a:ext cx="6537325" cy="4248150"/>
          </a:xfrm>
          <a:prstGeom prst="rect">
            <a:avLst/>
          </a:prstGeom>
          <a:noFill/>
          <a:ln w="76200" cmpd="tri">
            <a:solidFill>
              <a:schemeClr val="tx2"/>
            </a:solidFill>
            <a:miter lim="800000"/>
            <a:headEnd/>
            <a:tailEnd/>
          </a:ln>
        </p:spPr>
      </p:pic>
      <p:sp>
        <p:nvSpPr>
          <p:cNvPr id="91142" name="TextBox 5"/>
          <p:cNvSpPr txBox="1">
            <a:spLocks noChangeArrowheads="1"/>
          </p:cNvSpPr>
          <p:nvPr/>
        </p:nvSpPr>
        <p:spPr bwMode="auto">
          <a:xfrm>
            <a:off x="1154113" y="1560513"/>
            <a:ext cx="482600" cy="307975"/>
          </a:xfrm>
          <a:prstGeom prst="rect">
            <a:avLst/>
          </a:prstGeom>
          <a:noFill/>
          <a:ln w="9525">
            <a:noFill/>
            <a:miter lim="800000"/>
            <a:headEnd/>
            <a:tailEnd/>
          </a:ln>
        </p:spPr>
        <p:txBody>
          <a:bodyPr wrap="none">
            <a:spAutoFit/>
          </a:bodyPr>
          <a:lstStyle/>
          <a:p>
            <a:r>
              <a:rPr lang="en-US" sz="1400">
                <a:solidFill>
                  <a:srgbClr val="FF0000"/>
                </a:solidFill>
              </a:rPr>
              <a:t>000</a:t>
            </a:r>
          </a:p>
        </p:txBody>
      </p:sp>
      <p:sp>
        <p:nvSpPr>
          <p:cNvPr id="91143" name="TextBox 6"/>
          <p:cNvSpPr txBox="1">
            <a:spLocks noChangeArrowheads="1"/>
          </p:cNvSpPr>
          <p:nvPr/>
        </p:nvSpPr>
        <p:spPr bwMode="auto">
          <a:xfrm>
            <a:off x="1160463" y="1828800"/>
            <a:ext cx="484187" cy="307975"/>
          </a:xfrm>
          <a:prstGeom prst="rect">
            <a:avLst/>
          </a:prstGeom>
          <a:noFill/>
          <a:ln w="9525">
            <a:noFill/>
            <a:miter lim="800000"/>
            <a:headEnd/>
            <a:tailEnd/>
          </a:ln>
        </p:spPr>
        <p:txBody>
          <a:bodyPr wrap="none">
            <a:spAutoFit/>
          </a:bodyPr>
          <a:lstStyle/>
          <a:p>
            <a:r>
              <a:rPr lang="en-US" sz="1400">
                <a:solidFill>
                  <a:srgbClr val="FF0000"/>
                </a:solidFill>
              </a:rPr>
              <a:t>001</a:t>
            </a:r>
          </a:p>
        </p:txBody>
      </p:sp>
      <p:sp>
        <p:nvSpPr>
          <p:cNvPr id="91144" name="TextBox 7"/>
          <p:cNvSpPr txBox="1">
            <a:spLocks noChangeArrowheads="1"/>
          </p:cNvSpPr>
          <p:nvPr/>
        </p:nvSpPr>
        <p:spPr bwMode="auto">
          <a:xfrm>
            <a:off x="1160463" y="2105025"/>
            <a:ext cx="484187" cy="307975"/>
          </a:xfrm>
          <a:prstGeom prst="rect">
            <a:avLst/>
          </a:prstGeom>
          <a:noFill/>
          <a:ln w="9525">
            <a:noFill/>
            <a:miter lim="800000"/>
            <a:headEnd/>
            <a:tailEnd/>
          </a:ln>
        </p:spPr>
        <p:txBody>
          <a:bodyPr wrap="none">
            <a:spAutoFit/>
          </a:bodyPr>
          <a:lstStyle/>
          <a:p>
            <a:r>
              <a:rPr lang="en-US" sz="1400">
                <a:solidFill>
                  <a:srgbClr val="FF0000"/>
                </a:solidFill>
              </a:rPr>
              <a:t>010</a:t>
            </a:r>
          </a:p>
        </p:txBody>
      </p:sp>
      <p:sp>
        <p:nvSpPr>
          <p:cNvPr id="91145" name="TextBox 8"/>
          <p:cNvSpPr txBox="1">
            <a:spLocks noChangeArrowheads="1"/>
          </p:cNvSpPr>
          <p:nvPr/>
        </p:nvSpPr>
        <p:spPr bwMode="auto">
          <a:xfrm>
            <a:off x="1160463" y="2409825"/>
            <a:ext cx="469900" cy="307975"/>
          </a:xfrm>
          <a:prstGeom prst="rect">
            <a:avLst/>
          </a:prstGeom>
          <a:noFill/>
          <a:ln w="9525">
            <a:noFill/>
            <a:miter lim="800000"/>
            <a:headEnd/>
            <a:tailEnd/>
          </a:ln>
        </p:spPr>
        <p:txBody>
          <a:bodyPr wrap="none">
            <a:spAutoFit/>
          </a:bodyPr>
          <a:lstStyle/>
          <a:p>
            <a:r>
              <a:rPr lang="en-US" sz="1400">
                <a:solidFill>
                  <a:srgbClr val="FF0000"/>
                </a:solidFill>
              </a:rPr>
              <a:t>011</a:t>
            </a:r>
          </a:p>
        </p:txBody>
      </p:sp>
      <p:sp>
        <p:nvSpPr>
          <p:cNvPr id="91146" name="TextBox 9"/>
          <p:cNvSpPr txBox="1">
            <a:spLocks noChangeArrowheads="1"/>
          </p:cNvSpPr>
          <p:nvPr/>
        </p:nvSpPr>
        <p:spPr bwMode="auto">
          <a:xfrm>
            <a:off x="1160463" y="2684463"/>
            <a:ext cx="484187" cy="307975"/>
          </a:xfrm>
          <a:prstGeom prst="rect">
            <a:avLst/>
          </a:prstGeom>
          <a:noFill/>
          <a:ln w="9525">
            <a:noFill/>
            <a:miter lim="800000"/>
            <a:headEnd/>
            <a:tailEnd/>
          </a:ln>
        </p:spPr>
        <p:txBody>
          <a:bodyPr wrap="none">
            <a:spAutoFit/>
          </a:bodyPr>
          <a:lstStyle/>
          <a:p>
            <a:r>
              <a:rPr lang="en-US" sz="1400">
                <a:solidFill>
                  <a:srgbClr val="FF0000"/>
                </a:solidFill>
              </a:rPr>
              <a:t>100</a:t>
            </a:r>
          </a:p>
        </p:txBody>
      </p:sp>
      <p:sp>
        <p:nvSpPr>
          <p:cNvPr id="91147" name="TextBox 10"/>
          <p:cNvSpPr txBox="1">
            <a:spLocks noChangeArrowheads="1"/>
          </p:cNvSpPr>
          <p:nvPr/>
        </p:nvSpPr>
        <p:spPr bwMode="auto">
          <a:xfrm>
            <a:off x="1160463" y="3005138"/>
            <a:ext cx="484187" cy="306387"/>
          </a:xfrm>
          <a:prstGeom prst="rect">
            <a:avLst/>
          </a:prstGeom>
          <a:noFill/>
          <a:ln w="9525">
            <a:noFill/>
            <a:miter lim="800000"/>
            <a:headEnd/>
            <a:tailEnd/>
          </a:ln>
        </p:spPr>
        <p:txBody>
          <a:bodyPr wrap="none">
            <a:spAutoFit/>
          </a:bodyPr>
          <a:lstStyle/>
          <a:p>
            <a:r>
              <a:rPr lang="en-US" sz="1400">
                <a:solidFill>
                  <a:srgbClr val="FF0000"/>
                </a:solidFill>
              </a:rPr>
              <a:t>101</a:t>
            </a:r>
          </a:p>
        </p:txBody>
      </p:sp>
      <p:sp>
        <p:nvSpPr>
          <p:cNvPr id="91148" name="TextBox 11"/>
          <p:cNvSpPr txBox="1">
            <a:spLocks noChangeArrowheads="1"/>
          </p:cNvSpPr>
          <p:nvPr/>
        </p:nvSpPr>
        <p:spPr bwMode="auto">
          <a:xfrm>
            <a:off x="1176338" y="3309938"/>
            <a:ext cx="468312" cy="306387"/>
          </a:xfrm>
          <a:prstGeom prst="rect">
            <a:avLst/>
          </a:prstGeom>
          <a:noFill/>
          <a:ln w="9525">
            <a:noFill/>
            <a:miter lim="800000"/>
            <a:headEnd/>
            <a:tailEnd/>
          </a:ln>
        </p:spPr>
        <p:txBody>
          <a:bodyPr wrap="none">
            <a:spAutoFit/>
          </a:bodyPr>
          <a:lstStyle/>
          <a:p>
            <a:r>
              <a:rPr lang="en-US" sz="1400">
                <a:solidFill>
                  <a:srgbClr val="FF0000"/>
                </a:solidFill>
              </a:rPr>
              <a:t>110</a:t>
            </a:r>
          </a:p>
        </p:txBody>
      </p:sp>
      <p:sp>
        <p:nvSpPr>
          <p:cNvPr id="91149" name="TextBox 12"/>
          <p:cNvSpPr txBox="1">
            <a:spLocks noChangeArrowheads="1"/>
          </p:cNvSpPr>
          <p:nvPr/>
        </p:nvSpPr>
        <p:spPr bwMode="auto">
          <a:xfrm>
            <a:off x="1160463" y="3556000"/>
            <a:ext cx="457200" cy="307975"/>
          </a:xfrm>
          <a:prstGeom prst="rect">
            <a:avLst/>
          </a:prstGeom>
          <a:noFill/>
          <a:ln w="9525">
            <a:noFill/>
            <a:miter lim="800000"/>
            <a:headEnd/>
            <a:tailEnd/>
          </a:ln>
        </p:spPr>
        <p:txBody>
          <a:bodyPr wrap="none">
            <a:spAutoFit/>
          </a:bodyPr>
          <a:lstStyle/>
          <a:p>
            <a:r>
              <a:rPr lang="en-US" sz="1400">
                <a:solidFill>
                  <a:srgbClr val="FF0000"/>
                </a:solidFill>
              </a:rPr>
              <a:t>111</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1"/>
          </p:nvPr>
        </p:nvSpPr>
        <p:spPr>
          <a:noFill/>
        </p:spPr>
        <p:txBody>
          <a:bodyPr/>
          <a:lstStyle/>
          <a:p>
            <a:fld id="{5C33DDD0-5D51-4040-8897-24D5D37E7BB8}" type="slidenum">
              <a:rPr lang="en-US" smtClean="0"/>
              <a:pPr/>
              <a:t>147</a:t>
            </a:fld>
            <a:endParaRPr lang="en-US" smtClean="0"/>
          </a:p>
        </p:txBody>
      </p:sp>
      <p:sp>
        <p:nvSpPr>
          <p:cNvPr id="348162" name="Rectangle 2"/>
          <p:cNvSpPr>
            <a:spLocks noGrp="1" noChangeArrowheads="1"/>
          </p:cNvSpPr>
          <p:nvPr>
            <p:ph type="title"/>
          </p:nvPr>
        </p:nvSpPr>
        <p:spPr/>
        <p:txBody>
          <a:bodyPr/>
          <a:lstStyle/>
          <a:p>
            <a:pPr>
              <a:defRPr/>
            </a:pPr>
            <a:r>
              <a:rPr lang="en-US"/>
              <a:t>Example (Cont.)</a:t>
            </a:r>
          </a:p>
        </p:txBody>
      </p:sp>
      <p:sp>
        <p:nvSpPr>
          <p:cNvPr id="92164" name="Rectangle 3"/>
          <p:cNvSpPr>
            <a:spLocks noGrp="1" noChangeArrowheads="1"/>
          </p:cNvSpPr>
          <p:nvPr>
            <p:ph type="body" idx="1"/>
          </p:nvPr>
        </p:nvSpPr>
        <p:spPr/>
        <p:txBody>
          <a:bodyPr/>
          <a:lstStyle/>
          <a:p>
            <a:r>
              <a:rPr lang="en-US" smtClean="0"/>
              <a:t>Hash structure after insertion of Redwood and Round Hill records</a:t>
            </a:r>
          </a:p>
        </p:txBody>
      </p:sp>
      <p:pic>
        <p:nvPicPr>
          <p:cNvPr id="92165" name="Picture 4"/>
          <p:cNvPicPr>
            <a:picLocks noChangeAspect="1" noChangeArrowheads="1"/>
          </p:cNvPicPr>
          <p:nvPr/>
        </p:nvPicPr>
        <p:blipFill>
          <a:blip r:embed="rId2"/>
          <a:srcRect l="3021" t="4028" r="1422" b="15877"/>
          <a:stretch>
            <a:fillRect/>
          </a:stretch>
        </p:blipFill>
        <p:spPr bwMode="auto">
          <a:xfrm>
            <a:off x="1011238" y="1924050"/>
            <a:ext cx="6827837" cy="4292600"/>
          </a:xfrm>
          <a:prstGeom prst="rect">
            <a:avLst/>
          </a:prstGeom>
          <a:noFill/>
          <a:ln w="76200" cmpd="tri">
            <a:solidFill>
              <a:schemeClr val="tx2"/>
            </a:solidFill>
            <a:miter lim="800000"/>
            <a:headEnd/>
            <a:tailEnd/>
          </a:ln>
        </p:spPr>
      </p:pic>
      <p:sp>
        <p:nvSpPr>
          <p:cNvPr id="92166" name="TextBox 5"/>
          <p:cNvSpPr txBox="1">
            <a:spLocks noChangeArrowheads="1"/>
          </p:cNvSpPr>
          <p:nvPr/>
        </p:nvSpPr>
        <p:spPr bwMode="auto">
          <a:xfrm>
            <a:off x="906463" y="2649538"/>
            <a:ext cx="484187" cy="306387"/>
          </a:xfrm>
          <a:prstGeom prst="rect">
            <a:avLst/>
          </a:prstGeom>
          <a:noFill/>
          <a:ln w="9525">
            <a:noFill/>
            <a:miter lim="800000"/>
            <a:headEnd/>
            <a:tailEnd/>
          </a:ln>
        </p:spPr>
        <p:txBody>
          <a:bodyPr wrap="none">
            <a:spAutoFit/>
          </a:bodyPr>
          <a:lstStyle/>
          <a:p>
            <a:r>
              <a:rPr lang="en-US" sz="1400">
                <a:solidFill>
                  <a:srgbClr val="FF0000"/>
                </a:solidFill>
              </a:rPr>
              <a:t>000</a:t>
            </a:r>
          </a:p>
        </p:txBody>
      </p:sp>
      <p:sp>
        <p:nvSpPr>
          <p:cNvPr id="92167" name="TextBox 6"/>
          <p:cNvSpPr txBox="1">
            <a:spLocks noChangeArrowheads="1"/>
          </p:cNvSpPr>
          <p:nvPr/>
        </p:nvSpPr>
        <p:spPr bwMode="auto">
          <a:xfrm>
            <a:off x="914400" y="2917825"/>
            <a:ext cx="482600" cy="307975"/>
          </a:xfrm>
          <a:prstGeom prst="rect">
            <a:avLst/>
          </a:prstGeom>
          <a:noFill/>
          <a:ln w="9525">
            <a:noFill/>
            <a:miter lim="800000"/>
            <a:headEnd/>
            <a:tailEnd/>
          </a:ln>
        </p:spPr>
        <p:txBody>
          <a:bodyPr wrap="none">
            <a:spAutoFit/>
          </a:bodyPr>
          <a:lstStyle/>
          <a:p>
            <a:r>
              <a:rPr lang="en-US" sz="1400">
                <a:solidFill>
                  <a:srgbClr val="FF0000"/>
                </a:solidFill>
              </a:rPr>
              <a:t>001</a:t>
            </a:r>
          </a:p>
        </p:txBody>
      </p:sp>
      <p:sp>
        <p:nvSpPr>
          <p:cNvPr id="92168" name="TextBox 7"/>
          <p:cNvSpPr txBox="1">
            <a:spLocks noChangeArrowheads="1"/>
          </p:cNvSpPr>
          <p:nvPr/>
        </p:nvSpPr>
        <p:spPr bwMode="auto">
          <a:xfrm>
            <a:off x="914400" y="3192463"/>
            <a:ext cx="482600" cy="307975"/>
          </a:xfrm>
          <a:prstGeom prst="rect">
            <a:avLst/>
          </a:prstGeom>
          <a:noFill/>
          <a:ln w="9525">
            <a:noFill/>
            <a:miter lim="800000"/>
            <a:headEnd/>
            <a:tailEnd/>
          </a:ln>
        </p:spPr>
        <p:txBody>
          <a:bodyPr wrap="none">
            <a:spAutoFit/>
          </a:bodyPr>
          <a:lstStyle/>
          <a:p>
            <a:r>
              <a:rPr lang="en-US" sz="1400">
                <a:solidFill>
                  <a:srgbClr val="FF0000"/>
                </a:solidFill>
              </a:rPr>
              <a:t>010</a:t>
            </a:r>
          </a:p>
        </p:txBody>
      </p:sp>
      <p:sp>
        <p:nvSpPr>
          <p:cNvPr id="92169" name="TextBox 8"/>
          <p:cNvSpPr txBox="1">
            <a:spLocks noChangeArrowheads="1"/>
          </p:cNvSpPr>
          <p:nvPr/>
        </p:nvSpPr>
        <p:spPr bwMode="auto">
          <a:xfrm>
            <a:off x="914400" y="3497263"/>
            <a:ext cx="469900" cy="307975"/>
          </a:xfrm>
          <a:prstGeom prst="rect">
            <a:avLst/>
          </a:prstGeom>
          <a:noFill/>
          <a:ln w="9525">
            <a:noFill/>
            <a:miter lim="800000"/>
            <a:headEnd/>
            <a:tailEnd/>
          </a:ln>
        </p:spPr>
        <p:txBody>
          <a:bodyPr wrap="none">
            <a:spAutoFit/>
          </a:bodyPr>
          <a:lstStyle/>
          <a:p>
            <a:r>
              <a:rPr lang="en-US" sz="1400">
                <a:solidFill>
                  <a:srgbClr val="FF0000"/>
                </a:solidFill>
              </a:rPr>
              <a:t>011</a:t>
            </a:r>
          </a:p>
        </p:txBody>
      </p:sp>
      <p:sp>
        <p:nvSpPr>
          <p:cNvPr id="92170" name="TextBox 9"/>
          <p:cNvSpPr txBox="1">
            <a:spLocks noChangeArrowheads="1"/>
          </p:cNvSpPr>
          <p:nvPr/>
        </p:nvSpPr>
        <p:spPr bwMode="auto">
          <a:xfrm>
            <a:off x="914400" y="3773488"/>
            <a:ext cx="482600" cy="307975"/>
          </a:xfrm>
          <a:prstGeom prst="rect">
            <a:avLst/>
          </a:prstGeom>
          <a:noFill/>
          <a:ln w="9525">
            <a:noFill/>
            <a:miter lim="800000"/>
            <a:headEnd/>
            <a:tailEnd/>
          </a:ln>
        </p:spPr>
        <p:txBody>
          <a:bodyPr wrap="none">
            <a:spAutoFit/>
          </a:bodyPr>
          <a:lstStyle/>
          <a:p>
            <a:r>
              <a:rPr lang="en-US" sz="1400">
                <a:solidFill>
                  <a:srgbClr val="FF0000"/>
                </a:solidFill>
              </a:rPr>
              <a:t>100</a:t>
            </a:r>
          </a:p>
        </p:txBody>
      </p:sp>
      <p:sp>
        <p:nvSpPr>
          <p:cNvPr id="92171" name="TextBox 10"/>
          <p:cNvSpPr txBox="1">
            <a:spLocks noChangeArrowheads="1"/>
          </p:cNvSpPr>
          <p:nvPr/>
        </p:nvSpPr>
        <p:spPr bwMode="auto">
          <a:xfrm>
            <a:off x="914400" y="4092575"/>
            <a:ext cx="482600" cy="307975"/>
          </a:xfrm>
          <a:prstGeom prst="rect">
            <a:avLst/>
          </a:prstGeom>
          <a:noFill/>
          <a:ln w="9525">
            <a:noFill/>
            <a:miter lim="800000"/>
            <a:headEnd/>
            <a:tailEnd/>
          </a:ln>
        </p:spPr>
        <p:txBody>
          <a:bodyPr wrap="none">
            <a:spAutoFit/>
          </a:bodyPr>
          <a:lstStyle/>
          <a:p>
            <a:r>
              <a:rPr lang="en-US" sz="1400">
                <a:solidFill>
                  <a:srgbClr val="FF0000"/>
                </a:solidFill>
              </a:rPr>
              <a:t>101</a:t>
            </a:r>
          </a:p>
        </p:txBody>
      </p:sp>
      <p:sp>
        <p:nvSpPr>
          <p:cNvPr id="92172" name="TextBox 11"/>
          <p:cNvSpPr txBox="1">
            <a:spLocks noChangeArrowheads="1"/>
          </p:cNvSpPr>
          <p:nvPr/>
        </p:nvSpPr>
        <p:spPr bwMode="auto">
          <a:xfrm>
            <a:off x="928688" y="4397375"/>
            <a:ext cx="469900" cy="307975"/>
          </a:xfrm>
          <a:prstGeom prst="rect">
            <a:avLst/>
          </a:prstGeom>
          <a:noFill/>
          <a:ln w="9525">
            <a:noFill/>
            <a:miter lim="800000"/>
            <a:headEnd/>
            <a:tailEnd/>
          </a:ln>
        </p:spPr>
        <p:txBody>
          <a:bodyPr wrap="none">
            <a:spAutoFit/>
          </a:bodyPr>
          <a:lstStyle/>
          <a:p>
            <a:r>
              <a:rPr lang="en-US" sz="1400">
                <a:solidFill>
                  <a:srgbClr val="FF0000"/>
                </a:solidFill>
              </a:rPr>
              <a:t>110</a:t>
            </a:r>
          </a:p>
        </p:txBody>
      </p:sp>
      <p:sp>
        <p:nvSpPr>
          <p:cNvPr id="92173" name="TextBox 12"/>
          <p:cNvSpPr txBox="1">
            <a:spLocks noChangeArrowheads="1"/>
          </p:cNvSpPr>
          <p:nvPr/>
        </p:nvSpPr>
        <p:spPr bwMode="auto">
          <a:xfrm>
            <a:off x="914400" y="4645025"/>
            <a:ext cx="455613" cy="307975"/>
          </a:xfrm>
          <a:prstGeom prst="rect">
            <a:avLst/>
          </a:prstGeom>
          <a:noFill/>
          <a:ln w="9525">
            <a:noFill/>
            <a:miter lim="800000"/>
            <a:headEnd/>
            <a:tailEnd/>
          </a:ln>
        </p:spPr>
        <p:txBody>
          <a:bodyPr wrap="none">
            <a:spAutoFit/>
          </a:bodyPr>
          <a:lstStyle/>
          <a:p>
            <a:r>
              <a:rPr lang="en-US" sz="1400">
                <a:solidFill>
                  <a:srgbClr val="FF0000"/>
                </a:solidFill>
              </a:rPr>
              <a:t>111</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p:cNvSpPr>
            <a:spLocks noGrp="1"/>
          </p:cNvSpPr>
          <p:nvPr>
            <p:ph type="sldNum" sz="quarter" idx="11"/>
          </p:nvPr>
        </p:nvSpPr>
        <p:spPr>
          <a:noFill/>
        </p:spPr>
        <p:txBody>
          <a:bodyPr/>
          <a:lstStyle/>
          <a:p>
            <a:fld id="{CCF47DEA-846E-4C50-B012-7F371D137295}" type="slidenum">
              <a:rPr lang="en-US" smtClean="0"/>
              <a:pPr/>
              <a:t>148</a:t>
            </a:fld>
            <a:endParaRPr lang="en-US" smtClean="0"/>
          </a:p>
        </p:txBody>
      </p:sp>
      <p:sp>
        <p:nvSpPr>
          <p:cNvPr id="349186" name="Rectangle 2"/>
          <p:cNvSpPr>
            <a:spLocks noGrp="1" noChangeArrowheads="1"/>
          </p:cNvSpPr>
          <p:nvPr>
            <p:ph type="title"/>
          </p:nvPr>
        </p:nvSpPr>
        <p:spPr/>
        <p:txBody>
          <a:bodyPr/>
          <a:lstStyle/>
          <a:p>
            <a:pPr>
              <a:defRPr/>
            </a:pPr>
            <a:r>
              <a:rPr lang="en-US"/>
              <a:t>Extendable Hashing vs. Other Schemes</a:t>
            </a:r>
          </a:p>
        </p:txBody>
      </p:sp>
      <p:sp>
        <p:nvSpPr>
          <p:cNvPr id="93188" name="Rectangle 3"/>
          <p:cNvSpPr>
            <a:spLocks noGrp="1" noChangeArrowheads="1"/>
          </p:cNvSpPr>
          <p:nvPr>
            <p:ph type="body" idx="1"/>
          </p:nvPr>
        </p:nvSpPr>
        <p:spPr/>
        <p:txBody>
          <a:bodyPr/>
          <a:lstStyle/>
          <a:p>
            <a:r>
              <a:rPr lang="en-US" smtClean="0"/>
              <a:t>Benefits of extendable hashing:  </a:t>
            </a:r>
          </a:p>
          <a:p>
            <a:pPr lvl="1"/>
            <a:r>
              <a:rPr lang="en-US" sz="1800" smtClean="0"/>
              <a:t>Hash performance does not degrade with growth of file</a:t>
            </a:r>
          </a:p>
          <a:p>
            <a:pPr lvl="1"/>
            <a:r>
              <a:rPr lang="en-US" sz="1800" smtClean="0"/>
              <a:t>Minimal space overhead</a:t>
            </a:r>
          </a:p>
          <a:p>
            <a:r>
              <a:rPr lang="en-US" smtClean="0"/>
              <a:t>Disadvantages of extendable hashing</a:t>
            </a:r>
          </a:p>
          <a:p>
            <a:pPr lvl="1"/>
            <a:r>
              <a:rPr lang="en-US" sz="1800" smtClean="0"/>
              <a:t>Extra level of indirection to find desired record</a:t>
            </a:r>
          </a:p>
          <a:p>
            <a:pPr lvl="1"/>
            <a:r>
              <a:rPr lang="en-US" sz="1800" smtClean="0"/>
              <a:t>Bucket address table may itself become very big (larger than memory)</a:t>
            </a:r>
          </a:p>
          <a:p>
            <a:pPr lvl="2"/>
            <a:r>
              <a:rPr lang="en-US" sz="1600" smtClean="0"/>
              <a:t>Need a tree structure to locate desired record in the structure!</a:t>
            </a:r>
          </a:p>
          <a:p>
            <a:pPr lvl="1"/>
            <a:r>
              <a:rPr lang="en-US" sz="1800" smtClean="0"/>
              <a:t>Changing size of bucket address table is an expensive operation</a:t>
            </a:r>
          </a:p>
          <a:p>
            <a:r>
              <a:rPr lang="en-US" smtClean="0">
                <a:solidFill>
                  <a:schemeClr val="tx2"/>
                </a:solidFill>
              </a:rPr>
              <a:t>Linear hashing </a:t>
            </a:r>
            <a:r>
              <a:rPr lang="en-US" smtClean="0"/>
              <a:t>is an alternative mechanism which avoids these disadvantages at the possible cost of more bucket overflows</a:t>
            </a:r>
            <a:endParaRPr lang="en-US" smtClean="0">
              <a:solidFill>
                <a:schemeClr val="tx2"/>
              </a:solidFill>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1"/>
          </p:nvPr>
        </p:nvSpPr>
        <p:spPr>
          <a:noFill/>
        </p:spPr>
        <p:txBody>
          <a:bodyPr/>
          <a:lstStyle/>
          <a:p>
            <a:fld id="{54D6E368-270E-4686-BC50-4694C30FBACC}" type="slidenum">
              <a:rPr lang="en-US" smtClean="0"/>
              <a:pPr/>
              <a:t>149</a:t>
            </a:fld>
            <a:endParaRPr lang="en-US" smtClean="0"/>
          </a:p>
        </p:txBody>
      </p:sp>
      <p:sp>
        <p:nvSpPr>
          <p:cNvPr id="295938" name="Rectangle 2"/>
          <p:cNvSpPr>
            <a:spLocks noGrp="1" noChangeArrowheads="1"/>
          </p:cNvSpPr>
          <p:nvPr>
            <p:ph type="title"/>
          </p:nvPr>
        </p:nvSpPr>
        <p:spPr>
          <a:xfrm>
            <a:off x="368300" y="0"/>
            <a:ext cx="9086850" cy="457200"/>
          </a:xfrm>
        </p:spPr>
        <p:txBody>
          <a:bodyPr/>
          <a:lstStyle/>
          <a:p>
            <a:pPr>
              <a:defRPr/>
            </a:pPr>
            <a:r>
              <a:rPr lang="en-US" sz="2800"/>
              <a:t>Comparison of Ordered Indexing and Hashing</a:t>
            </a:r>
          </a:p>
        </p:txBody>
      </p:sp>
      <p:sp>
        <p:nvSpPr>
          <p:cNvPr id="94212" name="Rectangle 3"/>
          <p:cNvSpPr>
            <a:spLocks noGrp="1" noChangeArrowheads="1"/>
          </p:cNvSpPr>
          <p:nvPr>
            <p:ph type="body" idx="1"/>
          </p:nvPr>
        </p:nvSpPr>
        <p:spPr/>
        <p:txBody>
          <a:bodyPr/>
          <a:lstStyle/>
          <a:p>
            <a:r>
              <a:rPr lang="en-US" smtClean="0"/>
              <a:t>Issues need to be considered for a wise choice of file organization and indexing techniques:</a:t>
            </a:r>
          </a:p>
          <a:p>
            <a:pPr lvl="1"/>
            <a:r>
              <a:rPr lang="en-US" sz="1800" smtClean="0"/>
              <a:t>Cost of periodic re-organization</a:t>
            </a:r>
          </a:p>
          <a:p>
            <a:pPr lvl="1"/>
            <a:r>
              <a:rPr lang="en-US" sz="1800" smtClean="0"/>
              <a:t>Relative frequency of insertions and deletions</a:t>
            </a:r>
          </a:p>
          <a:p>
            <a:pPr lvl="1"/>
            <a:r>
              <a:rPr lang="en-US" sz="1800" smtClean="0"/>
              <a:t>Is it desirable to optimize average access time at the expense of worst-case access time?</a:t>
            </a:r>
          </a:p>
          <a:p>
            <a:pPr lvl="1"/>
            <a:r>
              <a:rPr lang="en-US" sz="1800" smtClean="0"/>
              <a:t>Expected type of queries:</a:t>
            </a:r>
          </a:p>
          <a:p>
            <a:pPr lvl="2"/>
            <a:r>
              <a:rPr lang="en-US" sz="1600" smtClean="0"/>
              <a:t>Hashing is generally better at retrieving records having a specified value of the key.</a:t>
            </a:r>
          </a:p>
          <a:p>
            <a:pPr lvl="2"/>
            <a:r>
              <a:rPr lang="en-US" sz="1600" smtClean="0"/>
              <a:t>If range queries are common, ordered indices are to be preferred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3500" smtClean="0"/>
              <a:t>Mapping Cardinalities affect ER Design</a:t>
            </a:r>
          </a:p>
        </p:txBody>
      </p:sp>
      <p:pic>
        <p:nvPicPr>
          <p:cNvPr id="28675" name="Picture 3"/>
          <p:cNvPicPr>
            <a:picLocks noChangeAspect="1" noChangeArrowheads="1"/>
          </p:cNvPicPr>
          <p:nvPr/>
        </p:nvPicPr>
        <p:blipFill>
          <a:blip r:embed="rId2"/>
          <a:srcRect l="1593" t="11800" r="3009" b="12743"/>
          <a:stretch>
            <a:fillRect/>
          </a:stretch>
        </p:blipFill>
        <p:spPr bwMode="auto">
          <a:xfrm>
            <a:off x="839788" y="3036888"/>
            <a:ext cx="7273925" cy="3735387"/>
          </a:xfrm>
          <a:prstGeom prst="rect">
            <a:avLst/>
          </a:prstGeom>
          <a:noFill/>
          <a:ln w="76200" cmpd="tri">
            <a:solidFill>
              <a:schemeClr val="tx2"/>
            </a:solidFill>
            <a:miter lim="800000"/>
            <a:headEnd/>
            <a:tailEnd/>
          </a:ln>
        </p:spPr>
      </p:pic>
      <p:sp>
        <p:nvSpPr>
          <p:cNvPr id="28676" name="Rectangle 4"/>
          <p:cNvSpPr>
            <a:spLocks noChangeArrowheads="1"/>
          </p:cNvSpPr>
          <p:nvPr/>
        </p:nvSpPr>
        <p:spPr bwMode="auto">
          <a:xfrm>
            <a:off x="725488" y="1589088"/>
            <a:ext cx="8001000" cy="1052512"/>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Can make </a:t>
            </a:r>
            <a:r>
              <a:rPr kumimoji="1" lang="en-US" sz="2000" i="1">
                <a:latin typeface="Helvetica" pitchFamily="34" charset="0"/>
              </a:rPr>
              <a:t>access-date </a:t>
            </a:r>
            <a:r>
              <a:rPr kumimoji="1" lang="en-US" sz="2000">
                <a:latin typeface="Helvetica" pitchFamily="34" charset="0"/>
              </a:rPr>
              <a:t>an attribute of account, instead of a relationship attribute, if each account can have only one customer </a:t>
            </a:r>
          </a:p>
          <a:p>
            <a:pPr marL="742950" lvl="1" indent="-285750">
              <a:spcBef>
                <a:spcPct val="35000"/>
              </a:spcBef>
              <a:buClr>
                <a:schemeClr val="tx2"/>
              </a:buClr>
              <a:buSzPct val="90000"/>
              <a:buFont typeface="Monotype Sorts" charset="2"/>
              <a:buChar char="n"/>
            </a:pPr>
            <a:r>
              <a:rPr kumimoji="1" lang="en-US">
                <a:latin typeface="Helvetica" pitchFamily="34" charset="0"/>
              </a:rPr>
              <a:t>i.e., the relationship from account to customer is many to one, or equivalently, customer to account is one to many</a:t>
            </a:r>
            <a:endParaRPr kumimoji="1" lang="en-US" i="1">
              <a:latin typeface="Helvetica" pitchFamily="34" charset="0"/>
            </a:endParaRPr>
          </a:p>
        </p:txBody>
      </p:sp>
      <p:sp>
        <p:nvSpPr>
          <p:cNvPr id="2867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81AB387-E308-492D-91A0-8D33DFCFC9EB}" type="slidenum">
              <a:rPr lang="en-US" sz="1400"/>
              <a:pPr algn="r" eaLnBrk="1" hangingPunct="1"/>
              <a:t>15</a:t>
            </a:fld>
            <a:endParaRPr lang="en-US" sz="1400"/>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1"/>
          </p:nvPr>
        </p:nvSpPr>
        <p:spPr>
          <a:noFill/>
        </p:spPr>
        <p:txBody>
          <a:bodyPr/>
          <a:lstStyle/>
          <a:p>
            <a:fld id="{13556F10-DE1A-45B2-9E37-D1DE6E523180}" type="slidenum">
              <a:rPr lang="en-US" smtClean="0"/>
              <a:pPr/>
              <a:t>150</a:t>
            </a:fld>
            <a:endParaRPr lang="en-US" smtClean="0"/>
          </a:p>
        </p:txBody>
      </p:sp>
      <p:sp>
        <p:nvSpPr>
          <p:cNvPr id="296962" name="Rectangle 2"/>
          <p:cNvSpPr>
            <a:spLocks noGrp="1" noChangeArrowheads="1"/>
          </p:cNvSpPr>
          <p:nvPr>
            <p:ph type="title"/>
          </p:nvPr>
        </p:nvSpPr>
        <p:spPr/>
        <p:txBody>
          <a:bodyPr/>
          <a:lstStyle/>
          <a:p>
            <a:pPr>
              <a:defRPr/>
            </a:pPr>
            <a:r>
              <a:rPr lang="en-US"/>
              <a:t>Index Definition in SQL</a:t>
            </a:r>
          </a:p>
        </p:txBody>
      </p:sp>
      <p:sp>
        <p:nvSpPr>
          <p:cNvPr id="95236" name="Rectangle 3"/>
          <p:cNvSpPr>
            <a:spLocks noGrp="1" noChangeArrowheads="1"/>
          </p:cNvSpPr>
          <p:nvPr>
            <p:ph type="body" idx="1"/>
          </p:nvPr>
        </p:nvSpPr>
        <p:spPr/>
        <p:txBody>
          <a:bodyPr/>
          <a:lstStyle/>
          <a:p>
            <a:pPr>
              <a:tabLst>
                <a:tab pos="1312863" algn="l"/>
                <a:tab pos="2120900" algn="l"/>
                <a:tab pos="4575175" algn="l"/>
                <a:tab pos="4978400" algn="l"/>
              </a:tabLst>
            </a:pPr>
            <a:r>
              <a:rPr lang="en-US" smtClean="0"/>
              <a:t>Create an index</a:t>
            </a:r>
          </a:p>
          <a:p>
            <a:pPr lvl="1">
              <a:buFont typeface="Wingdings" pitchFamily="2" charset="2"/>
              <a:buNone/>
              <a:tabLst>
                <a:tab pos="1312863" algn="l"/>
                <a:tab pos="2120900" algn="l"/>
                <a:tab pos="4575175" algn="l"/>
                <a:tab pos="4978400" algn="l"/>
              </a:tabLst>
            </a:pPr>
            <a:r>
              <a:rPr lang="en-US" smtClean="0"/>
              <a:t>		</a:t>
            </a:r>
            <a:r>
              <a:rPr lang="en-US" sz="1800" b="1" smtClean="0"/>
              <a:t>create index</a:t>
            </a:r>
            <a:r>
              <a:rPr lang="en-US" sz="1800" smtClean="0"/>
              <a:t> &lt;index-name&gt; </a:t>
            </a:r>
            <a:r>
              <a:rPr lang="en-US" sz="1800" b="1" smtClean="0"/>
              <a:t>on</a:t>
            </a:r>
            <a:r>
              <a:rPr lang="en-US" sz="1800" smtClean="0"/>
              <a:t> &lt;relation-name&gt;</a:t>
            </a:r>
            <a:br>
              <a:rPr lang="en-US" sz="1800" smtClean="0"/>
            </a:br>
            <a:r>
              <a:rPr lang="en-US" sz="1800" smtClean="0"/>
              <a:t>			(&lt;attribute-list&gt;)</a:t>
            </a:r>
          </a:p>
          <a:p>
            <a:pPr lvl="1">
              <a:buFont typeface="Wingdings" pitchFamily="2" charset="2"/>
              <a:buNone/>
              <a:tabLst>
                <a:tab pos="1312863" algn="l"/>
                <a:tab pos="2120900" algn="l"/>
                <a:tab pos="4575175" algn="l"/>
                <a:tab pos="4978400" algn="l"/>
              </a:tabLst>
            </a:pPr>
            <a:r>
              <a:rPr lang="en-US" sz="1800" smtClean="0"/>
              <a:t>E.g.:  </a:t>
            </a:r>
            <a:r>
              <a:rPr lang="en-US" sz="1800" b="1" smtClean="0"/>
              <a:t>create index </a:t>
            </a:r>
            <a:r>
              <a:rPr lang="en-US" sz="1800" i="1" smtClean="0"/>
              <a:t> b-index </a:t>
            </a:r>
            <a:r>
              <a:rPr lang="en-US" sz="1800" b="1" smtClean="0"/>
              <a:t>on</a:t>
            </a:r>
            <a:r>
              <a:rPr lang="en-US" sz="1800" i="1" smtClean="0"/>
              <a:t> branch(branch-name)</a:t>
            </a:r>
            <a:endParaRPr lang="en-US" sz="1800" smtClean="0"/>
          </a:p>
          <a:p>
            <a:pPr>
              <a:tabLst>
                <a:tab pos="1312863" algn="l"/>
                <a:tab pos="2120900" algn="l"/>
                <a:tab pos="4575175" algn="l"/>
                <a:tab pos="4978400" algn="l"/>
              </a:tabLst>
            </a:pPr>
            <a:endParaRPr lang="en-US" smtClean="0"/>
          </a:p>
          <a:p>
            <a:pPr>
              <a:tabLst>
                <a:tab pos="1312863" algn="l"/>
                <a:tab pos="2120900" algn="l"/>
                <a:tab pos="4575175" algn="l"/>
                <a:tab pos="4978400" algn="l"/>
              </a:tabLst>
            </a:pPr>
            <a:r>
              <a:rPr lang="en-US" smtClean="0"/>
              <a:t>Use </a:t>
            </a:r>
            <a:r>
              <a:rPr lang="en-US" b="1" smtClean="0"/>
              <a:t>create unique index</a:t>
            </a:r>
            <a:r>
              <a:rPr lang="en-US" smtClean="0"/>
              <a:t> to indirectly specify and enforce the condition that the search key is a candidate key.</a:t>
            </a:r>
          </a:p>
          <a:p>
            <a:pPr lvl="1">
              <a:tabLst>
                <a:tab pos="1312863" algn="l"/>
                <a:tab pos="2120900" algn="l"/>
                <a:tab pos="4575175" algn="l"/>
                <a:tab pos="4978400" algn="l"/>
              </a:tabLst>
            </a:pPr>
            <a:r>
              <a:rPr lang="en-US" sz="1800" smtClean="0"/>
              <a:t>Not really required if SQL </a:t>
            </a:r>
            <a:r>
              <a:rPr lang="en-US" sz="1800" b="1" smtClean="0"/>
              <a:t>unique</a:t>
            </a:r>
            <a:r>
              <a:rPr lang="en-US" sz="1800" smtClean="0"/>
              <a:t> integrity constraint is supported</a:t>
            </a:r>
          </a:p>
          <a:p>
            <a:pPr>
              <a:tabLst>
                <a:tab pos="1312863" algn="l"/>
                <a:tab pos="2120900" algn="l"/>
                <a:tab pos="4575175" algn="l"/>
                <a:tab pos="4978400" algn="l"/>
              </a:tabLst>
            </a:pPr>
            <a:endParaRPr lang="en-US" smtClean="0"/>
          </a:p>
          <a:p>
            <a:pPr>
              <a:tabLst>
                <a:tab pos="1312863" algn="l"/>
                <a:tab pos="2120900" algn="l"/>
                <a:tab pos="4575175" algn="l"/>
                <a:tab pos="4978400" algn="l"/>
              </a:tabLst>
            </a:pPr>
            <a:r>
              <a:rPr lang="en-US" smtClean="0"/>
              <a:t>To drop an index </a:t>
            </a:r>
          </a:p>
          <a:p>
            <a:pPr lvl="1">
              <a:buFont typeface="Wingdings" pitchFamily="2" charset="2"/>
              <a:buNone/>
              <a:tabLst>
                <a:tab pos="1312863" algn="l"/>
                <a:tab pos="2120900" algn="l"/>
                <a:tab pos="4575175" algn="l"/>
                <a:tab pos="4978400" algn="l"/>
              </a:tabLst>
            </a:pPr>
            <a:r>
              <a:rPr lang="en-US" smtClean="0"/>
              <a:t>			</a:t>
            </a:r>
            <a:r>
              <a:rPr lang="en-US" sz="1800" b="1" smtClean="0"/>
              <a:t>drop index </a:t>
            </a:r>
            <a:r>
              <a:rPr lang="en-US" sz="1800" smtClean="0"/>
              <a:t>&lt;index-name&gt;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04875" y="0"/>
            <a:ext cx="7832725" cy="1189038"/>
          </a:xfrm>
        </p:spPr>
        <p:txBody>
          <a:bodyPr/>
          <a:lstStyle/>
          <a:p>
            <a:pPr eaLnBrk="1" hangingPunct="1">
              <a:defRPr/>
            </a:pPr>
            <a:r>
              <a:rPr lang="en-US" smtClean="0"/>
              <a:t>E-R Diagrams</a:t>
            </a:r>
          </a:p>
        </p:txBody>
      </p:sp>
      <p:pic>
        <p:nvPicPr>
          <p:cNvPr id="29699" name="Picture 3"/>
          <p:cNvPicPr>
            <a:picLocks noChangeAspect="1" noChangeArrowheads="1"/>
          </p:cNvPicPr>
          <p:nvPr/>
        </p:nvPicPr>
        <p:blipFill>
          <a:blip r:embed="rId2"/>
          <a:srcRect l="1064" t="30733" r="1064" b="30733"/>
          <a:stretch>
            <a:fillRect/>
          </a:stretch>
        </p:blipFill>
        <p:spPr bwMode="auto">
          <a:xfrm>
            <a:off x="796925" y="1428750"/>
            <a:ext cx="7956550" cy="2349500"/>
          </a:xfrm>
          <a:prstGeom prst="rect">
            <a:avLst/>
          </a:prstGeom>
          <a:noFill/>
          <a:ln w="76200" cmpd="tri">
            <a:solidFill>
              <a:schemeClr val="tx2"/>
            </a:solidFill>
            <a:miter lim="800000"/>
            <a:headEnd/>
            <a:tailEnd/>
          </a:ln>
        </p:spPr>
      </p:pic>
      <p:sp>
        <p:nvSpPr>
          <p:cNvPr id="29700" name="Rectangle 7"/>
          <p:cNvSpPr>
            <a:spLocks noChangeArrowheads="1"/>
          </p:cNvSpPr>
          <p:nvPr/>
        </p:nvSpPr>
        <p:spPr bwMode="auto">
          <a:xfrm>
            <a:off x="414338" y="3840163"/>
            <a:ext cx="8505825" cy="28289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b="1">
                <a:latin typeface="Helvetica" pitchFamily="34" charset="0"/>
              </a:rPr>
              <a:t>Rectangles</a:t>
            </a:r>
            <a:r>
              <a:rPr kumimoji="1" lang="en-US" sz="2000">
                <a:latin typeface="Helvetica" pitchFamily="34" charset="0"/>
              </a:rPr>
              <a:t> represent entity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Diamonds</a:t>
            </a:r>
            <a:r>
              <a:rPr kumimoji="1" lang="en-US" sz="2000">
                <a:latin typeface="Helvetica" pitchFamily="34" charset="0"/>
              </a:rPr>
              <a:t> represent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Lines</a:t>
            </a:r>
            <a:r>
              <a:rPr kumimoji="1" lang="en-US" sz="2000">
                <a:latin typeface="Helvetica" pitchFamily="34" charset="0"/>
              </a:rPr>
              <a:t> link attributes to entity sets and entity sets to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Ellipses</a:t>
            </a:r>
            <a:r>
              <a:rPr kumimoji="1" lang="en-US" sz="2000">
                <a:latin typeface="Helvetica" pitchFamily="34" charset="0"/>
              </a:rPr>
              <a:t> represent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Double ellipses</a:t>
            </a:r>
            <a:r>
              <a:rPr kumimoji="1" lang="en-US" sz="2000">
                <a:latin typeface="Helvetica" pitchFamily="34" charset="0"/>
              </a:rPr>
              <a:t> represent multivalued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Dashed ellipses</a:t>
            </a:r>
            <a:r>
              <a:rPr kumimoji="1" lang="en-US" sz="2000">
                <a:latin typeface="Helvetica" pitchFamily="34" charset="0"/>
              </a:rPr>
              <a:t> denote derived attributes.</a:t>
            </a:r>
          </a:p>
          <a:p>
            <a:pPr marL="342900" indent="-342900">
              <a:spcBef>
                <a:spcPct val="35000"/>
              </a:spcBef>
              <a:buClr>
                <a:schemeClr val="tx2"/>
              </a:buClr>
              <a:buSzPct val="90000"/>
              <a:buFont typeface="Monotype Sorts" charset="2"/>
              <a:buChar char="n"/>
            </a:pPr>
            <a:r>
              <a:rPr kumimoji="1" lang="en-US" sz="2000" b="1">
                <a:latin typeface="Helvetica" pitchFamily="34" charset="0"/>
              </a:rPr>
              <a:t>Underline</a:t>
            </a:r>
            <a:r>
              <a:rPr kumimoji="1" lang="en-US" sz="2000">
                <a:latin typeface="Helvetica" pitchFamily="34" charset="0"/>
              </a:rPr>
              <a:t> indicates primary key attributes</a:t>
            </a:r>
          </a:p>
        </p:txBody>
      </p:sp>
      <p:sp>
        <p:nvSpPr>
          <p:cNvPr id="29701"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E08F464-CF71-4DDD-B56A-C8DC7B60444F}" type="slidenum">
              <a:rPr lang="en-US" sz="1400"/>
              <a:pPr algn="r" eaLnBrk="1" hangingPunct="1"/>
              <a:t>16</a:t>
            </a:fld>
            <a:endParaRPr 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23900" y="271463"/>
            <a:ext cx="8077200" cy="1012825"/>
          </a:xfrm>
        </p:spPr>
        <p:txBody>
          <a:bodyPr/>
          <a:lstStyle/>
          <a:p>
            <a:pPr eaLnBrk="1" hangingPunct="1">
              <a:defRPr/>
            </a:pPr>
            <a:r>
              <a:rPr lang="en-US" smtClean="0"/>
              <a:t>Alternative Notation for Cardinality Limits</a:t>
            </a:r>
          </a:p>
        </p:txBody>
      </p:sp>
      <p:pic>
        <p:nvPicPr>
          <p:cNvPr id="39939" name="Picture 3"/>
          <p:cNvPicPr>
            <a:picLocks noChangeAspect="1" noChangeArrowheads="1"/>
          </p:cNvPicPr>
          <p:nvPr/>
        </p:nvPicPr>
        <p:blipFill>
          <a:blip r:embed="rId2"/>
          <a:srcRect l="1701" t="30498" r="1323" b="29489"/>
          <a:stretch>
            <a:fillRect/>
          </a:stretch>
        </p:blipFill>
        <p:spPr bwMode="auto">
          <a:xfrm>
            <a:off x="508000" y="2051050"/>
            <a:ext cx="8197850" cy="2624138"/>
          </a:xfrm>
          <a:prstGeom prst="rect">
            <a:avLst/>
          </a:prstGeom>
          <a:noFill/>
          <a:ln w="76200" cmpd="tri">
            <a:solidFill>
              <a:schemeClr val="tx2"/>
            </a:solidFill>
            <a:miter lim="800000"/>
            <a:headEnd/>
            <a:tailEnd/>
          </a:ln>
        </p:spPr>
      </p:pic>
      <p:sp>
        <p:nvSpPr>
          <p:cNvPr id="39940" name="Rectangle 4"/>
          <p:cNvSpPr>
            <a:spLocks noChangeArrowheads="1"/>
          </p:cNvSpPr>
          <p:nvPr/>
        </p:nvSpPr>
        <p:spPr bwMode="auto">
          <a:xfrm>
            <a:off x="933450" y="1504950"/>
            <a:ext cx="7689850" cy="6064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Cardinality limits can also express participation constraints</a:t>
            </a:r>
          </a:p>
        </p:txBody>
      </p:sp>
      <p:sp>
        <p:nvSpPr>
          <p:cNvPr id="39941" name="Rectangle 5"/>
          <p:cNvSpPr>
            <a:spLocks noChangeArrowheads="1"/>
          </p:cNvSpPr>
          <p:nvPr/>
        </p:nvSpPr>
        <p:spPr bwMode="auto">
          <a:xfrm>
            <a:off x="942975" y="4840288"/>
            <a:ext cx="7689850" cy="1792287"/>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a:latin typeface="Helvetica" pitchFamily="34" charset="0"/>
              </a:rPr>
              <a:t>Minimum value of 1 =&gt; total participation of entity set in the relationship set</a:t>
            </a:r>
          </a:p>
          <a:p>
            <a:pPr marL="342900" indent="-342900">
              <a:spcBef>
                <a:spcPct val="35000"/>
              </a:spcBef>
              <a:buClr>
                <a:schemeClr val="tx2"/>
              </a:buClr>
              <a:buSzPct val="90000"/>
              <a:buFont typeface="Monotype Sorts" charset="2"/>
              <a:buChar char="n"/>
            </a:pPr>
            <a:r>
              <a:rPr kumimoji="1" lang="en-US">
                <a:latin typeface="Helvetica" pitchFamily="34" charset="0"/>
              </a:rPr>
              <a:t>Maximum value of 1 =&gt; entity participates in at most one relationship</a:t>
            </a:r>
          </a:p>
          <a:p>
            <a:pPr marL="342900" indent="-342900">
              <a:spcBef>
                <a:spcPct val="35000"/>
              </a:spcBef>
              <a:buClr>
                <a:schemeClr val="tx2"/>
              </a:buClr>
              <a:buSzPct val="90000"/>
              <a:buFont typeface="Monotype Sorts" charset="2"/>
              <a:buChar char="n"/>
            </a:pPr>
            <a:r>
              <a:rPr kumimoji="1" lang="en-US">
                <a:latin typeface="Helvetica" pitchFamily="34" charset="0"/>
              </a:rPr>
              <a:t>Maximum value * =&gt; no limit</a:t>
            </a:r>
          </a:p>
          <a:p>
            <a:pPr marL="342900" indent="-342900">
              <a:spcBef>
                <a:spcPct val="35000"/>
              </a:spcBef>
              <a:buClr>
                <a:schemeClr val="tx2"/>
              </a:buClr>
              <a:buSzPct val="90000"/>
              <a:buFont typeface="Monotype Sorts" charset="2"/>
              <a:buChar char="n"/>
            </a:pPr>
            <a:r>
              <a:rPr kumimoji="1" lang="en-US">
                <a:latin typeface="Helvetica" pitchFamily="34" charset="0"/>
              </a:rPr>
              <a:t>1..* =&gt; double line</a:t>
            </a:r>
          </a:p>
          <a:p>
            <a:pPr marL="342900" indent="-342900">
              <a:spcBef>
                <a:spcPct val="35000"/>
              </a:spcBef>
              <a:buClr>
                <a:schemeClr val="tx2"/>
              </a:buClr>
              <a:buSzPct val="90000"/>
              <a:buFont typeface="Monotype Sorts" charset="2"/>
              <a:buChar char="n"/>
            </a:pPr>
            <a:endParaRPr kumimoji="1" lang="en-US">
              <a:latin typeface="Helvetica" pitchFamily="34" charset="0"/>
            </a:endParaRPr>
          </a:p>
        </p:txBody>
      </p:sp>
      <p:sp>
        <p:nvSpPr>
          <p:cNvPr id="39942" name="Text Box 6"/>
          <p:cNvSpPr txBox="1">
            <a:spLocks noChangeArrowheads="1"/>
          </p:cNvSpPr>
          <p:nvPr/>
        </p:nvSpPr>
        <p:spPr bwMode="auto">
          <a:xfrm>
            <a:off x="5195888" y="4235450"/>
            <a:ext cx="2598737"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Each loan must have exactly one associated customer</a:t>
            </a:r>
          </a:p>
        </p:txBody>
      </p:sp>
      <p:sp>
        <p:nvSpPr>
          <p:cNvPr id="39943" name="Text Box 7"/>
          <p:cNvSpPr txBox="1">
            <a:spLocks noChangeArrowheads="1"/>
          </p:cNvSpPr>
          <p:nvPr/>
        </p:nvSpPr>
        <p:spPr bwMode="auto">
          <a:xfrm>
            <a:off x="2847975" y="4259263"/>
            <a:ext cx="1887538"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Customer can have zero or more loans</a:t>
            </a:r>
          </a:p>
        </p:txBody>
      </p:sp>
      <p:sp>
        <p:nvSpPr>
          <p:cNvPr id="3994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BF3E4D1-A267-4CBE-AAB3-6F7AE701489B}" type="slidenum">
              <a:rPr lang="en-US" sz="1400"/>
              <a:pPr algn="r" eaLnBrk="1" hangingPunct="1"/>
              <a:t>17</a:t>
            </a:fld>
            <a:endParaRPr 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Keys</a:t>
            </a:r>
          </a:p>
        </p:txBody>
      </p:sp>
      <p:sp>
        <p:nvSpPr>
          <p:cNvPr id="40963" name="Rectangle 3"/>
          <p:cNvSpPr>
            <a:spLocks noGrp="1" noChangeArrowheads="1"/>
          </p:cNvSpPr>
          <p:nvPr>
            <p:ph type="body" idx="1"/>
          </p:nvPr>
        </p:nvSpPr>
        <p:spPr>
          <a:xfrm>
            <a:off x="1003300" y="1058863"/>
            <a:ext cx="7769225" cy="5799137"/>
          </a:xfrm>
        </p:spPr>
        <p:txBody>
          <a:bodyPr/>
          <a:lstStyle/>
          <a:p>
            <a:pPr eaLnBrk="1" hangingPunct="1"/>
            <a:r>
              <a:rPr lang="en-US" sz="2200" i="1" smtClean="0">
                <a:solidFill>
                  <a:schemeClr val="tx2"/>
                </a:solidFill>
              </a:rPr>
              <a:t>Key</a:t>
            </a:r>
            <a:r>
              <a:rPr lang="en-US" sz="2200" smtClean="0"/>
              <a:t> is used to identify a set of attributes that suffice to distinguish entities from each other. Keys uniquely identify the entity</a:t>
            </a:r>
          </a:p>
          <a:p>
            <a:pPr eaLnBrk="1" hangingPunct="1"/>
            <a:endParaRPr lang="en-US" sz="1200" smtClean="0"/>
          </a:p>
          <a:p>
            <a:pPr eaLnBrk="1" hangingPunct="1"/>
            <a:r>
              <a:rPr lang="en-US" sz="2200" smtClean="0"/>
              <a:t>A </a:t>
            </a:r>
            <a:r>
              <a:rPr lang="en-US" sz="2200" i="1" smtClean="0">
                <a:solidFill>
                  <a:schemeClr val="tx2"/>
                </a:solidFill>
              </a:rPr>
              <a:t>super key</a:t>
            </a:r>
            <a:r>
              <a:rPr lang="en-US" sz="2200" smtClean="0"/>
              <a:t> of an entity set is a set of one or more attributes whose values uniquely determine each entity</a:t>
            </a:r>
          </a:p>
          <a:p>
            <a:pPr lvl="1" eaLnBrk="1" hangingPunct="1"/>
            <a:r>
              <a:rPr lang="en-US" sz="2000" i="1" smtClean="0"/>
              <a:t>customer_id</a:t>
            </a:r>
            <a:r>
              <a:rPr lang="en-US" sz="2000" smtClean="0"/>
              <a:t>   is super key of </a:t>
            </a:r>
            <a:r>
              <a:rPr lang="en-US" sz="2000" i="1" smtClean="0"/>
              <a:t>customer</a:t>
            </a:r>
          </a:p>
          <a:p>
            <a:pPr lvl="1" eaLnBrk="1" hangingPunct="1"/>
            <a:r>
              <a:rPr lang="en-US" sz="2000" i="1" smtClean="0"/>
              <a:t>Customer_id</a:t>
            </a:r>
            <a:r>
              <a:rPr lang="en-US" sz="2000" smtClean="0"/>
              <a:t>   and </a:t>
            </a:r>
            <a:r>
              <a:rPr lang="en-US" sz="2000" i="1" smtClean="0"/>
              <a:t>customer_name</a:t>
            </a:r>
            <a:r>
              <a:rPr lang="en-US" sz="2000" smtClean="0"/>
              <a:t>   is superkey of </a:t>
            </a:r>
            <a:r>
              <a:rPr lang="en-US" sz="2000" i="1" smtClean="0"/>
              <a:t>customer</a:t>
            </a:r>
          </a:p>
          <a:p>
            <a:pPr eaLnBrk="1" hangingPunct="1"/>
            <a:endParaRPr lang="en-US" sz="1200" smtClean="0"/>
          </a:p>
          <a:p>
            <a:pPr eaLnBrk="1" hangingPunct="1"/>
            <a:r>
              <a:rPr lang="en-US" sz="2200" smtClean="0"/>
              <a:t>A </a:t>
            </a:r>
            <a:r>
              <a:rPr lang="en-US" sz="2200" i="1" smtClean="0">
                <a:solidFill>
                  <a:schemeClr val="tx2"/>
                </a:solidFill>
              </a:rPr>
              <a:t>candidate key</a:t>
            </a:r>
            <a:r>
              <a:rPr lang="en-US" sz="2200" smtClean="0"/>
              <a:t> of an entity set is a minimal super key</a:t>
            </a:r>
          </a:p>
          <a:p>
            <a:pPr lvl="1" eaLnBrk="1" hangingPunct="1"/>
            <a:r>
              <a:rPr lang="en-US" sz="2000" i="1" smtClean="0"/>
              <a:t>customer-id</a:t>
            </a:r>
            <a:r>
              <a:rPr lang="en-US" sz="2000" smtClean="0"/>
              <a:t>    is candidate key of </a:t>
            </a:r>
            <a:r>
              <a:rPr lang="en-US" sz="2000" i="1" smtClean="0"/>
              <a:t>customer</a:t>
            </a:r>
            <a:endParaRPr lang="en-US" sz="2000" smtClean="0"/>
          </a:p>
          <a:p>
            <a:pPr lvl="1" eaLnBrk="1" hangingPunct="1"/>
            <a:r>
              <a:rPr lang="en-US" sz="2000" i="1" smtClean="0"/>
              <a:t>account-number</a:t>
            </a:r>
            <a:r>
              <a:rPr lang="en-US" sz="2000" smtClean="0"/>
              <a:t>    is candidate key of </a:t>
            </a:r>
            <a:r>
              <a:rPr lang="en-US" sz="2000" i="1" smtClean="0"/>
              <a:t>account</a:t>
            </a:r>
          </a:p>
          <a:p>
            <a:pPr lvl="1" eaLnBrk="1" hangingPunct="1"/>
            <a:endParaRPr lang="en-US" sz="1200" i="1" smtClean="0"/>
          </a:p>
          <a:p>
            <a:pPr eaLnBrk="1" hangingPunct="1"/>
            <a:r>
              <a:rPr lang="en-US" sz="2200" smtClean="0"/>
              <a:t>Although several candidate keys may exist, one of the candidate keys is selected to be the </a:t>
            </a:r>
            <a:r>
              <a:rPr lang="en-US" sz="2200" i="1" smtClean="0">
                <a:solidFill>
                  <a:schemeClr val="tx2"/>
                </a:solidFill>
              </a:rPr>
              <a:t>primary key</a:t>
            </a:r>
            <a:r>
              <a:rPr lang="en-US" sz="2200" smtClean="0"/>
              <a:t>. The primary key should be chosen such that its attributes are never, or very rarely changed</a:t>
            </a:r>
          </a:p>
        </p:txBody>
      </p:sp>
      <p:sp>
        <p:nvSpPr>
          <p:cNvPr id="409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F497EF-F5C7-4997-87F7-06CAAACA87C3}" type="slidenum">
              <a:rPr lang="en-US" sz="1400"/>
              <a:pPr algn="r" eaLnBrk="1" hangingPunct="1"/>
              <a:t>18</a:t>
            </a:fld>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Extended E-R Features</a:t>
            </a:r>
            <a:endParaRPr lang="en-US" dirty="0"/>
          </a:p>
        </p:txBody>
      </p:sp>
      <p:sp>
        <p:nvSpPr>
          <p:cNvPr id="54275" name="Content Placeholder 2"/>
          <p:cNvSpPr>
            <a:spLocks noGrp="1"/>
          </p:cNvSpPr>
          <p:nvPr>
            <p:ph idx="1"/>
          </p:nvPr>
        </p:nvSpPr>
        <p:spPr/>
        <p:txBody>
          <a:bodyPr/>
          <a:lstStyle/>
          <a:p>
            <a:r>
              <a:rPr lang="en-US" smtClean="0"/>
              <a:t>Specialization</a:t>
            </a:r>
          </a:p>
          <a:p>
            <a:endParaRPr lang="en-US" smtClean="0"/>
          </a:p>
          <a:p>
            <a:r>
              <a:rPr lang="en-US" smtClean="0"/>
              <a:t>Generalization</a:t>
            </a:r>
          </a:p>
          <a:p>
            <a:endParaRPr lang="en-US" smtClean="0"/>
          </a:p>
          <a:p>
            <a:r>
              <a:rPr lang="en-US" smtClean="0"/>
              <a:t>Aggregation</a:t>
            </a:r>
          </a:p>
        </p:txBody>
      </p:sp>
      <p:sp>
        <p:nvSpPr>
          <p:cNvPr id="54276" name="Slide Number Placeholder 3"/>
          <p:cNvSpPr>
            <a:spLocks noGrp="1"/>
          </p:cNvSpPr>
          <p:nvPr>
            <p:ph type="sldNum" sz="quarter" idx="12"/>
          </p:nvPr>
        </p:nvSpPr>
        <p:spPr>
          <a:noFill/>
        </p:spPr>
        <p:txBody>
          <a:bodyPr/>
          <a:lstStyle/>
          <a:p>
            <a:fld id="{B73D7CB3-C28C-4D15-AE31-8222B4CB77C2}"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1150938" y="44450"/>
            <a:ext cx="7793037" cy="1312863"/>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mtClean="0"/>
              <a:t>Drawbacks of File-processing system</a:t>
            </a:r>
          </a:p>
        </p:txBody>
      </p:sp>
      <p:sp>
        <p:nvSpPr>
          <p:cNvPr id="38915" name="Rectangle 2"/>
          <p:cNvSpPr>
            <a:spLocks noGrp="1" noChangeArrowheads="1"/>
          </p:cNvSpPr>
          <p:nvPr>
            <p:ph type="body" idx="4294967295"/>
          </p:nvPr>
        </p:nvSpPr>
        <p:spPr>
          <a:xfrm>
            <a:off x="1182688" y="2017713"/>
            <a:ext cx="7772400" cy="4332287"/>
          </a:xfrm>
        </p:spPr>
        <p:txBody>
          <a:bodyPr/>
          <a:lstStyle/>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redundancy and inconsistency</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Multiple file formats, duplication of information in different files</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Difficulty in accessing data </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Need to write a new program to carry out each new task</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isolation</a:t>
            </a:r>
            <a:r>
              <a:rPr lang="en-IN" sz="2400" smtClean="0"/>
              <a:t> — multiple files and formats</a:t>
            </a:r>
          </a:p>
          <a:p>
            <a:pPr marL="341313" indent="-341313" eaLnBrk="1" hangingPunct="1">
              <a:lnSpc>
                <a:spcPct val="80000"/>
              </a:lnSpc>
              <a:spcBef>
                <a:spcPts val="600"/>
              </a:spcBef>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4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Integrity problems</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Integrity constraints  (e.g. account balance &gt; 0) become part of program code</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Hard to add new constraints or change existing ones</a:t>
            </a:r>
          </a:p>
        </p:txBody>
      </p:sp>
      <p:sp>
        <p:nvSpPr>
          <p:cNvPr id="38916"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97D3DEE-90D4-431B-BC95-0B266E0F8795}"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0938" y="214313"/>
            <a:ext cx="7793037" cy="996950"/>
          </a:xfrm>
        </p:spPr>
        <p:txBody>
          <a:bodyPr/>
          <a:lstStyle/>
          <a:p>
            <a:pPr eaLnBrk="1" hangingPunct="1">
              <a:defRPr/>
            </a:pPr>
            <a:r>
              <a:rPr lang="en-US" smtClean="0"/>
              <a:t>Specialization</a:t>
            </a:r>
          </a:p>
        </p:txBody>
      </p:sp>
      <p:sp>
        <p:nvSpPr>
          <p:cNvPr id="55299" name="Rectangle 3"/>
          <p:cNvSpPr>
            <a:spLocks noGrp="1" noChangeArrowheads="1"/>
          </p:cNvSpPr>
          <p:nvPr>
            <p:ph type="body" idx="1"/>
          </p:nvPr>
        </p:nvSpPr>
        <p:spPr>
          <a:xfrm>
            <a:off x="571500" y="1433513"/>
            <a:ext cx="8026400" cy="5424487"/>
          </a:xfrm>
        </p:spPr>
        <p:txBody>
          <a:bodyPr/>
          <a:lstStyle/>
          <a:p>
            <a:pPr eaLnBrk="1" hangingPunct="1"/>
            <a:r>
              <a:rPr lang="en-US" sz="2400" smtClean="0"/>
              <a:t>Top-down design process; we designate subgroupings within an entity set that are distinctive from other entities in the set.</a:t>
            </a:r>
          </a:p>
          <a:p>
            <a:pPr eaLnBrk="1" hangingPunct="1"/>
            <a:endParaRPr lang="en-US" sz="1600" smtClean="0"/>
          </a:p>
          <a:p>
            <a:pPr eaLnBrk="1" hangingPunct="1"/>
            <a:r>
              <a:rPr lang="en-US" sz="2400" smtClean="0"/>
              <a:t>These subgroupings become lower-level entity sets that have attributes or participate in relationships that do not apply to the higher-level entity set.</a:t>
            </a:r>
          </a:p>
          <a:p>
            <a:pPr eaLnBrk="1" hangingPunct="1"/>
            <a:endParaRPr lang="en-US" sz="1600" smtClean="0"/>
          </a:p>
          <a:p>
            <a:pPr eaLnBrk="1" hangingPunct="1"/>
            <a:r>
              <a:rPr lang="en-US" sz="2400" smtClean="0"/>
              <a:t>Depicted by a </a:t>
            </a:r>
            <a:r>
              <a:rPr lang="en-US" sz="2400" i="1" smtClean="0"/>
              <a:t>triangle</a:t>
            </a:r>
            <a:r>
              <a:rPr lang="en-US" sz="2400" smtClean="0"/>
              <a:t> component labeled ISA (E.g. </a:t>
            </a:r>
            <a:r>
              <a:rPr lang="en-US" sz="2400" i="1" smtClean="0"/>
              <a:t>customer</a:t>
            </a:r>
            <a:r>
              <a:rPr lang="en-US" sz="2400" smtClean="0"/>
              <a:t> “is a” </a:t>
            </a:r>
            <a:r>
              <a:rPr lang="en-US" sz="2400" i="1" smtClean="0"/>
              <a:t>person</a:t>
            </a:r>
            <a:r>
              <a:rPr lang="en-US" sz="2400" smtClean="0"/>
              <a:t>).</a:t>
            </a:r>
          </a:p>
          <a:p>
            <a:pPr eaLnBrk="1" hangingPunct="1"/>
            <a:endParaRPr lang="en-US" sz="1600" smtClean="0"/>
          </a:p>
          <a:p>
            <a:pPr eaLnBrk="1" hangingPunct="1"/>
            <a:r>
              <a:rPr lang="en-US" sz="2400" b="1" smtClean="0">
                <a:solidFill>
                  <a:schemeClr val="tx2"/>
                </a:solidFill>
              </a:rPr>
              <a:t>Attribute inheritance</a:t>
            </a:r>
            <a:r>
              <a:rPr lang="en-US" sz="2400" smtClean="0"/>
              <a:t> – a lower-level entity set inherits all the attributes and relationship participation of the higher-level entity set to which it is linked.</a:t>
            </a:r>
          </a:p>
        </p:txBody>
      </p:sp>
      <p:sp>
        <p:nvSpPr>
          <p:cNvPr id="5530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F819B6EC-B9F8-43D3-9E20-5F5FDCA46352}" type="slidenum">
              <a:rPr lang="en-US" sz="1400"/>
              <a:pPr algn="r" eaLnBrk="1" hangingPunct="1"/>
              <a:t>20</a:t>
            </a:fld>
            <a:endParaRPr 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Specialization Example</a:t>
            </a:r>
          </a:p>
        </p:txBody>
      </p:sp>
      <p:pic>
        <p:nvPicPr>
          <p:cNvPr id="56323" name="Picture 3"/>
          <p:cNvPicPr>
            <a:picLocks noChangeAspect="1" noChangeArrowheads="1"/>
          </p:cNvPicPr>
          <p:nvPr/>
        </p:nvPicPr>
        <p:blipFill>
          <a:blip r:embed="rId2"/>
          <a:srcRect l="12401" t="1050" r="12599" b="787"/>
          <a:stretch>
            <a:fillRect/>
          </a:stretch>
        </p:blipFill>
        <p:spPr bwMode="auto">
          <a:xfrm>
            <a:off x="1600200" y="1014413"/>
            <a:ext cx="5689600" cy="5584825"/>
          </a:xfrm>
          <a:prstGeom prst="rect">
            <a:avLst/>
          </a:prstGeom>
          <a:noFill/>
          <a:ln w="76200" cmpd="tri">
            <a:solidFill>
              <a:schemeClr val="tx2"/>
            </a:solidFill>
            <a:miter lim="800000"/>
            <a:headEnd/>
            <a:tailEnd/>
          </a:ln>
        </p:spPr>
      </p:pic>
      <p:sp>
        <p:nvSpPr>
          <p:cNvPr id="563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05D44CA-1987-498E-90DB-FE935F17BE81}" type="slidenum">
              <a:rPr lang="en-US" sz="1400"/>
              <a:pPr algn="r" eaLnBrk="1" hangingPunct="1"/>
              <a:t>21</a:t>
            </a:fld>
            <a:endParaRPr 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50938" y="214313"/>
            <a:ext cx="7793037" cy="1100137"/>
          </a:xfrm>
        </p:spPr>
        <p:txBody>
          <a:bodyPr/>
          <a:lstStyle/>
          <a:p>
            <a:pPr eaLnBrk="1" hangingPunct="1">
              <a:defRPr/>
            </a:pPr>
            <a:r>
              <a:rPr lang="en-US" smtClean="0"/>
              <a:t>Generalization</a:t>
            </a:r>
          </a:p>
        </p:txBody>
      </p:sp>
      <p:sp>
        <p:nvSpPr>
          <p:cNvPr id="57347" name="Rectangle 3"/>
          <p:cNvSpPr>
            <a:spLocks noGrp="1" noChangeArrowheads="1"/>
          </p:cNvSpPr>
          <p:nvPr>
            <p:ph type="body" idx="1"/>
          </p:nvPr>
        </p:nvSpPr>
        <p:spPr>
          <a:xfrm>
            <a:off x="950913" y="1462088"/>
            <a:ext cx="7975600" cy="5006975"/>
          </a:xfrm>
        </p:spPr>
        <p:txBody>
          <a:bodyPr/>
          <a:lstStyle/>
          <a:p>
            <a:pPr eaLnBrk="1" hangingPunct="1"/>
            <a:r>
              <a:rPr lang="en-US" sz="2800" smtClean="0"/>
              <a:t>A bottom-up design process – combine a number of entity sets that share the same features into a higher-level entity set.</a:t>
            </a:r>
          </a:p>
          <a:p>
            <a:pPr eaLnBrk="1" hangingPunct="1"/>
            <a:endParaRPr lang="en-US" sz="2800" smtClean="0"/>
          </a:p>
          <a:p>
            <a:pPr eaLnBrk="1" hangingPunct="1"/>
            <a:r>
              <a:rPr lang="en-US" sz="2800" smtClean="0"/>
              <a:t>Specialization and generalization are simple inversions of each other; they are represented in an E-R diagram in the same way.</a:t>
            </a:r>
          </a:p>
          <a:p>
            <a:pPr eaLnBrk="1" hangingPunct="1"/>
            <a:endParaRPr lang="en-US" sz="2800" smtClean="0"/>
          </a:p>
          <a:p>
            <a:pPr eaLnBrk="1" hangingPunct="1"/>
            <a:r>
              <a:rPr lang="en-US" sz="2800" smtClean="0"/>
              <a:t>The terms specialization and generalization are used interchangeably.</a:t>
            </a:r>
          </a:p>
        </p:txBody>
      </p:sp>
      <p:sp>
        <p:nvSpPr>
          <p:cNvPr id="5734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6BC873F-511C-4E16-830D-0A2A22847D2F}" type="slidenum">
              <a:rPr lang="en-US" sz="1400"/>
              <a:pPr algn="r" eaLnBrk="1" hangingPunct="1"/>
              <a:t>22</a:t>
            </a:fld>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60400" y="0"/>
            <a:ext cx="8077200" cy="1322388"/>
          </a:xfrm>
        </p:spPr>
        <p:txBody>
          <a:bodyPr/>
          <a:lstStyle/>
          <a:p>
            <a:pPr eaLnBrk="1" hangingPunct="1">
              <a:defRPr/>
            </a:pPr>
            <a:r>
              <a:rPr lang="en-US" smtClean="0"/>
              <a:t>Summary of Symbols Used in E-R Notation</a:t>
            </a:r>
          </a:p>
        </p:txBody>
      </p:sp>
      <p:pic>
        <p:nvPicPr>
          <p:cNvPr id="65539" name="Picture 3"/>
          <p:cNvPicPr>
            <a:picLocks noChangeAspect="1" noChangeArrowheads="1"/>
          </p:cNvPicPr>
          <p:nvPr/>
        </p:nvPicPr>
        <p:blipFill>
          <a:blip r:embed="rId2"/>
          <a:srcRect l="22081" t="1402" r="22781" b="53848"/>
          <a:stretch>
            <a:fillRect/>
          </a:stretch>
        </p:blipFill>
        <p:spPr bwMode="auto">
          <a:xfrm>
            <a:off x="1016000" y="1779588"/>
            <a:ext cx="6935788" cy="4221162"/>
          </a:xfrm>
          <a:prstGeom prst="rect">
            <a:avLst/>
          </a:prstGeom>
          <a:noFill/>
          <a:ln w="76200" cmpd="tri">
            <a:solidFill>
              <a:schemeClr val="tx2"/>
            </a:solidFill>
            <a:miter lim="800000"/>
            <a:headEnd/>
            <a:tailEnd/>
          </a:ln>
        </p:spPr>
      </p:pic>
      <p:sp>
        <p:nvSpPr>
          <p:cNvPr id="655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F08C551-6FE3-4217-B085-6B64B13BBCC6}" type="slidenum">
              <a:rPr lang="en-US" sz="1400"/>
              <a:pPr algn="r" eaLnBrk="1" hangingPunct="1"/>
              <a:t>23</a:t>
            </a:fld>
            <a:endParaRPr 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pPr eaLnBrk="1" hangingPunct="1">
              <a:defRPr/>
            </a:pPr>
            <a:r>
              <a:rPr lang="en-US" smtClean="0"/>
              <a:t>Summary of Symbols (Cont.)</a:t>
            </a:r>
          </a:p>
        </p:txBody>
      </p:sp>
      <p:pic>
        <p:nvPicPr>
          <p:cNvPr id="66563" name="Picture 1027"/>
          <p:cNvPicPr>
            <a:picLocks noChangeAspect="1" noChangeArrowheads="1"/>
          </p:cNvPicPr>
          <p:nvPr/>
        </p:nvPicPr>
        <p:blipFill>
          <a:blip r:embed="rId2"/>
          <a:srcRect l="22081" t="46487" r="22781" b="6075"/>
          <a:stretch>
            <a:fillRect/>
          </a:stretch>
        </p:blipFill>
        <p:spPr bwMode="auto">
          <a:xfrm>
            <a:off x="1084263" y="1922463"/>
            <a:ext cx="6896100" cy="4449762"/>
          </a:xfrm>
          <a:prstGeom prst="rect">
            <a:avLst/>
          </a:prstGeom>
          <a:noFill/>
          <a:ln w="76200" cmpd="tri">
            <a:solidFill>
              <a:schemeClr val="tx2"/>
            </a:solidFill>
            <a:miter lim="800000"/>
            <a:headEnd/>
            <a:tailEnd/>
          </a:ln>
        </p:spPr>
      </p:pic>
      <p:sp>
        <p:nvSpPr>
          <p:cNvPr id="665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2350A91-999B-48A7-BA8C-67ABFAAA89D5}" type="slidenum">
              <a:rPr lang="en-US" sz="1400"/>
              <a:pPr algn="r" eaLnBrk="1" hangingPunct="1"/>
              <a:t>24</a:t>
            </a:fld>
            <a:endParaRPr 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50938" y="214313"/>
            <a:ext cx="7793037" cy="1012825"/>
          </a:xfrm>
        </p:spPr>
        <p:txBody>
          <a:bodyPr/>
          <a:lstStyle/>
          <a:p>
            <a:pPr eaLnBrk="1" hangingPunct="1">
              <a:defRPr/>
            </a:pPr>
            <a:r>
              <a:rPr lang="en-US" smtClean="0"/>
              <a:t>Database design for Banking Enterprise</a:t>
            </a:r>
          </a:p>
        </p:txBody>
      </p:sp>
      <p:sp>
        <p:nvSpPr>
          <p:cNvPr id="70659" name="Rectangle 3"/>
          <p:cNvSpPr>
            <a:spLocks noGrp="1" noChangeArrowheads="1"/>
          </p:cNvSpPr>
          <p:nvPr>
            <p:ph type="body" idx="1"/>
          </p:nvPr>
        </p:nvSpPr>
        <p:spPr>
          <a:xfrm>
            <a:off x="936625" y="1276350"/>
            <a:ext cx="8004175" cy="5218113"/>
          </a:xfrm>
        </p:spPr>
        <p:txBody>
          <a:bodyPr/>
          <a:lstStyle/>
          <a:p>
            <a:pPr eaLnBrk="1" hangingPunct="1"/>
            <a:r>
              <a:rPr lang="en-US" sz="2400" smtClean="0"/>
              <a:t>Data Requirements</a:t>
            </a:r>
          </a:p>
          <a:p>
            <a:pPr lvl="1" eaLnBrk="1" hangingPunct="1"/>
            <a:r>
              <a:rPr lang="en-US" sz="2000" smtClean="0"/>
              <a:t>The bank is organized into branches. Each branch is located in a particular city and is identified by a unique name. The bank monitors the assets of each branch.</a:t>
            </a:r>
          </a:p>
          <a:p>
            <a:pPr lvl="1" eaLnBrk="1" hangingPunct="1"/>
            <a:r>
              <a:rPr lang="en-US" sz="2000" smtClean="0"/>
              <a:t>Bank customers are identified by their </a:t>
            </a:r>
            <a:r>
              <a:rPr lang="en-US" sz="2000" i="1" smtClean="0"/>
              <a:t>customer-id </a:t>
            </a:r>
            <a:r>
              <a:rPr lang="en-US" sz="2000" smtClean="0"/>
              <a:t>values. The bank stores each customer’s name, and the street and city where the customer lives. Customers may have accounts and can take out loans. A customer may be associated with a particular banker, who may act as a loan officer or personal banker for that customer.</a:t>
            </a:r>
          </a:p>
          <a:p>
            <a:pPr lvl="1" eaLnBrk="1" hangingPunct="1"/>
            <a:r>
              <a:rPr lang="en-US" sz="2000" smtClean="0"/>
              <a:t>Bank employees are identified by their </a:t>
            </a:r>
            <a:r>
              <a:rPr lang="en-US" sz="2000" i="1" smtClean="0"/>
              <a:t>employee-id </a:t>
            </a:r>
            <a:r>
              <a:rPr lang="en-US" sz="2000" smtClean="0"/>
              <a:t>values. The bank administration stores the name and telephone number of each employee, the names of the employee’s dependents, and the </a:t>
            </a:r>
            <a:r>
              <a:rPr lang="en-US" sz="2000" i="1" smtClean="0"/>
              <a:t>employee-id </a:t>
            </a:r>
            <a:r>
              <a:rPr lang="en-US" sz="2000" smtClean="0"/>
              <a:t>number of the employee’s manager. The bank also keeps track of the employee’s start date and, thus, length of employment.</a:t>
            </a:r>
          </a:p>
        </p:txBody>
      </p:sp>
      <p:sp>
        <p:nvSpPr>
          <p:cNvPr id="706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7ACA791-D70A-4583-A973-F6EF9DC87877}" type="slidenum">
              <a:rPr lang="en-US" sz="1400"/>
              <a:pPr algn="r" eaLnBrk="1" hangingPunct="1"/>
              <a:t>25</a:t>
            </a:fld>
            <a:endParaRPr lang="en-US"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50938" y="214313"/>
            <a:ext cx="7793037" cy="939800"/>
          </a:xfrm>
        </p:spPr>
        <p:txBody>
          <a:bodyPr/>
          <a:lstStyle/>
          <a:p>
            <a:pPr eaLnBrk="1" hangingPunct="1">
              <a:defRPr/>
            </a:pPr>
            <a:r>
              <a:rPr lang="en-US" dirty="0" smtClean="0"/>
              <a:t>Database design for Banking Enterprise</a:t>
            </a:r>
          </a:p>
        </p:txBody>
      </p:sp>
      <p:sp>
        <p:nvSpPr>
          <p:cNvPr id="71683" name="Rectangle 3"/>
          <p:cNvSpPr>
            <a:spLocks noGrp="1" noChangeArrowheads="1"/>
          </p:cNvSpPr>
          <p:nvPr>
            <p:ph type="body" idx="1"/>
          </p:nvPr>
        </p:nvSpPr>
        <p:spPr>
          <a:xfrm>
            <a:off x="690563" y="1206500"/>
            <a:ext cx="8278812" cy="4637088"/>
          </a:xfrm>
        </p:spPr>
        <p:txBody>
          <a:bodyPr/>
          <a:lstStyle/>
          <a:p>
            <a:pPr eaLnBrk="1" hangingPunct="1"/>
            <a:r>
              <a:rPr lang="en-US" sz="2400" smtClean="0"/>
              <a:t>Data Requirements (contd.)</a:t>
            </a:r>
          </a:p>
          <a:p>
            <a:pPr lvl="1" eaLnBrk="1" hangingPunct="1"/>
            <a:r>
              <a:rPr lang="en-US" sz="2000" smtClean="0"/>
              <a:t>The bank offers two types of accounts—savings and checking accounts. Accounts can be held by more than one customer, and a customer can have more than one account. Each account is assigned a unique account number. The bank maintains a record of each account’s balance, and the most recent date on which the account was accessed by each customer holding the account. In addition, each savings account has an interest rate, and overdrafts are recorded for each checking account.</a:t>
            </a:r>
          </a:p>
          <a:p>
            <a:pPr lvl="1" eaLnBrk="1" hangingPunct="1"/>
            <a:r>
              <a:rPr lang="en-US" sz="2000" smtClean="0"/>
              <a:t>A loan originates at a particular branch and can be held by one or more customers. A loan is identified by a unique loan number. For each loan, the bank keeps track of the loan amount and the loan payments. Although a loan-payment number does not uniquely identify a particular payment among those for all the bank’s loans, a payment number does identify a particular payment for a specific loan. The date and amount are recorded for each payment.</a:t>
            </a:r>
          </a:p>
        </p:txBody>
      </p:sp>
      <p:sp>
        <p:nvSpPr>
          <p:cNvPr id="716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1D130C2-034E-4549-9BA0-8A64C28956EC}" type="slidenum">
              <a:rPr lang="en-US" sz="1400"/>
              <a:pPr algn="r" eaLnBrk="1" hangingPunct="1"/>
              <a:t>26</a:t>
            </a:fld>
            <a:endParaRPr lang="en-US" sz="1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150938" y="214313"/>
            <a:ext cx="7793037" cy="982662"/>
          </a:xfrm>
        </p:spPr>
        <p:txBody>
          <a:bodyPr/>
          <a:lstStyle/>
          <a:p>
            <a:pPr eaLnBrk="1" hangingPunct="1">
              <a:defRPr/>
            </a:pPr>
            <a:r>
              <a:rPr lang="en-US" smtClean="0"/>
              <a:t>Database design for Banking Enterprise</a:t>
            </a:r>
          </a:p>
        </p:txBody>
      </p:sp>
      <p:sp>
        <p:nvSpPr>
          <p:cNvPr id="72707" name="Rectangle 3"/>
          <p:cNvSpPr>
            <a:spLocks noGrp="1" noChangeArrowheads="1"/>
          </p:cNvSpPr>
          <p:nvPr>
            <p:ph type="body" idx="1"/>
          </p:nvPr>
        </p:nvSpPr>
        <p:spPr>
          <a:xfrm>
            <a:off x="747713" y="1247775"/>
            <a:ext cx="8207375" cy="4652963"/>
          </a:xfrm>
        </p:spPr>
        <p:txBody>
          <a:bodyPr/>
          <a:lstStyle/>
          <a:p>
            <a:pPr eaLnBrk="1" hangingPunct="1"/>
            <a:r>
              <a:rPr lang="en-US" sz="2400" b="1" smtClean="0"/>
              <a:t>Entity sets designation</a:t>
            </a:r>
          </a:p>
          <a:p>
            <a:pPr lvl="1" eaLnBrk="1" hangingPunct="1"/>
            <a:r>
              <a:rPr lang="en-US" sz="1800" smtClean="0"/>
              <a:t>The </a:t>
            </a:r>
            <a:r>
              <a:rPr lang="en-US" sz="1800" i="1" smtClean="0">
                <a:solidFill>
                  <a:srgbClr val="0000CC"/>
                </a:solidFill>
              </a:rPr>
              <a:t>branch</a:t>
            </a:r>
            <a:r>
              <a:rPr lang="en-US" sz="1800" i="1" smtClean="0"/>
              <a:t> </a:t>
            </a:r>
            <a:r>
              <a:rPr lang="en-US" sz="1800" smtClean="0"/>
              <a:t>entity set, with attributes </a:t>
            </a:r>
            <a:r>
              <a:rPr lang="en-US" sz="1800" i="1" smtClean="0"/>
              <a:t>branch-name</a:t>
            </a:r>
            <a:r>
              <a:rPr lang="en-US" sz="1800" smtClean="0"/>
              <a:t>, </a:t>
            </a:r>
            <a:r>
              <a:rPr lang="en-US" sz="1800" i="1" smtClean="0"/>
              <a:t>branch-city</a:t>
            </a:r>
            <a:r>
              <a:rPr lang="en-US" sz="1800" smtClean="0"/>
              <a:t>, and </a:t>
            </a:r>
            <a:r>
              <a:rPr lang="en-US" sz="1800" i="1" smtClean="0"/>
              <a:t>assets</a:t>
            </a:r>
            <a:r>
              <a:rPr lang="en-US" sz="1800" smtClean="0"/>
              <a:t>. </a:t>
            </a:r>
          </a:p>
          <a:p>
            <a:pPr lvl="1" eaLnBrk="1" hangingPunct="1"/>
            <a:r>
              <a:rPr lang="en-US" sz="1800" i="1" smtClean="0"/>
              <a:t> </a:t>
            </a:r>
            <a:r>
              <a:rPr lang="en-US" sz="1800" smtClean="0"/>
              <a:t>The </a:t>
            </a:r>
            <a:r>
              <a:rPr lang="en-US" sz="1800" i="1" smtClean="0">
                <a:solidFill>
                  <a:srgbClr val="0000CC"/>
                </a:solidFill>
              </a:rPr>
              <a:t>customer</a:t>
            </a:r>
            <a:r>
              <a:rPr lang="en-US" sz="1800" i="1" smtClean="0"/>
              <a:t> </a:t>
            </a:r>
            <a:r>
              <a:rPr lang="en-US" sz="1800" smtClean="0"/>
              <a:t>entity set, with attributes </a:t>
            </a:r>
            <a:r>
              <a:rPr lang="en-US" sz="1800" i="1" smtClean="0"/>
              <a:t>customer-id</a:t>
            </a:r>
            <a:r>
              <a:rPr lang="en-US" sz="1800" smtClean="0"/>
              <a:t>, </a:t>
            </a:r>
            <a:r>
              <a:rPr lang="en-US" sz="1800" i="1" smtClean="0"/>
              <a:t>customer-name</a:t>
            </a:r>
            <a:r>
              <a:rPr lang="en-US" sz="1800" smtClean="0"/>
              <a:t>, </a:t>
            </a:r>
            <a:r>
              <a:rPr lang="en-US" sz="1800" i="1" smtClean="0"/>
              <a:t>customer-street</a:t>
            </a:r>
            <a:r>
              <a:rPr lang="en-US" sz="1800" smtClean="0"/>
              <a:t>; and </a:t>
            </a:r>
            <a:r>
              <a:rPr lang="en-US" sz="1800" i="1" smtClean="0"/>
              <a:t>customer-city</a:t>
            </a:r>
            <a:r>
              <a:rPr lang="en-US" sz="1800" smtClean="0"/>
              <a:t>. A possible additional attribute is </a:t>
            </a:r>
            <a:r>
              <a:rPr lang="en-US" sz="1800" i="1" smtClean="0"/>
              <a:t>banker-name</a:t>
            </a:r>
            <a:r>
              <a:rPr lang="en-US" sz="1800" smtClean="0"/>
              <a:t>.</a:t>
            </a:r>
          </a:p>
          <a:p>
            <a:pPr lvl="1" eaLnBrk="1" hangingPunct="1"/>
            <a:r>
              <a:rPr lang="en-US" sz="1800" smtClean="0"/>
              <a:t>The </a:t>
            </a:r>
            <a:r>
              <a:rPr lang="en-US" sz="1800" i="1" smtClean="0">
                <a:solidFill>
                  <a:srgbClr val="0000CC"/>
                </a:solidFill>
              </a:rPr>
              <a:t>employee</a:t>
            </a:r>
            <a:r>
              <a:rPr lang="en-US" sz="1800" i="1" smtClean="0"/>
              <a:t> </a:t>
            </a:r>
            <a:r>
              <a:rPr lang="en-US" sz="1800" smtClean="0"/>
              <a:t>entity set, with attributes </a:t>
            </a:r>
            <a:r>
              <a:rPr lang="en-US" sz="1800" i="1" smtClean="0"/>
              <a:t>employee-id</a:t>
            </a:r>
            <a:r>
              <a:rPr lang="en-US" sz="1800" smtClean="0"/>
              <a:t>, </a:t>
            </a:r>
            <a:r>
              <a:rPr lang="en-US" sz="1800" i="1" smtClean="0"/>
              <a:t>employee-name</a:t>
            </a:r>
            <a:r>
              <a:rPr lang="en-US" sz="1800" smtClean="0"/>
              <a:t>, </a:t>
            </a:r>
            <a:r>
              <a:rPr lang="en-US" sz="1800" i="1" smtClean="0"/>
              <a:t>telephone-number</a:t>
            </a:r>
            <a:r>
              <a:rPr lang="en-US" sz="1800" smtClean="0"/>
              <a:t>, </a:t>
            </a:r>
            <a:r>
              <a:rPr lang="en-US" sz="1800" i="1" smtClean="0"/>
              <a:t>salary</a:t>
            </a:r>
            <a:r>
              <a:rPr lang="en-US" sz="1800" smtClean="0"/>
              <a:t>, and </a:t>
            </a:r>
            <a:r>
              <a:rPr lang="en-US" sz="1800" i="1" smtClean="0"/>
              <a:t>manager</a:t>
            </a:r>
            <a:r>
              <a:rPr lang="en-US" sz="1800" smtClean="0"/>
              <a:t>. Additional descriptive features are the multivalued attribute </a:t>
            </a:r>
            <a:r>
              <a:rPr lang="en-US" sz="1800" i="1" smtClean="0"/>
              <a:t>dependent-name</a:t>
            </a:r>
            <a:r>
              <a:rPr lang="en-US" sz="1800" smtClean="0"/>
              <a:t>, the base attribute </a:t>
            </a:r>
            <a:r>
              <a:rPr lang="en-US" sz="1800" i="1" smtClean="0"/>
              <a:t>start-date</a:t>
            </a:r>
            <a:r>
              <a:rPr lang="en-US" sz="1800" smtClean="0"/>
              <a:t>, and the derived attribute </a:t>
            </a:r>
            <a:r>
              <a:rPr lang="en-US" sz="1800" i="1" smtClean="0"/>
              <a:t>employment-length</a:t>
            </a:r>
            <a:r>
              <a:rPr lang="en-US" sz="1800" smtClean="0"/>
              <a:t>.</a:t>
            </a:r>
          </a:p>
          <a:p>
            <a:pPr lvl="1" eaLnBrk="1" hangingPunct="1"/>
            <a:r>
              <a:rPr lang="en-US" sz="1800" smtClean="0"/>
              <a:t>Two account entity sets—</a:t>
            </a:r>
            <a:r>
              <a:rPr lang="en-US" sz="1800" i="1" smtClean="0">
                <a:solidFill>
                  <a:srgbClr val="0000CC"/>
                </a:solidFill>
              </a:rPr>
              <a:t>savings-account</a:t>
            </a:r>
            <a:r>
              <a:rPr lang="en-US" sz="1800" i="1" smtClean="0"/>
              <a:t> </a:t>
            </a:r>
            <a:r>
              <a:rPr lang="en-US" sz="1800" smtClean="0"/>
              <a:t>and </a:t>
            </a:r>
            <a:r>
              <a:rPr lang="en-US" sz="1800" i="1" smtClean="0">
                <a:solidFill>
                  <a:srgbClr val="0000CC"/>
                </a:solidFill>
              </a:rPr>
              <a:t>checking-account</a:t>
            </a:r>
            <a:r>
              <a:rPr lang="en-US" sz="1800" smtClean="0"/>
              <a:t>—with the common attributes of </a:t>
            </a:r>
            <a:r>
              <a:rPr lang="en-US" sz="1800" i="1" smtClean="0"/>
              <a:t>account-number </a:t>
            </a:r>
            <a:r>
              <a:rPr lang="en-US" sz="1800" smtClean="0"/>
              <a:t>and </a:t>
            </a:r>
            <a:r>
              <a:rPr lang="en-US" sz="1800" i="1" smtClean="0"/>
              <a:t>balance</a:t>
            </a:r>
            <a:r>
              <a:rPr lang="en-US" sz="1800" smtClean="0"/>
              <a:t>; in addition, </a:t>
            </a:r>
            <a:r>
              <a:rPr lang="en-US" sz="1800" i="1" smtClean="0"/>
              <a:t>savings-account </a:t>
            </a:r>
            <a:r>
              <a:rPr lang="en-US" sz="1800" smtClean="0"/>
              <a:t>has the attribute </a:t>
            </a:r>
            <a:r>
              <a:rPr lang="en-US" sz="1800" i="1" smtClean="0"/>
              <a:t>interest-rate </a:t>
            </a:r>
            <a:r>
              <a:rPr lang="en-US" sz="1800" smtClean="0"/>
              <a:t>and </a:t>
            </a:r>
            <a:r>
              <a:rPr lang="en-US" sz="1800" i="1" smtClean="0"/>
              <a:t>checking-account </a:t>
            </a:r>
            <a:r>
              <a:rPr lang="en-US" sz="1800" smtClean="0"/>
              <a:t>has the attribute </a:t>
            </a:r>
            <a:r>
              <a:rPr lang="en-US" sz="1800" i="1" smtClean="0"/>
              <a:t>overdraft-amount</a:t>
            </a:r>
            <a:r>
              <a:rPr lang="en-US" sz="1800" smtClean="0"/>
              <a:t>.</a:t>
            </a:r>
          </a:p>
          <a:p>
            <a:pPr lvl="1" eaLnBrk="1" hangingPunct="1"/>
            <a:r>
              <a:rPr lang="en-US" sz="1800" smtClean="0"/>
              <a:t>The </a:t>
            </a:r>
            <a:r>
              <a:rPr lang="en-US" sz="1800" i="1" smtClean="0">
                <a:solidFill>
                  <a:srgbClr val="0000CC"/>
                </a:solidFill>
              </a:rPr>
              <a:t>loan</a:t>
            </a:r>
            <a:r>
              <a:rPr lang="en-US" sz="1800" i="1" smtClean="0"/>
              <a:t> </a:t>
            </a:r>
            <a:r>
              <a:rPr lang="en-US" sz="1800" smtClean="0"/>
              <a:t>entity set, with the attributes </a:t>
            </a:r>
            <a:r>
              <a:rPr lang="en-US" sz="1800" i="1" smtClean="0"/>
              <a:t>loan-number</a:t>
            </a:r>
            <a:r>
              <a:rPr lang="en-US" sz="1800" smtClean="0"/>
              <a:t>, </a:t>
            </a:r>
            <a:r>
              <a:rPr lang="en-US" sz="1800" i="1" smtClean="0"/>
              <a:t>amount</a:t>
            </a:r>
            <a:r>
              <a:rPr lang="en-US" sz="1800" smtClean="0"/>
              <a:t>, and </a:t>
            </a:r>
            <a:r>
              <a:rPr lang="en-US" sz="1800" i="1" smtClean="0"/>
              <a:t>originating-branch</a:t>
            </a:r>
            <a:r>
              <a:rPr lang="en-US" sz="1800" smtClean="0"/>
              <a:t>.</a:t>
            </a:r>
          </a:p>
          <a:p>
            <a:pPr lvl="1" eaLnBrk="1" hangingPunct="1"/>
            <a:r>
              <a:rPr lang="en-US" sz="1800" smtClean="0"/>
              <a:t>The weak entity set </a:t>
            </a:r>
            <a:r>
              <a:rPr lang="en-US" sz="1800" i="1" smtClean="0">
                <a:solidFill>
                  <a:srgbClr val="0000CC"/>
                </a:solidFill>
              </a:rPr>
              <a:t>loan-payment</a:t>
            </a:r>
            <a:r>
              <a:rPr lang="en-US" sz="1800" smtClean="0"/>
              <a:t>, with attributes </a:t>
            </a:r>
            <a:r>
              <a:rPr lang="en-US" sz="1800" i="1" smtClean="0"/>
              <a:t>payment-number</a:t>
            </a:r>
            <a:r>
              <a:rPr lang="en-US" sz="1800" smtClean="0"/>
              <a:t>, </a:t>
            </a:r>
            <a:r>
              <a:rPr lang="en-US" sz="1800" i="1" smtClean="0"/>
              <a:t>payment-date</a:t>
            </a:r>
            <a:r>
              <a:rPr lang="en-US" sz="1800" smtClean="0"/>
              <a:t>, and </a:t>
            </a:r>
            <a:r>
              <a:rPr lang="en-US" sz="1800" i="1" smtClean="0"/>
              <a:t>payment-amount</a:t>
            </a:r>
            <a:r>
              <a:rPr lang="en-US" sz="1800" smtClean="0"/>
              <a:t>.</a:t>
            </a:r>
          </a:p>
        </p:txBody>
      </p:sp>
      <p:sp>
        <p:nvSpPr>
          <p:cNvPr id="727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A9EC5D93-EC02-4A90-94D0-FE6E10629D26}" type="slidenum">
              <a:rPr lang="en-US" sz="1400"/>
              <a:pPr algn="r" eaLnBrk="1" hangingPunct="1"/>
              <a:t>27</a:t>
            </a:fld>
            <a:endParaRPr lang="en-US"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50938" y="214313"/>
            <a:ext cx="7793037" cy="1084262"/>
          </a:xfrm>
        </p:spPr>
        <p:txBody>
          <a:bodyPr/>
          <a:lstStyle/>
          <a:p>
            <a:pPr eaLnBrk="1" hangingPunct="1">
              <a:defRPr/>
            </a:pPr>
            <a:r>
              <a:rPr lang="en-US" smtClean="0"/>
              <a:t>Database design for Banking Enterprise</a:t>
            </a:r>
          </a:p>
        </p:txBody>
      </p:sp>
      <p:sp>
        <p:nvSpPr>
          <p:cNvPr id="73731" name="Rectangle 3"/>
          <p:cNvSpPr>
            <a:spLocks noGrp="1" noChangeArrowheads="1"/>
          </p:cNvSpPr>
          <p:nvPr>
            <p:ph type="body" idx="1"/>
          </p:nvPr>
        </p:nvSpPr>
        <p:spPr>
          <a:xfrm>
            <a:off x="660400" y="1349375"/>
            <a:ext cx="8294688" cy="5233988"/>
          </a:xfrm>
        </p:spPr>
        <p:txBody>
          <a:bodyPr/>
          <a:lstStyle/>
          <a:p>
            <a:pPr eaLnBrk="1" hangingPunct="1">
              <a:lnSpc>
                <a:spcPct val="80000"/>
              </a:lnSpc>
            </a:pPr>
            <a:r>
              <a:rPr lang="en-US" sz="2400" b="1" smtClean="0"/>
              <a:t>Relationship sets designation</a:t>
            </a:r>
          </a:p>
          <a:p>
            <a:pPr lvl="1" eaLnBrk="1" hangingPunct="1">
              <a:lnSpc>
                <a:spcPct val="80000"/>
              </a:lnSpc>
            </a:pPr>
            <a:r>
              <a:rPr lang="en-US" sz="1800" i="1" smtClean="0">
                <a:solidFill>
                  <a:srgbClr val="0000CC"/>
                </a:solidFill>
              </a:rPr>
              <a:t>borrower</a:t>
            </a:r>
            <a:r>
              <a:rPr lang="en-US" sz="1800" smtClean="0"/>
              <a:t>, a many-to-many relationship set between </a:t>
            </a:r>
            <a:r>
              <a:rPr lang="en-US" sz="1800" i="1" smtClean="0"/>
              <a:t>customer </a:t>
            </a:r>
            <a:r>
              <a:rPr lang="en-US" sz="1800" smtClean="0"/>
              <a:t>and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oan-branch</a:t>
            </a:r>
            <a:r>
              <a:rPr lang="en-US" sz="1800" smtClean="0"/>
              <a:t>, a many-to-one relationship set that indicates in which branch a loan originated. Note that this relationship set replaces the attribute </a:t>
            </a:r>
            <a:r>
              <a:rPr lang="en-US" sz="1800" i="1" smtClean="0"/>
              <a:t>originating-branch </a:t>
            </a:r>
            <a:r>
              <a:rPr lang="en-US" sz="1800" smtClean="0"/>
              <a:t>of the entity set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oan-payment</a:t>
            </a:r>
            <a:r>
              <a:rPr lang="en-US" sz="1800" smtClean="0"/>
              <a:t>, a one-to-many relationship from </a:t>
            </a:r>
            <a:r>
              <a:rPr lang="en-US" sz="1800" i="1" smtClean="0"/>
              <a:t>loan </a:t>
            </a:r>
            <a:r>
              <a:rPr lang="en-US" sz="1800" smtClean="0"/>
              <a:t>to </a:t>
            </a:r>
            <a:r>
              <a:rPr lang="en-US" sz="1800" i="1" smtClean="0"/>
              <a:t>payment</a:t>
            </a:r>
            <a:r>
              <a:rPr lang="en-US" sz="1800" smtClean="0"/>
              <a:t>, which documents that a payment is made on a loan.</a:t>
            </a:r>
          </a:p>
          <a:p>
            <a:pPr lvl="1" eaLnBrk="1" hangingPunct="1">
              <a:lnSpc>
                <a:spcPct val="80000"/>
              </a:lnSpc>
            </a:pPr>
            <a:r>
              <a:rPr lang="en-US" sz="1800" i="1" smtClean="0">
                <a:solidFill>
                  <a:srgbClr val="0000CC"/>
                </a:solidFill>
              </a:rPr>
              <a:t>depositor</a:t>
            </a:r>
            <a:r>
              <a:rPr lang="en-US" sz="1800" smtClean="0"/>
              <a:t>, with relationship attribute </a:t>
            </a:r>
            <a:r>
              <a:rPr lang="en-US" sz="1800" i="1" smtClean="0"/>
              <a:t>access-date</a:t>
            </a:r>
            <a:r>
              <a:rPr lang="en-US" sz="1800" smtClean="0"/>
              <a:t>, a many-to-many relationship set between </a:t>
            </a:r>
            <a:r>
              <a:rPr lang="en-US" sz="1800" i="1" smtClean="0"/>
              <a:t>customer </a:t>
            </a:r>
            <a:r>
              <a:rPr lang="en-US" sz="1800" smtClean="0"/>
              <a:t>and </a:t>
            </a:r>
            <a:r>
              <a:rPr lang="en-US" sz="1800" i="1" smtClean="0"/>
              <a:t>account</a:t>
            </a:r>
            <a:r>
              <a:rPr lang="en-US" sz="1800" smtClean="0"/>
              <a:t>, indicating that a customer owns an account.</a:t>
            </a:r>
          </a:p>
          <a:p>
            <a:pPr lvl="1" eaLnBrk="1" hangingPunct="1">
              <a:lnSpc>
                <a:spcPct val="80000"/>
              </a:lnSpc>
            </a:pPr>
            <a:r>
              <a:rPr lang="en-US" sz="1800" i="1" smtClean="0">
                <a:solidFill>
                  <a:srgbClr val="0000CC"/>
                </a:solidFill>
              </a:rPr>
              <a:t>cust-banker</a:t>
            </a:r>
            <a:r>
              <a:rPr lang="en-US" sz="1800" smtClean="0"/>
              <a:t>, with relationship attribute </a:t>
            </a:r>
            <a:r>
              <a:rPr lang="en-US" sz="1800" i="1" smtClean="0"/>
              <a:t>type</a:t>
            </a:r>
            <a:r>
              <a:rPr lang="en-US" sz="1800" smtClean="0"/>
              <a:t>, a many-to-one relationship set expressing that a customer can be advised by a bank employee, and that a bank employee can advise one or more customers. Note that this relationship set has replaced the attribute </a:t>
            </a:r>
            <a:r>
              <a:rPr lang="en-US" sz="1800" i="1" smtClean="0"/>
              <a:t>banker-name </a:t>
            </a:r>
            <a:r>
              <a:rPr lang="en-US" sz="1800" smtClean="0"/>
              <a:t>of the entity set </a:t>
            </a:r>
            <a:r>
              <a:rPr lang="en-US" sz="1800" i="1" smtClean="0"/>
              <a:t>customer</a:t>
            </a:r>
            <a:r>
              <a:rPr lang="en-US" sz="1800" smtClean="0"/>
              <a:t>.</a:t>
            </a:r>
          </a:p>
          <a:p>
            <a:pPr lvl="1" eaLnBrk="1" hangingPunct="1">
              <a:lnSpc>
                <a:spcPct val="80000"/>
              </a:lnSpc>
            </a:pPr>
            <a:r>
              <a:rPr lang="en-US" sz="1800" i="1" smtClean="0">
                <a:solidFill>
                  <a:srgbClr val="0000CC"/>
                </a:solidFill>
              </a:rPr>
              <a:t>works-for</a:t>
            </a:r>
            <a:r>
              <a:rPr lang="en-US" sz="1800" smtClean="0"/>
              <a:t>, a relationship set between </a:t>
            </a:r>
            <a:r>
              <a:rPr lang="en-US" sz="1800" i="1" smtClean="0"/>
              <a:t>employee </a:t>
            </a:r>
            <a:r>
              <a:rPr lang="en-US" sz="1800" smtClean="0"/>
              <a:t>entities with role indicators </a:t>
            </a:r>
            <a:r>
              <a:rPr lang="en-US" sz="1800" i="1" smtClean="0"/>
              <a:t>manager </a:t>
            </a:r>
            <a:r>
              <a:rPr lang="en-US" sz="1800" smtClean="0"/>
              <a:t>and </a:t>
            </a:r>
            <a:r>
              <a:rPr lang="en-US" sz="1800" i="1" smtClean="0"/>
              <a:t>worker</a:t>
            </a:r>
            <a:r>
              <a:rPr lang="en-US" sz="1800" smtClean="0"/>
              <a:t>; the mapping cardinalities express that an employee works for only one manager and that a manager supervises one or more employees. Note that this relationship set has replaced the </a:t>
            </a:r>
            <a:r>
              <a:rPr lang="en-US" sz="1800" i="1" smtClean="0"/>
              <a:t>manager </a:t>
            </a:r>
            <a:r>
              <a:rPr lang="en-US" sz="1800" smtClean="0"/>
              <a:t>attribute of </a:t>
            </a:r>
            <a:r>
              <a:rPr lang="en-US" sz="1800" i="1" smtClean="0"/>
              <a:t>employee</a:t>
            </a:r>
            <a:r>
              <a:rPr lang="en-US" sz="1800" smtClean="0"/>
              <a:t>.</a:t>
            </a:r>
            <a:endParaRPr lang="en-US" sz="1800" b="1" smtClean="0"/>
          </a:p>
          <a:p>
            <a:pPr eaLnBrk="1" hangingPunct="1">
              <a:lnSpc>
                <a:spcPct val="80000"/>
              </a:lnSpc>
            </a:pPr>
            <a:endParaRPr lang="en-US" sz="1800" smtClean="0"/>
          </a:p>
        </p:txBody>
      </p:sp>
      <p:sp>
        <p:nvSpPr>
          <p:cNvPr id="73732"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D6D1654-5F0A-4FD5-B4FD-A9BE7575E087}" type="slidenum">
              <a:rPr lang="en-US" sz="1400"/>
              <a:pPr algn="r" eaLnBrk="1" hangingPunct="1"/>
              <a:t>28</a:t>
            </a:fld>
            <a:endParaRPr 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93675" y="214313"/>
            <a:ext cx="8691563" cy="546100"/>
          </a:xfrm>
        </p:spPr>
        <p:txBody>
          <a:bodyPr/>
          <a:lstStyle/>
          <a:p>
            <a:pPr eaLnBrk="1" hangingPunct="1">
              <a:defRPr/>
            </a:pPr>
            <a:r>
              <a:rPr lang="en-US" sz="3200" smtClean="0"/>
              <a:t>E-R Diagram for a Banking Enterprise</a:t>
            </a:r>
          </a:p>
        </p:txBody>
      </p:sp>
      <p:pic>
        <p:nvPicPr>
          <p:cNvPr id="74755" name="Picture 3"/>
          <p:cNvPicPr>
            <a:picLocks noChangeAspect="1" noChangeArrowheads="1"/>
          </p:cNvPicPr>
          <p:nvPr/>
        </p:nvPicPr>
        <p:blipFill>
          <a:blip r:embed="rId2"/>
          <a:srcRect l="13927" t="894" r="14095" b="1343"/>
          <a:stretch>
            <a:fillRect/>
          </a:stretch>
        </p:blipFill>
        <p:spPr bwMode="auto">
          <a:xfrm>
            <a:off x="2043113" y="976313"/>
            <a:ext cx="5448300" cy="5549900"/>
          </a:xfrm>
          <a:prstGeom prst="rect">
            <a:avLst/>
          </a:prstGeom>
          <a:noFill/>
          <a:ln w="76200" cmpd="tri">
            <a:solidFill>
              <a:schemeClr val="tx2"/>
            </a:solidFill>
            <a:miter lim="800000"/>
            <a:headEnd/>
            <a:tailEnd/>
          </a:ln>
        </p:spPr>
      </p:pic>
      <p:sp>
        <p:nvSpPr>
          <p:cNvPr id="7475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C01E1B-B194-4E55-A666-D595B3557EF8}" type="slidenum">
              <a:rPr lang="en-US" sz="1400"/>
              <a:pPr algn="r" eaLnBrk="1" hangingPunct="1"/>
              <a:t>29</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642910" y="0"/>
            <a:ext cx="7507285" cy="714396"/>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dirty="0" smtClean="0"/>
              <a:t>Data Abstraction</a:t>
            </a:r>
          </a:p>
        </p:txBody>
      </p:sp>
      <p:sp>
        <p:nvSpPr>
          <p:cNvPr id="41987" name="Rectangle 2"/>
          <p:cNvSpPr>
            <a:spLocks noGrp="1" noChangeArrowheads="1"/>
          </p:cNvSpPr>
          <p:nvPr>
            <p:ph type="body" idx="4294967295"/>
          </p:nvPr>
        </p:nvSpPr>
        <p:spPr>
          <a:xfrm>
            <a:off x="428596" y="928670"/>
            <a:ext cx="7772400" cy="4535488"/>
          </a:xfrm>
        </p:spPr>
        <p:txBody>
          <a:bodyPr/>
          <a:lstStyle/>
          <a:p>
            <a:pPr marL="341313" indent="-341313" eaLnBrk="1" hangingPunct="1">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Physical Level - </a:t>
            </a:r>
            <a:r>
              <a:rPr lang="en-GB" dirty="0" smtClean="0"/>
              <a:t>This is the lowest level of data abstraction. It describes how data is actually stored in database. You can get the complex data structure details at this level</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Logical Level - </a:t>
            </a:r>
            <a:r>
              <a:rPr lang="en-GB" dirty="0" smtClean="0"/>
              <a:t>This is the middle level of 3-level data abstraction architecture. It describes what data is stored in database</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View Level - </a:t>
            </a:r>
            <a:r>
              <a:rPr lang="en-GB" dirty="0" smtClean="0"/>
              <a:t>Highest level of data abstraction. This level describes the user interaction with database system.</a:t>
            </a:r>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p:txBody>
      </p:sp>
      <p:sp>
        <p:nvSpPr>
          <p:cNvPr id="41988"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062F717-BE2D-4C2E-9946-A18359F35C0A}"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2"/>
          <p:cNvSpPr>
            <a:spLocks noGrp="1"/>
          </p:cNvSpPr>
          <p:nvPr>
            <p:ph type="sldNum" sz="quarter" idx="12"/>
          </p:nvPr>
        </p:nvSpPr>
        <p:spPr>
          <a:xfrm>
            <a:off x="1162050" y="6243638"/>
            <a:ext cx="1905000" cy="457200"/>
          </a:xfrm>
          <a:noFill/>
        </p:spPr>
        <p:txBody>
          <a:bodyPr/>
          <a:lstStyle/>
          <a:p>
            <a:pPr algn="l"/>
            <a:fld id="{9B6FE78B-CF36-4099-A93D-3B11AEF7AECC}" type="slidenum">
              <a:rPr lang="en-US" smtClean="0"/>
              <a:pPr algn="l"/>
              <a:t>30</a:t>
            </a:fld>
            <a:endParaRPr lang="en-US" smtClean="0"/>
          </a:p>
        </p:txBody>
      </p:sp>
      <p:sp>
        <p:nvSpPr>
          <p:cNvPr id="147458" name="Rectangle 2"/>
          <p:cNvSpPr>
            <a:spLocks noGrp="1" noChangeArrowheads="1"/>
          </p:cNvSpPr>
          <p:nvPr>
            <p:ph type="title"/>
          </p:nvPr>
        </p:nvSpPr>
        <p:spPr>
          <a:xfrm>
            <a:off x="552450" y="231775"/>
            <a:ext cx="8077200" cy="450850"/>
          </a:xfrm>
        </p:spPr>
        <p:txBody>
          <a:bodyPr/>
          <a:lstStyle/>
          <a:p>
            <a:pPr>
              <a:defRPr/>
            </a:pPr>
            <a:r>
              <a:rPr lang="en-US" sz="2800" dirty="0" smtClean="0"/>
              <a:t>Schema Diagram for the Banking Enterprise</a:t>
            </a:r>
          </a:p>
        </p:txBody>
      </p:sp>
      <p:pic>
        <p:nvPicPr>
          <p:cNvPr id="89092" name="Picture 5"/>
          <p:cNvPicPr>
            <a:picLocks noChangeAspect="1" noChangeArrowheads="1"/>
          </p:cNvPicPr>
          <p:nvPr/>
        </p:nvPicPr>
        <p:blipFill>
          <a:blip r:embed="rId2"/>
          <a:srcRect/>
          <a:stretch>
            <a:fillRect/>
          </a:stretch>
        </p:blipFill>
        <p:spPr bwMode="auto">
          <a:xfrm>
            <a:off x="557213" y="681038"/>
            <a:ext cx="8029575" cy="549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dirty="0" smtClean="0"/>
              <a:t>Data Modeling and SQL</a:t>
            </a:r>
            <a:endParaRPr lang="en-US" dirty="0" smtClean="0"/>
          </a:p>
        </p:txBody>
      </p:sp>
      <p:sp>
        <p:nvSpPr>
          <p:cNvPr id="6147" name="Rectangle 3"/>
          <p:cNvSpPr>
            <a:spLocks noGrp="1" noChangeArrowheads="1"/>
          </p:cNvSpPr>
          <p:nvPr>
            <p:ph type="subTitle" idx="1"/>
          </p:nvPr>
        </p:nvSpPr>
        <p:spPr/>
        <p:txBody>
          <a:bodyPr/>
          <a:lstStyle/>
          <a:p>
            <a:pPr algn="r" eaLnBrk="1" hangingPunct="1"/>
            <a:r>
              <a:rPr lang="en-US" smtClean="0">
                <a:solidFill>
                  <a:srgbClr val="0033CC"/>
                </a:solidFill>
              </a:rPr>
              <a:t>[Module – 2]</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p>
            <a:fld id="{93D85DE8-3EF4-4336-A945-163810B775AB}" type="slidenum">
              <a:rPr lang="en-US" smtClean="0"/>
              <a:pPr/>
              <a:t>32</a:t>
            </a:fld>
            <a:endParaRPr lang="en-US" smtClean="0"/>
          </a:p>
        </p:txBody>
      </p:sp>
      <p:sp>
        <p:nvSpPr>
          <p:cNvPr id="139266" name="Rectangle 2"/>
          <p:cNvSpPr>
            <a:spLocks noGrp="1" noChangeArrowheads="1"/>
          </p:cNvSpPr>
          <p:nvPr>
            <p:ph type="title"/>
          </p:nvPr>
        </p:nvSpPr>
        <p:spPr/>
        <p:txBody>
          <a:bodyPr/>
          <a:lstStyle/>
          <a:p>
            <a:pPr>
              <a:defRPr/>
            </a:pPr>
            <a:r>
              <a:rPr lang="en-US" smtClean="0"/>
              <a:t>Example of a Relation</a:t>
            </a:r>
          </a:p>
        </p:txBody>
      </p:sp>
      <p:pic>
        <p:nvPicPr>
          <p:cNvPr id="8196" name="Picture 3"/>
          <p:cNvPicPr>
            <a:picLocks noChangeAspect="1" noChangeArrowheads="1"/>
          </p:cNvPicPr>
          <p:nvPr/>
        </p:nvPicPr>
        <p:blipFill>
          <a:blip r:embed="rId2"/>
          <a:srcRect l="1591" t="13914" r="3008" b="13914"/>
          <a:stretch>
            <a:fillRect/>
          </a:stretch>
        </p:blipFill>
        <p:spPr bwMode="auto">
          <a:xfrm>
            <a:off x="1409700" y="1943100"/>
            <a:ext cx="6850063" cy="3886200"/>
          </a:xfrm>
          <a:prstGeom prst="rect">
            <a:avLst/>
          </a:prstGeom>
          <a:noFill/>
          <a:ln w="76200" cmpd="tri">
            <a:solidFill>
              <a:schemeClr val="tx2"/>
            </a:solidFill>
            <a:miter lim="800000"/>
            <a:headEnd/>
            <a:tailEnd/>
          </a:ln>
        </p:spPr>
      </p:pic>
      <p:sp>
        <p:nvSpPr>
          <p:cNvPr id="8197" name="Line 5"/>
          <p:cNvSpPr>
            <a:spLocks noChangeShapeType="1"/>
          </p:cNvSpPr>
          <p:nvPr/>
        </p:nvSpPr>
        <p:spPr bwMode="auto">
          <a:xfrm>
            <a:off x="5194300" y="1371600"/>
            <a:ext cx="101600" cy="571500"/>
          </a:xfrm>
          <a:prstGeom prst="line">
            <a:avLst/>
          </a:prstGeom>
          <a:noFill/>
          <a:ln w="9525">
            <a:solidFill>
              <a:schemeClr val="tx1"/>
            </a:solidFill>
            <a:round/>
            <a:headEnd/>
            <a:tailEnd type="triangle" w="med" len="med"/>
          </a:ln>
        </p:spPr>
        <p:txBody>
          <a:bodyPr>
            <a:spAutoFit/>
          </a:bodyPr>
          <a:lstStyle/>
          <a:p>
            <a:endParaRPr lang="en-US"/>
          </a:p>
        </p:txBody>
      </p:sp>
      <p:sp>
        <p:nvSpPr>
          <p:cNvPr id="8198" name="Line 6"/>
          <p:cNvSpPr>
            <a:spLocks noChangeShapeType="1"/>
          </p:cNvSpPr>
          <p:nvPr/>
        </p:nvSpPr>
        <p:spPr bwMode="auto">
          <a:xfrm>
            <a:off x="5168900" y="1358900"/>
            <a:ext cx="2374900" cy="508000"/>
          </a:xfrm>
          <a:prstGeom prst="line">
            <a:avLst/>
          </a:prstGeom>
          <a:noFill/>
          <a:ln w="9525">
            <a:solidFill>
              <a:schemeClr val="tx1"/>
            </a:solidFill>
            <a:round/>
            <a:headEnd/>
            <a:tailEnd type="triangle" w="med" len="med"/>
          </a:ln>
        </p:spPr>
        <p:txBody>
          <a:bodyPr>
            <a:spAutoFit/>
          </a:bodyPr>
          <a:lstStyle/>
          <a:p>
            <a:endParaRPr lang="en-US"/>
          </a:p>
        </p:txBody>
      </p:sp>
      <p:sp>
        <p:nvSpPr>
          <p:cNvPr id="8199" name="Line 7"/>
          <p:cNvSpPr>
            <a:spLocks noChangeShapeType="1"/>
          </p:cNvSpPr>
          <p:nvPr/>
        </p:nvSpPr>
        <p:spPr bwMode="auto">
          <a:xfrm flipH="1">
            <a:off x="3111500" y="1371600"/>
            <a:ext cx="2095500" cy="533400"/>
          </a:xfrm>
          <a:prstGeom prst="line">
            <a:avLst/>
          </a:prstGeom>
          <a:noFill/>
          <a:ln w="9525">
            <a:solidFill>
              <a:schemeClr val="tx1"/>
            </a:solidFill>
            <a:round/>
            <a:headEnd/>
            <a:tailEnd type="triangle" w="med" len="med"/>
          </a:ln>
        </p:spPr>
        <p:txBody>
          <a:bodyPr>
            <a:spAutoFit/>
          </a:bodyPr>
          <a:lstStyle/>
          <a:p>
            <a:endParaRPr lang="en-US"/>
          </a:p>
        </p:txBody>
      </p:sp>
      <p:sp>
        <p:nvSpPr>
          <p:cNvPr id="8200" name="Text Box 8"/>
          <p:cNvSpPr txBox="1">
            <a:spLocks noChangeArrowheads="1"/>
          </p:cNvSpPr>
          <p:nvPr/>
        </p:nvSpPr>
        <p:spPr bwMode="auto">
          <a:xfrm>
            <a:off x="4746625" y="1052513"/>
            <a:ext cx="1149350" cy="366712"/>
          </a:xfrm>
          <a:prstGeom prst="rect">
            <a:avLst/>
          </a:prstGeom>
          <a:noFill/>
          <a:ln w="9525">
            <a:noFill/>
            <a:miter lim="800000"/>
            <a:headEnd/>
            <a:tailEnd/>
          </a:ln>
        </p:spPr>
        <p:txBody>
          <a:bodyPr wrap="none">
            <a:spAutoFit/>
          </a:bodyPr>
          <a:lstStyle/>
          <a:p>
            <a:r>
              <a:rPr lang="en-US"/>
              <a:t>Attributes</a:t>
            </a:r>
          </a:p>
        </p:txBody>
      </p:sp>
      <p:sp>
        <p:nvSpPr>
          <p:cNvPr id="8201" name="Text Box 9"/>
          <p:cNvSpPr txBox="1">
            <a:spLocks noChangeArrowheads="1"/>
          </p:cNvSpPr>
          <p:nvPr/>
        </p:nvSpPr>
        <p:spPr bwMode="auto">
          <a:xfrm>
            <a:off x="1524000" y="6261100"/>
            <a:ext cx="6578600" cy="366713"/>
          </a:xfrm>
          <a:prstGeom prst="rect">
            <a:avLst/>
          </a:prstGeom>
          <a:noFill/>
          <a:ln w="9525">
            <a:noFill/>
            <a:miter lim="800000"/>
            <a:headEnd/>
            <a:tailEnd/>
          </a:ln>
        </p:spPr>
        <p:txBody>
          <a:bodyPr>
            <a:spAutoFit/>
          </a:bodyPr>
          <a:lstStyle/>
          <a:p>
            <a:pPr>
              <a:spcBef>
                <a:spcPct val="50000"/>
              </a:spcBef>
            </a:pPr>
            <a:r>
              <a:rPr lang="en-US"/>
              <a:t>Domain – set of permitted values for each attribute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7EBE7B9A-6137-4DDE-A7C8-BB012A49B1A9}" type="slidenum">
              <a:rPr lang="en-US" smtClean="0"/>
              <a:pPr/>
              <a:t>33</a:t>
            </a:fld>
            <a:endParaRPr lang="en-US" smtClean="0"/>
          </a:p>
        </p:txBody>
      </p:sp>
      <p:sp>
        <p:nvSpPr>
          <p:cNvPr id="140290" name="Rectangle 2"/>
          <p:cNvSpPr>
            <a:spLocks noGrp="1" noChangeArrowheads="1"/>
          </p:cNvSpPr>
          <p:nvPr>
            <p:ph type="title"/>
          </p:nvPr>
        </p:nvSpPr>
        <p:spPr>
          <a:xfrm>
            <a:off x="603250" y="0"/>
            <a:ext cx="8077200" cy="974725"/>
          </a:xfrm>
        </p:spPr>
        <p:txBody>
          <a:bodyPr/>
          <a:lstStyle/>
          <a:p>
            <a:pPr>
              <a:defRPr/>
            </a:pPr>
            <a:r>
              <a:rPr lang="en-US" smtClean="0"/>
              <a:t>Relations are Unordered</a:t>
            </a:r>
          </a:p>
        </p:txBody>
      </p:sp>
      <p:pic>
        <p:nvPicPr>
          <p:cNvPr id="13316" name="Picture 3"/>
          <p:cNvPicPr>
            <a:picLocks noChangeAspect="1" noChangeArrowheads="1"/>
          </p:cNvPicPr>
          <p:nvPr/>
        </p:nvPicPr>
        <p:blipFill>
          <a:blip r:embed="rId2"/>
          <a:srcRect l="1579" t="13684" r="2960" b="14211"/>
          <a:stretch>
            <a:fillRect/>
          </a:stretch>
        </p:blipFill>
        <p:spPr bwMode="auto">
          <a:xfrm>
            <a:off x="1287463" y="2433638"/>
            <a:ext cx="6142037" cy="3479800"/>
          </a:xfrm>
          <a:prstGeom prst="rect">
            <a:avLst/>
          </a:prstGeom>
          <a:noFill/>
          <a:ln w="76200" cmpd="tri">
            <a:solidFill>
              <a:schemeClr val="tx2"/>
            </a:solidFill>
            <a:miter lim="800000"/>
            <a:headEnd/>
            <a:tailEnd/>
          </a:ln>
        </p:spPr>
      </p:pic>
      <p:sp>
        <p:nvSpPr>
          <p:cNvPr id="13317" name="Rectangle 4"/>
          <p:cNvSpPr>
            <a:spLocks noChangeArrowheads="1"/>
          </p:cNvSpPr>
          <p:nvPr/>
        </p:nvSpPr>
        <p:spPr bwMode="auto">
          <a:xfrm>
            <a:off x="419100" y="1160463"/>
            <a:ext cx="8407400" cy="808037"/>
          </a:xfrm>
          <a:prstGeom prst="rect">
            <a:avLst/>
          </a:prstGeom>
          <a:noFill/>
          <a:ln w="9525">
            <a:noFill/>
            <a:miter lim="800000"/>
            <a:headEnd/>
            <a:tailEnd/>
          </a:ln>
        </p:spPr>
        <p:txBody>
          <a:bodyPr>
            <a:spAutoFit/>
          </a:bodyPr>
          <a:lstStyle/>
          <a:p>
            <a:pPr>
              <a:buFont typeface="Monotype Sorts" charset="2"/>
              <a:buChar char="n"/>
            </a:pPr>
            <a:r>
              <a:rPr lang="en-US" sz="2000" i="0"/>
              <a:t> Order of tuples is irrelevant (tuples may be stored in an arbitrary order)</a:t>
            </a:r>
          </a:p>
          <a:p>
            <a:pPr>
              <a:buFont typeface="Monotype Sorts" charset="2"/>
              <a:buChar char="n"/>
            </a:pPr>
            <a:r>
              <a:rPr lang="en-US" sz="2000" i="0"/>
              <a:t> E.g. </a:t>
            </a:r>
            <a:r>
              <a:rPr lang="en-US" sz="2000"/>
              <a:t>account</a:t>
            </a:r>
            <a:r>
              <a:rPr lang="en-US" sz="2000" i="0"/>
              <a:t> relation with unordered tuples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smtClean="0"/>
              <a:t>Structured Query Language (SQL)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9EF85B29-F7F6-4932-9B75-BA19661C7F13}" type="slidenum">
              <a:rPr lang="en-US" smtClean="0"/>
              <a:pPr/>
              <a:t>35</a:t>
            </a:fld>
            <a:endParaRPr lang="en-US" smtClean="0"/>
          </a:p>
        </p:txBody>
      </p:sp>
      <p:sp>
        <p:nvSpPr>
          <p:cNvPr id="4099" name="Rectangle 3"/>
          <p:cNvSpPr>
            <a:spLocks noGrp="1" noChangeArrowheads="1"/>
          </p:cNvSpPr>
          <p:nvPr>
            <p:ph type="title"/>
          </p:nvPr>
        </p:nvSpPr>
        <p:spPr/>
        <p:txBody>
          <a:bodyPr lIns="90488" tIns="44450" rIns="90488" bIns="44450" anchor="ctr"/>
          <a:lstStyle/>
          <a:p>
            <a:pPr>
              <a:defRPr/>
            </a:pPr>
            <a:r>
              <a:rPr lang="en-US" smtClean="0"/>
              <a:t>SQL</a:t>
            </a:r>
          </a:p>
        </p:txBody>
      </p:sp>
      <p:sp>
        <p:nvSpPr>
          <p:cNvPr id="5124" name="Rectangle 4"/>
          <p:cNvSpPr>
            <a:spLocks noGrp="1" noChangeArrowheads="1"/>
          </p:cNvSpPr>
          <p:nvPr>
            <p:ph type="body" idx="1"/>
          </p:nvPr>
        </p:nvSpPr>
        <p:spPr>
          <a:xfrm>
            <a:off x="1371600" y="1295400"/>
            <a:ext cx="7029450" cy="4432300"/>
          </a:xfrm>
          <a:noFill/>
        </p:spPr>
        <p:txBody>
          <a:bodyPr lIns="90488" tIns="44450" rIns="90488" bIns="44450"/>
          <a:lstStyle/>
          <a:p>
            <a:pPr>
              <a:lnSpc>
                <a:spcPct val="90000"/>
              </a:lnSpc>
            </a:pPr>
            <a:r>
              <a:rPr lang="en-US" smtClean="0"/>
              <a:t>Basic Structure </a:t>
            </a:r>
          </a:p>
          <a:p>
            <a:pPr>
              <a:lnSpc>
                <a:spcPct val="90000"/>
              </a:lnSpc>
            </a:pPr>
            <a:r>
              <a:rPr lang="en-US" smtClean="0"/>
              <a:t>Set Operations</a:t>
            </a:r>
          </a:p>
          <a:p>
            <a:pPr>
              <a:lnSpc>
                <a:spcPct val="90000"/>
              </a:lnSpc>
            </a:pPr>
            <a:r>
              <a:rPr lang="en-US" smtClean="0"/>
              <a:t>Aggregate Functions</a:t>
            </a:r>
          </a:p>
          <a:p>
            <a:pPr>
              <a:lnSpc>
                <a:spcPct val="90000"/>
              </a:lnSpc>
            </a:pPr>
            <a:r>
              <a:rPr lang="en-US" smtClean="0"/>
              <a:t>Null Values</a:t>
            </a:r>
          </a:p>
          <a:p>
            <a:pPr>
              <a:lnSpc>
                <a:spcPct val="90000"/>
              </a:lnSpc>
            </a:pPr>
            <a:r>
              <a:rPr lang="en-US" smtClean="0"/>
              <a:t>Nested Subqueries</a:t>
            </a:r>
          </a:p>
          <a:p>
            <a:pPr>
              <a:lnSpc>
                <a:spcPct val="90000"/>
              </a:lnSpc>
            </a:pPr>
            <a:r>
              <a:rPr lang="en-US" smtClean="0"/>
              <a:t>Derived Relations</a:t>
            </a:r>
          </a:p>
          <a:p>
            <a:pPr>
              <a:lnSpc>
                <a:spcPct val="90000"/>
              </a:lnSpc>
            </a:pPr>
            <a:r>
              <a:rPr lang="en-US" smtClean="0"/>
              <a:t>Views</a:t>
            </a:r>
          </a:p>
          <a:p>
            <a:pPr>
              <a:lnSpc>
                <a:spcPct val="90000"/>
              </a:lnSpc>
            </a:pPr>
            <a:r>
              <a:rPr lang="en-US" smtClean="0"/>
              <a:t>Modification of the Database </a:t>
            </a:r>
          </a:p>
          <a:p>
            <a:pPr>
              <a:lnSpc>
                <a:spcPct val="90000"/>
              </a:lnSpc>
            </a:pPr>
            <a:r>
              <a:rPr lang="en-US" smtClean="0"/>
              <a:t>Joined Relations</a:t>
            </a:r>
          </a:p>
          <a:p>
            <a:pPr>
              <a:lnSpc>
                <a:spcPct val="90000"/>
              </a:lnSpc>
            </a:pPr>
            <a:r>
              <a:rPr lang="en-US" smtClean="0"/>
              <a:t>Data Definition Language </a:t>
            </a:r>
          </a:p>
          <a:p>
            <a:pPr>
              <a:lnSpc>
                <a:spcPct val="90000"/>
              </a:lnSpc>
            </a:pPr>
            <a:r>
              <a:rPr lang="en-US" smtClean="0"/>
              <a:t>Embedded SQL, ODBC and JDBC</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p:spPr>
        <p:txBody>
          <a:bodyPr/>
          <a:lstStyle/>
          <a:p>
            <a:fld id="{FC0F07E4-CECC-4C3C-B414-B70D4D430527}" type="slidenum">
              <a:rPr lang="en-US" smtClean="0"/>
              <a:pPr/>
              <a:t>36</a:t>
            </a:fld>
            <a:endParaRPr lang="en-US" smtClean="0"/>
          </a:p>
        </p:txBody>
      </p:sp>
      <p:sp>
        <p:nvSpPr>
          <p:cNvPr id="106498" name="Rectangle 3074"/>
          <p:cNvSpPr>
            <a:spLocks noGrp="1" noChangeArrowheads="1"/>
          </p:cNvSpPr>
          <p:nvPr>
            <p:ph type="title"/>
          </p:nvPr>
        </p:nvSpPr>
        <p:spPr/>
        <p:txBody>
          <a:bodyPr/>
          <a:lstStyle/>
          <a:p>
            <a:pPr>
              <a:defRPr/>
            </a:pPr>
            <a:r>
              <a:rPr lang="en-US" smtClean="0"/>
              <a:t>Schema Used in Examples</a:t>
            </a:r>
          </a:p>
        </p:txBody>
      </p:sp>
      <p:pic>
        <p:nvPicPr>
          <p:cNvPr id="6148" name="Picture 3077"/>
          <p:cNvPicPr>
            <a:picLocks noChangeAspect="1" noChangeArrowheads="1"/>
          </p:cNvPicPr>
          <p:nvPr/>
        </p:nvPicPr>
        <p:blipFill>
          <a:blip r:embed="rId2"/>
          <a:srcRect/>
          <a:stretch>
            <a:fillRect/>
          </a:stretch>
        </p:blipFill>
        <p:spPr bwMode="auto">
          <a:xfrm>
            <a:off x="465138" y="1190625"/>
            <a:ext cx="8278812"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BAAB4E7B-C560-4809-9E05-C75E3F6EAF98}" type="slidenum">
              <a:rPr lang="en-US" smtClean="0"/>
              <a:pPr/>
              <a:t>37</a:t>
            </a:fld>
            <a:endParaRPr lang="en-US" smtClean="0"/>
          </a:p>
        </p:txBody>
      </p:sp>
      <p:sp>
        <p:nvSpPr>
          <p:cNvPr id="6147" name="Rectangle 3"/>
          <p:cNvSpPr>
            <a:spLocks noGrp="1" noChangeArrowheads="1"/>
          </p:cNvSpPr>
          <p:nvPr>
            <p:ph type="title"/>
          </p:nvPr>
        </p:nvSpPr>
        <p:spPr/>
        <p:txBody>
          <a:bodyPr lIns="90488" tIns="44450" rIns="90488" bIns="44450" anchor="ctr"/>
          <a:lstStyle/>
          <a:p>
            <a:pPr>
              <a:defRPr/>
            </a:pPr>
            <a:r>
              <a:rPr lang="en-US" smtClean="0"/>
              <a:t>Basic Structure </a:t>
            </a:r>
          </a:p>
        </p:txBody>
      </p:sp>
      <p:sp>
        <p:nvSpPr>
          <p:cNvPr id="7172" name="Rectangle 4"/>
          <p:cNvSpPr>
            <a:spLocks noGrp="1" noChangeArrowheads="1"/>
          </p:cNvSpPr>
          <p:nvPr>
            <p:ph type="body" idx="1"/>
          </p:nvPr>
        </p:nvSpPr>
        <p:spPr>
          <a:xfrm>
            <a:off x="703263" y="1204913"/>
            <a:ext cx="7827962" cy="5268912"/>
          </a:xfrm>
          <a:noFill/>
        </p:spPr>
        <p:txBody>
          <a:bodyPr lIns="90488" tIns="44450" rIns="90488" bIns="44450"/>
          <a:lstStyle/>
          <a:p>
            <a:pPr>
              <a:tabLst>
                <a:tab pos="2055813" algn="l"/>
              </a:tabLst>
            </a:pPr>
            <a:r>
              <a:rPr lang="en-US" smtClean="0"/>
              <a:t>SQL is based on set and relational operations with certain modifications and enhancements</a:t>
            </a:r>
          </a:p>
          <a:p>
            <a:pPr>
              <a:tabLst>
                <a:tab pos="2055813" algn="l"/>
              </a:tabLst>
            </a:pPr>
            <a:r>
              <a:rPr lang="en-US" smtClean="0"/>
              <a:t>A typical SQL query has the form:</a:t>
            </a:r>
            <a:br>
              <a:rPr lang="en-US" smtClean="0"/>
            </a:br>
            <a:r>
              <a:rPr lang="en-US" smtClean="0"/>
              <a:t>	</a:t>
            </a:r>
            <a:r>
              <a:rPr lang="en-US" b="1" smtClean="0">
                <a:solidFill>
                  <a:srgbClr val="000099"/>
                </a:solidFill>
              </a:rPr>
              <a:t>select </a:t>
            </a:r>
            <a:r>
              <a:rPr lang="en-US" i="1" smtClean="0">
                <a:solidFill>
                  <a:srgbClr val="000099"/>
                </a:solidFill>
              </a:rPr>
              <a:t>A</a:t>
            </a:r>
            <a:r>
              <a:rPr lang="en-US" baseline="-25000" smtClean="0">
                <a:solidFill>
                  <a:srgbClr val="000099"/>
                </a:solidFill>
              </a:rPr>
              <a:t>1</a:t>
            </a:r>
            <a:r>
              <a:rPr lang="en-US" smtClean="0">
                <a:solidFill>
                  <a:srgbClr val="000099"/>
                </a:solidFill>
              </a:rPr>
              <a:t>, </a:t>
            </a:r>
            <a:r>
              <a:rPr lang="en-US" i="1" smtClean="0">
                <a:solidFill>
                  <a:srgbClr val="000099"/>
                </a:solidFill>
              </a:rPr>
              <a:t>A</a:t>
            </a:r>
            <a:r>
              <a:rPr lang="en-US" baseline="-25000" smtClean="0">
                <a:solidFill>
                  <a:srgbClr val="000099"/>
                </a:solidFill>
              </a:rPr>
              <a:t>2</a:t>
            </a:r>
            <a:r>
              <a:rPr lang="en-US" smtClean="0">
                <a:solidFill>
                  <a:srgbClr val="000099"/>
                </a:solidFill>
              </a:rPr>
              <a:t>, ..., </a:t>
            </a:r>
            <a:r>
              <a:rPr lang="en-US" i="1" smtClean="0">
                <a:solidFill>
                  <a:srgbClr val="000099"/>
                </a:solidFill>
              </a:rPr>
              <a:t>A</a:t>
            </a:r>
            <a:r>
              <a:rPr lang="en-US" i="1" baseline="-25000" smtClean="0">
                <a:solidFill>
                  <a:srgbClr val="000099"/>
                </a:solidFill>
              </a:rPr>
              <a:t>n</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a:t>
            </a:r>
            <a:r>
              <a:rPr lang="en-US" smtClean="0">
                <a:solidFill>
                  <a:srgbClr val="000099"/>
                </a:solidFill>
              </a:rPr>
              <a:t> </a:t>
            </a:r>
            <a:r>
              <a:rPr lang="en-US" i="1" smtClean="0">
                <a:solidFill>
                  <a:srgbClr val="000099"/>
                </a:solidFill>
              </a:rPr>
              <a:t>r</a:t>
            </a:r>
            <a:r>
              <a:rPr lang="en-US" baseline="-25000" smtClean="0">
                <a:solidFill>
                  <a:srgbClr val="000099"/>
                </a:solidFill>
              </a:rPr>
              <a:t>1</a:t>
            </a:r>
            <a:r>
              <a:rPr lang="en-US" smtClean="0">
                <a:solidFill>
                  <a:srgbClr val="000099"/>
                </a:solidFill>
              </a:rPr>
              <a:t>, </a:t>
            </a:r>
            <a:r>
              <a:rPr lang="en-US" i="1" smtClean="0">
                <a:solidFill>
                  <a:srgbClr val="000099"/>
                </a:solidFill>
              </a:rPr>
              <a:t>r</a:t>
            </a:r>
            <a:r>
              <a:rPr lang="en-US" baseline="-25000" smtClean="0">
                <a:solidFill>
                  <a:srgbClr val="000099"/>
                </a:solidFill>
              </a:rPr>
              <a:t>2</a:t>
            </a:r>
            <a:r>
              <a:rPr lang="en-US" smtClean="0">
                <a:solidFill>
                  <a:srgbClr val="000099"/>
                </a:solidFill>
              </a:rPr>
              <a:t>, ..., </a:t>
            </a:r>
            <a:r>
              <a:rPr lang="en-US" i="1" smtClean="0">
                <a:solidFill>
                  <a:srgbClr val="000099"/>
                </a:solidFill>
              </a:rPr>
              <a:t>r</a:t>
            </a:r>
            <a:r>
              <a:rPr lang="en-US" i="1" baseline="-25000" smtClean="0">
                <a:solidFill>
                  <a:srgbClr val="000099"/>
                </a:solidFill>
              </a:rPr>
              <a:t>m</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where </a:t>
            </a:r>
            <a:r>
              <a:rPr lang="en-US" i="1" smtClean="0">
                <a:solidFill>
                  <a:srgbClr val="000099"/>
                </a:solidFill>
              </a:rPr>
              <a:t>P</a:t>
            </a:r>
            <a:endParaRPr lang="en-US" smtClean="0">
              <a:solidFill>
                <a:srgbClr val="000099"/>
              </a:solidFill>
            </a:endParaRPr>
          </a:p>
          <a:p>
            <a:pPr lvl="1">
              <a:buSzPct val="90000"/>
              <a:tabLst>
                <a:tab pos="2055813" algn="l"/>
              </a:tabLst>
            </a:pPr>
            <a:r>
              <a:rPr lang="en-US" sz="1800" i="1" smtClean="0"/>
              <a:t>A</a:t>
            </a:r>
            <a:r>
              <a:rPr lang="en-US" sz="1800" i="1" baseline="-25000" smtClean="0"/>
              <a:t>i</a:t>
            </a:r>
            <a:r>
              <a:rPr lang="en-US" sz="1800" i="1" smtClean="0"/>
              <a:t>s </a:t>
            </a:r>
            <a:r>
              <a:rPr lang="en-US" sz="1800" smtClean="0"/>
              <a:t>represent attributes</a:t>
            </a:r>
          </a:p>
          <a:p>
            <a:pPr lvl="1">
              <a:buSzPct val="90000"/>
              <a:tabLst>
                <a:tab pos="2055813" algn="l"/>
              </a:tabLst>
            </a:pPr>
            <a:r>
              <a:rPr lang="en-US" sz="1800" i="1" smtClean="0"/>
              <a:t>r</a:t>
            </a:r>
            <a:r>
              <a:rPr lang="en-US" sz="1800" i="1" baseline="-25000" smtClean="0"/>
              <a:t>i</a:t>
            </a:r>
            <a:r>
              <a:rPr lang="en-US" sz="1800" i="1" smtClean="0"/>
              <a:t>s </a:t>
            </a:r>
            <a:r>
              <a:rPr lang="en-US" sz="1800" smtClean="0"/>
              <a:t>represent relations</a:t>
            </a:r>
          </a:p>
          <a:p>
            <a:pPr lvl="1">
              <a:buSzPct val="90000"/>
              <a:tabLst>
                <a:tab pos="2055813" algn="l"/>
              </a:tabLst>
            </a:pPr>
            <a:r>
              <a:rPr lang="en-US" sz="1800" i="1" smtClean="0"/>
              <a:t>P</a:t>
            </a:r>
            <a:r>
              <a:rPr lang="en-US" sz="1800" smtClean="0"/>
              <a:t> is a predicate.</a:t>
            </a:r>
          </a:p>
          <a:p>
            <a:pPr>
              <a:tabLst>
                <a:tab pos="2055813" algn="l"/>
              </a:tabLst>
            </a:pPr>
            <a:r>
              <a:rPr lang="en-US" smtClean="0"/>
              <a:t>This query is equivalent to the relational algebra expression.</a:t>
            </a:r>
          </a:p>
          <a:p>
            <a:pPr>
              <a:buFont typeface="Monotype Sorts" charset="2"/>
              <a:buNone/>
              <a:tabLst>
                <a:tab pos="2055813" algn="l"/>
              </a:tabLst>
            </a:pPr>
            <a:r>
              <a:rPr lang="en-US" b="1" smtClean="0"/>
              <a:t>		</a:t>
            </a:r>
            <a:r>
              <a:rPr lang="en-US" b="1" smtClean="0">
                <a:solidFill>
                  <a:srgbClr val="000099"/>
                </a:solidFill>
                <a:latin typeface="Symbol" pitchFamily="18" charset="2"/>
              </a:rPr>
              <a:t></a:t>
            </a:r>
            <a:r>
              <a:rPr lang="en-US" sz="2400" b="1" i="1" baseline="-25000" smtClean="0">
                <a:solidFill>
                  <a:srgbClr val="000099"/>
                </a:solidFill>
              </a:rPr>
              <a:t>A</a:t>
            </a:r>
            <a:r>
              <a:rPr lang="en-US" sz="2400" b="1" baseline="-25000" smtClean="0">
                <a:solidFill>
                  <a:srgbClr val="000099"/>
                </a:solidFill>
              </a:rPr>
              <a:t>1</a:t>
            </a:r>
            <a:r>
              <a:rPr lang="en-US" sz="2400" b="1" i="1" baseline="-25000" smtClean="0">
                <a:solidFill>
                  <a:srgbClr val="000099"/>
                </a:solidFill>
              </a:rPr>
              <a:t>, A2, ..., An</a:t>
            </a:r>
            <a:r>
              <a:rPr lang="en-US" b="1" smtClean="0">
                <a:solidFill>
                  <a:srgbClr val="000099"/>
                </a:solidFill>
              </a:rPr>
              <a:t>(</a:t>
            </a:r>
            <a:r>
              <a:rPr lang="en-US" sz="2800" b="1" smtClean="0">
                <a:solidFill>
                  <a:srgbClr val="000099"/>
                </a:solidFill>
                <a:latin typeface="Symbol" pitchFamily="18" charset="2"/>
              </a:rPr>
              <a:t></a:t>
            </a:r>
            <a:r>
              <a:rPr lang="en-US" sz="2800" b="1" i="1" baseline="-25000" smtClean="0">
                <a:solidFill>
                  <a:srgbClr val="000099"/>
                </a:solidFill>
              </a:rPr>
              <a:t>P </a:t>
            </a:r>
            <a:r>
              <a:rPr lang="en-US" b="1" i="1" smtClean="0">
                <a:solidFill>
                  <a:srgbClr val="000099"/>
                </a:solidFill>
              </a:rPr>
              <a:t>(r</a:t>
            </a:r>
            <a:r>
              <a:rPr lang="en-US" b="1" baseline="-25000" smtClean="0">
                <a:solidFill>
                  <a:srgbClr val="000099"/>
                </a:solidFill>
              </a:rPr>
              <a:t>1 </a:t>
            </a:r>
            <a:r>
              <a:rPr lang="en-US" b="1" smtClean="0">
                <a:solidFill>
                  <a:srgbClr val="000099"/>
                </a:solidFill>
              </a:rPr>
              <a:t>  x </a:t>
            </a:r>
            <a:r>
              <a:rPr lang="en-US" b="1" i="1" smtClean="0">
                <a:solidFill>
                  <a:srgbClr val="000099"/>
                </a:solidFill>
              </a:rPr>
              <a:t>r</a:t>
            </a:r>
            <a:r>
              <a:rPr lang="en-US" b="1" baseline="-25000" smtClean="0">
                <a:solidFill>
                  <a:srgbClr val="000099"/>
                </a:solidFill>
              </a:rPr>
              <a:t>2    </a:t>
            </a:r>
            <a:r>
              <a:rPr lang="en-US" b="1" smtClean="0">
                <a:solidFill>
                  <a:srgbClr val="000099"/>
                </a:solidFill>
              </a:rPr>
              <a:t>x  ...  x  </a:t>
            </a:r>
            <a:r>
              <a:rPr lang="en-US" b="1" i="1" smtClean="0">
                <a:solidFill>
                  <a:srgbClr val="000099"/>
                </a:solidFill>
              </a:rPr>
              <a:t>r</a:t>
            </a:r>
            <a:r>
              <a:rPr lang="en-US" b="1" i="1" baseline="-25000" smtClean="0">
                <a:solidFill>
                  <a:srgbClr val="000099"/>
                </a:solidFill>
              </a:rPr>
              <a:t>m</a:t>
            </a:r>
            <a:r>
              <a:rPr lang="en-US" b="1" smtClean="0">
                <a:solidFill>
                  <a:srgbClr val="000099"/>
                </a:solidFill>
              </a:rPr>
              <a:t>))</a:t>
            </a:r>
          </a:p>
          <a:p>
            <a:pPr>
              <a:tabLst>
                <a:tab pos="2055813" algn="l"/>
              </a:tabLst>
            </a:pPr>
            <a:endParaRPr lang="en-US" smtClean="0"/>
          </a:p>
          <a:p>
            <a:pPr>
              <a:tabLst>
                <a:tab pos="2055813" algn="l"/>
              </a:tabLst>
            </a:pPr>
            <a:r>
              <a:rPr lang="en-US" smtClean="0"/>
              <a:t>The result of an SQL query is a relation.</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AB5719A9-CE31-4948-B354-88CC7FF2F928}" type="slidenum">
              <a:rPr lang="en-US" smtClean="0"/>
              <a:pPr/>
              <a:t>38</a:t>
            </a:fld>
            <a:endParaRPr lang="en-US" smtClean="0"/>
          </a:p>
        </p:txBody>
      </p:sp>
      <p:sp>
        <p:nvSpPr>
          <p:cNvPr id="8195" name="Rectangle 3"/>
          <p:cNvSpPr>
            <a:spLocks noGrp="1" noChangeArrowheads="1"/>
          </p:cNvSpPr>
          <p:nvPr>
            <p:ph type="title"/>
          </p:nvPr>
        </p:nvSpPr>
        <p:spPr/>
        <p:txBody>
          <a:bodyPr lIns="90488" tIns="44450" rIns="90488" bIns="44450" anchor="ctr"/>
          <a:lstStyle/>
          <a:p>
            <a:pPr>
              <a:defRPr/>
            </a:pPr>
            <a:r>
              <a:rPr lang="en-US" smtClean="0"/>
              <a:t>The select Clause</a:t>
            </a:r>
          </a:p>
        </p:txBody>
      </p:sp>
      <p:sp>
        <p:nvSpPr>
          <p:cNvPr id="8196" name="Rectangle 4"/>
          <p:cNvSpPr>
            <a:spLocks noGrp="1" noChangeArrowheads="1"/>
          </p:cNvSpPr>
          <p:nvPr>
            <p:ph type="body" idx="1"/>
          </p:nvPr>
        </p:nvSpPr>
        <p:spPr>
          <a:xfrm>
            <a:off x="571500" y="1114425"/>
            <a:ext cx="7905750" cy="5151438"/>
          </a:xfrm>
          <a:noFill/>
        </p:spPr>
        <p:txBody>
          <a:bodyPr lIns="90488" tIns="44450" rIns="90488" bIns="44450"/>
          <a:lstStyle/>
          <a:p>
            <a:pPr>
              <a:tabLst>
                <a:tab pos="2055813" algn="l"/>
              </a:tabLst>
            </a:pPr>
            <a:r>
              <a:rPr lang="en-US" smtClean="0"/>
              <a:t>The </a:t>
            </a:r>
            <a:r>
              <a:rPr lang="en-US" b="1" smtClean="0">
                <a:solidFill>
                  <a:srgbClr val="C00000"/>
                </a:solidFill>
              </a:rPr>
              <a:t>select</a:t>
            </a:r>
            <a:r>
              <a:rPr lang="en-US" smtClean="0"/>
              <a:t> clause list the attributes desired in the result of a query</a:t>
            </a:r>
          </a:p>
          <a:p>
            <a:pPr lvl="1">
              <a:tabLst>
                <a:tab pos="2055813" algn="l"/>
              </a:tabLst>
            </a:pPr>
            <a:r>
              <a:rPr lang="en-US" sz="1800" smtClean="0"/>
              <a:t>corresponds to the </a:t>
            </a:r>
            <a:r>
              <a:rPr lang="en-US" sz="1800" b="1" smtClean="0">
                <a:solidFill>
                  <a:srgbClr val="C00000"/>
                </a:solidFill>
              </a:rPr>
              <a:t>projection</a:t>
            </a:r>
            <a:r>
              <a:rPr lang="en-US" sz="1800" smtClean="0"/>
              <a:t> operation of the relational algebra</a:t>
            </a:r>
          </a:p>
          <a:p>
            <a:pPr>
              <a:tabLst>
                <a:tab pos="2055813" algn="l"/>
              </a:tabLst>
            </a:pPr>
            <a:r>
              <a:rPr lang="en-US" smtClean="0"/>
              <a:t>E.g. find the names of all branches in the </a:t>
            </a:r>
            <a:r>
              <a:rPr lang="en-US" i="1" smtClean="0"/>
              <a:t>loan</a:t>
            </a:r>
            <a:r>
              <a:rPr lang="en-US" smtClean="0"/>
              <a:t> relation</a:t>
            </a:r>
            <a:br>
              <a:rPr lang="en-US" smtClean="0"/>
            </a:br>
            <a:r>
              <a:rPr lang="en-US" smtClean="0"/>
              <a:t>		</a:t>
            </a:r>
            <a:r>
              <a:rPr lang="en-US" b="1" smtClean="0">
                <a:solidFill>
                  <a:srgbClr val="000099"/>
                </a:solidFill>
              </a:rPr>
              <a:t>select </a:t>
            </a:r>
            <a:r>
              <a:rPr lang="en-US" i="1" smtClean="0">
                <a:solidFill>
                  <a:srgbClr val="000099"/>
                </a:solidFill>
              </a:rPr>
              <a:t>branch_name</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r>
              <a:rPr lang="en-US" smtClean="0"/>
              <a:t>In the “pure” relational algebra syntax, the query would be: </a:t>
            </a:r>
          </a:p>
          <a:p>
            <a:pPr>
              <a:buFont typeface="Monotype Sorts" charset="2"/>
              <a:buNone/>
              <a:tabLst>
                <a:tab pos="2055813" algn="l"/>
              </a:tabLst>
            </a:pPr>
            <a:r>
              <a:rPr lang="en-US" smtClean="0"/>
              <a:t>			</a:t>
            </a:r>
            <a:r>
              <a:rPr lang="en-US" smtClean="0">
                <a:solidFill>
                  <a:srgbClr val="000099"/>
                </a:solidFill>
                <a:latin typeface="Symbol" pitchFamily="18" charset="2"/>
              </a:rPr>
              <a:t></a:t>
            </a:r>
            <a:r>
              <a:rPr lang="en-US" sz="2400" baseline="-25000" smtClean="0">
                <a:solidFill>
                  <a:srgbClr val="000099"/>
                </a:solidFill>
              </a:rPr>
              <a:t>branch-name</a:t>
            </a:r>
            <a:r>
              <a:rPr lang="en-US" smtClean="0">
                <a:solidFill>
                  <a:srgbClr val="000099"/>
                </a:solidFill>
              </a:rPr>
              <a:t>(</a:t>
            </a:r>
            <a:r>
              <a:rPr lang="en-US" i="1" smtClean="0">
                <a:solidFill>
                  <a:srgbClr val="000099"/>
                </a:solidFill>
              </a:rPr>
              <a:t>loan)</a:t>
            </a:r>
          </a:p>
          <a:p>
            <a:pPr>
              <a:tabLst>
                <a:tab pos="2055813" algn="l"/>
              </a:tabLst>
            </a:pPr>
            <a:r>
              <a:rPr lang="en-US" smtClean="0">
                <a:solidFill>
                  <a:schemeClr val="tx2"/>
                </a:solidFill>
              </a:rPr>
              <a:t>NOTE</a:t>
            </a:r>
            <a:r>
              <a:rPr lang="en-US" smtClean="0"/>
              <a:t>: </a:t>
            </a:r>
            <a:r>
              <a:rPr lang="en-US" sz="2400" smtClean="0"/>
              <a:t> </a:t>
            </a:r>
            <a:r>
              <a:rPr lang="en-US" smtClean="0"/>
              <a:t>SQL does not permit the ‘-’ character in names, </a:t>
            </a:r>
          </a:p>
          <a:p>
            <a:pPr lvl="1">
              <a:tabLst>
                <a:tab pos="2055813" algn="l"/>
              </a:tabLst>
            </a:pPr>
            <a:r>
              <a:rPr lang="en-US" sz="1800" smtClean="0"/>
              <a:t>Use, e.g., </a:t>
            </a:r>
            <a:r>
              <a:rPr lang="en-US" sz="1800" i="1" smtClean="0"/>
              <a:t>branch_name</a:t>
            </a:r>
            <a:r>
              <a:rPr lang="en-US" sz="1800" smtClean="0"/>
              <a:t> instead of </a:t>
            </a:r>
            <a:r>
              <a:rPr lang="en-US" sz="1800" i="1" smtClean="0"/>
              <a:t>branch-name</a:t>
            </a:r>
            <a:r>
              <a:rPr lang="en-US" sz="1800" smtClean="0"/>
              <a:t> in a real implementation.  </a:t>
            </a:r>
          </a:p>
          <a:p>
            <a:pPr>
              <a:tabLst>
                <a:tab pos="2055813" algn="l"/>
              </a:tabLst>
            </a:pPr>
            <a:r>
              <a:rPr lang="en-US" smtClean="0">
                <a:solidFill>
                  <a:schemeClr val="tx2"/>
                </a:solidFill>
              </a:rPr>
              <a:t>NOTE</a:t>
            </a:r>
            <a:r>
              <a:rPr lang="en-US" smtClean="0"/>
              <a:t>:  SQL names are case insensitive, i.e. you can use capital or small letters.  </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1E9A05D6-5546-488E-BBDC-981A9706CC7B}" type="slidenum">
              <a:rPr lang="en-US" smtClean="0"/>
              <a:pPr/>
              <a:t>39</a:t>
            </a:fld>
            <a:endParaRPr lang="en-US" smtClean="0"/>
          </a:p>
        </p:txBody>
      </p:sp>
      <p:sp>
        <p:nvSpPr>
          <p:cNvPr id="10243" name="Rectangle 3"/>
          <p:cNvSpPr>
            <a:spLocks noGrp="1" noChangeArrowheads="1"/>
          </p:cNvSpPr>
          <p:nvPr>
            <p:ph type="title"/>
          </p:nvPr>
        </p:nvSpPr>
        <p:spPr/>
        <p:txBody>
          <a:bodyPr lIns="90488" tIns="44450" rIns="90488" bIns="44450" anchor="ctr"/>
          <a:lstStyle/>
          <a:p>
            <a:pPr>
              <a:defRPr/>
            </a:pPr>
            <a:r>
              <a:rPr lang="en-US" smtClean="0"/>
              <a:t>The select Clause (Cont.)</a:t>
            </a:r>
          </a:p>
        </p:txBody>
      </p:sp>
      <p:sp>
        <p:nvSpPr>
          <p:cNvPr id="9220" name="Rectangle 4"/>
          <p:cNvSpPr>
            <a:spLocks noGrp="1" noChangeArrowheads="1"/>
          </p:cNvSpPr>
          <p:nvPr>
            <p:ph type="body" idx="1"/>
          </p:nvPr>
        </p:nvSpPr>
        <p:spPr>
          <a:noFill/>
        </p:spPr>
        <p:txBody>
          <a:bodyPr lIns="90488" tIns="44450" rIns="90488" bIns="44450"/>
          <a:lstStyle/>
          <a:p>
            <a:pPr>
              <a:tabLst>
                <a:tab pos="2055813" algn="l"/>
              </a:tabLst>
            </a:pPr>
            <a:r>
              <a:rPr lang="en-US" smtClean="0"/>
              <a:t>SQL allows duplicates in relations as well as in query results.</a:t>
            </a:r>
          </a:p>
          <a:p>
            <a:pPr>
              <a:tabLst>
                <a:tab pos="2055813" algn="l"/>
              </a:tabLst>
            </a:pPr>
            <a:r>
              <a:rPr lang="en-US" smtClean="0"/>
              <a:t>To force the elimination of duplicates, insert the keyword </a:t>
            </a:r>
            <a:r>
              <a:rPr lang="en-US" b="1" smtClean="0"/>
              <a:t>distinct </a:t>
            </a:r>
            <a:r>
              <a:rPr lang="en-US" smtClean="0"/>
              <a:t> after </a:t>
            </a:r>
            <a:r>
              <a:rPr lang="en-US" b="1" smtClean="0"/>
              <a:t>select.</a:t>
            </a:r>
          </a:p>
          <a:p>
            <a:pPr>
              <a:tabLst>
                <a:tab pos="2055813" algn="l"/>
              </a:tabLst>
            </a:pPr>
            <a:endParaRPr lang="en-US" smtClean="0"/>
          </a:p>
          <a:p>
            <a:pPr>
              <a:tabLst>
                <a:tab pos="2055813" algn="l"/>
              </a:tabLst>
            </a:pPr>
            <a:r>
              <a:rPr lang="en-US" smtClean="0"/>
              <a:t>Find the names of all branches in the </a:t>
            </a:r>
            <a:r>
              <a:rPr lang="en-US" i="1" smtClean="0"/>
              <a:t>loan</a:t>
            </a:r>
            <a:r>
              <a:rPr lang="en-US" smtClean="0"/>
              <a:t> relations, and remove duplicates</a:t>
            </a:r>
          </a:p>
          <a:p>
            <a:pPr>
              <a:buFont typeface="Monotype Sorts" charset="2"/>
              <a:buNone/>
              <a:tabLst>
                <a:tab pos="2055813" algn="l"/>
              </a:tabLst>
            </a:pPr>
            <a:r>
              <a:rPr lang="en-US" smtClean="0"/>
              <a:t>		</a:t>
            </a:r>
            <a:r>
              <a:rPr lang="en-US" b="1" smtClean="0">
                <a:solidFill>
                  <a:srgbClr val="000099"/>
                </a:solidFill>
              </a:rPr>
              <a:t>select distinct </a:t>
            </a:r>
            <a:r>
              <a:rPr lang="en-US" i="1" smtClean="0">
                <a:solidFill>
                  <a:srgbClr val="000099"/>
                </a:solidFill>
              </a:rPr>
              <a:t>branch_name</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endParaRPr lang="en-US" smtClean="0"/>
          </a:p>
          <a:p>
            <a:pPr>
              <a:tabLst>
                <a:tab pos="2055813" algn="l"/>
              </a:tabLst>
            </a:pPr>
            <a:r>
              <a:rPr lang="en-US" smtClean="0"/>
              <a:t>The keyword </a:t>
            </a:r>
            <a:r>
              <a:rPr lang="en-US" b="1" smtClean="0"/>
              <a:t>all </a:t>
            </a:r>
            <a:r>
              <a:rPr lang="en-US" smtClean="0"/>
              <a:t>specifies that duplicates not be removed.</a:t>
            </a:r>
          </a:p>
          <a:p>
            <a:pPr>
              <a:buFont typeface="Monotype Sorts" charset="2"/>
              <a:buNone/>
              <a:tabLst>
                <a:tab pos="2055813" algn="l"/>
              </a:tabLst>
            </a:pPr>
            <a:r>
              <a:rPr lang="en-US" smtClean="0"/>
              <a:t>		</a:t>
            </a:r>
            <a:r>
              <a:rPr lang="en-US" b="1" smtClean="0">
                <a:solidFill>
                  <a:srgbClr val="000099"/>
                </a:solidFill>
              </a:rPr>
              <a:t>select all</a:t>
            </a:r>
            <a:r>
              <a:rPr lang="en-US" smtClean="0">
                <a:solidFill>
                  <a:srgbClr val="000099"/>
                </a:solidFill>
              </a:rPr>
              <a:t> </a:t>
            </a:r>
            <a:r>
              <a:rPr lang="en-US" i="1" smtClean="0">
                <a:solidFill>
                  <a:srgbClr val="000099"/>
                </a:solidFill>
              </a:rPr>
              <a:t>branch_name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loan</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At </a:t>
            </a:r>
            <a:r>
              <a:rPr lang="en-GB" b="1" dirty="0" smtClean="0"/>
              <a:t>physical level</a:t>
            </a:r>
            <a:r>
              <a:rPr lang="en-GB" dirty="0" smtClean="0"/>
              <a:t> these records can be described as blocks of storage (bytes, gigabytes, terabytes etc.) in memory. These details are often hidden from the programmers. At the </a:t>
            </a:r>
            <a:r>
              <a:rPr lang="en-GB" b="1" dirty="0" smtClean="0"/>
              <a:t>logical level</a:t>
            </a:r>
            <a:r>
              <a:rPr lang="en-GB" dirty="0" smtClean="0"/>
              <a:t> these records can be described as fields and attributes along with their data types, their relationship among each other can be logically implemented. The programmers generally work at this level because they are aware of such things about database systems.</a:t>
            </a:r>
          </a:p>
          <a:p>
            <a:r>
              <a:rPr lang="en-GB" dirty="0" smtClean="0"/>
              <a:t>At </a:t>
            </a:r>
            <a:r>
              <a:rPr lang="en-GB" b="1" dirty="0" smtClean="0"/>
              <a:t>view level</a:t>
            </a:r>
            <a:r>
              <a:rPr lang="en-GB" dirty="0" smtClean="0"/>
              <a:t>, user just interact with system with the help of GUI and enter the details at the screen, they are not aware of how the data is stored and what data is stored; such details are hidden from them.</a:t>
            </a:r>
          </a:p>
          <a:p>
            <a:endParaRPr lang="en-GB" dirty="0"/>
          </a:p>
        </p:txBody>
      </p:sp>
      <p:sp>
        <p:nvSpPr>
          <p:cNvPr id="4" name="Slide Number Placeholder 3"/>
          <p:cNvSpPr>
            <a:spLocks noGrp="1"/>
          </p:cNvSpPr>
          <p:nvPr>
            <p:ph type="sldNum" sz="quarter" idx="11"/>
          </p:nvPr>
        </p:nvSpPr>
        <p:spPr/>
        <p:txBody>
          <a:bodyPr/>
          <a:lstStyle/>
          <a:p>
            <a:pPr>
              <a:defRPr/>
            </a:pPr>
            <a:fld id="{747B13A0-4D1C-4290-BACB-1B7DAD25F113}"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6EDF5FC7-114D-4667-88D2-2C1BDF5E8474}" type="slidenum">
              <a:rPr lang="en-US" smtClean="0"/>
              <a:pPr/>
              <a:t>40</a:t>
            </a:fld>
            <a:endParaRPr lang="en-US" smtClean="0"/>
          </a:p>
        </p:txBody>
      </p:sp>
      <p:sp>
        <p:nvSpPr>
          <p:cNvPr id="12291" name="Rectangle 3"/>
          <p:cNvSpPr>
            <a:spLocks noGrp="1" noChangeArrowheads="1"/>
          </p:cNvSpPr>
          <p:nvPr>
            <p:ph type="title"/>
          </p:nvPr>
        </p:nvSpPr>
        <p:spPr/>
        <p:txBody>
          <a:bodyPr lIns="90488" tIns="44450" rIns="90488" bIns="44450" anchor="ctr"/>
          <a:lstStyle/>
          <a:p>
            <a:pPr>
              <a:defRPr/>
            </a:pPr>
            <a:r>
              <a:rPr lang="en-US" smtClean="0"/>
              <a:t>The select Clause (Cont.)</a:t>
            </a:r>
          </a:p>
        </p:txBody>
      </p:sp>
      <p:sp>
        <p:nvSpPr>
          <p:cNvPr id="10244" name="Rectangle 4"/>
          <p:cNvSpPr>
            <a:spLocks noGrp="1" noChangeArrowheads="1"/>
          </p:cNvSpPr>
          <p:nvPr>
            <p:ph type="body" idx="1"/>
          </p:nvPr>
        </p:nvSpPr>
        <p:spPr>
          <a:noFill/>
        </p:spPr>
        <p:txBody>
          <a:bodyPr lIns="90488" tIns="44450" rIns="90488" bIns="44450"/>
          <a:lstStyle/>
          <a:p>
            <a:pPr>
              <a:tabLst>
                <a:tab pos="2055813" algn="l"/>
              </a:tabLst>
            </a:pPr>
            <a:r>
              <a:rPr lang="en-US" smtClean="0"/>
              <a:t>An asterisk in the select clause denotes “all attributes”</a:t>
            </a:r>
          </a:p>
          <a:p>
            <a:pPr>
              <a:buFont typeface="Monotype Sorts" charset="2"/>
              <a:buNone/>
              <a:tabLst>
                <a:tab pos="2055813" algn="l"/>
              </a:tabLst>
            </a:pPr>
            <a:r>
              <a:rPr lang="en-US" smtClean="0"/>
              <a:t>			</a:t>
            </a:r>
            <a:r>
              <a:rPr lang="en-US" b="1" smtClean="0">
                <a:solidFill>
                  <a:srgbClr val="000099"/>
                </a:solidFill>
              </a:rPr>
              <a:t>select </a:t>
            </a:r>
            <a:r>
              <a:rPr lang="en-US" smtClean="0">
                <a:solidFill>
                  <a:srgbClr val="000099"/>
                </a:solidFill>
              </a:rPr>
              <a:t>*</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r>
              <a:rPr lang="en-US" smtClean="0"/>
              <a:t>The </a:t>
            </a:r>
            <a:r>
              <a:rPr lang="en-US" b="1" smtClean="0"/>
              <a:t>select</a:t>
            </a:r>
            <a:r>
              <a:rPr lang="en-US" smtClean="0"/>
              <a:t> clause can contain arithmetic expressions involving the operation, +, –, </a:t>
            </a:r>
            <a:r>
              <a:rPr lang="en-US" smtClean="0">
                <a:latin typeface="Symbol" pitchFamily="18" charset="2"/>
              </a:rPr>
              <a:t></a:t>
            </a:r>
            <a:r>
              <a:rPr lang="en-US" smtClean="0"/>
              <a:t>, and /, and operating on constants or attributes of tuples.</a:t>
            </a:r>
          </a:p>
          <a:p>
            <a:pPr>
              <a:tabLst>
                <a:tab pos="2055813" algn="l"/>
              </a:tabLst>
            </a:pPr>
            <a:r>
              <a:rPr lang="en-US" smtClean="0"/>
              <a:t>The query: </a:t>
            </a:r>
          </a:p>
          <a:p>
            <a:pPr>
              <a:buFont typeface="Monotype Sorts" charset="2"/>
              <a:buNone/>
              <a:tabLst>
                <a:tab pos="2055813" algn="l"/>
              </a:tabLst>
            </a:pPr>
            <a:r>
              <a:rPr lang="en-US" smtClean="0"/>
              <a:t>	                 </a:t>
            </a:r>
            <a:r>
              <a:rPr lang="en-US" b="1" smtClean="0">
                <a:solidFill>
                  <a:srgbClr val="000099"/>
                </a:solidFill>
              </a:rPr>
              <a:t>select</a:t>
            </a:r>
            <a:r>
              <a:rPr lang="en-US" smtClean="0">
                <a:solidFill>
                  <a:srgbClr val="000099"/>
                </a:solidFill>
              </a:rPr>
              <a:t> </a:t>
            </a:r>
            <a:r>
              <a:rPr lang="en-US" i="1" smtClean="0">
                <a:solidFill>
                  <a:srgbClr val="000099"/>
                </a:solidFill>
              </a:rPr>
              <a:t>loan_number, branch_name, amount </a:t>
            </a:r>
            <a:r>
              <a:rPr lang="en-US" smtClean="0">
                <a:solidFill>
                  <a:srgbClr val="000099"/>
                </a:solidFill>
                <a:latin typeface="Symbol" pitchFamily="18" charset="2"/>
              </a:rPr>
              <a:t></a:t>
            </a:r>
            <a:r>
              <a:rPr lang="en-US" smtClean="0">
                <a:solidFill>
                  <a:srgbClr val="000099"/>
                </a:solidFill>
              </a:rPr>
              <a:t> 100</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buFont typeface="Monotype Sorts" charset="2"/>
              <a:buNone/>
              <a:tabLst>
                <a:tab pos="2055813" algn="l"/>
              </a:tabLst>
            </a:pPr>
            <a:r>
              <a:rPr lang="en-US" i="1" smtClean="0"/>
              <a:t>	</a:t>
            </a:r>
            <a:r>
              <a:rPr lang="en-US" smtClean="0"/>
              <a:t>would return a relation which is the same as the </a:t>
            </a:r>
            <a:r>
              <a:rPr lang="en-US" i="1" smtClean="0"/>
              <a:t>loan </a:t>
            </a:r>
            <a:r>
              <a:rPr lang="en-US" smtClean="0"/>
              <a:t>relations, except that the attribute </a:t>
            </a:r>
            <a:r>
              <a:rPr lang="en-US" i="1" smtClean="0"/>
              <a:t>amount </a:t>
            </a:r>
            <a:r>
              <a:rPr lang="en-US" smtClean="0"/>
              <a:t>is multiplied by 100.</a:t>
            </a:r>
          </a:p>
          <a:p>
            <a:pPr>
              <a:buFont typeface="Monotype Sorts" charset="2"/>
              <a:buNone/>
              <a:tabLst>
                <a:tab pos="2055813" algn="l"/>
              </a:tabLst>
            </a:pPr>
            <a:endParaRPr lang="en-US" smtClean="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ED0A9063-685C-408B-BDA3-A69618039895}" type="slidenum">
              <a:rPr lang="en-US" smtClean="0"/>
              <a:pPr/>
              <a:t>41</a:t>
            </a:fld>
            <a:endParaRPr lang="en-US" smtClean="0"/>
          </a:p>
        </p:txBody>
      </p:sp>
      <p:sp>
        <p:nvSpPr>
          <p:cNvPr id="14339" name="Rectangle 3"/>
          <p:cNvSpPr>
            <a:spLocks noGrp="1" noChangeArrowheads="1"/>
          </p:cNvSpPr>
          <p:nvPr>
            <p:ph type="title"/>
          </p:nvPr>
        </p:nvSpPr>
        <p:spPr/>
        <p:txBody>
          <a:bodyPr lIns="90488" tIns="44450" rIns="90488" bIns="44450" anchor="ctr"/>
          <a:lstStyle/>
          <a:p>
            <a:pPr>
              <a:defRPr/>
            </a:pPr>
            <a:r>
              <a:rPr lang="en-US" smtClean="0"/>
              <a:t>The where Clause</a:t>
            </a:r>
          </a:p>
        </p:txBody>
      </p:sp>
      <p:sp>
        <p:nvSpPr>
          <p:cNvPr id="11268" name="Rectangle 4"/>
          <p:cNvSpPr>
            <a:spLocks noGrp="1" noChangeArrowheads="1"/>
          </p:cNvSpPr>
          <p:nvPr>
            <p:ph type="body" idx="1"/>
          </p:nvPr>
        </p:nvSpPr>
        <p:spPr>
          <a:noFill/>
        </p:spPr>
        <p:txBody>
          <a:bodyPr lIns="90488" tIns="44450" rIns="90488" bIns="44450"/>
          <a:lstStyle/>
          <a:p>
            <a:pPr>
              <a:tabLst>
                <a:tab pos="1311275" algn="l"/>
              </a:tabLst>
            </a:pPr>
            <a:r>
              <a:rPr lang="en-US" smtClean="0"/>
              <a:t>The </a:t>
            </a:r>
            <a:r>
              <a:rPr lang="en-US" b="1" smtClean="0">
                <a:solidFill>
                  <a:srgbClr val="000099"/>
                </a:solidFill>
              </a:rPr>
              <a:t>where</a:t>
            </a:r>
            <a:r>
              <a:rPr lang="en-US" b="1" smtClean="0"/>
              <a:t> </a:t>
            </a:r>
            <a:r>
              <a:rPr lang="en-US" smtClean="0"/>
              <a:t>clause specifies conditions that the result must satisfy</a:t>
            </a:r>
          </a:p>
          <a:p>
            <a:pPr lvl="1">
              <a:tabLst>
                <a:tab pos="1311275" algn="l"/>
              </a:tabLst>
            </a:pPr>
            <a:r>
              <a:rPr lang="en-US" sz="1800" smtClean="0"/>
              <a:t>corresponds to the </a:t>
            </a:r>
            <a:r>
              <a:rPr lang="en-US" sz="1800" smtClean="0">
                <a:solidFill>
                  <a:srgbClr val="000099"/>
                </a:solidFill>
              </a:rPr>
              <a:t>selection</a:t>
            </a:r>
            <a:r>
              <a:rPr lang="en-US" sz="1800" smtClean="0"/>
              <a:t> predicate of the relational algebra.  </a:t>
            </a:r>
          </a:p>
          <a:p>
            <a:pPr>
              <a:tabLst>
                <a:tab pos="1311275" algn="l"/>
              </a:tabLst>
            </a:pPr>
            <a:r>
              <a:rPr lang="en-US" smtClean="0"/>
              <a:t>To find all loan number for loans made at the Perryridge branch with loan amounts greater than $1200.</a:t>
            </a:r>
            <a:br>
              <a:rPr lang="en-US" smtClean="0"/>
            </a:br>
            <a:r>
              <a:rPr lang="en-US" smtClean="0"/>
              <a:t>	</a:t>
            </a:r>
            <a:r>
              <a:rPr lang="en-US" b="1" smtClean="0">
                <a:solidFill>
                  <a:srgbClr val="000099"/>
                </a:solidFill>
              </a:rPr>
              <a:t>select </a:t>
            </a:r>
            <a:r>
              <a:rPr lang="en-US" i="1" smtClean="0">
                <a:solidFill>
                  <a:srgbClr val="000099"/>
                </a:solidFill>
              </a:rPr>
              <a:t>loan_number</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branch_name = ‘</a:t>
            </a:r>
            <a:r>
              <a:rPr lang="en-US" smtClean="0">
                <a:solidFill>
                  <a:srgbClr val="000099"/>
                </a:solidFill>
              </a:rPr>
              <a:t>Perryridge</a:t>
            </a:r>
            <a:r>
              <a:rPr lang="en-US" i="1" smtClean="0">
                <a:solidFill>
                  <a:srgbClr val="000099"/>
                </a:solidFill>
              </a:rPr>
              <a:t>’ </a:t>
            </a:r>
            <a:r>
              <a:rPr lang="en-US" b="1" smtClean="0">
                <a:solidFill>
                  <a:srgbClr val="000099"/>
                </a:solidFill>
              </a:rPr>
              <a:t>and </a:t>
            </a:r>
            <a:r>
              <a:rPr lang="en-US" i="1" smtClean="0">
                <a:solidFill>
                  <a:srgbClr val="000099"/>
                </a:solidFill>
              </a:rPr>
              <a:t>amount </a:t>
            </a:r>
            <a:r>
              <a:rPr lang="en-US" smtClean="0">
                <a:solidFill>
                  <a:srgbClr val="000099"/>
                </a:solidFill>
              </a:rPr>
              <a:t>&gt; 1200</a:t>
            </a:r>
          </a:p>
          <a:p>
            <a:pPr>
              <a:tabLst>
                <a:tab pos="1311275" algn="l"/>
              </a:tabLst>
            </a:pPr>
            <a:endParaRPr lang="en-US" smtClean="0"/>
          </a:p>
          <a:p>
            <a:pPr>
              <a:tabLst>
                <a:tab pos="1311275" algn="l"/>
              </a:tabLst>
            </a:pPr>
            <a:r>
              <a:rPr lang="en-US" smtClean="0"/>
              <a:t>Comparison results can be combined using the logical connectives </a:t>
            </a:r>
            <a:r>
              <a:rPr lang="en-US" b="1" smtClean="0"/>
              <a:t>and, or, </a:t>
            </a:r>
            <a:r>
              <a:rPr lang="en-US" smtClean="0"/>
              <a:t>and </a:t>
            </a:r>
            <a:r>
              <a:rPr lang="en-US" b="1" smtClean="0"/>
              <a:t>not.</a:t>
            </a:r>
            <a:r>
              <a:rPr lang="en-US" smtClean="0"/>
              <a:t> </a:t>
            </a:r>
          </a:p>
          <a:p>
            <a:pPr>
              <a:tabLst>
                <a:tab pos="1311275" algn="l"/>
              </a:tabLst>
            </a:pPr>
            <a:r>
              <a:rPr lang="en-US" smtClean="0"/>
              <a:t>Comparisons can be applied to results of arithmetic expressions.</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2B2C04DB-2EC0-4A7F-AA03-56F8F41A4C10}" type="slidenum">
              <a:rPr lang="en-US" smtClean="0"/>
              <a:pPr/>
              <a:t>42</a:t>
            </a:fld>
            <a:endParaRPr lang="en-US" smtClean="0"/>
          </a:p>
        </p:txBody>
      </p:sp>
      <p:sp>
        <p:nvSpPr>
          <p:cNvPr id="16387" name="Rectangle 3"/>
          <p:cNvSpPr>
            <a:spLocks noGrp="1" noChangeArrowheads="1"/>
          </p:cNvSpPr>
          <p:nvPr>
            <p:ph type="title"/>
          </p:nvPr>
        </p:nvSpPr>
        <p:spPr/>
        <p:txBody>
          <a:bodyPr lIns="90488" tIns="44450" rIns="90488" bIns="44450" anchor="ctr"/>
          <a:lstStyle/>
          <a:p>
            <a:pPr>
              <a:defRPr/>
            </a:pPr>
            <a:r>
              <a:rPr lang="en-US" smtClean="0"/>
              <a:t>The where Clause (Cont.)</a:t>
            </a:r>
          </a:p>
        </p:txBody>
      </p:sp>
      <p:sp>
        <p:nvSpPr>
          <p:cNvPr id="12292" name="Rectangle 4"/>
          <p:cNvSpPr>
            <a:spLocks noGrp="1" noChangeArrowheads="1"/>
          </p:cNvSpPr>
          <p:nvPr>
            <p:ph type="body" idx="1"/>
          </p:nvPr>
        </p:nvSpPr>
        <p:spPr>
          <a:xfrm>
            <a:off x="571500" y="1114425"/>
            <a:ext cx="8089900" cy="1914525"/>
          </a:xfrm>
          <a:noFill/>
        </p:spPr>
        <p:txBody>
          <a:bodyPr lIns="90488" tIns="44450" rIns="90488" bIns="44450"/>
          <a:lstStyle/>
          <a:p>
            <a:r>
              <a:rPr lang="en-US" smtClean="0"/>
              <a:t>SQL includes a </a:t>
            </a:r>
            <a:r>
              <a:rPr lang="en-US" b="1" smtClean="0"/>
              <a:t>between</a:t>
            </a:r>
            <a:r>
              <a:rPr lang="en-US" smtClean="0"/>
              <a:t> comparison operator</a:t>
            </a:r>
          </a:p>
          <a:p>
            <a:r>
              <a:rPr lang="en-US" smtClean="0"/>
              <a:t>E.g.  Find the loan number of those loans with loan amounts between $900 and $1200 (that is, </a:t>
            </a:r>
            <a:r>
              <a:rPr lang="en-US" smtClean="0">
                <a:latin typeface="Symbol" pitchFamily="18" charset="2"/>
              </a:rPr>
              <a:t></a:t>
            </a:r>
            <a:r>
              <a:rPr lang="en-US" smtClean="0"/>
              <a:t>$900 and </a:t>
            </a:r>
            <a:r>
              <a:rPr lang="en-US" smtClean="0">
                <a:latin typeface="Symbol" pitchFamily="18" charset="2"/>
              </a:rPr>
              <a:t></a:t>
            </a:r>
            <a:r>
              <a:rPr lang="en-US" smtClean="0"/>
              <a:t>$1200)</a:t>
            </a:r>
            <a:endParaRPr kumimoji="0" lang="en-US" sz="2400" smtClean="0">
              <a:latin typeface="Times New Roman" pitchFamily="18" charset="0"/>
            </a:endParaRPr>
          </a:p>
          <a:p>
            <a:endParaRPr lang="en-US" smtClean="0"/>
          </a:p>
        </p:txBody>
      </p:sp>
      <p:sp>
        <p:nvSpPr>
          <p:cNvPr id="16391" name="Text Box 7"/>
          <p:cNvSpPr txBox="1">
            <a:spLocks noChangeArrowheads="1"/>
          </p:cNvSpPr>
          <p:nvPr/>
        </p:nvSpPr>
        <p:spPr bwMode="auto">
          <a:xfrm>
            <a:off x="1185863" y="2581275"/>
            <a:ext cx="7137400" cy="1754188"/>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latin typeface="Helvetica" pitchFamily="34" charset="0"/>
              </a:rPr>
              <a:t>  </a:t>
            </a: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loan_number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loan</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amount</a:t>
            </a:r>
            <a:r>
              <a:rPr kumimoji="1" lang="en-US" sz="2000">
                <a:solidFill>
                  <a:srgbClr val="000099"/>
                </a:solidFill>
                <a:latin typeface="Helvetica" pitchFamily="34" charset="0"/>
              </a:rPr>
              <a:t> </a:t>
            </a:r>
            <a:r>
              <a:rPr kumimoji="1" lang="en-US" sz="2000" b="1">
                <a:solidFill>
                  <a:srgbClr val="000099"/>
                </a:solidFill>
                <a:latin typeface="Helvetica" pitchFamily="34" charset="0"/>
              </a:rPr>
              <a:t>between </a:t>
            </a:r>
            <a:r>
              <a:rPr kumimoji="1" lang="en-US" sz="2000">
                <a:solidFill>
                  <a:srgbClr val="000099"/>
                </a:solidFill>
                <a:latin typeface="Helvetica" pitchFamily="34" charset="0"/>
              </a:rPr>
              <a:t>900 </a:t>
            </a:r>
            <a:r>
              <a:rPr kumimoji="1" lang="en-US" sz="2000" b="1">
                <a:solidFill>
                  <a:srgbClr val="000099"/>
                </a:solidFill>
                <a:latin typeface="Helvetica" pitchFamily="34" charset="0"/>
              </a:rPr>
              <a:t>and </a:t>
            </a:r>
            <a:r>
              <a:rPr kumimoji="1" lang="en-US" sz="2000">
                <a:solidFill>
                  <a:srgbClr val="000099"/>
                </a:solidFill>
                <a:latin typeface="Helvetica" pitchFamily="34" charset="0"/>
              </a:rPr>
              <a:t>1200</a:t>
            </a:r>
          </a:p>
          <a:p>
            <a:endParaRPr lang="en-US"/>
          </a:p>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346C8591-8353-4C84-87D9-659C0B61B9FD}" type="slidenum">
              <a:rPr lang="en-US" smtClean="0"/>
              <a:pPr/>
              <a:t>43</a:t>
            </a:fld>
            <a:endParaRPr lang="en-US" smtClean="0"/>
          </a:p>
        </p:txBody>
      </p:sp>
      <p:sp>
        <p:nvSpPr>
          <p:cNvPr id="18435" name="Rectangle 3"/>
          <p:cNvSpPr>
            <a:spLocks noGrp="1" noChangeArrowheads="1"/>
          </p:cNvSpPr>
          <p:nvPr>
            <p:ph type="title"/>
          </p:nvPr>
        </p:nvSpPr>
        <p:spPr/>
        <p:txBody>
          <a:bodyPr lIns="90488" tIns="44450" rIns="90488" bIns="44450" anchor="ctr"/>
          <a:lstStyle/>
          <a:p>
            <a:pPr>
              <a:defRPr/>
            </a:pPr>
            <a:r>
              <a:rPr lang="en-US" smtClean="0"/>
              <a:t>The from Clause</a:t>
            </a:r>
          </a:p>
        </p:txBody>
      </p:sp>
      <p:sp>
        <p:nvSpPr>
          <p:cNvPr id="13316" name="Rectangle 4"/>
          <p:cNvSpPr>
            <a:spLocks noGrp="1" noChangeArrowheads="1"/>
          </p:cNvSpPr>
          <p:nvPr>
            <p:ph type="body" idx="1"/>
          </p:nvPr>
        </p:nvSpPr>
        <p:spPr>
          <a:xfrm>
            <a:off x="228600" y="1143000"/>
            <a:ext cx="8763000" cy="2249488"/>
          </a:xfrm>
          <a:noFill/>
        </p:spPr>
        <p:txBody>
          <a:bodyPr lIns="90488" tIns="44450" rIns="90488" bIns="44450"/>
          <a:lstStyle/>
          <a:p>
            <a:pPr>
              <a:tabLst>
                <a:tab pos="635000" algn="l"/>
                <a:tab pos="2403475" algn="l"/>
              </a:tabLst>
            </a:pPr>
            <a:r>
              <a:rPr lang="en-US" smtClean="0"/>
              <a:t>The </a:t>
            </a:r>
            <a:r>
              <a:rPr lang="en-US" b="1" smtClean="0">
                <a:solidFill>
                  <a:srgbClr val="000099"/>
                </a:solidFill>
              </a:rPr>
              <a:t>from</a:t>
            </a:r>
            <a:r>
              <a:rPr lang="en-US" b="1" smtClean="0"/>
              <a:t> </a:t>
            </a:r>
            <a:r>
              <a:rPr lang="en-US" smtClean="0"/>
              <a:t>clause lists the relations involved in the query</a:t>
            </a:r>
          </a:p>
          <a:p>
            <a:pPr lvl="1">
              <a:tabLst>
                <a:tab pos="635000" algn="l"/>
                <a:tab pos="2403475" algn="l"/>
              </a:tabLst>
            </a:pPr>
            <a:r>
              <a:rPr lang="en-US" sz="1800" smtClean="0"/>
              <a:t>corresponds to the </a:t>
            </a:r>
            <a:r>
              <a:rPr lang="en-US" sz="1800" smtClean="0">
                <a:solidFill>
                  <a:srgbClr val="000099"/>
                </a:solidFill>
              </a:rPr>
              <a:t>Cartesian product</a:t>
            </a:r>
            <a:r>
              <a:rPr lang="en-US" sz="1800" smtClean="0"/>
              <a:t> operation of the relational algebra.</a:t>
            </a:r>
          </a:p>
          <a:p>
            <a:pPr>
              <a:tabLst>
                <a:tab pos="635000" algn="l"/>
                <a:tab pos="2403475" algn="l"/>
              </a:tabLst>
            </a:pPr>
            <a:r>
              <a:rPr lang="en-US" smtClean="0"/>
              <a:t>Find the Cartesian product </a:t>
            </a:r>
            <a:r>
              <a:rPr lang="en-US" i="1" smtClean="0"/>
              <a:t>borrower x loan</a:t>
            </a:r>
            <a:r>
              <a:rPr lang="en-US" smtClean="0"/>
              <a:t>						</a:t>
            </a:r>
            <a:r>
              <a:rPr lang="en-US" b="1" smtClean="0">
                <a:solidFill>
                  <a:srgbClr val="000099"/>
                </a:solidFill>
              </a:rPr>
              <a:t>select </a:t>
            </a:r>
            <a:r>
              <a:rPr lang="en-US" smtClean="0">
                <a:solidFill>
                  <a:srgbClr val="000099"/>
                </a:solidFill>
                <a:latin typeface="Symbol" pitchFamily="18" charset="2"/>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borrower, loan</a:t>
            </a:r>
          </a:p>
        </p:txBody>
      </p:sp>
      <p:sp>
        <p:nvSpPr>
          <p:cNvPr id="13317" name="Text Box 5"/>
          <p:cNvSpPr txBox="1">
            <a:spLocks noChangeArrowheads="1"/>
          </p:cNvSpPr>
          <p:nvPr/>
        </p:nvSpPr>
        <p:spPr bwMode="auto">
          <a:xfrm>
            <a:off x="255588" y="3367088"/>
            <a:ext cx="8251825"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name, loan number and loan amount of all customers   </a:t>
            </a:r>
            <a:br>
              <a:rPr kumimoji="1" lang="en-US" sz="2000">
                <a:latin typeface="Helvetica" pitchFamily="34" charset="0"/>
              </a:rPr>
            </a:br>
            <a:r>
              <a:rPr kumimoji="1" lang="en-US" sz="2000">
                <a:latin typeface="Helvetica" pitchFamily="34" charset="0"/>
              </a:rPr>
              <a:t>     having a loan at the Perryridge branch.</a:t>
            </a:r>
            <a:endParaRPr lang="en-US"/>
          </a:p>
        </p:txBody>
      </p:sp>
      <p:sp>
        <p:nvSpPr>
          <p:cNvPr id="18438" name="Text Box 6"/>
          <p:cNvSpPr txBox="1">
            <a:spLocks noChangeArrowheads="1"/>
          </p:cNvSpPr>
          <p:nvPr/>
        </p:nvSpPr>
        <p:spPr bwMode="auto">
          <a:xfrm>
            <a:off x="996950" y="4294188"/>
            <a:ext cx="7508875" cy="16764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borrower.loan_number, 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b="1" i="1">
                <a:solidFill>
                  <a:srgbClr val="000099"/>
                </a:solidFill>
                <a:latin typeface="Helvetica" pitchFamily="34" charset="0"/>
              </a:rPr>
              <a:t> </a:t>
            </a:r>
            <a:r>
              <a:rPr kumimoji="1" lang="en-US" sz="2000" i="1">
                <a:solidFill>
                  <a:srgbClr val="000099"/>
                </a:solidFill>
                <a:latin typeface="Helvetica" pitchFamily="34" charset="0"/>
              </a:rPr>
              <a:t>borrower.loan_number = loan.loan_number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a:t>
            </a:r>
          </a:p>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2F10979E-4262-4A12-BD4D-A2D3E32DF6CE}" type="slidenum">
              <a:rPr lang="en-US" smtClean="0"/>
              <a:pPr/>
              <a:t>44</a:t>
            </a:fld>
            <a:endParaRPr lang="en-US" smtClean="0"/>
          </a:p>
        </p:txBody>
      </p:sp>
      <p:sp>
        <p:nvSpPr>
          <p:cNvPr id="20483" name="Rectangle 3"/>
          <p:cNvSpPr>
            <a:spLocks noGrp="1" noChangeArrowheads="1"/>
          </p:cNvSpPr>
          <p:nvPr>
            <p:ph type="title"/>
          </p:nvPr>
        </p:nvSpPr>
        <p:spPr/>
        <p:txBody>
          <a:bodyPr lIns="90488" tIns="44450" rIns="90488" bIns="44450" anchor="ctr"/>
          <a:lstStyle/>
          <a:p>
            <a:pPr>
              <a:defRPr/>
            </a:pPr>
            <a:r>
              <a:rPr lang="en-US" smtClean="0"/>
              <a:t>The Rename Operation</a:t>
            </a:r>
          </a:p>
        </p:txBody>
      </p:sp>
      <p:sp>
        <p:nvSpPr>
          <p:cNvPr id="14340" name="Rectangle 4"/>
          <p:cNvSpPr>
            <a:spLocks noGrp="1" noChangeArrowheads="1"/>
          </p:cNvSpPr>
          <p:nvPr>
            <p:ph type="body" idx="1"/>
          </p:nvPr>
        </p:nvSpPr>
        <p:spPr>
          <a:xfrm>
            <a:off x="571500" y="1114425"/>
            <a:ext cx="8115300" cy="2481263"/>
          </a:xfrm>
          <a:noFill/>
        </p:spPr>
        <p:txBody>
          <a:bodyPr lIns="90488" tIns="44450" rIns="90488" bIns="44450"/>
          <a:lstStyle/>
          <a:p>
            <a:pPr>
              <a:tabLst>
                <a:tab pos="2055813" algn="l"/>
              </a:tabLst>
            </a:pPr>
            <a:r>
              <a:rPr lang="en-US" smtClean="0"/>
              <a:t>The SQL allows renaming relations and attributes using the </a:t>
            </a:r>
            <a:r>
              <a:rPr lang="en-US" b="1" smtClean="0"/>
              <a:t>as </a:t>
            </a:r>
            <a:r>
              <a:rPr lang="en-US" smtClean="0"/>
              <a:t>clause:</a:t>
            </a:r>
            <a:br>
              <a:rPr lang="en-US" smtClean="0"/>
            </a:br>
            <a:r>
              <a:rPr lang="en-US" smtClean="0"/>
              <a:t>	</a:t>
            </a:r>
            <a:r>
              <a:rPr lang="en-US" i="1" smtClean="0"/>
              <a:t>old-name </a:t>
            </a:r>
            <a:r>
              <a:rPr lang="en-US" b="1" smtClean="0"/>
              <a:t>as</a:t>
            </a:r>
            <a:r>
              <a:rPr lang="en-US" i="1" smtClean="0"/>
              <a:t> new-name</a:t>
            </a:r>
            <a:endParaRPr lang="en-US" smtClean="0"/>
          </a:p>
          <a:p>
            <a:pPr>
              <a:lnSpc>
                <a:spcPct val="110000"/>
              </a:lnSpc>
              <a:tabLst>
                <a:tab pos="2055813" algn="l"/>
              </a:tabLst>
            </a:pPr>
            <a:endParaRPr lang="en-US" smtClean="0"/>
          </a:p>
          <a:p>
            <a:pPr>
              <a:lnSpc>
                <a:spcPct val="110000"/>
              </a:lnSpc>
              <a:tabLst>
                <a:tab pos="2055813" algn="l"/>
              </a:tabLst>
            </a:pPr>
            <a:r>
              <a:rPr lang="en-US" smtClean="0"/>
              <a:t>Find the name, loan number and loan amount of all customers; rename the column name </a:t>
            </a:r>
            <a:r>
              <a:rPr lang="en-US" i="1" smtClean="0"/>
              <a:t>loan_number </a:t>
            </a:r>
            <a:r>
              <a:rPr lang="en-US" smtClean="0"/>
              <a:t>as </a:t>
            </a:r>
            <a:r>
              <a:rPr lang="en-US" i="1" smtClean="0"/>
              <a:t>loan-id.</a:t>
            </a:r>
            <a:endParaRPr lang="en-US" smtClean="0"/>
          </a:p>
        </p:txBody>
      </p:sp>
      <p:sp>
        <p:nvSpPr>
          <p:cNvPr id="20485" name="Text Box 5"/>
          <p:cNvSpPr txBox="1">
            <a:spLocks noChangeArrowheads="1"/>
          </p:cNvSpPr>
          <p:nvPr/>
        </p:nvSpPr>
        <p:spPr bwMode="auto">
          <a:xfrm>
            <a:off x="909638" y="3498850"/>
            <a:ext cx="7835900" cy="1006475"/>
          </a:xfrm>
          <a:prstGeom prst="rect">
            <a:avLst/>
          </a:prstGeom>
          <a:noFill/>
          <a:ln w="9525">
            <a:noFill/>
            <a:miter lim="800000"/>
            <a:headEnd/>
            <a:tailEnd/>
          </a:ln>
        </p:spPr>
        <p:txBody>
          <a:bodyPr>
            <a:spAutoFit/>
          </a:bodyPr>
          <a:lstStyle/>
          <a:p>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borrower.loan_number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loan_id, amount</a:t>
            </a:r>
            <a:br>
              <a:rPr kumimoji="1" lang="en-US" sz="2000" i="1">
                <a:solidFill>
                  <a:srgbClr val="000099"/>
                </a:solidFill>
                <a:latin typeface="Helvetica" pitchFamily="34" charset="0"/>
              </a:rPr>
            </a:b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borrower.loan_number = loan.loan_number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29014FEB-53FC-455E-A7F7-903C996CEB15}" type="slidenum">
              <a:rPr lang="en-US" smtClean="0"/>
              <a:pPr/>
              <a:t>45</a:t>
            </a:fld>
            <a:endParaRPr lang="en-US" smtClean="0"/>
          </a:p>
        </p:txBody>
      </p:sp>
      <p:sp>
        <p:nvSpPr>
          <p:cNvPr id="22531" name="Rectangle 3"/>
          <p:cNvSpPr>
            <a:spLocks noGrp="1" noChangeArrowheads="1"/>
          </p:cNvSpPr>
          <p:nvPr>
            <p:ph type="title"/>
          </p:nvPr>
        </p:nvSpPr>
        <p:spPr/>
        <p:txBody>
          <a:bodyPr lIns="90488" tIns="44450" rIns="90488" bIns="44450" anchor="ctr"/>
          <a:lstStyle/>
          <a:p>
            <a:pPr>
              <a:defRPr/>
            </a:pPr>
            <a:r>
              <a:rPr lang="en-US" smtClean="0"/>
              <a:t>Tuple Variables</a:t>
            </a:r>
          </a:p>
        </p:txBody>
      </p:sp>
      <p:sp>
        <p:nvSpPr>
          <p:cNvPr id="15364" name="Rectangle 4"/>
          <p:cNvSpPr>
            <a:spLocks noGrp="1" noChangeArrowheads="1"/>
          </p:cNvSpPr>
          <p:nvPr>
            <p:ph type="body" idx="1"/>
          </p:nvPr>
        </p:nvSpPr>
        <p:spPr>
          <a:xfrm>
            <a:off x="571500" y="1114425"/>
            <a:ext cx="7848600" cy="1479550"/>
          </a:xfrm>
          <a:noFill/>
        </p:spPr>
        <p:txBody>
          <a:bodyPr lIns="90488" tIns="44450" rIns="90488" bIns="44450"/>
          <a:lstStyle/>
          <a:p>
            <a:pPr>
              <a:tabLst>
                <a:tab pos="2055813" algn="l"/>
              </a:tabLst>
            </a:pPr>
            <a:r>
              <a:rPr lang="en-US" smtClean="0"/>
              <a:t>Tuple variables are defined in the </a:t>
            </a:r>
            <a:r>
              <a:rPr lang="en-US" b="1" smtClean="0"/>
              <a:t>from</a:t>
            </a:r>
            <a:r>
              <a:rPr lang="en-US" smtClean="0"/>
              <a:t> clause via the use of the </a:t>
            </a:r>
            <a:r>
              <a:rPr lang="en-US" b="1" smtClean="0"/>
              <a:t>as </a:t>
            </a:r>
            <a:r>
              <a:rPr lang="en-US" smtClean="0"/>
              <a:t>clause.</a:t>
            </a:r>
          </a:p>
          <a:p>
            <a:pPr>
              <a:tabLst>
                <a:tab pos="2055813" algn="l"/>
              </a:tabLst>
            </a:pPr>
            <a:r>
              <a:rPr lang="en-US" smtClean="0"/>
              <a:t>Find the customer names and their loan numbers for all customers having a loan at some branch.</a:t>
            </a:r>
            <a:endParaRPr lang="en-US" i="1" smtClean="0"/>
          </a:p>
        </p:txBody>
      </p:sp>
      <p:sp>
        <p:nvSpPr>
          <p:cNvPr id="22535" name="Text Box 7"/>
          <p:cNvSpPr txBox="1">
            <a:spLocks noChangeArrowheads="1"/>
          </p:cNvSpPr>
          <p:nvPr/>
        </p:nvSpPr>
        <p:spPr bwMode="auto">
          <a:xfrm>
            <a:off x="1539875" y="2616200"/>
            <a:ext cx="5865813" cy="915988"/>
          </a:xfrm>
          <a:prstGeom prst="rect">
            <a:avLst/>
          </a:prstGeom>
          <a:noFill/>
          <a:ln w="9525">
            <a:noFill/>
            <a:miter lim="800000"/>
            <a:headEnd/>
            <a:tailEnd/>
          </a:ln>
        </p:spPr>
        <p:txBody>
          <a:bodyPr wrap="none">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T.loan_number, S.amount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T, loan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T.loan_number = S.loan_number</a:t>
            </a:r>
            <a:endParaRPr lang="en-US">
              <a:solidFill>
                <a:srgbClr val="000099"/>
              </a:solidFill>
            </a:endParaRPr>
          </a:p>
        </p:txBody>
      </p:sp>
      <p:sp>
        <p:nvSpPr>
          <p:cNvPr id="8" name="Text Box 7"/>
          <p:cNvSpPr txBox="1">
            <a:spLocks noChangeArrowheads="1"/>
          </p:cNvSpPr>
          <p:nvPr/>
        </p:nvSpPr>
        <p:spPr bwMode="auto">
          <a:xfrm>
            <a:off x="1531938" y="4397375"/>
            <a:ext cx="6116637" cy="923925"/>
          </a:xfrm>
          <a:prstGeom prst="rect">
            <a:avLst/>
          </a:prstGeom>
          <a:noFill/>
          <a:ln w="9525">
            <a:solidFill>
              <a:srgbClr val="000099"/>
            </a:solid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T.loan_number, S.amount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T, loan 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T.loan_number = S.loan_number</a:t>
            </a:r>
            <a:endParaRPr lang="en-US">
              <a:solidFill>
                <a:srgbClr val="000099"/>
              </a:solidFill>
            </a:endParaRPr>
          </a:p>
        </p:txBody>
      </p:sp>
      <p:sp>
        <p:nvSpPr>
          <p:cNvPr id="9" name="Text Box 5"/>
          <p:cNvSpPr txBox="1">
            <a:spLocks noChangeArrowheads="1"/>
          </p:cNvSpPr>
          <p:nvPr/>
        </p:nvSpPr>
        <p:spPr bwMode="auto">
          <a:xfrm rot="-5400000">
            <a:off x="-170657" y="4710907"/>
            <a:ext cx="1427163"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4)">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P spid="8" grpId="0" animBg="1" autoUpdateAnimBg="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22E8E0B2-FF48-4ED9-B501-0B298D534C17}" type="slidenum">
              <a:rPr lang="en-US" smtClean="0"/>
              <a:pPr/>
              <a:t>46</a:t>
            </a:fld>
            <a:endParaRPr lang="en-US" smtClean="0"/>
          </a:p>
        </p:txBody>
      </p:sp>
      <p:sp>
        <p:nvSpPr>
          <p:cNvPr id="22531" name="Rectangle 3"/>
          <p:cNvSpPr>
            <a:spLocks noGrp="1" noChangeArrowheads="1"/>
          </p:cNvSpPr>
          <p:nvPr>
            <p:ph type="title"/>
          </p:nvPr>
        </p:nvSpPr>
        <p:spPr/>
        <p:txBody>
          <a:bodyPr lIns="90488" tIns="44450" rIns="90488" bIns="44450" anchor="ctr"/>
          <a:lstStyle/>
          <a:p>
            <a:pPr>
              <a:defRPr/>
            </a:pPr>
            <a:r>
              <a:rPr lang="en-US" smtClean="0"/>
              <a:t>Tuple Variables</a:t>
            </a:r>
          </a:p>
        </p:txBody>
      </p:sp>
      <p:sp>
        <p:nvSpPr>
          <p:cNvPr id="22533" name="Text Box 5"/>
          <p:cNvSpPr txBox="1">
            <a:spLocks noChangeArrowheads="1"/>
          </p:cNvSpPr>
          <p:nvPr/>
        </p:nvSpPr>
        <p:spPr bwMode="auto">
          <a:xfrm>
            <a:off x="1008063" y="2405063"/>
            <a:ext cx="7007225" cy="13716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T, 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T.assets &gt; S.assets </a:t>
            </a:r>
            <a:r>
              <a:rPr kumimoji="1" lang="en-US" sz="2000" b="1">
                <a:solidFill>
                  <a:srgbClr val="000099"/>
                </a:solidFill>
                <a:latin typeface="Helvetica" pitchFamily="34" charset="0"/>
              </a:rPr>
              <a:t>and </a:t>
            </a:r>
            <a:r>
              <a:rPr kumimoji="1" lang="en-US" sz="2000" i="1">
                <a:solidFill>
                  <a:srgbClr val="000099"/>
                </a:solidFill>
                <a:latin typeface="Helvetica" pitchFamily="34" charset="0"/>
              </a:rPr>
              <a:t>S.branch_city = ‘</a:t>
            </a:r>
            <a:r>
              <a:rPr kumimoji="1" lang="en-US" sz="2000">
                <a:solidFill>
                  <a:srgbClr val="000099"/>
                </a:solidFill>
                <a:latin typeface="Helvetica" pitchFamily="34" charset="0"/>
              </a:rPr>
              <a:t>Brooklyn</a:t>
            </a:r>
            <a:r>
              <a:rPr kumimoji="1" lang="en-US" sz="2000" i="1">
                <a:solidFill>
                  <a:srgbClr val="000099"/>
                </a:solidFill>
                <a:latin typeface="Helvetica" pitchFamily="34" charset="0"/>
              </a:rPr>
              <a:t>’</a:t>
            </a:r>
          </a:p>
          <a:p>
            <a:endParaRPr lang="en-US">
              <a:solidFill>
                <a:srgbClr val="000099"/>
              </a:solidFill>
            </a:endParaRPr>
          </a:p>
        </p:txBody>
      </p:sp>
      <p:sp>
        <p:nvSpPr>
          <p:cNvPr id="16389" name="Text Box 6"/>
          <p:cNvSpPr txBox="1">
            <a:spLocks noChangeArrowheads="1"/>
          </p:cNvSpPr>
          <p:nvPr/>
        </p:nvSpPr>
        <p:spPr bwMode="auto">
          <a:xfrm>
            <a:off x="544513" y="1401763"/>
            <a:ext cx="7564437"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names of all branches that have greater assets than </a:t>
            </a:r>
            <a:br>
              <a:rPr kumimoji="1" lang="en-US" sz="2000">
                <a:latin typeface="Helvetica" pitchFamily="34" charset="0"/>
              </a:rPr>
            </a:br>
            <a:r>
              <a:rPr kumimoji="1" lang="en-US" sz="2000">
                <a:latin typeface="Helvetica" pitchFamily="34" charset="0"/>
              </a:rPr>
              <a:t>      some branch located in Brooklyn.</a:t>
            </a:r>
            <a:endParaRPr lang="en-US"/>
          </a:p>
        </p:txBody>
      </p:sp>
      <p:sp>
        <p:nvSpPr>
          <p:cNvPr id="9" name="Text Box 5"/>
          <p:cNvSpPr txBox="1">
            <a:spLocks noChangeArrowheads="1"/>
          </p:cNvSpPr>
          <p:nvPr/>
        </p:nvSpPr>
        <p:spPr bwMode="auto">
          <a:xfrm>
            <a:off x="1030288" y="4256088"/>
            <a:ext cx="7007225" cy="1371600"/>
          </a:xfrm>
          <a:prstGeom prst="rect">
            <a:avLst/>
          </a:prstGeom>
          <a:noFill/>
          <a:ln w="9525">
            <a:solidFill>
              <a:srgbClr val="000099"/>
            </a:solid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 T, branch 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T.assets &gt; S.assets </a:t>
            </a:r>
            <a:r>
              <a:rPr kumimoji="1" lang="en-US" sz="2000" b="1">
                <a:solidFill>
                  <a:srgbClr val="000099"/>
                </a:solidFill>
                <a:latin typeface="Helvetica" pitchFamily="34" charset="0"/>
              </a:rPr>
              <a:t>and </a:t>
            </a:r>
            <a:r>
              <a:rPr kumimoji="1" lang="en-US" sz="2000" i="1">
                <a:solidFill>
                  <a:srgbClr val="000099"/>
                </a:solidFill>
                <a:latin typeface="Helvetica" pitchFamily="34" charset="0"/>
              </a:rPr>
              <a:t>S.branch_city = ‘</a:t>
            </a:r>
            <a:r>
              <a:rPr kumimoji="1" lang="en-US" sz="2000">
                <a:solidFill>
                  <a:srgbClr val="000099"/>
                </a:solidFill>
                <a:latin typeface="Helvetica" pitchFamily="34" charset="0"/>
              </a:rPr>
              <a:t>Brooklyn</a:t>
            </a:r>
            <a:r>
              <a:rPr kumimoji="1" lang="en-US" sz="2000" i="1">
                <a:solidFill>
                  <a:srgbClr val="000099"/>
                </a:solidFill>
                <a:latin typeface="Helvetica" pitchFamily="34" charset="0"/>
              </a:rPr>
              <a:t>’</a:t>
            </a:r>
          </a:p>
          <a:p>
            <a:endParaRPr lang="en-US">
              <a:solidFill>
                <a:srgbClr val="000099"/>
              </a:solidFill>
            </a:endParaRPr>
          </a:p>
        </p:txBody>
      </p:sp>
      <p:sp>
        <p:nvSpPr>
          <p:cNvPr id="10" name="Text Box 5"/>
          <p:cNvSpPr txBox="1">
            <a:spLocks noChangeArrowheads="1"/>
          </p:cNvSpPr>
          <p:nvPr/>
        </p:nvSpPr>
        <p:spPr bwMode="auto">
          <a:xfrm rot="-5400000">
            <a:off x="-170657" y="4710907"/>
            <a:ext cx="1427163"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4)">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9" grpId="0" animBg="1" autoUpdateAnimBg="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32CC98F7-FE82-475F-84B8-96E38C3015A1}" type="slidenum">
              <a:rPr lang="en-US" smtClean="0"/>
              <a:pPr/>
              <a:t>47</a:t>
            </a:fld>
            <a:endParaRPr lang="en-US" smtClean="0"/>
          </a:p>
        </p:txBody>
      </p:sp>
      <p:sp>
        <p:nvSpPr>
          <p:cNvPr id="24578" name="Rectangle 2"/>
          <p:cNvSpPr>
            <a:spLocks noGrp="1" noChangeArrowheads="1"/>
          </p:cNvSpPr>
          <p:nvPr>
            <p:ph type="title"/>
          </p:nvPr>
        </p:nvSpPr>
        <p:spPr/>
        <p:txBody>
          <a:bodyPr/>
          <a:lstStyle/>
          <a:p>
            <a:pPr>
              <a:defRPr/>
            </a:pPr>
            <a:r>
              <a:rPr lang="en-US" smtClean="0"/>
              <a:t>String Operations</a:t>
            </a:r>
          </a:p>
        </p:txBody>
      </p:sp>
      <p:sp>
        <p:nvSpPr>
          <p:cNvPr id="17412" name="Rectangle 3"/>
          <p:cNvSpPr>
            <a:spLocks noGrp="1" noChangeArrowheads="1"/>
          </p:cNvSpPr>
          <p:nvPr>
            <p:ph type="body" idx="1"/>
          </p:nvPr>
        </p:nvSpPr>
        <p:spPr>
          <a:xfrm>
            <a:off x="571500" y="1114425"/>
            <a:ext cx="7848600" cy="5181600"/>
          </a:xfrm>
        </p:spPr>
        <p:txBody>
          <a:bodyPr/>
          <a:lstStyle/>
          <a:p>
            <a:pPr>
              <a:lnSpc>
                <a:spcPct val="90000"/>
              </a:lnSpc>
              <a:tabLst>
                <a:tab pos="1889125" algn="l"/>
                <a:tab pos="2403475" algn="l"/>
              </a:tabLst>
            </a:pPr>
            <a:r>
              <a:rPr lang="en-US" sz="1800" smtClean="0"/>
              <a:t>SQL includes a string-matching operator for comparisons on character strings.  Patterns are described using two special characters:</a:t>
            </a:r>
          </a:p>
          <a:p>
            <a:pPr lvl="1">
              <a:lnSpc>
                <a:spcPct val="90000"/>
              </a:lnSpc>
              <a:tabLst>
                <a:tab pos="1889125" algn="l"/>
                <a:tab pos="2403475" algn="l"/>
              </a:tabLst>
            </a:pPr>
            <a:r>
              <a:rPr lang="en-US" sz="1600" b="1" smtClean="0">
                <a:solidFill>
                  <a:srgbClr val="000099"/>
                </a:solidFill>
              </a:rPr>
              <a:t>percent (%)</a:t>
            </a:r>
            <a:r>
              <a:rPr lang="en-US" sz="1600" smtClean="0"/>
              <a:t>.  The % character matches any substring.</a:t>
            </a:r>
          </a:p>
          <a:p>
            <a:pPr lvl="1">
              <a:lnSpc>
                <a:spcPct val="90000"/>
              </a:lnSpc>
              <a:tabLst>
                <a:tab pos="1889125" algn="l"/>
                <a:tab pos="2403475" algn="l"/>
              </a:tabLst>
            </a:pPr>
            <a:r>
              <a:rPr lang="en-US" sz="1600" b="1" smtClean="0">
                <a:solidFill>
                  <a:srgbClr val="000099"/>
                </a:solidFill>
              </a:rPr>
              <a:t>underscore (_)</a:t>
            </a:r>
            <a:r>
              <a:rPr lang="en-US" sz="1600" smtClean="0"/>
              <a:t>.  The _ character matches any character.</a:t>
            </a:r>
          </a:p>
          <a:p>
            <a:pPr lvl="1">
              <a:lnSpc>
                <a:spcPct val="90000"/>
              </a:lnSpc>
              <a:tabLst>
                <a:tab pos="1889125" algn="l"/>
                <a:tab pos="2403475" algn="l"/>
              </a:tabLst>
            </a:pPr>
            <a:endParaRPr lang="en-US" sz="1600" smtClean="0"/>
          </a:p>
          <a:p>
            <a:pPr>
              <a:lnSpc>
                <a:spcPct val="90000"/>
              </a:lnSpc>
              <a:tabLst>
                <a:tab pos="1889125" algn="l"/>
                <a:tab pos="2403475" algn="l"/>
              </a:tabLst>
            </a:pPr>
            <a:r>
              <a:rPr lang="en-US" sz="1800" smtClean="0"/>
              <a:t>SQL expresses patterns by using the </a:t>
            </a:r>
            <a:r>
              <a:rPr lang="en-US" sz="1800" b="1" smtClean="0">
                <a:solidFill>
                  <a:srgbClr val="000099"/>
                </a:solidFill>
              </a:rPr>
              <a:t>like</a:t>
            </a:r>
            <a:r>
              <a:rPr lang="en-US" sz="1800" b="1" smtClean="0"/>
              <a:t> </a:t>
            </a:r>
            <a:r>
              <a:rPr lang="en-US" sz="1800" smtClean="0"/>
              <a:t>comparison operator.</a:t>
            </a:r>
          </a:p>
          <a:p>
            <a:pPr>
              <a:lnSpc>
                <a:spcPct val="90000"/>
              </a:lnSpc>
              <a:tabLst>
                <a:tab pos="1889125" algn="l"/>
                <a:tab pos="2403475" algn="l"/>
              </a:tabLst>
            </a:pPr>
            <a:endParaRPr lang="en-US" sz="1800" smtClean="0"/>
          </a:p>
          <a:p>
            <a:pPr>
              <a:lnSpc>
                <a:spcPct val="90000"/>
              </a:lnSpc>
              <a:tabLst>
                <a:tab pos="1889125" algn="l"/>
                <a:tab pos="2403475" algn="l"/>
              </a:tabLst>
            </a:pPr>
            <a:r>
              <a:rPr lang="en-US" sz="1800" smtClean="0"/>
              <a:t>Find the names of all customers whose street includes the substring “Main”.</a:t>
            </a:r>
          </a:p>
          <a:p>
            <a:pPr>
              <a:lnSpc>
                <a:spcPct val="90000"/>
              </a:lnSpc>
              <a:buFont typeface="Monotype Sorts" charset="2"/>
              <a:buNone/>
              <a:tabLst>
                <a:tab pos="1889125" algn="l"/>
                <a:tab pos="2403475" algn="l"/>
              </a:tabLst>
            </a:pPr>
            <a:r>
              <a:rPr lang="en-US" sz="1800" smtClean="0"/>
              <a:t>		</a:t>
            </a:r>
            <a:r>
              <a:rPr lang="en-US" sz="1800" b="1" smtClean="0">
                <a:solidFill>
                  <a:srgbClr val="000099"/>
                </a:solidFill>
              </a:rPr>
              <a:t>select </a:t>
            </a:r>
            <a:r>
              <a:rPr lang="en-US" sz="1800" i="1" smtClean="0">
                <a:solidFill>
                  <a:srgbClr val="000099"/>
                </a:solidFill>
              </a:rPr>
              <a:t>customer_name</a:t>
            </a:r>
            <a:br>
              <a:rPr lang="en-US" sz="1800" i="1" smtClean="0">
                <a:solidFill>
                  <a:srgbClr val="000099"/>
                </a:solidFill>
              </a:rPr>
            </a:br>
            <a:r>
              <a:rPr lang="en-US" sz="1800" i="1" smtClean="0">
                <a:solidFill>
                  <a:srgbClr val="000099"/>
                </a:solidFill>
              </a:rPr>
              <a:t>	</a:t>
            </a:r>
            <a:r>
              <a:rPr lang="en-US" sz="1800" b="1" smtClean="0">
                <a:solidFill>
                  <a:srgbClr val="000099"/>
                </a:solidFill>
              </a:rPr>
              <a:t>from </a:t>
            </a:r>
            <a:r>
              <a:rPr lang="en-US" sz="1800" i="1" smtClean="0">
                <a:solidFill>
                  <a:srgbClr val="000099"/>
                </a:solidFill>
              </a:rPr>
              <a:t>customer</a:t>
            </a:r>
            <a:br>
              <a:rPr lang="en-US" sz="1800" i="1" smtClean="0">
                <a:solidFill>
                  <a:srgbClr val="000099"/>
                </a:solidFill>
              </a:rPr>
            </a:br>
            <a:r>
              <a:rPr lang="en-US" sz="1800" i="1" smtClean="0">
                <a:solidFill>
                  <a:srgbClr val="000099"/>
                </a:solidFill>
              </a:rPr>
              <a:t>	</a:t>
            </a:r>
            <a:r>
              <a:rPr lang="en-US" sz="1800" b="1" smtClean="0">
                <a:solidFill>
                  <a:srgbClr val="000099"/>
                </a:solidFill>
              </a:rPr>
              <a:t>where</a:t>
            </a:r>
            <a:r>
              <a:rPr lang="en-US" sz="1800" b="1" i="1" smtClean="0">
                <a:solidFill>
                  <a:srgbClr val="000099"/>
                </a:solidFill>
              </a:rPr>
              <a:t> </a:t>
            </a:r>
            <a:r>
              <a:rPr lang="en-US" sz="1800" i="1" smtClean="0">
                <a:solidFill>
                  <a:srgbClr val="000099"/>
                </a:solidFill>
              </a:rPr>
              <a:t>customer_street </a:t>
            </a:r>
            <a:r>
              <a:rPr lang="en-US" sz="1800" b="1" smtClean="0">
                <a:solidFill>
                  <a:srgbClr val="000099"/>
                </a:solidFill>
              </a:rPr>
              <a:t>like </a:t>
            </a:r>
            <a:r>
              <a:rPr lang="en-US" sz="1800" b="1" smtClean="0">
                <a:solidFill>
                  <a:srgbClr val="000099"/>
                </a:solidFill>
                <a:latin typeface="Century Gothic" pitchFamily="34" charset="0"/>
              </a:rPr>
              <a:t>‘</a:t>
            </a:r>
            <a:r>
              <a:rPr lang="en-US" sz="1800" smtClean="0">
                <a:solidFill>
                  <a:srgbClr val="000099"/>
                </a:solidFill>
              </a:rPr>
              <a:t>%Main%</a:t>
            </a:r>
            <a:r>
              <a:rPr lang="en-US" sz="1800" smtClean="0">
                <a:solidFill>
                  <a:srgbClr val="000099"/>
                </a:solidFill>
                <a:latin typeface="Century Gothic" pitchFamily="34" charset="0"/>
              </a:rPr>
              <a:t>’</a:t>
            </a:r>
          </a:p>
          <a:p>
            <a:pPr>
              <a:lnSpc>
                <a:spcPct val="90000"/>
              </a:lnSpc>
              <a:tabLst>
                <a:tab pos="1889125" algn="l"/>
                <a:tab pos="2403475" algn="l"/>
              </a:tabLst>
            </a:pPr>
            <a:endParaRPr lang="en-US" sz="1800" smtClean="0"/>
          </a:p>
          <a:p>
            <a:pPr>
              <a:lnSpc>
                <a:spcPct val="90000"/>
              </a:lnSpc>
              <a:tabLst>
                <a:tab pos="1889125" algn="l"/>
                <a:tab pos="2403475" algn="l"/>
              </a:tabLst>
            </a:pPr>
            <a:r>
              <a:rPr lang="en-US" sz="1800" smtClean="0"/>
              <a:t>‘Perry%’ matches any string beginning with “Perry”.</a:t>
            </a:r>
          </a:p>
          <a:p>
            <a:pPr>
              <a:lnSpc>
                <a:spcPct val="90000"/>
              </a:lnSpc>
              <a:tabLst>
                <a:tab pos="1889125" algn="l"/>
                <a:tab pos="2403475" algn="l"/>
              </a:tabLst>
            </a:pPr>
            <a:r>
              <a:rPr lang="en-US" sz="1800" smtClean="0"/>
              <a:t>‘_ _ _’ matches any string of exactly three characters</a:t>
            </a:r>
          </a:p>
          <a:p>
            <a:pPr>
              <a:lnSpc>
                <a:spcPct val="90000"/>
              </a:lnSpc>
              <a:tabLst>
                <a:tab pos="1889125" algn="l"/>
                <a:tab pos="2403475" algn="l"/>
              </a:tabLst>
            </a:pPr>
            <a:r>
              <a:rPr lang="en-US" sz="1800" smtClean="0"/>
              <a:t>‘_ _ _%’ matches any string of at least three characters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FE510584-7A1B-45C6-9E4D-D4AD411423EB}" type="slidenum">
              <a:rPr lang="en-US" smtClean="0"/>
              <a:pPr/>
              <a:t>48</a:t>
            </a:fld>
            <a:endParaRPr lang="en-US" smtClean="0"/>
          </a:p>
        </p:txBody>
      </p:sp>
      <p:sp>
        <p:nvSpPr>
          <p:cNvPr id="163842" name="Rectangle 2"/>
          <p:cNvSpPr>
            <a:spLocks noGrp="1" noChangeArrowheads="1"/>
          </p:cNvSpPr>
          <p:nvPr>
            <p:ph type="title"/>
          </p:nvPr>
        </p:nvSpPr>
        <p:spPr/>
        <p:txBody>
          <a:bodyPr/>
          <a:lstStyle/>
          <a:p>
            <a:pPr>
              <a:defRPr/>
            </a:pPr>
            <a:r>
              <a:rPr lang="en-US" smtClean="0"/>
              <a:t>String Operations</a:t>
            </a:r>
          </a:p>
        </p:txBody>
      </p:sp>
      <p:sp>
        <p:nvSpPr>
          <p:cNvPr id="18436" name="Rectangle 3"/>
          <p:cNvSpPr>
            <a:spLocks noGrp="1" noChangeArrowheads="1"/>
          </p:cNvSpPr>
          <p:nvPr>
            <p:ph type="body" idx="1"/>
          </p:nvPr>
        </p:nvSpPr>
        <p:spPr/>
        <p:txBody>
          <a:bodyPr/>
          <a:lstStyle/>
          <a:p>
            <a:r>
              <a:rPr lang="en-US" smtClean="0"/>
              <a:t>Match the name “Main%”</a:t>
            </a:r>
          </a:p>
          <a:p>
            <a:pPr>
              <a:buFont typeface="Monotype Sorts" charset="2"/>
              <a:buNone/>
            </a:pPr>
            <a:r>
              <a:rPr lang="en-US" smtClean="0"/>
              <a:t>			</a:t>
            </a:r>
            <a:r>
              <a:rPr lang="en-US" b="1" smtClean="0"/>
              <a:t>like</a:t>
            </a:r>
            <a:r>
              <a:rPr lang="en-US" smtClean="0"/>
              <a:t> </a:t>
            </a:r>
            <a:r>
              <a:rPr lang="en-US" b="1" smtClean="0">
                <a:latin typeface="Century Gothic" pitchFamily="34" charset="0"/>
              </a:rPr>
              <a:t>‘</a:t>
            </a:r>
            <a:r>
              <a:rPr lang="en-US" smtClean="0"/>
              <a:t>Main\%</a:t>
            </a:r>
            <a:r>
              <a:rPr lang="en-US" smtClean="0">
                <a:latin typeface="Century Gothic" pitchFamily="34" charset="0"/>
              </a:rPr>
              <a:t>’</a:t>
            </a:r>
            <a:r>
              <a:rPr lang="en-US" smtClean="0"/>
              <a:t> </a:t>
            </a:r>
            <a:r>
              <a:rPr lang="en-US" b="1" smtClean="0"/>
              <a:t>escape  </a:t>
            </a:r>
            <a:r>
              <a:rPr lang="en-US" b="1" smtClean="0">
                <a:latin typeface="Century Gothic" pitchFamily="34" charset="0"/>
              </a:rPr>
              <a:t>‘</a:t>
            </a:r>
            <a:r>
              <a:rPr lang="en-US" smtClean="0"/>
              <a:t>\</a:t>
            </a:r>
            <a:r>
              <a:rPr lang="en-US" smtClean="0">
                <a:latin typeface="Century Gothic" pitchFamily="34" charset="0"/>
              </a:rPr>
              <a:t>’</a:t>
            </a:r>
            <a:endParaRPr lang="en-US" smtClean="0"/>
          </a:p>
          <a:p>
            <a:endParaRPr lang="en-US" smtClean="0"/>
          </a:p>
          <a:p>
            <a:r>
              <a:rPr lang="en-US" smtClean="0"/>
              <a:t>SQL allows us to search for mismatches instead of matches by using the </a:t>
            </a:r>
            <a:r>
              <a:rPr lang="en-US" b="1" smtClean="0">
                <a:solidFill>
                  <a:srgbClr val="000099"/>
                </a:solidFill>
              </a:rPr>
              <a:t>not like</a:t>
            </a:r>
            <a:r>
              <a:rPr lang="en-US" b="1" smtClean="0"/>
              <a:t> </a:t>
            </a:r>
            <a:r>
              <a:rPr lang="en-US" smtClean="0"/>
              <a:t>comparison operator</a:t>
            </a:r>
          </a:p>
          <a:p>
            <a:endParaRPr lang="en-US" smtClean="0"/>
          </a:p>
          <a:p>
            <a:r>
              <a:rPr lang="en-US" smtClean="0"/>
              <a:t>SQL supports a variety of string operations such as</a:t>
            </a:r>
          </a:p>
          <a:p>
            <a:pPr lvl="1"/>
            <a:r>
              <a:rPr lang="en-US" sz="1800" smtClean="0"/>
              <a:t>concatenation (using “||”)</a:t>
            </a:r>
          </a:p>
          <a:p>
            <a:pPr lvl="1"/>
            <a:r>
              <a:rPr lang="en-US" sz="1800" smtClean="0"/>
              <a:t> converting from upper to lower case (and vice versa)</a:t>
            </a:r>
          </a:p>
          <a:p>
            <a:pPr lvl="1"/>
            <a:r>
              <a:rPr lang="en-US" sz="1800" smtClean="0"/>
              <a:t> finding string length, extracting substrings, etc.</a:t>
            </a:r>
          </a:p>
          <a:p>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0D308AD1-636B-444D-B2F4-D76848AD964D}" type="slidenum">
              <a:rPr lang="en-US" smtClean="0"/>
              <a:pPr/>
              <a:t>49</a:t>
            </a:fld>
            <a:endParaRPr lang="en-US" smtClean="0"/>
          </a:p>
        </p:txBody>
      </p:sp>
      <p:sp>
        <p:nvSpPr>
          <p:cNvPr id="26626" name="Rectangle 2"/>
          <p:cNvSpPr>
            <a:spLocks noGrp="1" noChangeArrowheads="1"/>
          </p:cNvSpPr>
          <p:nvPr>
            <p:ph type="title"/>
          </p:nvPr>
        </p:nvSpPr>
        <p:spPr/>
        <p:txBody>
          <a:bodyPr/>
          <a:lstStyle/>
          <a:p>
            <a:pPr>
              <a:defRPr/>
            </a:pPr>
            <a:r>
              <a:rPr lang="en-US" smtClean="0"/>
              <a:t>Ordering the Display of Tuples</a:t>
            </a:r>
          </a:p>
        </p:txBody>
      </p:sp>
      <p:sp>
        <p:nvSpPr>
          <p:cNvPr id="19460" name="Rectangle 3"/>
          <p:cNvSpPr>
            <a:spLocks noGrp="1" noChangeArrowheads="1"/>
          </p:cNvSpPr>
          <p:nvPr>
            <p:ph type="body" idx="1"/>
          </p:nvPr>
        </p:nvSpPr>
        <p:spPr>
          <a:xfrm>
            <a:off x="571500" y="1114425"/>
            <a:ext cx="7848600" cy="4178300"/>
          </a:xfrm>
        </p:spPr>
        <p:txBody>
          <a:bodyPr/>
          <a:lstStyle/>
          <a:p>
            <a:pPr>
              <a:tabLst>
                <a:tab pos="906463" algn="l"/>
              </a:tabLst>
            </a:pPr>
            <a:r>
              <a:rPr lang="en-US" smtClean="0"/>
              <a:t>List in alphabetic order the names of all customers having a loan in Perryridge branch</a:t>
            </a:r>
          </a:p>
          <a:p>
            <a:pPr>
              <a:buFont typeface="Monotype Sorts" charset="2"/>
              <a:buNone/>
              <a:tabLst>
                <a:tab pos="906463" algn="l"/>
              </a:tabLst>
            </a:pPr>
            <a:r>
              <a:rPr lang="en-US" smtClean="0"/>
              <a:t>		</a:t>
            </a:r>
            <a:r>
              <a:rPr lang="en-US" b="1" smtClean="0">
                <a:solidFill>
                  <a:srgbClr val="000099"/>
                </a:solidFill>
              </a:rPr>
              <a:t>select distinct </a:t>
            </a:r>
            <a:r>
              <a:rPr lang="en-US" i="1" smtClean="0">
                <a:solidFill>
                  <a:srgbClr val="000099"/>
                </a:solidFill>
              </a:rPr>
              <a:t>customer_name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borrower, 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borrower loan_number = loan.loan_number </a:t>
            </a:r>
            <a:r>
              <a:rPr lang="en-US" b="1" smtClean="0">
                <a:solidFill>
                  <a:srgbClr val="000099"/>
                </a:solidFill>
              </a:rPr>
              <a:t>and</a:t>
            </a:r>
            <a:br>
              <a:rPr lang="en-US" b="1" smtClean="0">
                <a:solidFill>
                  <a:srgbClr val="000099"/>
                </a:solidFill>
              </a:rPr>
            </a:br>
            <a:r>
              <a:rPr lang="en-US" i="1" smtClean="0">
                <a:solidFill>
                  <a:srgbClr val="000099"/>
                </a:solidFill>
              </a:rPr>
              <a:t>	            branch_name = </a:t>
            </a:r>
            <a:r>
              <a:rPr lang="en-US" smtClean="0">
                <a:solidFill>
                  <a:srgbClr val="000099"/>
                </a:solidFill>
                <a:latin typeface="Century Gothic" pitchFamily="34" charset="0"/>
              </a:rPr>
              <a:t>‘</a:t>
            </a:r>
            <a:r>
              <a:rPr lang="en-US" smtClean="0">
                <a:solidFill>
                  <a:srgbClr val="000099"/>
                </a:solidFill>
              </a:rPr>
              <a:t>Perryridge</a:t>
            </a:r>
            <a:r>
              <a:rPr lang="en-US" smtClean="0">
                <a:solidFill>
                  <a:srgbClr val="000099"/>
                </a:solidFill>
                <a:latin typeface="Century Gothic" pitchFamily="34" charset="0"/>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order by </a:t>
            </a:r>
            <a:r>
              <a:rPr lang="en-US" i="1" smtClean="0">
                <a:solidFill>
                  <a:srgbClr val="000099"/>
                </a:solidFill>
              </a:rPr>
              <a:t>customer_name</a:t>
            </a:r>
            <a:endParaRPr lang="en-US" smtClean="0">
              <a:solidFill>
                <a:srgbClr val="000099"/>
              </a:solidFill>
            </a:endParaRPr>
          </a:p>
          <a:p>
            <a:pPr>
              <a:tabLst>
                <a:tab pos="906463" algn="l"/>
              </a:tabLst>
            </a:pPr>
            <a:endParaRPr lang="en-US" smtClean="0"/>
          </a:p>
          <a:p>
            <a:pPr>
              <a:tabLst>
                <a:tab pos="906463" algn="l"/>
              </a:tabLst>
            </a:pPr>
            <a:r>
              <a:rPr lang="en-US" smtClean="0"/>
              <a:t>We may specify </a:t>
            </a:r>
            <a:r>
              <a:rPr lang="en-US" b="1" smtClean="0"/>
              <a:t>desc</a:t>
            </a:r>
            <a:r>
              <a:rPr lang="en-US" smtClean="0"/>
              <a:t> for descending order or </a:t>
            </a:r>
            <a:r>
              <a:rPr lang="en-US" b="1" smtClean="0"/>
              <a:t>asc</a:t>
            </a:r>
            <a:r>
              <a:rPr lang="en-US" smtClean="0"/>
              <a:t> for ascending order, for each attribute; ascending order is the default.</a:t>
            </a:r>
          </a:p>
          <a:p>
            <a:pPr lvl="1">
              <a:tabLst>
                <a:tab pos="906463" algn="l"/>
              </a:tabLst>
            </a:pPr>
            <a:r>
              <a:rPr lang="en-US" sz="1800" smtClean="0"/>
              <a:t>E.g.  </a:t>
            </a:r>
            <a:r>
              <a:rPr lang="en-US" sz="1800" b="1" smtClean="0">
                <a:solidFill>
                  <a:srgbClr val="000099"/>
                </a:solidFill>
              </a:rPr>
              <a:t>order by</a:t>
            </a:r>
            <a:r>
              <a:rPr lang="en-US" sz="1800" smtClean="0">
                <a:solidFill>
                  <a:srgbClr val="000099"/>
                </a:solidFill>
              </a:rPr>
              <a:t> </a:t>
            </a:r>
            <a:r>
              <a:rPr lang="en-US" sz="1800" i="1" smtClean="0">
                <a:solidFill>
                  <a:srgbClr val="000099"/>
                </a:solidFill>
              </a:rPr>
              <a:t>customer_name</a:t>
            </a:r>
            <a:r>
              <a:rPr lang="en-US" sz="1800" smtClean="0">
                <a:solidFill>
                  <a:srgbClr val="000099"/>
                </a:solidFill>
              </a:rPr>
              <a:t> </a:t>
            </a:r>
            <a:r>
              <a:rPr lang="en-US" sz="1800" b="1" smtClean="0">
                <a:solidFill>
                  <a:srgbClr val="000099"/>
                </a:solidFill>
              </a:rPr>
              <a:t>desc</a:t>
            </a:r>
            <a:endParaRPr lang="en-US" sz="1800" smtClean="0">
              <a:solidFill>
                <a:srgbClr val="00009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smtClean="0"/>
              <a:t>Introduction and Database Modeling using ER Model</a:t>
            </a:r>
            <a:endParaRPr lang="en-US" smtClean="0"/>
          </a:p>
        </p:txBody>
      </p:sp>
      <p:sp>
        <p:nvSpPr>
          <p:cNvPr id="13315" name="Rectangle 3"/>
          <p:cNvSpPr>
            <a:spLocks noGrp="1" noChangeArrowheads="1"/>
          </p:cNvSpPr>
          <p:nvPr>
            <p:ph type="subTitle" idx="1"/>
          </p:nvPr>
        </p:nvSpPr>
        <p:spPr/>
        <p:txBody>
          <a:bodyPr/>
          <a:lstStyle/>
          <a:p>
            <a:pPr algn="r" eaLnBrk="1" hangingPunct="1"/>
            <a:r>
              <a:rPr lang="en-US" smtClean="0">
                <a:solidFill>
                  <a:srgbClr val="0033CC"/>
                </a:solidFill>
              </a:rPr>
              <a:t>[Module – 1]</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B0987087-E887-44A3-822C-6E3264051D48}" type="slidenum">
              <a:rPr lang="en-US" smtClean="0"/>
              <a:pPr/>
              <a:t>50</a:t>
            </a:fld>
            <a:endParaRPr lang="en-US" smtClean="0"/>
          </a:p>
        </p:txBody>
      </p:sp>
      <p:sp>
        <p:nvSpPr>
          <p:cNvPr id="34818" name="Rectangle 2"/>
          <p:cNvSpPr>
            <a:spLocks noGrp="1" noChangeArrowheads="1"/>
          </p:cNvSpPr>
          <p:nvPr>
            <p:ph type="title"/>
          </p:nvPr>
        </p:nvSpPr>
        <p:spPr/>
        <p:txBody>
          <a:bodyPr/>
          <a:lstStyle/>
          <a:p>
            <a:pPr>
              <a:defRPr/>
            </a:pPr>
            <a:r>
              <a:rPr lang="en-US" smtClean="0"/>
              <a:t>Set Operations</a:t>
            </a:r>
          </a:p>
        </p:txBody>
      </p:sp>
      <p:sp>
        <p:nvSpPr>
          <p:cNvPr id="23556" name="Rectangle 3"/>
          <p:cNvSpPr>
            <a:spLocks noGrp="1" noChangeArrowheads="1"/>
          </p:cNvSpPr>
          <p:nvPr>
            <p:ph type="body" idx="1"/>
          </p:nvPr>
        </p:nvSpPr>
        <p:spPr>
          <a:xfrm>
            <a:off x="571500" y="1114425"/>
            <a:ext cx="7848600" cy="508000"/>
          </a:xfrm>
        </p:spPr>
        <p:txBody>
          <a:bodyPr/>
          <a:lstStyle/>
          <a:p>
            <a:pPr>
              <a:tabLst>
                <a:tab pos="1481138" algn="l"/>
              </a:tabLst>
            </a:pPr>
            <a:r>
              <a:rPr lang="en-US" smtClean="0"/>
              <a:t>Find all customers who have a loan, an account, or both:</a:t>
            </a:r>
          </a:p>
        </p:txBody>
      </p:sp>
      <p:sp>
        <p:nvSpPr>
          <p:cNvPr id="34820" name="Text Box 4"/>
          <p:cNvSpPr txBox="1">
            <a:spLocks noChangeArrowheads="1"/>
          </p:cNvSpPr>
          <p:nvPr/>
        </p:nvSpPr>
        <p:spPr bwMode="auto">
          <a:xfrm>
            <a:off x="1403350" y="4692650"/>
            <a:ext cx="6227763" cy="923925"/>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except</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kumimoji="1" lang="en-US" sz="2000">
              <a:solidFill>
                <a:srgbClr val="000099"/>
              </a:solidFill>
              <a:latin typeface="Helvetica" pitchFamily="34" charset="0"/>
            </a:endParaRPr>
          </a:p>
        </p:txBody>
      </p:sp>
      <p:sp>
        <p:nvSpPr>
          <p:cNvPr id="34823" name="Text Box 7"/>
          <p:cNvSpPr txBox="1">
            <a:spLocks noChangeArrowheads="1"/>
          </p:cNvSpPr>
          <p:nvPr/>
        </p:nvSpPr>
        <p:spPr bwMode="auto">
          <a:xfrm>
            <a:off x="1447800" y="3098800"/>
            <a:ext cx="5580063"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intersect</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lang="en-US">
              <a:solidFill>
                <a:srgbClr val="000099"/>
              </a:solidFill>
            </a:endParaRPr>
          </a:p>
        </p:txBody>
      </p:sp>
      <p:sp>
        <p:nvSpPr>
          <p:cNvPr id="23559" name="Text Box 9"/>
          <p:cNvSpPr txBox="1">
            <a:spLocks noChangeArrowheads="1"/>
          </p:cNvSpPr>
          <p:nvPr/>
        </p:nvSpPr>
        <p:spPr bwMode="auto">
          <a:xfrm>
            <a:off x="604838" y="4186238"/>
            <a:ext cx="6584950" cy="366712"/>
          </a:xfrm>
          <a:prstGeom prst="rect">
            <a:avLst/>
          </a:prstGeom>
          <a:noFill/>
          <a:ln w="9525">
            <a:noFill/>
            <a:miter lim="800000"/>
            <a:headEnd/>
            <a:tailEnd/>
          </a:ln>
        </p:spPr>
        <p:txBody>
          <a:bodyPr wrap="none">
            <a:spAutoFit/>
          </a:bodyPr>
          <a:lstStyle/>
          <a:p>
            <a:pPr>
              <a:lnSpc>
                <a:spcPct val="90000"/>
              </a:lnSpc>
              <a:spcBef>
                <a:spcPct val="35000"/>
              </a:spcBef>
              <a:buClr>
                <a:schemeClr val="tx2"/>
              </a:buClr>
              <a:buSzPct val="90000"/>
              <a:buFont typeface="Monotype Sorts" charset="2"/>
              <a:buChar char="n"/>
            </a:pPr>
            <a:r>
              <a:rPr kumimoji="1" lang="en-US" sz="2000">
                <a:latin typeface="Helvetica" pitchFamily="34" charset="0"/>
              </a:rPr>
              <a:t>   Find all customers who have an account but no loan.	</a:t>
            </a:r>
            <a:endParaRPr lang="en-US"/>
          </a:p>
        </p:txBody>
      </p:sp>
      <p:sp>
        <p:nvSpPr>
          <p:cNvPr id="34826" name="Text Box 10"/>
          <p:cNvSpPr txBox="1">
            <a:spLocks noChangeArrowheads="1"/>
          </p:cNvSpPr>
          <p:nvPr/>
        </p:nvSpPr>
        <p:spPr bwMode="auto">
          <a:xfrm>
            <a:off x="1528763" y="1577975"/>
            <a:ext cx="5580062"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union</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lang="en-US">
              <a:solidFill>
                <a:srgbClr val="000099"/>
              </a:solidFill>
            </a:endParaRPr>
          </a:p>
        </p:txBody>
      </p:sp>
      <p:sp>
        <p:nvSpPr>
          <p:cNvPr id="23561" name="Text Box 11"/>
          <p:cNvSpPr txBox="1">
            <a:spLocks noChangeArrowheads="1"/>
          </p:cNvSpPr>
          <p:nvPr/>
        </p:nvSpPr>
        <p:spPr bwMode="auto">
          <a:xfrm>
            <a:off x="604838" y="2640013"/>
            <a:ext cx="7050087"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rPr>
              <a:t>    Find all customers who have both a loan and an account.</a:t>
            </a:r>
            <a:endParaRPr lang="en-US"/>
          </a:p>
        </p:txBody>
      </p:sp>
      <p:sp>
        <p:nvSpPr>
          <p:cNvPr id="10" name="Text Box 4"/>
          <p:cNvSpPr txBox="1">
            <a:spLocks noChangeArrowheads="1"/>
          </p:cNvSpPr>
          <p:nvPr/>
        </p:nvSpPr>
        <p:spPr bwMode="auto">
          <a:xfrm>
            <a:off x="1395413" y="5700713"/>
            <a:ext cx="6227762" cy="1139825"/>
          </a:xfrm>
          <a:prstGeom prst="rect">
            <a:avLst/>
          </a:prstGeom>
          <a:noFill/>
          <a:ln w="9525">
            <a:solidFill>
              <a:srgbClr val="000099"/>
            </a:solid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p>
          <a:p>
            <a:pPr>
              <a:lnSpc>
                <a:spcPct val="90000"/>
              </a:lnSpc>
              <a:spcBef>
                <a:spcPct val="35000"/>
              </a:spcBef>
              <a:buClr>
                <a:schemeClr val="tx2"/>
              </a:buClr>
              <a:buSzPct val="90000"/>
              <a:buFont typeface="Monotype Sorts" charset="2"/>
              <a:buNone/>
            </a:pPr>
            <a:r>
              <a:rPr kumimoji="1" lang="en-US" sz="2000">
                <a:solidFill>
                  <a:srgbClr val="000099"/>
                </a:solidFill>
                <a:latin typeface="Helvetica" pitchFamily="34" charset="0"/>
              </a:rPr>
              <a:t>	</a:t>
            </a:r>
            <a:r>
              <a:rPr kumimoji="1" lang="en-US" sz="2000" b="1">
                <a:solidFill>
                  <a:srgbClr val="C00000"/>
                </a:solidFill>
                <a:latin typeface="Helvetica" pitchFamily="34" charset="0"/>
              </a:rPr>
              <a:t>minus</a:t>
            </a:r>
            <a:r>
              <a:rPr kumimoji="1" lang="en-US" sz="2000" b="1">
                <a:solidFill>
                  <a:srgbClr val="000099"/>
                </a:solidFill>
                <a:latin typeface="Helvetica" pitchFamily="34" charset="0"/>
              </a:rPr>
              <a:t>	</a:t>
            </a:r>
          </a:p>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kumimoji="1" lang="en-US" sz="2000">
              <a:solidFill>
                <a:srgbClr val="000099"/>
              </a:solidFill>
              <a:latin typeface="Helvetica" pitchFamily="34" charset="0"/>
            </a:endParaRPr>
          </a:p>
        </p:txBody>
      </p:sp>
      <p:sp>
        <p:nvSpPr>
          <p:cNvPr id="11" name="Text Box 5"/>
          <p:cNvSpPr txBox="1">
            <a:spLocks noChangeArrowheads="1"/>
          </p:cNvSpPr>
          <p:nvPr/>
        </p:nvSpPr>
        <p:spPr bwMode="auto">
          <a:xfrm rot="-5400000">
            <a:off x="-11906" y="5915819"/>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4)">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23" grpId="0" autoUpdateAnimBg="0"/>
      <p:bldP spid="34826" grpId="0" autoUpdateAnimBg="0"/>
      <p:bldP spid="10" grpId="0" animBg="1" autoUpdateAnimBg="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68C735DF-F494-4CA1-ADDA-875EC1A8FAB1}" type="slidenum">
              <a:rPr lang="en-US" smtClean="0"/>
              <a:pPr/>
              <a:t>51</a:t>
            </a:fld>
            <a:endParaRPr lang="en-US" smtClean="0"/>
          </a:p>
        </p:txBody>
      </p:sp>
      <p:sp>
        <p:nvSpPr>
          <p:cNvPr id="36866" name="Rectangle 2"/>
          <p:cNvSpPr>
            <a:spLocks noGrp="1" noChangeArrowheads="1"/>
          </p:cNvSpPr>
          <p:nvPr>
            <p:ph type="title"/>
          </p:nvPr>
        </p:nvSpPr>
        <p:spPr/>
        <p:txBody>
          <a:bodyPr/>
          <a:lstStyle/>
          <a:p>
            <a:pPr>
              <a:defRPr/>
            </a:pPr>
            <a:r>
              <a:rPr lang="en-US" smtClean="0"/>
              <a:t>Aggregate Functions</a:t>
            </a:r>
          </a:p>
        </p:txBody>
      </p:sp>
      <p:sp>
        <p:nvSpPr>
          <p:cNvPr id="24580" name="Rectangle 3"/>
          <p:cNvSpPr>
            <a:spLocks noGrp="1" noChangeArrowheads="1"/>
          </p:cNvSpPr>
          <p:nvPr>
            <p:ph type="body" idx="1"/>
          </p:nvPr>
        </p:nvSpPr>
        <p:spPr/>
        <p:txBody>
          <a:bodyPr/>
          <a:lstStyle/>
          <a:p>
            <a:pPr>
              <a:tabLst>
                <a:tab pos="2222500" algn="l"/>
              </a:tabLst>
            </a:pPr>
            <a:r>
              <a:rPr lang="en-US" smtClean="0"/>
              <a:t>These functions operate on the multiset of values of a column of a relation, and return a value</a:t>
            </a:r>
          </a:p>
          <a:p>
            <a:pPr>
              <a:buFont typeface="Monotype Sorts" charset="2"/>
              <a:buNone/>
              <a:tabLst>
                <a:tab pos="2222500" algn="l"/>
              </a:tabLst>
            </a:pPr>
            <a:r>
              <a:rPr lang="en-US" smtClean="0"/>
              <a:t>		</a:t>
            </a:r>
            <a:r>
              <a:rPr lang="en-US" b="1" smtClean="0"/>
              <a:t>avg: </a:t>
            </a:r>
            <a:r>
              <a:rPr lang="en-US" smtClean="0"/>
              <a:t>average value</a:t>
            </a:r>
            <a:br>
              <a:rPr lang="en-US" smtClean="0"/>
            </a:br>
            <a:r>
              <a:rPr lang="en-US" smtClean="0"/>
              <a:t>	</a:t>
            </a:r>
            <a:r>
              <a:rPr lang="en-US" b="1" smtClean="0"/>
              <a:t>min:  </a:t>
            </a:r>
            <a:r>
              <a:rPr lang="en-US" smtClean="0"/>
              <a:t>minimum value</a:t>
            </a:r>
            <a:br>
              <a:rPr lang="en-US" smtClean="0"/>
            </a:br>
            <a:r>
              <a:rPr lang="en-US" smtClean="0"/>
              <a:t>	</a:t>
            </a:r>
            <a:r>
              <a:rPr lang="en-US" b="1" smtClean="0"/>
              <a:t>max:  </a:t>
            </a:r>
            <a:r>
              <a:rPr lang="en-US" smtClean="0"/>
              <a:t>maximum value</a:t>
            </a:r>
            <a:br>
              <a:rPr lang="en-US" smtClean="0"/>
            </a:br>
            <a:r>
              <a:rPr lang="en-US" smtClean="0"/>
              <a:t>	</a:t>
            </a:r>
            <a:r>
              <a:rPr lang="en-US" b="1" smtClean="0"/>
              <a:t>sum:  </a:t>
            </a:r>
            <a:r>
              <a:rPr lang="en-US" smtClean="0"/>
              <a:t>sum of values</a:t>
            </a:r>
            <a:br>
              <a:rPr lang="en-US" smtClean="0"/>
            </a:br>
            <a:r>
              <a:rPr lang="en-US" smtClean="0"/>
              <a:t>	</a:t>
            </a:r>
            <a:r>
              <a:rPr lang="en-US" b="1" smtClean="0"/>
              <a:t>count:  </a:t>
            </a:r>
            <a:r>
              <a:rPr lang="en-US" smtClean="0"/>
              <a:t>number of values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13FCD68E-312C-41D2-A478-DC761781AE63}" type="slidenum">
              <a:rPr lang="en-US" smtClean="0"/>
              <a:pPr/>
              <a:t>52</a:t>
            </a:fld>
            <a:endParaRPr lang="en-US" smtClean="0"/>
          </a:p>
        </p:txBody>
      </p:sp>
      <p:sp>
        <p:nvSpPr>
          <p:cNvPr id="38914" name="Rectangle 2"/>
          <p:cNvSpPr>
            <a:spLocks noGrp="1" noChangeArrowheads="1"/>
          </p:cNvSpPr>
          <p:nvPr>
            <p:ph type="title"/>
          </p:nvPr>
        </p:nvSpPr>
        <p:spPr/>
        <p:txBody>
          <a:bodyPr/>
          <a:lstStyle/>
          <a:p>
            <a:pPr>
              <a:defRPr/>
            </a:pPr>
            <a:r>
              <a:rPr lang="en-US" smtClean="0"/>
              <a:t>Aggregate Functions (Cont.)</a:t>
            </a:r>
          </a:p>
        </p:txBody>
      </p:sp>
      <p:sp>
        <p:nvSpPr>
          <p:cNvPr id="25604" name="Rectangle 3"/>
          <p:cNvSpPr>
            <a:spLocks noGrp="1" noChangeArrowheads="1"/>
          </p:cNvSpPr>
          <p:nvPr>
            <p:ph type="body" idx="1"/>
          </p:nvPr>
        </p:nvSpPr>
        <p:spPr>
          <a:xfrm>
            <a:off x="571500" y="1114425"/>
            <a:ext cx="7848600" cy="508000"/>
          </a:xfrm>
        </p:spPr>
        <p:txBody>
          <a:bodyPr/>
          <a:lstStyle/>
          <a:p>
            <a:pPr>
              <a:tabLst>
                <a:tab pos="1711325" algn="l"/>
              </a:tabLst>
            </a:pPr>
            <a:r>
              <a:rPr lang="en-US" smtClean="0"/>
              <a:t>Find the average account balance at the Perryridge branch.</a:t>
            </a:r>
          </a:p>
        </p:txBody>
      </p:sp>
      <p:sp>
        <p:nvSpPr>
          <p:cNvPr id="25605" name="Text Box 4"/>
          <p:cNvSpPr txBox="1">
            <a:spLocks noChangeArrowheads="1"/>
          </p:cNvSpPr>
          <p:nvPr/>
        </p:nvSpPr>
        <p:spPr bwMode="auto">
          <a:xfrm>
            <a:off x="574675" y="4176713"/>
            <a:ext cx="5316538"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number of depositors in the bank.</a:t>
            </a:r>
            <a:endParaRPr lang="en-US"/>
          </a:p>
        </p:txBody>
      </p:sp>
      <p:sp>
        <p:nvSpPr>
          <p:cNvPr id="25606" name="Text Box 5"/>
          <p:cNvSpPr txBox="1">
            <a:spLocks noChangeArrowheads="1"/>
          </p:cNvSpPr>
          <p:nvPr/>
        </p:nvSpPr>
        <p:spPr bwMode="auto">
          <a:xfrm>
            <a:off x="587375" y="2798763"/>
            <a:ext cx="7042150" cy="3968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number of tuples in the </a:t>
            </a:r>
            <a:r>
              <a:rPr kumimoji="1" lang="en-US" sz="2000" i="1">
                <a:latin typeface="Helvetica" pitchFamily="34" charset="0"/>
              </a:rPr>
              <a:t>customer</a:t>
            </a:r>
            <a:r>
              <a:rPr kumimoji="1" lang="en-US" sz="2000">
                <a:latin typeface="Helvetica" pitchFamily="34" charset="0"/>
              </a:rPr>
              <a:t> relation.</a:t>
            </a:r>
            <a:endParaRPr lang="en-US"/>
          </a:p>
        </p:txBody>
      </p:sp>
      <p:sp>
        <p:nvSpPr>
          <p:cNvPr id="38918" name="Text Box 6"/>
          <p:cNvSpPr txBox="1">
            <a:spLocks noChangeArrowheads="1"/>
          </p:cNvSpPr>
          <p:nvPr/>
        </p:nvSpPr>
        <p:spPr bwMode="auto">
          <a:xfrm>
            <a:off x="1795463" y="1622425"/>
            <a:ext cx="5027612"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avg</a:t>
            </a:r>
            <a:r>
              <a:rPr kumimoji="1" lang="en-US" sz="2000" i="1">
                <a:solidFill>
                  <a:srgbClr val="000099"/>
                </a:solidFill>
                <a:latin typeface="Helvetica" pitchFamily="34" charset="0"/>
              </a:rPr>
              <a:t> (balance)</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account</a:t>
            </a:r>
            <a:br>
              <a:rPr kumimoji="1" lang="en-US" sz="2000" i="1">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a:t>
            </a:r>
            <a:endParaRPr lang="en-US">
              <a:solidFill>
                <a:srgbClr val="000099"/>
              </a:solidFill>
            </a:endParaRPr>
          </a:p>
        </p:txBody>
      </p:sp>
      <p:sp>
        <p:nvSpPr>
          <p:cNvPr id="38919" name="Text Box 7"/>
          <p:cNvSpPr txBox="1">
            <a:spLocks noChangeArrowheads="1"/>
          </p:cNvSpPr>
          <p:nvPr/>
        </p:nvSpPr>
        <p:spPr bwMode="auto">
          <a:xfrm>
            <a:off x="2447925" y="3303588"/>
            <a:ext cx="2800350" cy="70802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count </a:t>
            </a:r>
            <a:r>
              <a:rPr kumimoji="1" lang="en-US" sz="2000">
                <a:solidFill>
                  <a:srgbClr val="000099"/>
                </a:solidFill>
                <a:latin typeface="Helvetica" pitchFamily="34" charset="0"/>
              </a:rPr>
              <a:t>(*)</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customer</a:t>
            </a:r>
            <a:endParaRPr lang="en-US">
              <a:solidFill>
                <a:srgbClr val="000099"/>
              </a:solidFill>
            </a:endParaRPr>
          </a:p>
        </p:txBody>
      </p:sp>
      <p:sp>
        <p:nvSpPr>
          <p:cNvPr id="38920" name="Text Box 8"/>
          <p:cNvSpPr txBox="1">
            <a:spLocks noChangeArrowheads="1"/>
          </p:cNvSpPr>
          <p:nvPr/>
        </p:nvSpPr>
        <p:spPr bwMode="auto">
          <a:xfrm>
            <a:off x="1982788" y="4686300"/>
            <a:ext cx="4694237" cy="701675"/>
          </a:xfrm>
          <a:prstGeom prst="rect">
            <a:avLst/>
          </a:prstGeom>
          <a:noFill/>
          <a:ln w="9525">
            <a:noFill/>
            <a:miter lim="800000"/>
            <a:headEnd/>
            <a:tailEnd/>
          </a:ln>
        </p:spPr>
        <p:txBody>
          <a:bodyPr wrap="none">
            <a:spAutoFit/>
          </a:bodyPr>
          <a:lstStyle/>
          <a:p>
            <a:r>
              <a:rPr kumimoji="1" lang="en-US" sz="2000" b="1">
                <a:solidFill>
                  <a:srgbClr val="000099"/>
                </a:solidFill>
                <a:latin typeface="Helvetica" pitchFamily="34" charset="0"/>
              </a:rPr>
              <a:t>select count (distinct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19" grpId="0" autoUpdateAnimBg="0"/>
      <p:bldP spid="3892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F85D7810-F64C-4201-9202-69078BE1B39E}" type="slidenum">
              <a:rPr lang="en-US" smtClean="0"/>
              <a:pPr/>
              <a:t>53</a:t>
            </a:fld>
            <a:endParaRPr lang="en-US" smtClean="0"/>
          </a:p>
        </p:txBody>
      </p:sp>
      <p:sp>
        <p:nvSpPr>
          <p:cNvPr id="40962" name="Rectangle 2"/>
          <p:cNvSpPr>
            <a:spLocks noGrp="1" noChangeArrowheads="1"/>
          </p:cNvSpPr>
          <p:nvPr>
            <p:ph type="title"/>
          </p:nvPr>
        </p:nvSpPr>
        <p:spPr/>
        <p:txBody>
          <a:bodyPr/>
          <a:lstStyle/>
          <a:p>
            <a:pPr>
              <a:defRPr/>
            </a:pPr>
            <a:r>
              <a:rPr lang="en-US" smtClean="0"/>
              <a:t>Aggregate Functions – Group By</a:t>
            </a:r>
          </a:p>
        </p:txBody>
      </p:sp>
      <p:sp>
        <p:nvSpPr>
          <p:cNvPr id="26628" name="Rectangle 3"/>
          <p:cNvSpPr>
            <a:spLocks noGrp="1" noChangeArrowheads="1"/>
          </p:cNvSpPr>
          <p:nvPr>
            <p:ph type="body" idx="1"/>
          </p:nvPr>
        </p:nvSpPr>
        <p:spPr>
          <a:xfrm>
            <a:off x="603250" y="1546225"/>
            <a:ext cx="8070850" cy="471488"/>
          </a:xfrm>
        </p:spPr>
        <p:txBody>
          <a:bodyPr/>
          <a:lstStyle/>
          <a:p>
            <a:pPr>
              <a:tabLst>
                <a:tab pos="625475" algn="l"/>
              </a:tabLst>
            </a:pPr>
            <a:r>
              <a:rPr lang="en-US" smtClean="0"/>
              <a:t>Find the number of depositors for each branch.</a:t>
            </a:r>
          </a:p>
        </p:txBody>
      </p:sp>
      <p:sp>
        <p:nvSpPr>
          <p:cNvPr id="40964" name="Text Box 4"/>
          <p:cNvSpPr txBox="1">
            <a:spLocks noChangeArrowheads="1"/>
          </p:cNvSpPr>
          <p:nvPr/>
        </p:nvSpPr>
        <p:spPr bwMode="auto">
          <a:xfrm>
            <a:off x="387350" y="3889375"/>
            <a:ext cx="7986713"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a:solidFill>
                  <a:schemeClr val="tx2"/>
                </a:solidFill>
                <a:latin typeface="Helvetica" pitchFamily="34" charset="0"/>
              </a:rPr>
              <a:t>Note</a:t>
            </a:r>
            <a:r>
              <a:rPr kumimoji="1" lang="en-US" sz="2000">
                <a:latin typeface="Helvetica" pitchFamily="34" charset="0"/>
              </a:rPr>
              <a:t>:  Attributes in </a:t>
            </a:r>
            <a:r>
              <a:rPr kumimoji="1" lang="en-US" sz="2000" b="1">
                <a:latin typeface="Helvetica" pitchFamily="34" charset="0"/>
              </a:rPr>
              <a:t>select </a:t>
            </a:r>
            <a:r>
              <a:rPr kumimoji="1" lang="en-US" sz="2000">
                <a:latin typeface="Helvetica" pitchFamily="34" charset="0"/>
              </a:rPr>
              <a:t>clause outside of aggregate functions must         </a:t>
            </a:r>
            <a:br>
              <a:rPr kumimoji="1" lang="en-US" sz="2000">
                <a:latin typeface="Helvetica" pitchFamily="34" charset="0"/>
              </a:rPr>
            </a:br>
            <a:r>
              <a:rPr kumimoji="1" lang="en-US" sz="2000">
                <a:latin typeface="Helvetica" pitchFamily="34" charset="0"/>
              </a:rPr>
              <a:t>           appear in </a:t>
            </a:r>
            <a:r>
              <a:rPr kumimoji="1" lang="en-US" sz="2000" b="1">
                <a:latin typeface="Helvetica" pitchFamily="34" charset="0"/>
              </a:rPr>
              <a:t>group by</a:t>
            </a:r>
            <a:r>
              <a:rPr kumimoji="1" lang="en-US" sz="2000">
                <a:latin typeface="Helvetica" pitchFamily="34" charset="0"/>
              </a:rPr>
              <a:t> list</a:t>
            </a:r>
            <a:endParaRPr lang="en-US"/>
          </a:p>
        </p:txBody>
      </p:sp>
      <p:sp>
        <p:nvSpPr>
          <p:cNvPr id="40965" name="Text Box 5"/>
          <p:cNvSpPr txBox="1">
            <a:spLocks noChangeArrowheads="1"/>
          </p:cNvSpPr>
          <p:nvPr/>
        </p:nvSpPr>
        <p:spPr bwMode="auto">
          <a:xfrm>
            <a:off x="922338" y="2144713"/>
            <a:ext cx="8043862" cy="13112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branch_name, </a:t>
            </a:r>
            <a:r>
              <a:rPr kumimoji="1" lang="en-US" sz="2000" b="1">
                <a:solidFill>
                  <a:srgbClr val="000099"/>
                </a:solidFill>
                <a:latin typeface="Helvetica" pitchFamily="34" charset="0"/>
              </a:rPr>
              <a:t>count (distinct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depositor.account_number = account.account_number</a:t>
            </a:r>
            <a:br>
              <a:rPr kumimoji="1" lang="en-US" sz="2000" i="1">
                <a:solidFill>
                  <a:srgbClr val="000099"/>
                </a:solidFill>
                <a:latin typeface="Helvetica" pitchFamily="34" charset="0"/>
              </a:rPr>
            </a:br>
            <a:r>
              <a:rPr kumimoji="1" lang="en-US" sz="2000" i="1">
                <a:latin typeface="Helvetica" pitchFamily="34" charset="0"/>
              </a:rPr>
              <a:t>	</a:t>
            </a:r>
            <a:r>
              <a:rPr kumimoji="1" lang="en-US" sz="2000" b="1">
                <a:solidFill>
                  <a:srgbClr val="C00000"/>
                </a:solidFill>
                <a:latin typeface="Helvetica" pitchFamily="34" charset="0"/>
              </a:rPr>
              <a:t>group by</a:t>
            </a:r>
            <a:r>
              <a:rPr kumimoji="1" lang="en-US" sz="2000" b="1">
                <a:latin typeface="Helvetica" pitchFamily="34" charset="0"/>
              </a:rPr>
              <a:t> </a:t>
            </a:r>
            <a:r>
              <a:rPr kumimoji="1" lang="en-US" sz="2000" i="1">
                <a:solidFill>
                  <a:srgbClr val="000099"/>
                </a:solidFill>
                <a:latin typeface="Helvetica" pitchFamily="34" charset="0"/>
              </a:rPr>
              <a:t>branch_name</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EFE76877-427C-4E57-8254-36CD1C0577BC}" type="slidenum">
              <a:rPr lang="en-US" smtClean="0"/>
              <a:pPr/>
              <a:t>54</a:t>
            </a:fld>
            <a:endParaRPr lang="en-US" smtClean="0"/>
          </a:p>
        </p:txBody>
      </p:sp>
      <p:sp>
        <p:nvSpPr>
          <p:cNvPr id="43010" name="Rectangle 2"/>
          <p:cNvSpPr>
            <a:spLocks noGrp="1" noChangeArrowheads="1"/>
          </p:cNvSpPr>
          <p:nvPr>
            <p:ph type="title"/>
          </p:nvPr>
        </p:nvSpPr>
        <p:spPr>
          <a:xfrm>
            <a:off x="552450" y="76200"/>
            <a:ext cx="8077200" cy="609600"/>
          </a:xfrm>
        </p:spPr>
        <p:txBody>
          <a:bodyPr/>
          <a:lstStyle/>
          <a:p>
            <a:pPr>
              <a:defRPr/>
            </a:pPr>
            <a:r>
              <a:rPr lang="en-US" smtClean="0"/>
              <a:t>Aggregate Functions – Having Clause</a:t>
            </a:r>
          </a:p>
        </p:txBody>
      </p:sp>
      <p:sp>
        <p:nvSpPr>
          <p:cNvPr id="27652" name="Rectangle 3"/>
          <p:cNvSpPr>
            <a:spLocks noGrp="1" noChangeArrowheads="1"/>
          </p:cNvSpPr>
          <p:nvPr>
            <p:ph type="body" idx="1"/>
          </p:nvPr>
        </p:nvSpPr>
        <p:spPr>
          <a:xfrm>
            <a:off x="571500" y="1114425"/>
            <a:ext cx="7848600" cy="768350"/>
          </a:xfrm>
        </p:spPr>
        <p:txBody>
          <a:bodyPr/>
          <a:lstStyle/>
          <a:p>
            <a:pPr>
              <a:tabLst>
                <a:tab pos="1489075" algn="l"/>
              </a:tabLst>
            </a:pPr>
            <a:r>
              <a:rPr lang="en-US" smtClean="0"/>
              <a:t>Find the names of all branches where the average account balance is more than $650.</a:t>
            </a:r>
          </a:p>
        </p:txBody>
      </p:sp>
      <p:sp>
        <p:nvSpPr>
          <p:cNvPr id="43012" name="Text Box 4"/>
          <p:cNvSpPr txBox="1">
            <a:spLocks noChangeArrowheads="1"/>
          </p:cNvSpPr>
          <p:nvPr/>
        </p:nvSpPr>
        <p:spPr bwMode="auto">
          <a:xfrm>
            <a:off x="544513" y="3559175"/>
            <a:ext cx="7659687" cy="1371600"/>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a:solidFill>
                  <a:schemeClr val="tx2"/>
                </a:solidFill>
                <a:latin typeface="Helvetica" pitchFamily="34" charset="0"/>
              </a:rPr>
              <a:t>Note</a:t>
            </a:r>
            <a:r>
              <a:rPr kumimoji="1" lang="en-US" sz="2000">
                <a:latin typeface="Helvetica" pitchFamily="34" charset="0"/>
              </a:rPr>
              <a:t>:  predicates in the </a:t>
            </a:r>
            <a:r>
              <a:rPr kumimoji="1" lang="en-US" sz="2000" b="1">
                <a:latin typeface="Helvetica" pitchFamily="34" charset="0"/>
              </a:rPr>
              <a:t>having</a:t>
            </a:r>
            <a:r>
              <a:rPr kumimoji="1" lang="en-US" sz="2000">
                <a:latin typeface="Helvetica" pitchFamily="34" charset="0"/>
              </a:rPr>
              <a:t> clause are applied after the </a:t>
            </a:r>
            <a:br>
              <a:rPr kumimoji="1" lang="en-US" sz="2000">
                <a:latin typeface="Helvetica" pitchFamily="34" charset="0"/>
              </a:rPr>
            </a:br>
            <a:r>
              <a:rPr kumimoji="1" lang="en-US" sz="2000">
                <a:latin typeface="Helvetica" pitchFamily="34" charset="0"/>
              </a:rPr>
              <a:t>           formation of groups whereas predicates in the </a:t>
            </a:r>
            <a:r>
              <a:rPr kumimoji="1" lang="en-US" sz="2000" b="1">
                <a:latin typeface="Helvetica" pitchFamily="34" charset="0"/>
              </a:rPr>
              <a:t>where</a:t>
            </a:r>
            <a:r>
              <a:rPr kumimoji="1" lang="en-US" sz="2000">
                <a:latin typeface="Helvetica" pitchFamily="34" charset="0"/>
              </a:rPr>
              <a:t> </a:t>
            </a:r>
            <a:br>
              <a:rPr kumimoji="1" lang="en-US" sz="2000">
                <a:latin typeface="Helvetica" pitchFamily="34" charset="0"/>
              </a:rPr>
            </a:br>
            <a:r>
              <a:rPr kumimoji="1" lang="en-US" sz="2000">
                <a:latin typeface="Helvetica" pitchFamily="34" charset="0"/>
              </a:rPr>
              <a:t>           clause are applied before forming groups</a:t>
            </a:r>
          </a:p>
          <a:p>
            <a:endParaRPr lang="en-US"/>
          </a:p>
        </p:txBody>
      </p:sp>
      <p:sp>
        <p:nvSpPr>
          <p:cNvPr id="43013" name="Text Box 5"/>
          <p:cNvSpPr txBox="1">
            <a:spLocks noChangeArrowheads="1"/>
          </p:cNvSpPr>
          <p:nvPr/>
        </p:nvSpPr>
        <p:spPr bwMode="auto">
          <a:xfrm>
            <a:off x="1563688" y="2014538"/>
            <a:ext cx="5616575" cy="13112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branch_name, </a:t>
            </a:r>
            <a:r>
              <a:rPr kumimoji="1" lang="en-US" sz="2000" b="1">
                <a:solidFill>
                  <a:srgbClr val="000099"/>
                </a:solidFill>
                <a:latin typeface="Helvetica" pitchFamily="34" charset="0"/>
              </a:rPr>
              <a:t>avg </a:t>
            </a:r>
            <a:r>
              <a:rPr kumimoji="1" lang="en-US" sz="2000" i="1">
                <a:solidFill>
                  <a:srgbClr val="000099"/>
                </a:solidFill>
                <a:latin typeface="Helvetica" pitchFamily="34" charset="0"/>
              </a:rPr>
              <a:t>(balance)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group by</a:t>
            </a:r>
            <a:r>
              <a:rPr kumimoji="1" lang="en-US" sz="2000" i="1">
                <a:solidFill>
                  <a:srgbClr val="000099"/>
                </a:solidFill>
                <a:latin typeface="Helvetica" pitchFamily="34" charset="0"/>
              </a:rPr>
              <a:t> 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C00000"/>
                </a:solidFill>
                <a:latin typeface="Helvetica" pitchFamily="34" charset="0"/>
              </a:rPr>
              <a:t>having</a:t>
            </a:r>
            <a:r>
              <a:rPr kumimoji="1" lang="en-US" sz="2000" b="1">
                <a:solidFill>
                  <a:srgbClr val="000099"/>
                </a:solidFill>
                <a:latin typeface="Helvetica" pitchFamily="34" charset="0"/>
              </a:rPr>
              <a:t> avg</a:t>
            </a:r>
            <a:r>
              <a:rPr kumimoji="1" lang="en-US" sz="2000" i="1">
                <a:solidFill>
                  <a:srgbClr val="000099"/>
                </a:solidFill>
                <a:latin typeface="Helvetica" pitchFamily="34" charset="0"/>
              </a:rPr>
              <a:t> (balance) &gt; 65</a:t>
            </a:r>
            <a:r>
              <a:rPr kumimoji="1" lang="en-US" sz="2000">
                <a:solidFill>
                  <a:srgbClr val="000099"/>
                </a:solidFill>
                <a:latin typeface="Helvetica" pitchFamily="34" charset="0"/>
              </a:rPr>
              <a:t>0</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06EAD7ED-A366-4F6F-9E4B-7EA231A9156A}" type="slidenum">
              <a:rPr lang="en-US" smtClean="0"/>
              <a:pPr/>
              <a:t>55</a:t>
            </a:fld>
            <a:endParaRPr lang="en-US" smtClean="0"/>
          </a:p>
        </p:txBody>
      </p:sp>
      <p:sp>
        <p:nvSpPr>
          <p:cNvPr id="164866" name="Rectangle 2"/>
          <p:cNvSpPr>
            <a:spLocks noGrp="1" noChangeArrowheads="1"/>
          </p:cNvSpPr>
          <p:nvPr>
            <p:ph type="title"/>
          </p:nvPr>
        </p:nvSpPr>
        <p:spPr/>
        <p:txBody>
          <a:bodyPr/>
          <a:lstStyle/>
          <a:p>
            <a:pPr>
              <a:defRPr/>
            </a:pPr>
            <a:r>
              <a:rPr lang="en-US" smtClean="0"/>
              <a:t>Use of     Having and Where</a:t>
            </a:r>
          </a:p>
        </p:txBody>
      </p:sp>
      <p:sp>
        <p:nvSpPr>
          <p:cNvPr id="28676" name="Rectangle 3"/>
          <p:cNvSpPr>
            <a:spLocks noGrp="1" noChangeArrowheads="1"/>
          </p:cNvSpPr>
          <p:nvPr>
            <p:ph type="body" idx="1"/>
          </p:nvPr>
        </p:nvSpPr>
        <p:spPr/>
        <p:txBody>
          <a:bodyPr/>
          <a:lstStyle/>
          <a:p>
            <a:r>
              <a:rPr lang="en-US" smtClean="0"/>
              <a:t>Find the average balance for each customer who lives in Harrison and has at least three accounts</a:t>
            </a:r>
          </a:p>
          <a:p>
            <a:endParaRPr lang="en-US" smtClean="0"/>
          </a:p>
          <a:p>
            <a:pPr>
              <a:buFont typeface="Monotype Sorts" charset="2"/>
              <a:buNone/>
            </a:pPr>
            <a:r>
              <a:rPr lang="en-US" b="1" smtClean="0"/>
              <a:t>	</a:t>
            </a:r>
            <a:r>
              <a:rPr lang="en-US" b="1" smtClean="0">
                <a:solidFill>
                  <a:srgbClr val="000099"/>
                </a:solidFill>
              </a:rPr>
              <a:t>select </a:t>
            </a:r>
            <a:r>
              <a:rPr lang="en-US" i="1" smtClean="0">
                <a:solidFill>
                  <a:srgbClr val="000099"/>
                </a:solidFill>
              </a:rPr>
              <a:t>depositor.customer_name</a:t>
            </a:r>
            <a:r>
              <a:rPr lang="en-US" smtClean="0">
                <a:solidFill>
                  <a:srgbClr val="000099"/>
                </a:solidFill>
              </a:rPr>
              <a:t>, </a:t>
            </a:r>
            <a:r>
              <a:rPr lang="en-US" b="1" smtClean="0">
                <a:solidFill>
                  <a:srgbClr val="000099"/>
                </a:solidFill>
              </a:rPr>
              <a:t>avg </a:t>
            </a:r>
            <a:r>
              <a:rPr lang="en-US" smtClean="0">
                <a:solidFill>
                  <a:srgbClr val="000099"/>
                </a:solidFill>
              </a:rPr>
              <a:t>(</a:t>
            </a:r>
            <a:r>
              <a:rPr lang="en-US" i="1" smtClean="0">
                <a:solidFill>
                  <a:srgbClr val="000099"/>
                </a:solidFill>
              </a:rPr>
              <a:t>balance</a:t>
            </a:r>
            <a:r>
              <a:rPr lang="en-US" smtClean="0">
                <a:solidFill>
                  <a:srgbClr val="000099"/>
                </a:solidFill>
              </a:rPr>
              <a:t>) </a:t>
            </a:r>
            <a:r>
              <a:rPr lang="en-US" b="1" smtClean="0">
                <a:solidFill>
                  <a:srgbClr val="000099"/>
                </a:solidFill>
              </a:rPr>
              <a:t>from </a:t>
            </a:r>
            <a:r>
              <a:rPr lang="en-US" i="1" smtClean="0">
                <a:solidFill>
                  <a:srgbClr val="000099"/>
                </a:solidFill>
              </a:rPr>
              <a:t>depositor, account, customer </a:t>
            </a:r>
          </a:p>
          <a:p>
            <a:pPr>
              <a:buFont typeface="Monotype Sorts" charset="2"/>
              <a:buNone/>
            </a:pPr>
            <a:r>
              <a:rPr lang="en-US" b="1" smtClean="0">
                <a:solidFill>
                  <a:srgbClr val="000099"/>
                </a:solidFill>
              </a:rPr>
              <a:t>	where </a:t>
            </a:r>
            <a:r>
              <a:rPr lang="en-US" i="1" smtClean="0">
                <a:solidFill>
                  <a:srgbClr val="000099"/>
                </a:solidFill>
              </a:rPr>
              <a:t>depositor.account_number </a:t>
            </a:r>
            <a:r>
              <a:rPr lang="en-US" smtClean="0">
                <a:solidFill>
                  <a:srgbClr val="000099"/>
                </a:solidFill>
              </a:rPr>
              <a:t>= </a:t>
            </a:r>
            <a:r>
              <a:rPr lang="en-US" i="1" smtClean="0">
                <a:solidFill>
                  <a:srgbClr val="000099"/>
                </a:solidFill>
              </a:rPr>
              <a:t>account.account_number </a:t>
            </a:r>
            <a:r>
              <a:rPr lang="en-US" b="1" smtClean="0">
                <a:solidFill>
                  <a:srgbClr val="000099"/>
                </a:solidFill>
              </a:rPr>
              <a:t>and </a:t>
            </a:r>
            <a:r>
              <a:rPr lang="en-US" i="1" smtClean="0">
                <a:solidFill>
                  <a:srgbClr val="000099"/>
                </a:solidFill>
              </a:rPr>
              <a:t>depositor.customer_name </a:t>
            </a:r>
            <a:r>
              <a:rPr lang="en-US" smtClean="0">
                <a:solidFill>
                  <a:srgbClr val="000099"/>
                </a:solidFill>
              </a:rPr>
              <a:t>= </a:t>
            </a:r>
            <a:r>
              <a:rPr lang="en-US" i="1" smtClean="0">
                <a:solidFill>
                  <a:srgbClr val="000099"/>
                </a:solidFill>
              </a:rPr>
              <a:t>customer.customer_name   </a:t>
            </a:r>
            <a:r>
              <a:rPr lang="en-US" b="1" smtClean="0">
                <a:solidFill>
                  <a:srgbClr val="000099"/>
                </a:solidFill>
              </a:rPr>
              <a:t>and </a:t>
            </a:r>
            <a:r>
              <a:rPr lang="en-US" i="1" smtClean="0">
                <a:solidFill>
                  <a:srgbClr val="000099"/>
                </a:solidFill>
              </a:rPr>
              <a:t>customer_city </a:t>
            </a:r>
            <a:r>
              <a:rPr lang="en-US" smtClean="0">
                <a:solidFill>
                  <a:srgbClr val="000099"/>
                </a:solidFill>
              </a:rPr>
              <a:t>= ’Harrison’</a:t>
            </a:r>
          </a:p>
          <a:p>
            <a:pPr>
              <a:buFont typeface="Monotype Sorts" charset="2"/>
              <a:buNone/>
            </a:pPr>
            <a:r>
              <a:rPr lang="en-US" b="1" smtClean="0">
                <a:solidFill>
                  <a:srgbClr val="000099"/>
                </a:solidFill>
              </a:rPr>
              <a:t>	group by </a:t>
            </a:r>
            <a:r>
              <a:rPr lang="en-US" i="1" smtClean="0">
                <a:solidFill>
                  <a:srgbClr val="000099"/>
                </a:solidFill>
              </a:rPr>
              <a:t>depositor.customer_name </a:t>
            </a:r>
          </a:p>
          <a:p>
            <a:pPr>
              <a:buFont typeface="Monotype Sorts" charset="2"/>
              <a:buNone/>
            </a:pPr>
            <a:r>
              <a:rPr lang="en-US" i="1" smtClean="0">
                <a:solidFill>
                  <a:srgbClr val="000099"/>
                </a:solidFill>
              </a:rPr>
              <a:t>	</a:t>
            </a:r>
            <a:r>
              <a:rPr lang="en-US" b="1" smtClean="0">
                <a:solidFill>
                  <a:srgbClr val="000099"/>
                </a:solidFill>
              </a:rPr>
              <a:t>having count </a:t>
            </a:r>
            <a:r>
              <a:rPr lang="en-US" smtClean="0">
                <a:solidFill>
                  <a:srgbClr val="000099"/>
                </a:solidFill>
              </a:rPr>
              <a:t>(</a:t>
            </a:r>
            <a:r>
              <a:rPr lang="en-US" b="1" smtClean="0">
                <a:solidFill>
                  <a:srgbClr val="000099"/>
                </a:solidFill>
              </a:rPr>
              <a:t>distinct </a:t>
            </a:r>
            <a:r>
              <a:rPr lang="en-US" i="1" smtClean="0">
                <a:solidFill>
                  <a:srgbClr val="000099"/>
                </a:solidFill>
              </a:rPr>
              <a:t>depositor.account_number</a:t>
            </a:r>
            <a:r>
              <a:rPr lang="en-US" smtClean="0">
                <a:solidFill>
                  <a:srgbClr val="000099"/>
                </a:solidFill>
              </a:rPr>
              <a:t>) </a:t>
            </a:r>
            <a:r>
              <a:rPr lang="en-US" i="1" smtClean="0">
                <a:solidFill>
                  <a:srgbClr val="000099"/>
                </a:solidFill>
              </a:rPr>
              <a:t>&gt;</a:t>
            </a:r>
            <a:r>
              <a:rPr lang="en-US" smtClean="0">
                <a:solidFill>
                  <a:srgbClr val="000099"/>
                </a:solidFill>
              </a:rPr>
              <a: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7" dur="500"/>
                                        <p:tgtEl>
                                          <p:spTgt spid="2867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6">
                                            <p:txEl>
                                              <p:pRg st="3" end="3"/>
                                            </p:txEl>
                                          </p:spTgt>
                                        </p:tgtEl>
                                        <p:attrNameLst>
                                          <p:attrName>style.visibility</p:attrName>
                                        </p:attrNameLst>
                                      </p:cBhvr>
                                      <p:to>
                                        <p:strVal val="visible"/>
                                      </p:to>
                                    </p:set>
                                    <p:animEffect transition="in" filter="blinds(horizontal)">
                                      <p:cBhvr>
                                        <p:cTn id="10" dur="500"/>
                                        <p:tgtEl>
                                          <p:spTgt spid="2867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animEffect transition="in" filter="blinds(horizontal)">
                                      <p:cBhvr>
                                        <p:cTn id="13" dur="500"/>
                                        <p:tgtEl>
                                          <p:spTgt spid="2867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blinds(horizontal)">
                                      <p:cBhvr>
                                        <p:cTn id="16" dur="500"/>
                                        <p:tgtEl>
                                          <p:spTgt spid="286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7030B165-94EA-47D9-8C52-58F99FB08AF4}" type="slidenum">
              <a:rPr lang="en-US" smtClean="0"/>
              <a:pPr/>
              <a:t>56</a:t>
            </a:fld>
            <a:endParaRPr lang="en-US" smtClean="0"/>
          </a:p>
        </p:txBody>
      </p:sp>
      <p:sp>
        <p:nvSpPr>
          <p:cNvPr id="45058" name="Rectangle 2"/>
          <p:cNvSpPr>
            <a:spLocks noGrp="1" noChangeArrowheads="1"/>
          </p:cNvSpPr>
          <p:nvPr>
            <p:ph type="title"/>
          </p:nvPr>
        </p:nvSpPr>
        <p:spPr/>
        <p:txBody>
          <a:bodyPr/>
          <a:lstStyle/>
          <a:p>
            <a:pPr>
              <a:defRPr/>
            </a:pPr>
            <a:r>
              <a:rPr lang="en-US" smtClean="0"/>
              <a:t>Null Values</a:t>
            </a:r>
          </a:p>
        </p:txBody>
      </p:sp>
      <p:sp>
        <p:nvSpPr>
          <p:cNvPr id="29700" name="Rectangle 3"/>
          <p:cNvSpPr>
            <a:spLocks noGrp="1" noChangeArrowheads="1"/>
          </p:cNvSpPr>
          <p:nvPr>
            <p:ph type="body" idx="1"/>
          </p:nvPr>
        </p:nvSpPr>
        <p:spPr>
          <a:xfrm>
            <a:off x="723900" y="1104900"/>
            <a:ext cx="7689850" cy="5003800"/>
          </a:xfrm>
        </p:spPr>
        <p:txBody>
          <a:bodyPr/>
          <a:lstStyle/>
          <a:p>
            <a:r>
              <a:rPr lang="en-US" smtClean="0"/>
              <a:t>It is possible for tuples to have a null value, denoted by </a:t>
            </a:r>
            <a:r>
              <a:rPr lang="en-US" i="1" smtClean="0"/>
              <a:t>null</a:t>
            </a:r>
            <a:r>
              <a:rPr lang="en-US" smtClean="0"/>
              <a:t>, for some of their attributes</a:t>
            </a:r>
          </a:p>
          <a:p>
            <a:r>
              <a:rPr lang="en-US" i="1" smtClean="0"/>
              <a:t>null</a:t>
            </a:r>
            <a:r>
              <a:rPr lang="en-US" smtClean="0"/>
              <a:t> signifies an </a:t>
            </a:r>
            <a:r>
              <a:rPr lang="en-US" smtClean="0">
                <a:solidFill>
                  <a:srgbClr val="000099"/>
                </a:solidFill>
              </a:rPr>
              <a:t>unknown</a:t>
            </a:r>
            <a:r>
              <a:rPr lang="en-US" smtClean="0"/>
              <a:t> value or that a </a:t>
            </a:r>
            <a:r>
              <a:rPr lang="en-US" smtClean="0">
                <a:solidFill>
                  <a:srgbClr val="000099"/>
                </a:solidFill>
              </a:rPr>
              <a:t>value does not exist</a:t>
            </a:r>
            <a:r>
              <a:rPr lang="en-US" smtClean="0"/>
              <a:t>.</a:t>
            </a:r>
          </a:p>
          <a:p>
            <a:r>
              <a:rPr lang="en-US" smtClean="0"/>
              <a:t>The predicate  </a:t>
            </a:r>
            <a:r>
              <a:rPr lang="en-US" b="1" smtClean="0">
                <a:solidFill>
                  <a:srgbClr val="000099"/>
                </a:solidFill>
              </a:rPr>
              <a:t>is null</a:t>
            </a:r>
            <a:r>
              <a:rPr lang="en-US" smtClean="0"/>
              <a:t> can be used to check for null values.</a:t>
            </a:r>
          </a:p>
          <a:p>
            <a:pPr lvl="1"/>
            <a:r>
              <a:rPr lang="en-US" sz="1800" smtClean="0"/>
              <a:t>E.g. Find all loan number which appear in the </a:t>
            </a:r>
            <a:r>
              <a:rPr lang="en-US" sz="1800" i="1" smtClean="0"/>
              <a:t>loan</a:t>
            </a:r>
            <a:r>
              <a:rPr lang="en-US" sz="1800" smtClean="0"/>
              <a:t> relation with null values for </a:t>
            </a:r>
            <a:r>
              <a:rPr lang="en-US" sz="1800" i="1" smtClean="0"/>
              <a:t>amount.</a:t>
            </a:r>
            <a:endParaRPr lang="en-US" sz="1800" smtClean="0"/>
          </a:p>
          <a:p>
            <a:pPr>
              <a:buFont typeface="Monotype Sorts" charset="2"/>
              <a:buNone/>
            </a:pPr>
            <a:r>
              <a:rPr lang="en-US" smtClean="0"/>
              <a:t>		</a:t>
            </a:r>
            <a:r>
              <a:rPr lang="en-US" b="1" smtClean="0">
                <a:solidFill>
                  <a:srgbClr val="000099"/>
                </a:solidFill>
              </a:rPr>
              <a:t>select</a:t>
            </a:r>
            <a:r>
              <a:rPr lang="en-US" i="1" smtClean="0">
                <a:solidFill>
                  <a:srgbClr val="000099"/>
                </a:solidFill>
              </a:rPr>
              <a:t> loan_number</a:t>
            </a:r>
            <a:br>
              <a:rPr lang="en-US" i="1" smtClean="0">
                <a:solidFill>
                  <a:srgbClr val="000099"/>
                </a:solidFill>
              </a:rPr>
            </a:br>
            <a:r>
              <a:rPr lang="en-US" i="1" smtClean="0">
                <a:solidFill>
                  <a:srgbClr val="000099"/>
                </a:solidFill>
              </a:rPr>
              <a:t>	</a:t>
            </a:r>
            <a:r>
              <a:rPr lang="en-US" b="1" smtClean="0">
                <a:solidFill>
                  <a:srgbClr val="000099"/>
                </a:solidFill>
              </a:rPr>
              <a:t>from</a:t>
            </a:r>
            <a:r>
              <a:rPr lang="en-US" i="1" smtClean="0">
                <a:solidFill>
                  <a:srgbClr val="000099"/>
                </a:solidFill>
              </a:rPr>
              <a:t> 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amount </a:t>
            </a:r>
            <a:r>
              <a:rPr lang="en-US" b="1" smtClean="0">
                <a:solidFill>
                  <a:srgbClr val="C00000"/>
                </a:solidFill>
              </a:rPr>
              <a:t>is null</a:t>
            </a:r>
            <a:endParaRPr lang="en-US" smtClean="0">
              <a:solidFill>
                <a:srgbClr val="C00000"/>
              </a:solidFill>
            </a:endParaRPr>
          </a:p>
          <a:p>
            <a:r>
              <a:rPr lang="en-US" smtClean="0"/>
              <a:t>The result of any arithmetic expression involving </a:t>
            </a:r>
            <a:r>
              <a:rPr lang="en-US" i="1" smtClean="0"/>
              <a:t>null</a:t>
            </a:r>
            <a:r>
              <a:rPr lang="en-US" smtClean="0"/>
              <a:t> is </a:t>
            </a:r>
            <a:r>
              <a:rPr lang="en-US" i="1" smtClean="0"/>
              <a:t>null</a:t>
            </a:r>
          </a:p>
          <a:p>
            <a:pPr lvl="1"/>
            <a:r>
              <a:rPr lang="en-US" sz="1800" smtClean="0"/>
              <a:t>E.g.  5 + null  returns null</a:t>
            </a:r>
          </a:p>
          <a:p>
            <a:r>
              <a:rPr lang="en-US" smtClean="0"/>
              <a:t>However, aggregate functions simply ignore nulls</a:t>
            </a:r>
          </a:p>
          <a:p>
            <a:pPr lvl="1"/>
            <a:r>
              <a:rPr lang="en-US" sz="1800" smtClean="0"/>
              <a:t>more on this shortly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D0FCBB34-03F6-4482-BADE-66E552D877A0}" type="slidenum">
              <a:rPr lang="en-US" smtClean="0"/>
              <a:pPr/>
              <a:t>57</a:t>
            </a:fld>
            <a:endParaRPr lang="en-US" smtClean="0"/>
          </a:p>
        </p:txBody>
      </p:sp>
      <p:sp>
        <p:nvSpPr>
          <p:cNvPr id="49154" name="Rectangle 2"/>
          <p:cNvSpPr>
            <a:spLocks noGrp="1" noChangeArrowheads="1"/>
          </p:cNvSpPr>
          <p:nvPr>
            <p:ph type="title"/>
          </p:nvPr>
        </p:nvSpPr>
        <p:spPr/>
        <p:txBody>
          <a:bodyPr/>
          <a:lstStyle/>
          <a:p>
            <a:pPr>
              <a:defRPr/>
            </a:pPr>
            <a:r>
              <a:rPr lang="en-US" smtClean="0"/>
              <a:t>Nested Subqueries</a:t>
            </a:r>
          </a:p>
        </p:txBody>
      </p:sp>
      <p:sp>
        <p:nvSpPr>
          <p:cNvPr id="32772" name="Rectangle 3"/>
          <p:cNvSpPr>
            <a:spLocks noGrp="1" noChangeArrowheads="1"/>
          </p:cNvSpPr>
          <p:nvPr>
            <p:ph type="body" idx="1"/>
          </p:nvPr>
        </p:nvSpPr>
        <p:spPr/>
        <p:txBody>
          <a:bodyPr/>
          <a:lstStyle/>
          <a:p>
            <a:r>
              <a:rPr lang="en-US" smtClean="0"/>
              <a:t>SQL provides a mechanism for the nesting of subqueries.</a:t>
            </a:r>
          </a:p>
          <a:p>
            <a:endParaRPr lang="en-US" smtClean="0"/>
          </a:p>
          <a:p>
            <a:r>
              <a:rPr lang="en-US" smtClean="0"/>
              <a:t>A subquery is a </a:t>
            </a:r>
            <a:r>
              <a:rPr lang="en-US" b="1" smtClean="0"/>
              <a:t>select-from-where</a:t>
            </a:r>
            <a:r>
              <a:rPr lang="en-US" smtClean="0"/>
              <a:t> expression that is nested within another query.</a:t>
            </a:r>
          </a:p>
          <a:p>
            <a:endParaRPr lang="en-US" smtClean="0"/>
          </a:p>
          <a:p>
            <a:r>
              <a:rPr lang="en-US" smtClean="0"/>
              <a:t>A common use of subqueries is to perform tests for set membership, set comparisons, and determine cardinality.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63F4E2DF-08D1-4760-88EF-2FB9E1AAAFFC}" type="slidenum">
              <a:rPr lang="en-US" smtClean="0"/>
              <a:pPr/>
              <a:t>58</a:t>
            </a:fld>
            <a:endParaRPr lang="en-US" smtClean="0"/>
          </a:p>
        </p:txBody>
      </p:sp>
      <p:sp>
        <p:nvSpPr>
          <p:cNvPr id="53250" name="Rectangle 2"/>
          <p:cNvSpPr>
            <a:spLocks noGrp="1" noChangeArrowheads="1"/>
          </p:cNvSpPr>
          <p:nvPr>
            <p:ph type="title"/>
          </p:nvPr>
        </p:nvSpPr>
        <p:spPr/>
        <p:txBody>
          <a:bodyPr/>
          <a:lstStyle/>
          <a:p>
            <a:pPr>
              <a:defRPr/>
            </a:pPr>
            <a:r>
              <a:rPr lang="en-US" dirty="0" smtClean="0"/>
              <a:t>Set Membership - Example Query</a:t>
            </a:r>
          </a:p>
        </p:txBody>
      </p:sp>
      <p:sp>
        <p:nvSpPr>
          <p:cNvPr id="33796" name="Rectangle 3"/>
          <p:cNvSpPr>
            <a:spLocks noGrp="1" noChangeArrowheads="1"/>
          </p:cNvSpPr>
          <p:nvPr>
            <p:ph type="body" idx="1"/>
          </p:nvPr>
        </p:nvSpPr>
        <p:spPr>
          <a:xfrm>
            <a:off x="571500" y="1114425"/>
            <a:ext cx="7848600" cy="912813"/>
          </a:xfrm>
        </p:spPr>
        <p:txBody>
          <a:bodyPr/>
          <a:lstStyle/>
          <a:p>
            <a:pPr>
              <a:tabLst>
                <a:tab pos="1027113" algn="l"/>
              </a:tabLst>
            </a:pPr>
            <a:r>
              <a:rPr lang="en-US" smtClean="0"/>
              <a:t>Find all customers who have both an account and a loan at the bank.</a:t>
            </a:r>
          </a:p>
          <a:p>
            <a:pPr>
              <a:tabLst>
                <a:tab pos="1027113" algn="l"/>
              </a:tabLst>
            </a:pPr>
            <a:endParaRPr lang="en-US" smtClean="0"/>
          </a:p>
        </p:txBody>
      </p:sp>
      <p:sp>
        <p:nvSpPr>
          <p:cNvPr id="53253" name="Text Box 5"/>
          <p:cNvSpPr txBox="1">
            <a:spLocks noChangeArrowheads="1"/>
          </p:cNvSpPr>
          <p:nvPr/>
        </p:nvSpPr>
        <p:spPr bwMode="auto">
          <a:xfrm>
            <a:off x="1446213" y="2085975"/>
            <a:ext cx="6594475" cy="1846263"/>
          </a:xfrm>
          <a:prstGeom prst="rect">
            <a:avLst/>
          </a:prstGeom>
          <a:noFill/>
          <a:ln w="9525">
            <a:noFill/>
            <a:miter lim="800000"/>
            <a:headEnd/>
            <a:tailEnd/>
          </a:ln>
        </p:spPr>
        <p:txBody>
          <a:bodyPr>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Intersect</a:t>
            </a:r>
          </a:p>
          <a:p>
            <a:pPr indent="174625">
              <a:spcBef>
                <a:spcPct val="35000"/>
              </a:spcBef>
              <a:buClr>
                <a:schemeClr val="tx2"/>
              </a:buClr>
              <a:buSzPct val="90000"/>
              <a:buFont typeface="Arial" pitchFamily="34" charset="0"/>
              <a:buChar char="•"/>
              <a:defRPr/>
            </a:pPr>
            <a:endParaRPr kumimoji="1" lang="en-US" sz="2000" b="1" dirty="0">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depositor</a:t>
            </a:r>
            <a:r>
              <a:rPr kumimoji="1" lang="en-US" sz="2000" dirty="0">
                <a:solidFill>
                  <a:srgbClr val="000099"/>
                </a:solidFill>
                <a:latin typeface="Helvetica" pitchFamily="34" charset="0"/>
              </a:rPr>
              <a:t/>
            </a:r>
            <a:br>
              <a:rPr kumimoji="1" lang="en-US" sz="2000" dirty="0">
                <a:solidFill>
                  <a:srgbClr val="000099"/>
                </a:solidFill>
                <a:latin typeface="Helvetica" pitchFamily="34" charset="0"/>
              </a:rPr>
            </a:br>
            <a:r>
              <a:rPr kumimoji="1" lang="en-US" sz="2000" dirty="0">
                <a:solidFill>
                  <a:srgbClr val="000099"/>
                </a:solidFill>
                <a:latin typeface="Helvetica" pitchFamily="34" charset="0"/>
              </a:rPr>
              <a:t>	</a:t>
            </a:r>
            <a:r>
              <a:rPr kumimoji="1" lang="en-US" sz="2000" b="1" dirty="0">
                <a:solidFill>
                  <a:srgbClr val="000099"/>
                </a:solidFill>
                <a:latin typeface="Helvetica" pitchFamily="34" charset="0"/>
              </a:rPr>
              <a:t>intersect</a:t>
            </a:r>
            <a:br>
              <a:rPr kumimoji="1" lang="en-US" sz="2000" b="1" dirty="0">
                <a:solidFill>
                  <a:srgbClr val="000099"/>
                </a:solidFill>
                <a:latin typeface="Helvetica" pitchFamily="34" charset="0"/>
              </a:rPr>
            </a:br>
            <a:r>
              <a:rPr kumimoji="1" lang="en-US" sz="2000" b="1" dirty="0">
                <a:solidFill>
                  <a:srgbClr val="000099"/>
                </a:solidFill>
                <a:latin typeface="Helvetica" pitchFamily="34" charset="0"/>
              </a:rPr>
              <a:t>	(select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i="1" dirty="0">
                <a:solidFill>
                  <a:srgbClr val="000099"/>
                </a:solidFill>
                <a:latin typeface="Helvetica" pitchFamily="34" charset="0"/>
              </a:rPr>
              <a:t> borrower)</a:t>
            </a:r>
            <a:endParaRPr lang="en-US" sz="2000" dirty="0">
              <a:solidFill>
                <a:srgbClr val="000099"/>
              </a:solidFill>
            </a:endParaRPr>
          </a:p>
        </p:txBody>
      </p:sp>
      <p:sp>
        <p:nvSpPr>
          <p:cNvPr id="53254" name="Text Box 6"/>
          <p:cNvSpPr txBox="1">
            <a:spLocks noChangeArrowheads="1"/>
          </p:cNvSpPr>
          <p:nvPr/>
        </p:nvSpPr>
        <p:spPr bwMode="auto">
          <a:xfrm>
            <a:off x="1433513" y="4368800"/>
            <a:ext cx="6843712" cy="2154238"/>
          </a:xfrm>
          <a:prstGeom prst="rect">
            <a:avLst/>
          </a:prstGeom>
          <a:noFill/>
          <a:ln w="9525">
            <a:noFill/>
            <a:miter lim="800000"/>
            <a:headEnd/>
            <a:tailEnd/>
          </a:ln>
        </p:spPr>
        <p:txBody>
          <a:bodyPr>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Set Membership - </a:t>
            </a:r>
            <a:r>
              <a:rPr kumimoji="1" lang="en-US" sz="2000" b="1" dirty="0">
                <a:solidFill>
                  <a:srgbClr val="C00000"/>
                </a:solidFill>
                <a:latin typeface="Helvetica" pitchFamily="34" charset="0"/>
              </a:rPr>
              <a:t>IN</a:t>
            </a:r>
          </a:p>
          <a:p>
            <a:pPr indent="174625">
              <a:spcBef>
                <a:spcPct val="35000"/>
              </a:spcBef>
              <a:buClr>
                <a:schemeClr val="tx2"/>
              </a:buClr>
              <a:buSzPct val="90000"/>
              <a:buFont typeface="Arial" pitchFamily="34" charset="0"/>
              <a:buChar char="•"/>
              <a:defRPr/>
            </a:pPr>
            <a:endParaRPr kumimoji="1" lang="en-US" sz="2000" b="1" dirty="0">
              <a:solidFill>
                <a:srgbClr val="000099"/>
              </a:solidFill>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 distinct</a:t>
            </a:r>
            <a:r>
              <a:rPr kumimoji="1" lang="en-US" sz="2000" i="1"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where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C00000"/>
                </a:solidFill>
                <a:latin typeface="Helvetica" pitchFamily="34" charset="0"/>
              </a:rPr>
              <a:t>in</a:t>
            </a:r>
            <a:r>
              <a:rPr kumimoji="1" lang="en-US" sz="2000" b="1" dirty="0">
                <a:solidFill>
                  <a:srgbClr val="000099"/>
                </a:solidFill>
                <a:latin typeface="Helvetica" pitchFamily="34" charset="0"/>
              </a:rPr>
              <a:t> (select</a:t>
            </a:r>
            <a:r>
              <a:rPr kumimoji="1" lang="en-US" sz="2000" i="1"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b="1" i="1" dirty="0">
                <a:solidFill>
                  <a:srgbClr val="000099"/>
                </a:solidFill>
                <a:latin typeface="Helvetica" pitchFamily="34" charset="0"/>
              </a:rPr>
              <a:t> </a:t>
            </a:r>
            <a:r>
              <a:rPr kumimoji="1" lang="en-US" sz="2000" dirty="0">
                <a:solidFill>
                  <a:srgbClr val="000099"/>
                </a:solidFill>
                <a:latin typeface="Helvetica" pitchFamily="34" charset="0"/>
              </a:rPr>
              <a:t>depositor)</a:t>
            </a:r>
            <a:endParaRPr 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9D19D07D-7CD4-4946-B7C6-4C62A0FE13E0}" type="slidenum">
              <a:rPr lang="en-US" smtClean="0"/>
              <a:pPr/>
              <a:t>59</a:t>
            </a:fld>
            <a:endParaRPr lang="en-US" smtClean="0"/>
          </a:p>
        </p:txBody>
      </p:sp>
      <p:sp>
        <p:nvSpPr>
          <p:cNvPr id="53250" name="Rectangle 2"/>
          <p:cNvSpPr>
            <a:spLocks noGrp="1" noChangeArrowheads="1"/>
          </p:cNvSpPr>
          <p:nvPr>
            <p:ph type="title"/>
          </p:nvPr>
        </p:nvSpPr>
        <p:spPr/>
        <p:txBody>
          <a:bodyPr/>
          <a:lstStyle/>
          <a:p>
            <a:pPr>
              <a:defRPr/>
            </a:pPr>
            <a:r>
              <a:rPr lang="en-US" dirty="0" smtClean="0"/>
              <a:t>Set Membership - Example Query</a:t>
            </a:r>
          </a:p>
        </p:txBody>
      </p:sp>
      <p:sp>
        <p:nvSpPr>
          <p:cNvPr id="34820" name="Rectangle 3"/>
          <p:cNvSpPr>
            <a:spLocks noGrp="1" noChangeArrowheads="1"/>
          </p:cNvSpPr>
          <p:nvPr>
            <p:ph type="body" idx="1"/>
          </p:nvPr>
        </p:nvSpPr>
        <p:spPr>
          <a:xfrm>
            <a:off x="571500" y="1114425"/>
            <a:ext cx="7848600" cy="912813"/>
          </a:xfrm>
        </p:spPr>
        <p:txBody>
          <a:bodyPr/>
          <a:lstStyle/>
          <a:p>
            <a:pPr>
              <a:tabLst>
                <a:tab pos="1027113" algn="l"/>
              </a:tabLst>
            </a:pPr>
            <a:r>
              <a:rPr lang="en-US" smtClean="0"/>
              <a:t> Find all customers who have a loan at the bank but do not have </a:t>
            </a:r>
            <a:br>
              <a:rPr lang="en-US" smtClean="0"/>
            </a:br>
            <a:r>
              <a:rPr lang="en-US" smtClean="0"/>
              <a:t>an account at the bank</a:t>
            </a:r>
          </a:p>
        </p:txBody>
      </p:sp>
      <p:sp>
        <p:nvSpPr>
          <p:cNvPr id="53253" name="Text Box 5"/>
          <p:cNvSpPr txBox="1">
            <a:spLocks noChangeArrowheads="1"/>
          </p:cNvSpPr>
          <p:nvPr/>
        </p:nvSpPr>
        <p:spPr bwMode="auto">
          <a:xfrm>
            <a:off x="1460500" y="4148138"/>
            <a:ext cx="7313613" cy="2154237"/>
          </a:xfrm>
          <a:prstGeom prst="rect">
            <a:avLst/>
          </a:prstGeom>
          <a:noFill/>
          <a:ln w="9525">
            <a:noFill/>
            <a:miter lim="800000"/>
            <a:headEnd/>
            <a:tailEnd/>
          </a:ln>
        </p:spPr>
        <p:txBody>
          <a:bodyPr wrap="none">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Set Membership – </a:t>
            </a:r>
            <a:r>
              <a:rPr kumimoji="1" lang="en-US" sz="2000" b="1" dirty="0">
                <a:solidFill>
                  <a:srgbClr val="C00000"/>
                </a:solidFill>
                <a:latin typeface="Helvetica" pitchFamily="34" charset="0"/>
              </a:rPr>
              <a:t>NOT IN</a:t>
            </a:r>
          </a:p>
          <a:p>
            <a:pPr indent="174625">
              <a:spcBef>
                <a:spcPct val="35000"/>
              </a:spcBef>
              <a:buClr>
                <a:schemeClr val="tx2"/>
              </a:buClr>
              <a:buSzPct val="90000"/>
              <a:buFont typeface="Arial" pitchFamily="34" charset="0"/>
              <a:buChar char="•"/>
              <a:defRPr/>
            </a:pPr>
            <a:endParaRPr kumimoji="1" lang="en-US" sz="2000" b="1" dirty="0">
              <a:solidFill>
                <a:srgbClr val="C00000"/>
              </a:solidFill>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 distinct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where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C00000"/>
                </a:solidFill>
                <a:latin typeface="Helvetica" pitchFamily="34" charset="0"/>
              </a:rPr>
              <a:t>not in</a:t>
            </a:r>
            <a:r>
              <a:rPr kumimoji="1" lang="en-US" sz="2000" b="1" dirty="0">
                <a:solidFill>
                  <a:srgbClr val="000099"/>
                </a:solidFill>
                <a:latin typeface="Helvetica" pitchFamily="34" charset="0"/>
              </a:rPr>
              <a:t> (select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depositor)</a:t>
            </a:r>
            <a:endParaRPr lang="en-US" dirty="0">
              <a:solidFill>
                <a:srgbClr val="000099"/>
              </a:solidFill>
            </a:endParaRPr>
          </a:p>
        </p:txBody>
      </p:sp>
      <p:sp>
        <p:nvSpPr>
          <p:cNvPr id="53254" name="Text Box 6"/>
          <p:cNvSpPr txBox="1">
            <a:spLocks noChangeArrowheads="1"/>
          </p:cNvSpPr>
          <p:nvPr/>
        </p:nvSpPr>
        <p:spPr bwMode="auto">
          <a:xfrm>
            <a:off x="1563688" y="1943100"/>
            <a:ext cx="5676900" cy="1724025"/>
          </a:xfrm>
          <a:prstGeom prst="rect">
            <a:avLst/>
          </a:prstGeom>
          <a:noFill/>
          <a:ln w="9525">
            <a:noFill/>
            <a:miter lim="800000"/>
            <a:headEnd/>
            <a:tailEnd/>
          </a:ln>
        </p:spPr>
        <p:txBody>
          <a:bodyPr wrap="none">
            <a:spAutoFit/>
          </a:bodyPr>
          <a:lstStyle/>
          <a:p>
            <a:pPr indent="174625">
              <a:lnSpc>
                <a:spcPct val="90000"/>
              </a:lnSpc>
              <a:spcBef>
                <a:spcPct val="35000"/>
              </a:spcBef>
              <a:buClr>
                <a:schemeClr val="tx2"/>
              </a:buClr>
              <a:buSzPct val="90000"/>
              <a:buFont typeface="Arial" pitchFamily="34" charset="0"/>
              <a:buChar char="•"/>
              <a:defRPr/>
            </a:pPr>
            <a:r>
              <a:rPr kumimoji="1" lang="en-US" sz="2000" b="1" dirty="0">
                <a:latin typeface="Helvetica" pitchFamily="34" charset="0"/>
              </a:rPr>
              <a:t>Using Except</a:t>
            </a:r>
          </a:p>
          <a:p>
            <a:pPr>
              <a:lnSpc>
                <a:spcPct val="90000"/>
              </a:lnSpc>
              <a:spcBef>
                <a:spcPct val="35000"/>
              </a:spcBef>
              <a:buClr>
                <a:schemeClr val="tx2"/>
              </a:buClr>
              <a:buSzPct val="90000"/>
              <a:buFont typeface="Monotype Sorts" charset="2"/>
              <a:buNone/>
              <a:defRPr/>
            </a:pPr>
            <a:endParaRPr kumimoji="1" lang="en-US" sz="2000" b="1" dirty="0">
              <a:solidFill>
                <a:srgbClr val="000099"/>
              </a:solidFill>
              <a:latin typeface="Helvetica" pitchFamily="34" charset="0"/>
            </a:endParaRPr>
          </a:p>
          <a:p>
            <a:pPr>
              <a:lnSpc>
                <a:spcPct val="90000"/>
              </a:lnSpc>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r>
              <a:rPr kumimoji="1" lang="en-US" sz="2000" dirty="0">
                <a:solidFill>
                  <a:srgbClr val="000099"/>
                </a:solidFill>
                <a:latin typeface="Helvetica" pitchFamily="34" charset="0"/>
              </a:rPr>
              <a:t/>
            </a:r>
            <a:br>
              <a:rPr kumimoji="1" lang="en-US" sz="2000" dirty="0">
                <a:solidFill>
                  <a:srgbClr val="000099"/>
                </a:solidFill>
                <a:latin typeface="Helvetica" pitchFamily="34" charset="0"/>
              </a:rPr>
            </a:br>
            <a:r>
              <a:rPr kumimoji="1" lang="en-US" sz="2000" dirty="0">
                <a:solidFill>
                  <a:srgbClr val="000099"/>
                </a:solidFill>
                <a:latin typeface="Helvetica" pitchFamily="34" charset="0"/>
              </a:rPr>
              <a:t>	</a:t>
            </a:r>
            <a:r>
              <a:rPr kumimoji="1" lang="en-US" sz="2000" b="1" dirty="0">
                <a:solidFill>
                  <a:srgbClr val="000099"/>
                </a:solidFill>
                <a:latin typeface="Helvetica" pitchFamily="34" charset="0"/>
              </a:rPr>
              <a:t>except</a:t>
            </a:r>
            <a:br>
              <a:rPr kumimoji="1" lang="en-US" sz="2000" b="1" dirty="0">
                <a:solidFill>
                  <a:srgbClr val="000099"/>
                </a:solidFill>
                <a:latin typeface="Helvetica" pitchFamily="34" charset="0"/>
              </a:rPr>
            </a:br>
            <a:r>
              <a:rPr kumimoji="1" lang="en-US" sz="2000" b="1" dirty="0">
                <a:solidFill>
                  <a:srgbClr val="000099"/>
                </a:solidFill>
                <a:latin typeface="Helvetica" pitchFamily="34" charset="0"/>
              </a:rPr>
              <a:t>	(select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i="1" dirty="0">
                <a:solidFill>
                  <a:srgbClr val="000099"/>
                </a:solidFill>
                <a:latin typeface="Helvetica" pitchFamily="34" charset="0"/>
              </a:rPr>
              <a:t> depositor)</a:t>
            </a:r>
            <a:endParaRPr kumimoji="1" lang="en-US" sz="2000" dirty="0">
              <a:solidFill>
                <a:srgbClr val="000099"/>
              </a:solidFill>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50938" y="214313"/>
            <a:ext cx="7793037" cy="1162050"/>
          </a:xfrm>
        </p:spPr>
        <p:txBody>
          <a:bodyPr/>
          <a:lstStyle/>
          <a:p>
            <a:pPr eaLnBrk="1" hangingPunct="1">
              <a:defRPr/>
            </a:pPr>
            <a:r>
              <a:rPr lang="da-DK" sz="3600" smtClean="0"/>
              <a:t>Database Modeling using Entity -Relationship Model</a:t>
            </a:r>
            <a:endParaRPr lang="en-US" sz="3600" smtClean="0"/>
          </a:p>
        </p:txBody>
      </p:sp>
      <p:sp>
        <p:nvSpPr>
          <p:cNvPr id="14339" name="Rectangle 3"/>
          <p:cNvSpPr>
            <a:spLocks noGrp="1" noChangeArrowheads="1"/>
          </p:cNvSpPr>
          <p:nvPr>
            <p:ph type="body" idx="1"/>
          </p:nvPr>
        </p:nvSpPr>
        <p:spPr>
          <a:xfrm>
            <a:off x="642910" y="1071546"/>
            <a:ext cx="7848600" cy="4819650"/>
          </a:xfrm>
        </p:spPr>
        <p:txBody>
          <a:bodyPr/>
          <a:lstStyle/>
          <a:p>
            <a:pPr eaLnBrk="1" hangingPunct="1">
              <a:lnSpc>
                <a:spcPct val="90000"/>
              </a:lnSpc>
            </a:pPr>
            <a:r>
              <a:rPr lang="en-US" sz="2400" dirty="0" smtClean="0"/>
              <a:t>Entity Sets</a:t>
            </a:r>
          </a:p>
          <a:p>
            <a:pPr eaLnBrk="1" hangingPunct="1">
              <a:lnSpc>
                <a:spcPct val="90000"/>
              </a:lnSpc>
            </a:pPr>
            <a:r>
              <a:rPr lang="en-US" sz="2400" dirty="0" smtClean="0"/>
              <a:t>Relationship Sets</a:t>
            </a:r>
          </a:p>
          <a:p>
            <a:pPr eaLnBrk="1" hangingPunct="1">
              <a:lnSpc>
                <a:spcPct val="90000"/>
              </a:lnSpc>
            </a:pPr>
            <a:r>
              <a:rPr lang="en-US" sz="2400" dirty="0" smtClean="0"/>
              <a:t>Mapping Constraints </a:t>
            </a:r>
          </a:p>
          <a:p>
            <a:pPr eaLnBrk="1" hangingPunct="1">
              <a:lnSpc>
                <a:spcPct val="90000"/>
              </a:lnSpc>
            </a:pPr>
            <a:r>
              <a:rPr lang="en-US" sz="2400" dirty="0" smtClean="0"/>
              <a:t>Keys</a:t>
            </a:r>
          </a:p>
          <a:p>
            <a:pPr eaLnBrk="1" hangingPunct="1">
              <a:lnSpc>
                <a:spcPct val="90000"/>
              </a:lnSpc>
            </a:pPr>
            <a:r>
              <a:rPr lang="en-US" sz="2400" dirty="0" smtClean="0"/>
              <a:t>E-R Diagram</a:t>
            </a:r>
          </a:p>
          <a:p>
            <a:pPr eaLnBrk="1" hangingPunct="1">
              <a:lnSpc>
                <a:spcPct val="90000"/>
              </a:lnSpc>
            </a:pPr>
            <a:r>
              <a:rPr lang="en-US" sz="2400" dirty="0" smtClean="0"/>
              <a:t>Design Issues </a:t>
            </a:r>
          </a:p>
          <a:p>
            <a:pPr eaLnBrk="1" hangingPunct="1">
              <a:lnSpc>
                <a:spcPct val="90000"/>
              </a:lnSpc>
            </a:pPr>
            <a:r>
              <a:rPr lang="en-US" sz="2400" dirty="0" smtClean="0"/>
              <a:t>Extended E-R Features</a:t>
            </a:r>
          </a:p>
          <a:p>
            <a:pPr eaLnBrk="1" hangingPunct="1">
              <a:lnSpc>
                <a:spcPct val="90000"/>
              </a:lnSpc>
            </a:pPr>
            <a:r>
              <a:rPr lang="en-US" sz="2400" dirty="0" smtClean="0"/>
              <a:t>Specialization</a:t>
            </a:r>
          </a:p>
          <a:p>
            <a:pPr eaLnBrk="1" hangingPunct="1">
              <a:lnSpc>
                <a:spcPct val="90000"/>
              </a:lnSpc>
            </a:pPr>
            <a:r>
              <a:rPr lang="en-US" sz="2400" dirty="0" smtClean="0"/>
              <a:t>Generalization</a:t>
            </a:r>
          </a:p>
          <a:p>
            <a:pPr eaLnBrk="1" hangingPunct="1">
              <a:lnSpc>
                <a:spcPct val="90000"/>
              </a:lnSpc>
            </a:pPr>
            <a:r>
              <a:rPr lang="en-US" sz="2400" dirty="0" smtClean="0"/>
              <a:t>Aggregation</a:t>
            </a:r>
          </a:p>
          <a:p>
            <a:pPr eaLnBrk="1" hangingPunct="1">
              <a:lnSpc>
                <a:spcPct val="90000"/>
              </a:lnSpc>
            </a:pPr>
            <a:r>
              <a:rPr lang="en-US" sz="2400" dirty="0" smtClean="0"/>
              <a:t>Design of an E-R Database Schema</a:t>
            </a:r>
          </a:p>
          <a:p>
            <a:pPr eaLnBrk="1" hangingPunct="1">
              <a:lnSpc>
                <a:spcPct val="90000"/>
              </a:lnSpc>
            </a:pPr>
            <a:r>
              <a:rPr lang="en-US" sz="2400" dirty="0" smtClean="0"/>
              <a:t>Reduction of an E-R Schema to Tables</a:t>
            </a:r>
          </a:p>
        </p:txBody>
      </p:sp>
      <p:sp>
        <p:nvSpPr>
          <p:cNvPr id="143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8B4140-4A51-4DBF-9BA4-F95D093F802F}" type="slidenum">
              <a:rPr lang="en-US" sz="1400"/>
              <a:pPr algn="r" eaLnBrk="1" hangingPunct="1"/>
              <a:t>6</a:t>
            </a:fld>
            <a:endParaRPr lang="en-US" sz="1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F7D5E2A2-2C81-4AC2-B98B-F58CDE97839D}" type="slidenum">
              <a:rPr lang="en-US" smtClean="0"/>
              <a:pPr/>
              <a:t>60</a:t>
            </a:fld>
            <a:endParaRPr lang="en-US" smtClean="0"/>
          </a:p>
        </p:txBody>
      </p:sp>
      <p:sp>
        <p:nvSpPr>
          <p:cNvPr id="55298" name="Rectangle 2"/>
          <p:cNvSpPr>
            <a:spLocks noGrp="1" noChangeArrowheads="1"/>
          </p:cNvSpPr>
          <p:nvPr>
            <p:ph type="title"/>
          </p:nvPr>
        </p:nvSpPr>
        <p:spPr/>
        <p:txBody>
          <a:bodyPr/>
          <a:lstStyle/>
          <a:p>
            <a:pPr>
              <a:defRPr/>
            </a:pPr>
            <a:r>
              <a:rPr lang="en-US" dirty="0" smtClean="0"/>
              <a:t>Set Membership - Example Query</a:t>
            </a:r>
          </a:p>
        </p:txBody>
      </p:sp>
      <p:sp>
        <p:nvSpPr>
          <p:cNvPr id="36868" name="Rectangle 3"/>
          <p:cNvSpPr>
            <a:spLocks noGrp="1" noChangeArrowheads="1"/>
          </p:cNvSpPr>
          <p:nvPr>
            <p:ph type="body" idx="1"/>
          </p:nvPr>
        </p:nvSpPr>
        <p:spPr>
          <a:xfrm>
            <a:off x="571500" y="1114425"/>
            <a:ext cx="7848600" cy="755650"/>
          </a:xfrm>
        </p:spPr>
        <p:txBody>
          <a:bodyPr/>
          <a:lstStyle/>
          <a:p>
            <a:pPr defTabSz="915988">
              <a:tabLst>
                <a:tab pos="684213" algn="l"/>
                <a:tab pos="1250950" algn="l"/>
              </a:tabLst>
            </a:pPr>
            <a:r>
              <a:rPr lang="en-US" smtClean="0"/>
              <a:t>Find all customers who have both an account and a loan at the Perryridge branch</a:t>
            </a:r>
            <a:endParaRPr lang="en-US" i="1" smtClean="0"/>
          </a:p>
        </p:txBody>
      </p:sp>
      <p:sp>
        <p:nvSpPr>
          <p:cNvPr id="36869" name="Text Box 4"/>
          <p:cNvSpPr txBox="1">
            <a:spLocks noChangeArrowheads="1"/>
          </p:cNvSpPr>
          <p:nvPr/>
        </p:nvSpPr>
        <p:spPr bwMode="auto">
          <a:xfrm>
            <a:off x="636588" y="5086350"/>
            <a:ext cx="8056562" cy="3968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dirty="0">
                <a:solidFill>
                  <a:schemeClr val="tx2"/>
                </a:solidFill>
                <a:latin typeface="Helvetica" pitchFamily="34" charset="0"/>
              </a:rPr>
              <a:t>  </a:t>
            </a:r>
            <a:r>
              <a:rPr kumimoji="1" lang="en-US" sz="2000" dirty="0">
                <a:latin typeface="Helvetica" pitchFamily="34" charset="0"/>
                <a:hlinkClick r:id="rId3" action="ppaction://hlinksldjump"/>
              </a:rPr>
              <a:t>(Schema used in this example)</a:t>
            </a:r>
            <a:endParaRPr lang="en-US" dirty="0"/>
          </a:p>
        </p:txBody>
      </p:sp>
      <p:sp>
        <p:nvSpPr>
          <p:cNvPr id="55301" name="Text Box 5"/>
          <p:cNvSpPr txBox="1">
            <a:spLocks noChangeArrowheads="1"/>
          </p:cNvSpPr>
          <p:nvPr/>
        </p:nvSpPr>
        <p:spPr bwMode="auto">
          <a:xfrm>
            <a:off x="1271588" y="2043113"/>
            <a:ext cx="7312025" cy="28352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borrower.loan_number = loan.loan_number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customer_name) </a:t>
            </a:r>
            <a:r>
              <a:rPr kumimoji="1" lang="en-US" sz="2000" b="1">
                <a:solidFill>
                  <a:srgbClr val="C00000"/>
                </a:solidFill>
                <a:latin typeface="Helvetica" pitchFamily="34" charset="0"/>
              </a:rPr>
              <a:t>in</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branch_name, 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depositor.account_number = </a:t>
            </a:r>
            <a:br>
              <a:rPr kumimoji="1" lang="en-US" sz="2000" i="1">
                <a:solidFill>
                  <a:srgbClr val="000099"/>
                </a:solidFill>
                <a:latin typeface="Helvetica" pitchFamily="34" charset="0"/>
              </a:rPr>
            </a:br>
            <a:r>
              <a:rPr kumimoji="1" lang="en-US" sz="2000" i="1">
                <a:solidFill>
                  <a:srgbClr val="000099"/>
                </a:solidFill>
                <a:latin typeface="Helvetica" pitchFamily="34" charset="0"/>
              </a:rPr>
              <a:t>                                     account.account_number)</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791E310E-3953-4702-83D3-371F462455F6}" type="slidenum">
              <a:rPr lang="en-US" smtClean="0"/>
              <a:pPr/>
              <a:t>61</a:t>
            </a:fld>
            <a:endParaRPr lang="en-US" smtClean="0"/>
          </a:p>
        </p:txBody>
      </p:sp>
      <p:sp>
        <p:nvSpPr>
          <p:cNvPr id="57346" name="Rectangle 2"/>
          <p:cNvSpPr>
            <a:spLocks noGrp="1" noChangeArrowheads="1"/>
          </p:cNvSpPr>
          <p:nvPr>
            <p:ph type="title"/>
          </p:nvPr>
        </p:nvSpPr>
        <p:spPr/>
        <p:txBody>
          <a:bodyPr/>
          <a:lstStyle/>
          <a:p>
            <a:pPr>
              <a:defRPr/>
            </a:pPr>
            <a:r>
              <a:rPr lang="en-US" dirty="0" smtClean="0"/>
              <a:t>Set Comparison – Example Query</a:t>
            </a:r>
          </a:p>
        </p:txBody>
      </p:sp>
      <p:sp>
        <p:nvSpPr>
          <p:cNvPr id="37892" name="Rectangle 3"/>
          <p:cNvSpPr>
            <a:spLocks noGrp="1" noChangeArrowheads="1"/>
          </p:cNvSpPr>
          <p:nvPr>
            <p:ph type="body" idx="1"/>
          </p:nvPr>
        </p:nvSpPr>
        <p:spPr>
          <a:xfrm>
            <a:off x="571500" y="1114425"/>
            <a:ext cx="7848600" cy="812800"/>
          </a:xfrm>
        </p:spPr>
        <p:txBody>
          <a:bodyPr/>
          <a:lstStyle/>
          <a:p>
            <a:pPr defTabSz="915988">
              <a:tabLst>
                <a:tab pos="1830388" algn="l"/>
              </a:tabLst>
            </a:pPr>
            <a:r>
              <a:rPr lang="en-US" smtClean="0"/>
              <a:t>Find all branches that have greater assets than some branch located in Brooklyn.</a:t>
            </a:r>
          </a:p>
        </p:txBody>
      </p:sp>
      <p:sp>
        <p:nvSpPr>
          <p:cNvPr id="57348" name="Text Box 4"/>
          <p:cNvSpPr txBox="1">
            <a:spLocks noChangeArrowheads="1"/>
          </p:cNvSpPr>
          <p:nvPr/>
        </p:nvSpPr>
        <p:spPr bwMode="auto">
          <a:xfrm>
            <a:off x="620713" y="3424238"/>
            <a:ext cx="7235825"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The phrase “greater than at least one” is represented in SQL by </a:t>
            </a:r>
            <a:r>
              <a:rPr kumimoji="1" lang="en-US" sz="2000" i="1">
                <a:latin typeface="Helvetica" pitchFamily="34" charset="0"/>
              </a:rPr>
              <a:t>&gt; </a:t>
            </a:r>
            <a:r>
              <a:rPr kumimoji="1" lang="en-US" sz="2000" b="1">
                <a:solidFill>
                  <a:srgbClr val="C00000"/>
                </a:solidFill>
                <a:latin typeface="Helvetica" pitchFamily="34" charset="0"/>
              </a:rPr>
              <a:t>some </a:t>
            </a:r>
            <a:endParaRPr kumimoji="1" lang="en-US" sz="2000">
              <a:solidFill>
                <a:srgbClr val="C00000"/>
              </a:solidFill>
              <a:latin typeface="Helvetica" pitchFamily="34" charset="0"/>
            </a:endParaRPr>
          </a:p>
        </p:txBody>
      </p:sp>
      <p:sp>
        <p:nvSpPr>
          <p:cNvPr id="57349" name="Text Box 5"/>
          <p:cNvSpPr txBox="1">
            <a:spLocks noChangeArrowheads="1"/>
          </p:cNvSpPr>
          <p:nvPr/>
        </p:nvSpPr>
        <p:spPr bwMode="auto">
          <a:xfrm>
            <a:off x="1652588" y="4246563"/>
            <a:ext cx="6630987" cy="1920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assets &gt; </a:t>
            </a:r>
            <a:r>
              <a:rPr kumimoji="1" lang="en-US" sz="2000" b="1">
                <a:solidFill>
                  <a:srgbClr val="C00000"/>
                </a:solidFill>
                <a:latin typeface="Helvetica" pitchFamily="34" charset="0"/>
              </a:rPr>
              <a:t>some</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assets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a:t>
            </a:r>
            <a:r>
              <a:rPr kumimoji="1" lang="en-US" sz="2000" i="1">
                <a:solidFill>
                  <a:srgbClr val="000099"/>
                </a:solidFill>
                <a:latin typeface="Helvetica" pitchFamily="34" charset="0"/>
              </a:rPr>
              <a:t> branch_city = </a:t>
            </a:r>
            <a:r>
              <a:rPr kumimoji="1" lang="en-US" sz="2000">
                <a:solidFill>
                  <a:srgbClr val="000099"/>
                </a:solidFill>
                <a:latin typeface="Century Gothic" pitchFamily="34" charset="0"/>
              </a:rPr>
              <a:t>‘</a:t>
            </a:r>
            <a:r>
              <a:rPr kumimoji="1" lang="en-US" sz="2000">
                <a:solidFill>
                  <a:srgbClr val="000099"/>
                </a:solidFill>
                <a:latin typeface="Helvetica" pitchFamily="34" charset="0"/>
              </a:rPr>
              <a:t>Brooklyn</a:t>
            </a:r>
            <a:r>
              <a:rPr kumimoji="1" lang="en-US" sz="2000">
                <a:solidFill>
                  <a:srgbClr val="000099"/>
                </a:solidFill>
                <a:latin typeface="Century Gothic" pitchFamily="34" charset="0"/>
              </a:rPr>
              <a:t>’</a:t>
            </a:r>
            <a:r>
              <a:rPr kumimoji="1" lang="en-US" sz="2000">
                <a:solidFill>
                  <a:srgbClr val="000099"/>
                </a:solidFill>
                <a:latin typeface="Helvetica" pitchFamily="34" charset="0"/>
              </a:rPr>
              <a:t>)</a:t>
            </a:r>
            <a:endParaRPr lang="en-US">
              <a:solidFill>
                <a:srgbClr val="000099"/>
              </a:solidFill>
            </a:endParaRPr>
          </a:p>
        </p:txBody>
      </p:sp>
      <p:sp>
        <p:nvSpPr>
          <p:cNvPr id="57350" name="Text Box 6"/>
          <p:cNvSpPr txBox="1">
            <a:spLocks noChangeArrowheads="1"/>
          </p:cNvSpPr>
          <p:nvPr/>
        </p:nvSpPr>
        <p:spPr bwMode="auto">
          <a:xfrm>
            <a:off x="1781175" y="1928813"/>
            <a:ext cx="5275263" cy="13112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a:solidFill>
                  <a:srgbClr val="000099"/>
                </a:solidFill>
                <a:latin typeface="Helvetica" pitchFamily="34" charset="0"/>
              </a:rPr>
              <a: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branch </a:t>
            </a:r>
            <a:r>
              <a:rPr kumimoji="1" lang="en-US" sz="2000" b="1">
                <a:solidFill>
                  <a:srgbClr val="000099"/>
                </a:solidFill>
                <a:latin typeface="Helvetica" pitchFamily="34" charset="0"/>
              </a:rPr>
              <a:t>as</a:t>
            </a:r>
            <a:r>
              <a:rPr kumimoji="1" lang="en-US" sz="2000" i="1">
                <a:solidFill>
                  <a:srgbClr val="000099"/>
                </a:solidFill>
                <a:latin typeface="Helvetica" pitchFamily="34" charset="0"/>
              </a:rPr>
              <a:t> T, 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T.assets &gt; S.assets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S.branch_city = </a:t>
            </a:r>
            <a:r>
              <a:rPr kumimoji="1" lang="en-US" sz="2000" i="1">
                <a:solidFill>
                  <a:srgbClr val="000099"/>
                </a:solidFill>
                <a:latin typeface="Century Gothic" pitchFamily="34" charset="0"/>
              </a:rPr>
              <a:t>‘</a:t>
            </a:r>
            <a:r>
              <a:rPr kumimoji="1" lang="en-US" sz="2000">
                <a:solidFill>
                  <a:srgbClr val="000099"/>
                </a:solidFill>
                <a:latin typeface="Helvetica" pitchFamily="34" charset="0"/>
              </a:rPr>
              <a:t>Brooklyn</a:t>
            </a:r>
            <a:r>
              <a:rPr kumimoji="1" lang="en-US" sz="2000">
                <a:solidFill>
                  <a:srgbClr val="000099"/>
                </a:solidFill>
                <a:latin typeface="Century Gothic" pitchFamily="34" charset="0"/>
              </a:rPr>
              <a:t>’</a:t>
            </a:r>
            <a:endParaRPr lang="en-US">
              <a:solidFill>
                <a:srgbClr val="000099"/>
              </a:solidFill>
            </a:endParaRPr>
          </a:p>
        </p:txBody>
      </p:sp>
      <p:sp>
        <p:nvSpPr>
          <p:cNvPr id="57351" name="Text Box 7"/>
          <p:cNvSpPr txBox="1">
            <a:spLocks noChangeArrowheads="1"/>
          </p:cNvSpPr>
          <p:nvPr/>
        </p:nvSpPr>
        <p:spPr bwMode="auto">
          <a:xfrm>
            <a:off x="5946775" y="4765675"/>
            <a:ext cx="2632075" cy="915988"/>
          </a:xfrm>
          <a:prstGeom prst="rect">
            <a:avLst/>
          </a:prstGeom>
          <a:noFill/>
          <a:ln w="9525">
            <a:noFill/>
            <a:miter lim="800000"/>
            <a:headEnd/>
            <a:tailEnd/>
          </a:ln>
        </p:spPr>
        <p:txBody>
          <a:bodyPr>
            <a:spAutoFit/>
          </a:bodyPr>
          <a:lstStyle/>
          <a:p>
            <a:r>
              <a:rPr lang="en-US" sz="1800" b="1">
                <a:solidFill>
                  <a:srgbClr val="009900"/>
                </a:solidFill>
              </a:rPr>
              <a:t>generates the set of all asset values for all branches in Brooklyn</a:t>
            </a:r>
          </a:p>
        </p:txBody>
      </p:sp>
      <p:sp>
        <p:nvSpPr>
          <p:cNvPr id="57352" name="Line 8"/>
          <p:cNvSpPr>
            <a:spLocks noChangeShapeType="1"/>
          </p:cNvSpPr>
          <p:nvPr/>
        </p:nvSpPr>
        <p:spPr bwMode="auto">
          <a:xfrm flipH="1">
            <a:off x="5356225" y="5319713"/>
            <a:ext cx="406400" cy="508000"/>
          </a:xfrm>
          <a:prstGeom prst="line">
            <a:avLst/>
          </a:prstGeom>
          <a:noFill/>
          <a:ln w="19050">
            <a:solidFill>
              <a:srgbClr val="009900"/>
            </a:solidFill>
            <a:round/>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7348"/>
                                        </p:tgtEl>
                                        <p:attrNameLst>
                                          <p:attrName>style.visibility</p:attrName>
                                        </p:attrNameLst>
                                      </p:cBhvr>
                                      <p:to>
                                        <p:strVal val="visible"/>
                                      </p:to>
                                    </p:set>
                                    <p:animEffect transition="in" filter="blinds(horizontal)">
                                      <p:cBhvr>
                                        <p:cTn id="11" dur="500"/>
                                        <p:tgtEl>
                                          <p:spTgt spid="5734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73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351"/>
                                        </p:tgtEl>
                                        <p:attrNameLst>
                                          <p:attrName>style.visibility</p:attrName>
                                        </p:attrNameLst>
                                      </p:cBhvr>
                                      <p:to>
                                        <p:strVal val="visible"/>
                                      </p:to>
                                    </p:set>
                                    <p:animEffect transition="in" filter="blinds(horizontal)">
                                      <p:cBhvr>
                                        <p:cTn id="20" dur="500"/>
                                        <p:tgtEl>
                                          <p:spTgt spid="5735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7352"/>
                                        </p:tgtEl>
                                        <p:attrNameLst>
                                          <p:attrName>style.visibility</p:attrName>
                                        </p:attrNameLst>
                                      </p:cBhvr>
                                      <p:to>
                                        <p:strVal val="visible"/>
                                      </p:to>
                                    </p:set>
                                    <p:animEffect transition="in" filter="blinds(horizontal)">
                                      <p:cBhvr>
                                        <p:cTn id="23"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autoUpdateAnimBg="0"/>
      <p:bldP spid="57350" grpId="0" autoUpdateAnimBg="0"/>
      <p:bldP spid="57351" grpId="0"/>
      <p:bldP spid="5735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4B72BBFC-4389-48B4-8FAF-5213D240F48D}" type="slidenum">
              <a:rPr lang="en-US" smtClean="0"/>
              <a:pPr/>
              <a:t>62</a:t>
            </a:fld>
            <a:endParaRPr lang="en-US" smtClean="0"/>
          </a:p>
        </p:txBody>
      </p:sp>
      <p:sp>
        <p:nvSpPr>
          <p:cNvPr id="64514" name="Rectangle 2"/>
          <p:cNvSpPr>
            <a:spLocks noGrp="1" noChangeArrowheads="1"/>
          </p:cNvSpPr>
          <p:nvPr>
            <p:ph type="title"/>
          </p:nvPr>
        </p:nvSpPr>
        <p:spPr/>
        <p:txBody>
          <a:bodyPr/>
          <a:lstStyle/>
          <a:p>
            <a:pPr>
              <a:defRPr/>
            </a:pPr>
            <a:r>
              <a:rPr lang="en-US" dirty="0" smtClean="0"/>
              <a:t>Set Comparison - Example Query</a:t>
            </a:r>
          </a:p>
        </p:txBody>
      </p:sp>
      <p:sp>
        <p:nvSpPr>
          <p:cNvPr id="40964" name="Rectangle 3"/>
          <p:cNvSpPr>
            <a:spLocks noGrp="1" noChangeArrowheads="1"/>
          </p:cNvSpPr>
          <p:nvPr>
            <p:ph type="body" idx="1"/>
          </p:nvPr>
        </p:nvSpPr>
        <p:spPr>
          <a:xfrm>
            <a:off x="571500" y="1114425"/>
            <a:ext cx="7848600" cy="971550"/>
          </a:xfrm>
        </p:spPr>
        <p:txBody>
          <a:bodyPr/>
          <a:lstStyle/>
          <a:p>
            <a:pPr>
              <a:tabLst>
                <a:tab pos="1370013" algn="l"/>
                <a:tab pos="1830388" algn="l"/>
              </a:tabLst>
            </a:pPr>
            <a:r>
              <a:rPr lang="en-US" smtClean="0"/>
              <a:t>Find the names of all branches that have greater assets than all branches located in Brooklyn.</a:t>
            </a:r>
          </a:p>
        </p:txBody>
      </p:sp>
      <p:sp>
        <p:nvSpPr>
          <p:cNvPr id="64516" name="Text Box 4"/>
          <p:cNvSpPr txBox="1">
            <a:spLocks noChangeArrowheads="1"/>
          </p:cNvSpPr>
          <p:nvPr/>
        </p:nvSpPr>
        <p:spPr bwMode="auto">
          <a:xfrm>
            <a:off x="1722438" y="2001838"/>
            <a:ext cx="5589587" cy="1920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assets &gt; </a:t>
            </a:r>
            <a:r>
              <a:rPr kumimoji="1" lang="en-US" sz="2000" b="1">
                <a:solidFill>
                  <a:srgbClr val="C00000"/>
                </a:solidFill>
                <a:latin typeface="Helvetica" pitchFamily="34" charset="0"/>
              </a:rPr>
              <a:t>all</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assets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branch_city = </a:t>
            </a:r>
            <a:r>
              <a:rPr kumimoji="1" lang="en-US" sz="2000">
                <a:solidFill>
                  <a:srgbClr val="000099"/>
                </a:solidFill>
                <a:latin typeface="Helvetica" pitchFamily="34" charset="0"/>
              </a:rPr>
              <a:t>‘Brooklyn’)</a:t>
            </a:r>
            <a:endParaRPr lang="en-US">
              <a:solidFill>
                <a:srgbClr val="000099"/>
              </a:solidFill>
            </a:endParaRPr>
          </a:p>
        </p:txBody>
      </p:sp>
      <p:sp>
        <p:nvSpPr>
          <p:cNvPr id="64517" name="Rectangle 5"/>
          <p:cNvSpPr>
            <a:spLocks noChangeArrowheads="1"/>
          </p:cNvSpPr>
          <p:nvPr/>
        </p:nvSpPr>
        <p:spPr bwMode="auto">
          <a:xfrm>
            <a:off x="2968625" y="4533900"/>
            <a:ext cx="3527425" cy="1187450"/>
          </a:xfrm>
          <a:prstGeom prst="rect">
            <a:avLst/>
          </a:prstGeom>
          <a:noFill/>
          <a:ln w="9525">
            <a:noFill/>
            <a:miter lim="800000"/>
            <a:headEnd/>
            <a:tailEnd/>
          </a:ln>
        </p:spPr>
        <p:txBody>
          <a:bodyPr>
            <a:spAutoFit/>
          </a:bodyPr>
          <a:lstStyle/>
          <a:p>
            <a:r>
              <a:rPr lang="en-US" b="1">
                <a:solidFill>
                  <a:srgbClr val="009900"/>
                </a:solidFill>
              </a:rPr>
              <a:t>The construct </a:t>
            </a:r>
            <a:r>
              <a:rPr lang="en-US" b="1" i="1">
                <a:solidFill>
                  <a:srgbClr val="009900"/>
                </a:solidFill>
              </a:rPr>
              <a:t>&gt; </a:t>
            </a:r>
            <a:r>
              <a:rPr lang="en-US" b="1">
                <a:solidFill>
                  <a:srgbClr val="009900"/>
                </a:solidFill>
              </a:rPr>
              <a:t>all</a:t>
            </a:r>
          </a:p>
          <a:p>
            <a:r>
              <a:rPr lang="en-US" b="1">
                <a:solidFill>
                  <a:srgbClr val="009900"/>
                </a:solidFill>
              </a:rPr>
              <a:t>corresponds to the phrase “greater than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8B8F66C8-9344-4B93-AACC-EF05F481F4A5}" type="slidenum">
              <a:rPr lang="en-US" smtClean="0"/>
              <a:pPr/>
              <a:t>63</a:t>
            </a:fld>
            <a:endParaRPr lang="en-US" smtClean="0"/>
          </a:p>
        </p:txBody>
      </p:sp>
      <p:sp>
        <p:nvSpPr>
          <p:cNvPr id="165890" name="Rectangle 2"/>
          <p:cNvSpPr>
            <a:spLocks noGrp="1" noChangeArrowheads="1"/>
          </p:cNvSpPr>
          <p:nvPr>
            <p:ph type="title"/>
          </p:nvPr>
        </p:nvSpPr>
        <p:spPr/>
        <p:txBody>
          <a:bodyPr/>
          <a:lstStyle/>
          <a:p>
            <a:pPr>
              <a:defRPr/>
            </a:pPr>
            <a:r>
              <a:rPr lang="en-US" smtClean="0"/>
              <a:t>Example Query</a:t>
            </a:r>
          </a:p>
        </p:txBody>
      </p:sp>
      <p:sp>
        <p:nvSpPr>
          <p:cNvPr id="43012" name="Rectangle 3"/>
          <p:cNvSpPr>
            <a:spLocks noGrp="1" noChangeArrowheads="1"/>
          </p:cNvSpPr>
          <p:nvPr>
            <p:ph type="body" idx="1"/>
          </p:nvPr>
        </p:nvSpPr>
        <p:spPr/>
        <p:txBody>
          <a:bodyPr/>
          <a:lstStyle/>
          <a:p>
            <a:r>
              <a:rPr lang="en-US" smtClean="0">
                <a:solidFill>
                  <a:srgbClr val="000099"/>
                </a:solidFill>
              </a:rPr>
              <a:t>Find all customers who have both an account and a loan at the bank</a:t>
            </a:r>
          </a:p>
          <a:p>
            <a:endParaRPr lang="en-US" smtClean="0">
              <a:solidFill>
                <a:srgbClr val="000099"/>
              </a:solidFill>
            </a:endParaRPr>
          </a:p>
          <a:p>
            <a:pPr>
              <a:buFont typeface="Monotype Sorts" charset="2"/>
              <a:buNone/>
            </a:pPr>
            <a:r>
              <a:rPr lang="en-US" b="1" smtClean="0">
                <a:solidFill>
                  <a:srgbClr val="000099"/>
                </a:solidFill>
              </a:rPr>
              <a:t>	select distinct </a:t>
            </a:r>
            <a:r>
              <a:rPr lang="en-US" i="1" smtClean="0">
                <a:solidFill>
                  <a:srgbClr val="000099"/>
                </a:solidFill>
              </a:rPr>
              <a:t>customer_name </a:t>
            </a:r>
            <a:r>
              <a:rPr lang="en-US" b="1" smtClean="0">
                <a:solidFill>
                  <a:srgbClr val="000099"/>
                </a:solidFill>
              </a:rPr>
              <a:t>from </a:t>
            </a:r>
            <a:r>
              <a:rPr lang="en-US" i="1" smtClean="0">
                <a:solidFill>
                  <a:srgbClr val="000099"/>
                </a:solidFill>
              </a:rPr>
              <a:t>borrower</a:t>
            </a:r>
          </a:p>
          <a:p>
            <a:pPr>
              <a:buFont typeface="Monotype Sorts" charset="2"/>
              <a:buNone/>
            </a:pPr>
            <a:r>
              <a:rPr lang="en-US" b="1" smtClean="0">
                <a:solidFill>
                  <a:srgbClr val="000099"/>
                </a:solidFill>
              </a:rPr>
              <a:t>		where </a:t>
            </a:r>
            <a:r>
              <a:rPr lang="en-US" b="1" smtClean="0">
                <a:solidFill>
                  <a:srgbClr val="C00000"/>
                </a:solidFill>
              </a:rPr>
              <a:t>exists</a:t>
            </a:r>
            <a:r>
              <a:rPr lang="en-US" b="1" smtClean="0">
                <a:solidFill>
                  <a:srgbClr val="000099"/>
                </a:solidFill>
              </a:rPr>
              <a:t> </a:t>
            </a:r>
            <a:r>
              <a:rPr lang="en-US" smtClean="0">
                <a:solidFill>
                  <a:srgbClr val="000099"/>
                </a:solidFill>
              </a:rPr>
              <a:t>(</a:t>
            </a:r>
            <a:r>
              <a:rPr lang="en-US" b="1" smtClean="0">
                <a:solidFill>
                  <a:srgbClr val="000099"/>
                </a:solidFill>
              </a:rPr>
              <a:t>select </a:t>
            </a:r>
            <a:r>
              <a:rPr lang="en-US" smtClean="0">
                <a:solidFill>
                  <a:srgbClr val="000099"/>
                </a:solidFill>
              </a:rPr>
              <a:t>* </a:t>
            </a:r>
            <a:r>
              <a:rPr lang="en-US" b="1" smtClean="0">
                <a:solidFill>
                  <a:srgbClr val="000099"/>
                </a:solidFill>
              </a:rPr>
              <a:t>from </a:t>
            </a:r>
            <a:r>
              <a:rPr lang="en-US" i="1" smtClean="0">
                <a:solidFill>
                  <a:srgbClr val="000099"/>
                </a:solidFill>
              </a:rPr>
              <a:t>depositor </a:t>
            </a:r>
            <a:r>
              <a:rPr lang="en-US" b="1" smtClean="0">
                <a:solidFill>
                  <a:srgbClr val="000099"/>
                </a:solidFill>
              </a:rPr>
              <a:t>	where</a:t>
            </a:r>
          </a:p>
          <a:p>
            <a:pPr>
              <a:buFont typeface="Monotype Sorts" charset="2"/>
              <a:buNone/>
            </a:pPr>
            <a:r>
              <a:rPr lang="en-US" b="1" smtClean="0">
                <a:solidFill>
                  <a:srgbClr val="000099"/>
                </a:solidFill>
              </a:rPr>
              <a:t>	 	</a:t>
            </a:r>
            <a:r>
              <a:rPr lang="en-US" i="1" smtClean="0">
                <a:solidFill>
                  <a:srgbClr val="000099"/>
                </a:solidFill>
              </a:rPr>
              <a:t>depositor.customer_name </a:t>
            </a:r>
            <a:r>
              <a:rPr lang="en-US" smtClean="0">
                <a:solidFill>
                  <a:srgbClr val="000099"/>
                </a:solidFill>
              </a:rPr>
              <a:t>= </a:t>
            </a:r>
            <a:r>
              <a:rPr lang="en-US" i="1" smtClean="0">
                <a:solidFill>
                  <a:srgbClr val="000099"/>
                </a:solidFill>
              </a:rPr>
              <a:t>borrower.customer_name</a:t>
            </a:r>
            <a:r>
              <a:rPr lang="en-US" smtClean="0">
                <a:solidFill>
                  <a:srgbClr val="000099"/>
                </a:solidFill>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5D5C586C-EA9C-46E9-8EE1-FF012435DC62}" type="slidenum">
              <a:rPr lang="en-US" smtClean="0"/>
              <a:pPr/>
              <a:t>64</a:t>
            </a:fld>
            <a:endParaRPr lang="en-US" smtClean="0"/>
          </a:p>
        </p:txBody>
      </p:sp>
      <p:sp>
        <p:nvSpPr>
          <p:cNvPr id="66562" name="Rectangle 2"/>
          <p:cNvSpPr>
            <a:spLocks noGrp="1" noChangeArrowheads="1"/>
          </p:cNvSpPr>
          <p:nvPr>
            <p:ph type="title"/>
          </p:nvPr>
        </p:nvSpPr>
        <p:spPr/>
        <p:txBody>
          <a:bodyPr/>
          <a:lstStyle/>
          <a:p>
            <a:pPr>
              <a:defRPr/>
            </a:pPr>
            <a:r>
              <a:rPr lang="en-US" smtClean="0"/>
              <a:t>Example Query</a:t>
            </a:r>
          </a:p>
        </p:txBody>
      </p:sp>
      <p:sp>
        <p:nvSpPr>
          <p:cNvPr id="44036" name="Rectangle 3"/>
          <p:cNvSpPr>
            <a:spLocks noGrp="1" noChangeArrowheads="1"/>
          </p:cNvSpPr>
          <p:nvPr>
            <p:ph type="body" idx="1"/>
          </p:nvPr>
        </p:nvSpPr>
        <p:spPr>
          <a:xfrm>
            <a:off x="571500" y="1114425"/>
            <a:ext cx="7848600" cy="871538"/>
          </a:xfrm>
        </p:spPr>
        <p:txBody>
          <a:bodyPr/>
          <a:lstStyle/>
          <a:p>
            <a:pPr>
              <a:tabLst>
                <a:tab pos="461963" algn="l"/>
                <a:tab pos="1027113" algn="l"/>
                <a:tab pos="1547813" algn="l"/>
              </a:tabLst>
            </a:pPr>
            <a:r>
              <a:rPr lang="en-US" smtClean="0"/>
              <a:t>Find all customers who have an account at all branches located in Brooklyn.</a:t>
            </a:r>
            <a:endParaRPr lang="en-US" smtClean="0">
              <a:sym typeface="Symbol" pitchFamily="18" charset="2"/>
            </a:endParaRPr>
          </a:p>
        </p:txBody>
      </p:sp>
      <p:sp>
        <p:nvSpPr>
          <p:cNvPr id="66564" name="Text Box 4"/>
          <p:cNvSpPr txBox="1">
            <a:spLocks noChangeArrowheads="1"/>
          </p:cNvSpPr>
          <p:nvPr/>
        </p:nvSpPr>
        <p:spPr bwMode="auto">
          <a:xfrm>
            <a:off x="954088" y="1951038"/>
            <a:ext cx="7302500" cy="3113087"/>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1800" b="1">
                <a:solidFill>
                  <a:srgbClr val="000099"/>
                </a:solidFill>
                <a:latin typeface="Helvetica" pitchFamily="34" charset="0"/>
              </a:rPr>
              <a:t>select distinct </a:t>
            </a:r>
            <a:r>
              <a:rPr kumimoji="1" lang="en-US" sz="1800" i="1">
                <a:solidFill>
                  <a:srgbClr val="000099"/>
                </a:solidFill>
                <a:latin typeface="Helvetica" pitchFamily="34" charset="0"/>
              </a:rPr>
              <a:t>S.customer_name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 </a:t>
            </a:r>
            <a:r>
              <a:rPr kumimoji="1" lang="en-US" sz="1800" i="1">
                <a:solidFill>
                  <a:srgbClr val="000099"/>
                </a:solidFill>
                <a:latin typeface="Helvetica" pitchFamily="34" charset="0"/>
              </a:rPr>
              <a:t>depositor</a:t>
            </a:r>
            <a:r>
              <a:rPr kumimoji="1" lang="en-US" sz="1800" b="1">
                <a:solidFill>
                  <a:srgbClr val="000099"/>
                </a:solidFill>
                <a:latin typeface="Helvetica" pitchFamily="34" charset="0"/>
              </a:rPr>
              <a:t> as </a:t>
            </a:r>
            <a:r>
              <a:rPr kumimoji="1" lang="en-US" sz="1800" i="1">
                <a:solidFill>
                  <a:srgbClr val="000099"/>
                </a:solidFill>
                <a:latin typeface="Helvetica" pitchFamily="34" charset="0"/>
              </a:rPr>
              <a:t>S</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b="1">
                <a:solidFill>
                  <a:srgbClr val="C00000"/>
                </a:solidFill>
                <a:latin typeface="Helvetica" pitchFamily="34" charset="0"/>
              </a:rPr>
              <a:t>not exists</a:t>
            </a:r>
            <a:r>
              <a:rPr kumimoji="1" lang="en-US" sz="1800" b="1">
                <a:solidFill>
                  <a:srgbClr val="000099"/>
                </a:solidFill>
                <a:latin typeface="Helvetica" pitchFamily="34" charset="0"/>
              </a:rPr>
              <a:t> (</a:t>
            </a:r>
            <a:br>
              <a:rPr kumimoji="1" lang="en-US" sz="1800" b="1">
                <a:solidFill>
                  <a:srgbClr val="000099"/>
                </a:solidFill>
                <a:latin typeface="Helvetica" pitchFamily="34" charset="0"/>
              </a:rPr>
            </a:br>
            <a:r>
              <a:rPr kumimoji="1" lang="en-US" sz="1800" b="1">
                <a:solidFill>
                  <a:srgbClr val="000099"/>
                </a:solidFill>
                <a:latin typeface="Helvetica" pitchFamily="34" charset="0"/>
              </a:rPr>
              <a:t>		(select </a:t>
            </a:r>
            <a:r>
              <a:rPr kumimoji="1" lang="en-US" sz="1800" i="1">
                <a:solidFill>
                  <a:srgbClr val="000099"/>
                </a:solidFill>
                <a:latin typeface="Helvetica" pitchFamily="34" charset="0"/>
              </a:rPr>
              <a:t>branch_name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 </a:t>
            </a:r>
            <a:r>
              <a:rPr kumimoji="1" lang="en-US" sz="1800" i="1">
                <a:solidFill>
                  <a:srgbClr val="000099"/>
                </a:solidFill>
                <a:latin typeface="Helvetica" pitchFamily="34" charset="0"/>
              </a:rPr>
              <a:t>branch</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i="1">
                <a:solidFill>
                  <a:srgbClr val="000099"/>
                </a:solidFill>
                <a:latin typeface="Helvetica" pitchFamily="34" charset="0"/>
              </a:rPr>
              <a:t>branch_city = </a:t>
            </a:r>
            <a:r>
              <a:rPr kumimoji="1" lang="en-US" sz="1800">
                <a:solidFill>
                  <a:srgbClr val="000099"/>
                </a:solidFill>
                <a:latin typeface="Helvetica" pitchFamily="34" charset="0"/>
              </a:rPr>
              <a:t>‘Brooklyn’)</a:t>
            </a:r>
            <a:br>
              <a:rPr kumimoji="1" lang="en-US" sz="1800">
                <a:solidFill>
                  <a:srgbClr val="000099"/>
                </a:solidFill>
                <a:latin typeface="Helvetica" pitchFamily="34" charset="0"/>
              </a:rPr>
            </a:br>
            <a:r>
              <a:rPr kumimoji="1" lang="en-US" sz="1800">
                <a:solidFill>
                  <a:srgbClr val="000099"/>
                </a:solidFill>
                <a:latin typeface="Helvetica" pitchFamily="34" charset="0"/>
              </a:rPr>
              <a:t>          	 </a:t>
            </a:r>
            <a:r>
              <a:rPr kumimoji="1" lang="en-US" sz="1800" b="1">
                <a:solidFill>
                  <a:srgbClr val="000099"/>
                </a:solidFill>
                <a:latin typeface="Helvetica" pitchFamily="34" charset="0"/>
              </a:rPr>
              <a:t>except</a:t>
            </a:r>
            <a:br>
              <a:rPr kumimoji="1" lang="en-US" sz="1800" b="1">
                <a:solidFill>
                  <a:srgbClr val="000099"/>
                </a:solidFill>
                <a:latin typeface="Helvetica" pitchFamily="34" charset="0"/>
              </a:rPr>
            </a:br>
            <a:r>
              <a:rPr kumimoji="1" lang="en-US" sz="1800" b="1">
                <a:solidFill>
                  <a:srgbClr val="000099"/>
                </a:solidFill>
                <a:latin typeface="Helvetica" pitchFamily="34" charset="0"/>
              </a:rPr>
              <a:t>		(select </a:t>
            </a:r>
            <a:r>
              <a:rPr kumimoji="1" lang="en-US" sz="1800" i="1">
                <a:solidFill>
                  <a:srgbClr val="000099"/>
                </a:solidFill>
                <a:latin typeface="Helvetica" pitchFamily="34" charset="0"/>
              </a:rPr>
              <a:t>R.branch_name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a:t>
            </a:r>
            <a:r>
              <a:rPr kumimoji="1" lang="en-US" sz="1800" i="1">
                <a:solidFill>
                  <a:srgbClr val="000099"/>
                </a:solidFill>
                <a:latin typeface="Helvetica" pitchFamily="34" charset="0"/>
              </a:rPr>
              <a:t> depositor </a:t>
            </a:r>
            <a:r>
              <a:rPr kumimoji="1" lang="en-US" sz="1800" b="1">
                <a:solidFill>
                  <a:srgbClr val="000099"/>
                </a:solidFill>
                <a:latin typeface="Helvetica" pitchFamily="34" charset="0"/>
              </a:rPr>
              <a:t>as </a:t>
            </a:r>
            <a:r>
              <a:rPr kumimoji="1" lang="en-US" sz="1800" i="1">
                <a:solidFill>
                  <a:srgbClr val="000099"/>
                </a:solidFill>
                <a:latin typeface="Helvetica" pitchFamily="34" charset="0"/>
              </a:rPr>
              <a:t>T, account </a:t>
            </a:r>
            <a:r>
              <a:rPr kumimoji="1" lang="en-US" sz="1800" b="1">
                <a:solidFill>
                  <a:srgbClr val="000099"/>
                </a:solidFill>
                <a:latin typeface="Helvetica" pitchFamily="34" charset="0"/>
              </a:rPr>
              <a:t>as </a:t>
            </a:r>
            <a:r>
              <a:rPr kumimoji="1" lang="en-US" sz="1800" i="1">
                <a:solidFill>
                  <a:srgbClr val="000099"/>
                </a:solidFill>
                <a:latin typeface="Helvetica" pitchFamily="34" charset="0"/>
              </a:rPr>
              <a:t>R</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i="1">
                <a:solidFill>
                  <a:srgbClr val="000099"/>
                </a:solidFill>
                <a:latin typeface="Helvetica" pitchFamily="34" charset="0"/>
              </a:rPr>
              <a:t>T.account_number = R.account_number </a:t>
            </a:r>
            <a:r>
              <a:rPr kumimoji="1" lang="en-US" sz="1800" b="1">
                <a:solidFill>
                  <a:srgbClr val="000099"/>
                </a:solidFill>
                <a:latin typeface="Helvetica" pitchFamily="34" charset="0"/>
              </a:rPr>
              <a:t>and</a:t>
            </a:r>
            <a:br>
              <a:rPr kumimoji="1" lang="en-US" sz="1800" b="1">
                <a:solidFill>
                  <a:srgbClr val="000099"/>
                </a:solidFill>
                <a:latin typeface="Helvetica" pitchFamily="34" charset="0"/>
              </a:rPr>
            </a:br>
            <a:r>
              <a:rPr kumimoji="1" lang="en-US" sz="1800" b="1">
                <a:solidFill>
                  <a:srgbClr val="000099"/>
                </a:solidFill>
                <a:latin typeface="Helvetica" pitchFamily="34" charset="0"/>
              </a:rPr>
              <a:t>			</a:t>
            </a:r>
            <a:r>
              <a:rPr kumimoji="1" lang="en-US" sz="1800" i="1">
                <a:solidFill>
                  <a:srgbClr val="000099"/>
                </a:solidFill>
                <a:latin typeface="Helvetica" pitchFamily="34" charset="0"/>
              </a:rPr>
              <a:t>S.customer_name = T.customer_name))</a:t>
            </a:r>
            <a:endParaRPr kumimoji="1" lang="en-US" sz="1800">
              <a:solidFill>
                <a:srgbClr val="000099"/>
              </a:solidFill>
              <a:latin typeface="Helvetica" pitchFamily="34" charset="0"/>
            </a:endParaRPr>
          </a:p>
        </p:txBody>
      </p:sp>
      <p:sp>
        <p:nvSpPr>
          <p:cNvPr id="44038" name="Text Box 5"/>
          <p:cNvSpPr txBox="1">
            <a:spLocks noChangeArrowheads="1"/>
          </p:cNvSpPr>
          <p:nvPr/>
        </p:nvSpPr>
        <p:spPr bwMode="auto">
          <a:xfrm>
            <a:off x="1474788" y="7134225"/>
            <a:ext cx="6007100" cy="738188"/>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1800">
                <a:latin typeface="Helvetica" pitchFamily="34" charset="0"/>
              </a:rPr>
              <a:t>   </a:t>
            </a:r>
            <a:r>
              <a:rPr kumimoji="1" lang="en-US" sz="1800">
                <a:latin typeface="Helvetica" pitchFamily="34" charset="0"/>
                <a:hlinkClick r:id="rId2" action="ppaction://hlinksldjump"/>
              </a:rPr>
              <a:t>(Schema used in this example)</a:t>
            </a:r>
            <a:endParaRPr kumimoji="1" lang="en-US" sz="1800">
              <a:latin typeface="Helvetica" pitchFamily="34" charset="0"/>
            </a:endParaRPr>
          </a:p>
          <a:p>
            <a:pPr>
              <a:spcBef>
                <a:spcPct val="35000"/>
              </a:spcBef>
              <a:buClr>
                <a:schemeClr val="tx2"/>
              </a:buClr>
              <a:buSzPct val="90000"/>
              <a:buFont typeface="Monotype Sorts" charset="2"/>
              <a:buChar char="n"/>
            </a:pPr>
            <a:r>
              <a:rPr kumimoji="1" lang="en-US" sz="1800" i="1">
                <a:latin typeface="Helvetica" pitchFamily="34" charset="0"/>
                <a:sym typeface="Symbol" pitchFamily="18" charset="2"/>
              </a:rPr>
              <a:t>Note: </a:t>
            </a:r>
            <a:r>
              <a:rPr kumimoji="1" lang="en-US" sz="1800">
                <a:latin typeface="Helvetica" pitchFamily="34" charset="0"/>
                <a:sym typeface="Symbol" pitchFamily="18" charset="2"/>
              </a:rPr>
              <a:t>Cannot write this query using</a:t>
            </a:r>
            <a:r>
              <a:rPr kumimoji="1" lang="en-US" sz="1800" i="1">
                <a:latin typeface="Helvetica" pitchFamily="34" charset="0"/>
                <a:sym typeface="Symbol" pitchFamily="18" charset="2"/>
              </a:rPr>
              <a:t> </a:t>
            </a:r>
            <a:r>
              <a:rPr kumimoji="1" lang="en-US" sz="1800">
                <a:latin typeface="Helvetica" pitchFamily="34" charset="0"/>
                <a:sym typeface="Symbol" pitchFamily="18" charset="2"/>
              </a:rPr>
              <a:t>=</a:t>
            </a:r>
            <a:r>
              <a:rPr kumimoji="1" lang="en-US" sz="1800" b="1">
                <a:latin typeface="Helvetica" pitchFamily="34" charset="0"/>
                <a:sym typeface="Symbol" pitchFamily="18" charset="2"/>
              </a:rPr>
              <a:t> all</a:t>
            </a:r>
            <a:r>
              <a:rPr kumimoji="1" lang="en-US" sz="1800" i="1">
                <a:latin typeface="Helvetica" pitchFamily="34" charset="0"/>
                <a:sym typeface="Symbol" pitchFamily="18" charset="2"/>
              </a:rPr>
              <a:t> </a:t>
            </a:r>
            <a:r>
              <a:rPr kumimoji="1" lang="en-US" sz="1800">
                <a:latin typeface="Helvetica" pitchFamily="34" charset="0"/>
                <a:sym typeface="Symbol" pitchFamily="18" charset="2"/>
              </a:rPr>
              <a:t>and its variants</a:t>
            </a:r>
            <a:endParaRPr lang="en-US"/>
          </a:p>
        </p:txBody>
      </p:sp>
      <p:sp>
        <p:nvSpPr>
          <p:cNvPr id="66566" name="Text Box 6"/>
          <p:cNvSpPr txBox="1">
            <a:spLocks noChangeArrowheads="1"/>
          </p:cNvSpPr>
          <p:nvPr/>
        </p:nvSpPr>
        <p:spPr bwMode="auto">
          <a:xfrm>
            <a:off x="661988" y="2894013"/>
            <a:ext cx="1587500" cy="915987"/>
          </a:xfrm>
          <a:prstGeom prst="rect">
            <a:avLst/>
          </a:prstGeom>
          <a:noFill/>
          <a:ln w="9525">
            <a:noFill/>
            <a:miter lim="800000"/>
            <a:headEnd/>
            <a:tailEnd/>
          </a:ln>
        </p:spPr>
        <p:txBody>
          <a:bodyPr>
            <a:spAutoFit/>
          </a:bodyPr>
          <a:lstStyle/>
          <a:p>
            <a:r>
              <a:rPr lang="en-US" sz="1800" b="1">
                <a:solidFill>
                  <a:srgbClr val="009900"/>
                </a:solidFill>
              </a:rPr>
              <a:t>finds all the branches in Brooklyn</a:t>
            </a:r>
          </a:p>
        </p:txBody>
      </p:sp>
      <p:sp>
        <p:nvSpPr>
          <p:cNvPr id="66567" name="Line 7"/>
          <p:cNvSpPr>
            <a:spLocks noChangeShapeType="1"/>
          </p:cNvSpPr>
          <p:nvPr/>
        </p:nvSpPr>
        <p:spPr bwMode="auto">
          <a:xfrm flipV="1">
            <a:off x="2046288" y="3222625"/>
            <a:ext cx="711200" cy="144463"/>
          </a:xfrm>
          <a:prstGeom prst="line">
            <a:avLst/>
          </a:prstGeom>
          <a:noFill/>
          <a:ln w="38100" cmpd="dbl">
            <a:solidFill>
              <a:srgbClr val="009900"/>
            </a:solidFill>
            <a:round/>
            <a:headEnd/>
            <a:tailEnd type="triangle" w="med" len="med"/>
          </a:ln>
        </p:spPr>
        <p:txBody>
          <a:bodyPr wrap="none"/>
          <a:lstStyle/>
          <a:p>
            <a:endParaRPr lang="en-US"/>
          </a:p>
        </p:txBody>
      </p:sp>
      <p:sp>
        <p:nvSpPr>
          <p:cNvPr id="66568" name="Text Box 8"/>
          <p:cNvSpPr txBox="1">
            <a:spLocks noChangeArrowheads="1"/>
          </p:cNvSpPr>
          <p:nvPr/>
        </p:nvSpPr>
        <p:spPr bwMode="auto">
          <a:xfrm>
            <a:off x="6962775" y="2536825"/>
            <a:ext cx="2181225" cy="1465263"/>
          </a:xfrm>
          <a:prstGeom prst="rect">
            <a:avLst/>
          </a:prstGeom>
          <a:noFill/>
          <a:ln w="9525">
            <a:noFill/>
            <a:miter lim="800000"/>
            <a:headEnd/>
            <a:tailEnd/>
          </a:ln>
        </p:spPr>
        <p:txBody>
          <a:bodyPr>
            <a:spAutoFit/>
          </a:bodyPr>
          <a:lstStyle/>
          <a:p>
            <a:r>
              <a:rPr lang="en-US" sz="1800" b="1">
                <a:solidFill>
                  <a:srgbClr val="009900"/>
                </a:solidFill>
              </a:rPr>
              <a:t>finds all the branches at which customer S.customer_name has an account</a:t>
            </a:r>
          </a:p>
        </p:txBody>
      </p:sp>
      <p:sp>
        <p:nvSpPr>
          <p:cNvPr id="66569" name="Line 9"/>
          <p:cNvSpPr>
            <a:spLocks noChangeShapeType="1"/>
          </p:cNvSpPr>
          <p:nvPr/>
        </p:nvSpPr>
        <p:spPr bwMode="auto">
          <a:xfrm flipH="1">
            <a:off x="6407150" y="3446463"/>
            <a:ext cx="479425" cy="685800"/>
          </a:xfrm>
          <a:prstGeom prst="line">
            <a:avLst/>
          </a:prstGeom>
          <a:noFill/>
          <a:ln w="38100" cmpd="dbl">
            <a:solidFill>
              <a:srgbClr val="009900"/>
            </a:solidFill>
            <a:round/>
            <a:headEnd/>
            <a:tailEnd type="triangle" w="med" len="med"/>
          </a:ln>
        </p:spPr>
        <p:txBody>
          <a:bodyPr wrap="none"/>
          <a:lstStyle/>
          <a:p>
            <a:endParaRPr lang="en-US"/>
          </a:p>
        </p:txBody>
      </p:sp>
      <p:sp>
        <p:nvSpPr>
          <p:cNvPr id="66570" name="Text Box 10"/>
          <p:cNvSpPr txBox="1">
            <a:spLocks noChangeArrowheads="1"/>
          </p:cNvSpPr>
          <p:nvPr/>
        </p:nvSpPr>
        <p:spPr bwMode="auto">
          <a:xfrm>
            <a:off x="503238" y="5232400"/>
            <a:ext cx="8143875" cy="1006475"/>
          </a:xfrm>
          <a:prstGeom prst="rect">
            <a:avLst/>
          </a:prstGeom>
          <a:noFill/>
          <a:ln w="9525">
            <a:noFill/>
            <a:miter lim="800000"/>
            <a:headEnd/>
            <a:tailEnd/>
          </a:ln>
        </p:spPr>
        <p:txBody>
          <a:bodyPr>
            <a:spAutoFit/>
          </a:bodyPr>
          <a:lstStyle/>
          <a:p>
            <a:r>
              <a:rPr lang="en-US" sz="2000" b="1" u="sng">
                <a:solidFill>
                  <a:srgbClr val="009900"/>
                </a:solidFill>
              </a:rPr>
              <a:t>The outer select takes each customer and tests whether the set of all branches at which that customer has an account contains the set of all branches located in Brooklyn</a:t>
            </a:r>
          </a:p>
        </p:txBody>
      </p:sp>
      <p:sp>
        <p:nvSpPr>
          <p:cNvPr id="66571" name="Rectangle 11"/>
          <p:cNvSpPr>
            <a:spLocks noChangeArrowheads="1"/>
          </p:cNvSpPr>
          <p:nvPr/>
        </p:nvSpPr>
        <p:spPr bwMode="auto">
          <a:xfrm>
            <a:off x="534988" y="6218238"/>
            <a:ext cx="4332287" cy="4572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a:t>Note that </a:t>
            </a:r>
            <a:r>
              <a:rPr kumimoji="1" lang="en-US" i="1"/>
              <a:t>X – Y = Ø   </a:t>
            </a:r>
            <a:r>
              <a:rPr kumimoji="1" lang="en-US">
                <a:sym typeface="Symbol" pitchFamily="18" charset="2"/>
              </a:rPr>
              <a:t>   </a:t>
            </a:r>
            <a:r>
              <a:rPr kumimoji="1" lang="en-US" i="1">
                <a:sym typeface="Symbol" pitchFamily="18" charset="2"/>
              </a:rPr>
              <a:t>X</a:t>
            </a:r>
            <a:r>
              <a:rPr kumimoji="1" lang="en-US">
                <a:sym typeface="Symbol" pitchFamily="18" charset="2"/>
              </a:rPr>
              <a:t> </a:t>
            </a:r>
            <a:r>
              <a:rPr kumimoji="1" lang="en-US" i="1">
                <a:sym typeface="Symbol" pitchFamily="18" charset="2"/>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6567"/>
                                        </p:tgtEl>
                                        <p:attrNameLst>
                                          <p:attrName>style.visibility</p:attrName>
                                        </p:attrNameLst>
                                      </p:cBhvr>
                                      <p:to>
                                        <p:strVal val="visible"/>
                                      </p:to>
                                    </p:set>
                                    <p:animEffect transition="in" filter="blinds(horizontal)">
                                      <p:cBhvr>
                                        <p:cTn id="11" dur="500"/>
                                        <p:tgtEl>
                                          <p:spTgt spid="6656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6566"/>
                                        </p:tgtEl>
                                        <p:attrNameLst>
                                          <p:attrName>style.visibility</p:attrName>
                                        </p:attrNameLst>
                                      </p:cBhvr>
                                      <p:to>
                                        <p:strVal val="visible"/>
                                      </p:to>
                                    </p:set>
                                    <p:animEffect transition="in" filter="blinds(horizontal)">
                                      <p:cBhvr>
                                        <p:cTn id="14" dur="500"/>
                                        <p:tgtEl>
                                          <p:spTgt spid="6656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6569"/>
                                        </p:tgtEl>
                                        <p:attrNameLst>
                                          <p:attrName>style.visibility</p:attrName>
                                        </p:attrNameLst>
                                      </p:cBhvr>
                                      <p:to>
                                        <p:strVal val="visible"/>
                                      </p:to>
                                    </p:set>
                                    <p:animEffect transition="in" filter="blinds(horizontal)">
                                      <p:cBhvr>
                                        <p:cTn id="19" dur="500"/>
                                        <p:tgtEl>
                                          <p:spTgt spid="665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blinds(horizontal)">
                                      <p:cBhvr>
                                        <p:cTn id="22" dur="500"/>
                                        <p:tgtEl>
                                          <p:spTgt spid="665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570"/>
                                        </p:tgtEl>
                                        <p:attrNameLst>
                                          <p:attrName>style.visibility</p:attrName>
                                        </p:attrNameLst>
                                      </p:cBhvr>
                                      <p:to>
                                        <p:strVal val="visible"/>
                                      </p:to>
                                    </p:set>
                                    <p:animEffect transition="in" filter="blinds(horizontal)">
                                      <p:cBhvr>
                                        <p:cTn id="27" dur="500"/>
                                        <p:tgtEl>
                                          <p:spTgt spid="66570"/>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66" grpId="0"/>
      <p:bldP spid="66567" grpId="0" animBg="1"/>
      <p:bldP spid="66568" grpId="0"/>
      <p:bldP spid="66569" grpId="0" animBg="1"/>
      <p:bldP spid="66570" grpId="0"/>
      <p:bldP spid="6657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10A4C381-99F7-4C15-AF07-6C81E561F124}" type="slidenum">
              <a:rPr lang="en-US" smtClean="0"/>
              <a:pPr/>
              <a:t>65</a:t>
            </a:fld>
            <a:endParaRPr lang="en-US" smtClean="0"/>
          </a:p>
        </p:txBody>
      </p:sp>
      <p:sp>
        <p:nvSpPr>
          <p:cNvPr id="67586" name="Rectangle 2"/>
          <p:cNvSpPr>
            <a:spLocks noGrp="1" noChangeArrowheads="1"/>
          </p:cNvSpPr>
          <p:nvPr>
            <p:ph type="title"/>
          </p:nvPr>
        </p:nvSpPr>
        <p:spPr/>
        <p:txBody>
          <a:bodyPr/>
          <a:lstStyle/>
          <a:p>
            <a:pPr>
              <a:defRPr/>
            </a:pPr>
            <a:r>
              <a:rPr lang="en-US" smtClean="0"/>
              <a:t>Test for Absence of Duplicate Tuples</a:t>
            </a:r>
          </a:p>
        </p:txBody>
      </p:sp>
      <p:sp>
        <p:nvSpPr>
          <p:cNvPr id="45060" name="Rectangle 3"/>
          <p:cNvSpPr>
            <a:spLocks noGrp="1" noChangeArrowheads="1"/>
          </p:cNvSpPr>
          <p:nvPr>
            <p:ph type="body" idx="1"/>
          </p:nvPr>
        </p:nvSpPr>
        <p:spPr>
          <a:xfrm>
            <a:off x="760413" y="1376363"/>
            <a:ext cx="7804150" cy="4375150"/>
          </a:xfrm>
        </p:spPr>
        <p:txBody>
          <a:bodyPr/>
          <a:lstStyle/>
          <a:p>
            <a:pPr>
              <a:lnSpc>
                <a:spcPct val="90000"/>
              </a:lnSpc>
              <a:tabLst>
                <a:tab pos="803275" algn="l"/>
                <a:tab pos="1547813" algn="l"/>
              </a:tabLst>
            </a:pPr>
            <a:r>
              <a:rPr lang="en-US" smtClean="0"/>
              <a:t>The </a:t>
            </a:r>
            <a:r>
              <a:rPr lang="en-US" b="1" smtClean="0">
                <a:solidFill>
                  <a:srgbClr val="000099"/>
                </a:solidFill>
              </a:rPr>
              <a:t>unique</a:t>
            </a:r>
            <a:r>
              <a:rPr lang="en-US" smtClean="0"/>
              <a:t> construct tests whether a subquery has any duplicate tuples in its result.</a:t>
            </a:r>
          </a:p>
          <a:p>
            <a:pPr>
              <a:lnSpc>
                <a:spcPct val="90000"/>
              </a:lnSpc>
              <a:tabLst>
                <a:tab pos="803275" algn="l"/>
                <a:tab pos="1547813" algn="l"/>
              </a:tabLst>
            </a:pPr>
            <a:endParaRPr lang="en-US" smtClean="0"/>
          </a:p>
          <a:p>
            <a:pPr>
              <a:lnSpc>
                <a:spcPct val="90000"/>
              </a:lnSpc>
              <a:tabLst>
                <a:tab pos="803275" algn="l"/>
                <a:tab pos="1547813" algn="l"/>
              </a:tabLst>
            </a:pPr>
            <a:r>
              <a:rPr lang="en-US" smtClean="0"/>
              <a:t>Find all customers who have at most one account at the Perryridge branch.</a:t>
            </a:r>
          </a:p>
          <a:p>
            <a:pPr>
              <a:lnSpc>
                <a:spcPct val="60000"/>
              </a:lnSpc>
              <a:buFont typeface="Monotype Sorts" charset="2"/>
              <a:buNone/>
              <a:tabLst>
                <a:tab pos="803275" algn="l"/>
                <a:tab pos="1547813" algn="l"/>
              </a:tabLst>
            </a:pPr>
            <a:r>
              <a:rPr lang="en-US" b="1" smtClean="0"/>
              <a:t>        </a:t>
            </a:r>
          </a:p>
          <a:p>
            <a:pPr>
              <a:lnSpc>
                <a:spcPct val="60000"/>
              </a:lnSpc>
              <a:buFont typeface="Monotype Sorts" charset="2"/>
              <a:buNone/>
              <a:tabLst>
                <a:tab pos="803275" algn="l"/>
                <a:tab pos="1547813" algn="l"/>
              </a:tabLst>
            </a:pPr>
            <a:r>
              <a:rPr lang="en-US" b="1" smtClean="0">
                <a:solidFill>
                  <a:srgbClr val="000099"/>
                </a:solidFill>
              </a:rPr>
              <a:t>	   select </a:t>
            </a:r>
            <a:r>
              <a:rPr lang="en-US" i="1" smtClean="0">
                <a:solidFill>
                  <a:srgbClr val="000099"/>
                </a:solidFill>
              </a:rPr>
              <a:t>T.customer_name</a:t>
            </a:r>
          </a:p>
          <a:p>
            <a:pPr>
              <a:lnSpc>
                <a:spcPct val="50000"/>
              </a:lnSpc>
              <a:buFont typeface="Monotype Sorts" charset="2"/>
              <a:buNone/>
              <a:tabLst>
                <a:tab pos="803275" algn="l"/>
                <a:tab pos="1547813" algn="l"/>
              </a:tabLst>
            </a:pPr>
            <a:r>
              <a:rPr lang="en-US" b="1" smtClean="0">
                <a:solidFill>
                  <a:srgbClr val="000099"/>
                </a:solidFill>
              </a:rPr>
              <a:t>        from </a:t>
            </a:r>
            <a:r>
              <a:rPr lang="en-US" i="1" smtClean="0">
                <a:solidFill>
                  <a:srgbClr val="000099"/>
                </a:solidFill>
              </a:rPr>
              <a:t>depositor </a:t>
            </a:r>
            <a:r>
              <a:rPr lang="en-US" b="1" smtClean="0">
                <a:solidFill>
                  <a:srgbClr val="000099"/>
                </a:solidFill>
              </a:rPr>
              <a:t>as </a:t>
            </a:r>
            <a:r>
              <a:rPr lang="en-US" i="1" smtClean="0">
                <a:solidFill>
                  <a:srgbClr val="000099"/>
                </a:solidFill>
              </a:rPr>
              <a:t>T</a:t>
            </a:r>
          </a:p>
          <a:p>
            <a:pPr>
              <a:lnSpc>
                <a:spcPct val="50000"/>
              </a:lnSpc>
              <a:buFont typeface="Monotype Sorts" charset="2"/>
              <a:buNone/>
              <a:tabLst>
                <a:tab pos="803275" algn="l"/>
                <a:tab pos="1547813" algn="l"/>
              </a:tabLst>
            </a:pPr>
            <a:r>
              <a:rPr lang="en-US" b="1" smtClean="0">
                <a:solidFill>
                  <a:srgbClr val="000099"/>
                </a:solidFill>
              </a:rPr>
              <a:t>        where </a:t>
            </a:r>
            <a:r>
              <a:rPr lang="en-US" b="1" smtClean="0">
                <a:solidFill>
                  <a:srgbClr val="C00000"/>
                </a:solidFill>
              </a:rPr>
              <a:t>unique</a:t>
            </a:r>
            <a:r>
              <a:rPr lang="en-US" b="1" smtClean="0">
                <a:solidFill>
                  <a:srgbClr val="000099"/>
                </a:solidFill>
              </a:rPr>
              <a:t> </a:t>
            </a:r>
            <a:r>
              <a:rPr lang="en-US" smtClean="0">
                <a:solidFill>
                  <a:srgbClr val="000099"/>
                </a:solidFill>
              </a:rPr>
              <a:t>(</a:t>
            </a:r>
            <a:endParaRPr lang="en-US" b="1" smtClean="0">
              <a:solidFill>
                <a:srgbClr val="000099"/>
              </a:solidFill>
            </a:endParaRPr>
          </a:p>
          <a:p>
            <a:pPr>
              <a:lnSpc>
                <a:spcPct val="90000"/>
              </a:lnSpc>
              <a:buFont typeface="Monotype Sorts" charset="2"/>
              <a:buNone/>
              <a:tabLst>
                <a:tab pos="803275" algn="l"/>
                <a:tab pos="1547813" algn="l"/>
              </a:tabLst>
            </a:pPr>
            <a:r>
              <a:rPr lang="en-US" b="1" smtClean="0">
                <a:solidFill>
                  <a:srgbClr val="000099"/>
                </a:solidFill>
              </a:rPr>
              <a:t>		   select </a:t>
            </a:r>
            <a:r>
              <a:rPr lang="en-US" i="1" smtClean="0">
                <a:solidFill>
                  <a:srgbClr val="000099"/>
                </a:solidFill>
              </a:rPr>
              <a:t>R.customer_name</a:t>
            </a:r>
            <a:br>
              <a:rPr lang="en-US" i="1" smtClean="0">
                <a:solidFill>
                  <a:srgbClr val="000099"/>
                </a:solidFill>
              </a:rPr>
            </a:br>
            <a:r>
              <a:rPr lang="en-US" i="1" smtClean="0">
                <a:solidFill>
                  <a:srgbClr val="000099"/>
                </a:solidFill>
              </a:rPr>
              <a:t>	   </a:t>
            </a:r>
            <a:r>
              <a:rPr lang="en-US" b="1" smtClean="0">
                <a:solidFill>
                  <a:srgbClr val="000099"/>
                </a:solidFill>
              </a:rPr>
              <a:t>from</a:t>
            </a:r>
            <a:r>
              <a:rPr lang="en-US" i="1" smtClean="0">
                <a:solidFill>
                  <a:srgbClr val="000099"/>
                </a:solidFill>
              </a:rPr>
              <a:t> account, depositor </a:t>
            </a:r>
            <a:r>
              <a:rPr lang="en-US" b="1" smtClean="0">
                <a:solidFill>
                  <a:srgbClr val="000099"/>
                </a:solidFill>
              </a:rPr>
              <a:t>as </a:t>
            </a:r>
            <a:r>
              <a:rPr lang="en-US" i="1" smtClean="0">
                <a:solidFill>
                  <a:srgbClr val="000099"/>
                </a:solidFill>
              </a:rPr>
              <a:t>R</a:t>
            </a:r>
            <a:br>
              <a:rPr lang="en-US" i="1" smtClean="0">
                <a:solidFill>
                  <a:srgbClr val="000099"/>
                </a:solidFill>
              </a:rPr>
            </a:br>
            <a:r>
              <a:rPr lang="en-US" i="1" smtClean="0">
                <a:solidFill>
                  <a:srgbClr val="000099"/>
                </a:solidFill>
              </a:rPr>
              <a:t>	   </a:t>
            </a:r>
            <a:r>
              <a:rPr lang="en-US" b="1" smtClean="0">
                <a:solidFill>
                  <a:srgbClr val="000099"/>
                </a:solidFill>
              </a:rPr>
              <a:t>where</a:t>
            </a:r>
            <a:r>
              <a:rPr lang="en-US" i="1" smtClean="0">
                <a:solidFill>
                  <a:srgbClr val="000099"/>
                </a:solidFill>
              </a:rPr>
              <a:t> T.customer_name = R.customer_name </a:t>
            </a:r>
            <a:r>
              <a:rPr lang="en-US" b="1" smtClean="0">
                <a:solidFill>
                  <a:srgbClr val="000099"/>
                </a:solidFill>
              </a:rPr>
              <a:t>and</a:t>
            </a:r>
            <a:br>
              <a:rPr lang="en-US" b="1" smtClean="0">
                <a:solidFill>
                  <a:srgbClr val="000099"/>
                </a:solidFill>
              </a:rPr>
            </a:br>
            <a:r>
              <a:rPr lang="en-US" b="1" smtClean="0">
                <a:solidFill>
                  <a:srgbClr val="000099"/>
                </a:solidFill>
              </a:rPr>
              <a:t>		   </a:t>
            </a:r>
            <a:r>
              <a:rPr lang="en-US" i="1" smtClean="0">
                <a:solidFill>
                  <a:srgbClr val="000099"/>
                </a:solidFill>
              </a:rPr>
              <a:t>R.account_number = account.account_number </a:t>
            </a:r>
            <a:r>
              <a:rPr lang="en-US" b="1" smtClean="0">
                <a:solidFill>
                  <a:srgbClr val="000099"/>
                </a:solidFill>
              </a:rPr>
              <a:t>and</a:t>
            </a:r>
            <a:br>
              <a:rPr lang="en-US" b="1" smtClean="0">
                <a:solidFill>
                  <a:srgbClr val="000099"/>
                </a:solidFill>
              </a:rPr>
            </a:br>
            <a:r>
              <a:rPr lang="en-US" b="1" smtClean="0">
                <a:solidFill>
                  <a:srgbClr val="000099"/>
                </a:solidFill>
              </a:rPr>
              <a:t>		   </a:t>
            </a:r>
            <a:r>
              <a:rPr lang="en-US" i="1" smtClean="0">
                <a:solidFill>
                  <a:srgbClr val="000099"/>
                </a:solidFill>
              </a:rPr>
              <a:t>account.branch_name = ‘</a:t>
            </a:r>
            <a:r>
              <a:rPr lang="en-US" smtClean="0">
                <a:solidFill>
                  <a:srgbClr val="000099"/>
                </a:solidFill>
              </a:rPr>
              <a:t>Perryridge’)</a:t>
            </a:r>
          </a:p>
          <a:p>
            <a:pPr>
              <a:lnSpc>
                <a:spcPct val="90000"/>
              </a:lnSpc>
              <a:tabLst>
                <a:tab pos="803275" algn="l"/>
                <a:tab pos="1547813" algn="l"/>
              </a:tabLst>
            </a:pPr>
            <a:endParaRPr lang="en-US" smtClean="0">
              <a:hlinkClick r:id="rId2" action="ppaction://hlinksldjump"/>
            </a:endParaRPr>
          </a:p>
          <a:p>
            <a:pPr>
              <a:lnSpc>
                <a:spcPct val="90000"/>
              </a:lnSpc>
              <a:tabLst>
                <a:tab pos="803275" algn="l"/>
                <a:tab pos="1547813" algn="l"/>
              </a:tabLst>
            </a:pPr>
            <a:r>
              <a:rPr lang="en-US" smtClean="0">
                <a:hlinkClick r:id="rId2" action="ppaction://hlinksldjump"/>
              </a:rPr>
              <a:t>(Schema used in this example)</a:t>
            </a:r>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fld id="{44084F57-C20C-4C28-AD08-020015FBCADC}" type="slidenum">
              <a:rPr lang="en-US" smtClean="0"/>
              <a:pPr/>
              <a:t>66</a:t>
            </a:fld>
            <a:endParaRPr lang="en-US" smtClean="0"/>
          </a:p>
        </p:txBody>
      </p:sp>
      <p:sp>
        <p:nvSpPr>
          <p:cNvPr id="68610" name="Rectangle 2"/>
          <p:cNvSpPr>
            <a:spLocks noGrp="1" noChangeArrowheads="1"/>
          </p:cNvSpPr>
          <p:nvPr>
            <p:ph type="title"/>
          </p:nvPr>
        </p:nvSpPr>
        <p:spPr/>
        <p:txBody>
          <a:bodyPr/>
          <a:lstStyle/>
          <a:p>
            <a:pPr>
              <a:defRPr/>
            </a:pPr>
            <a:r>
              <a:rPr lang="en-US" smtClean="0"/>
              <a:t>Example Query</a:t>
            </a:r>
          </a:p>
        </p:txBody>
      </p:sp>
      <p:sp>
        <p:nvSpPr>
          <p:cNvPr id="46084" name="Rectangle 3"/>
          <p:cNvSpPr>
            <a:spLocks noGrp="1" noChangeArrowheads="1"/>
          </p:cNvSpPr>
          <p:nvPr>
            <p:ph type="body" idx="1"/>
          </p:nvPr>
        </p:nvSpPr>
        <p:spPr>
          <a:xfrm>
            <a:off x="571500" y="1114425"/>
            <a:ext cx="7848600" cy="869950"/>
          </a:xfrm>
        </p:spPr>
        <p:txBody>
          <a:bodyPr/>
          <a:lstStyle/>
          <a:p>
            <a:pPr>
              <a:tabLst>
                <a:tab pos="744538" algn="l"/>
                <a:tab pos="1489075" algn="l"/>
              </a:tabLst>
            </a:pPr>
            <a:r>
              <a:rPr lang="en-US" smtClean="0"/>
              <a:t>Find all customers who have at least two accounts at the Perryridge branch. </a:t>
            </a:r>
          </a:p>
        </p:txBody>
      </p:sp>
      <p:sp>
        <p:nvSpPr>
          <p:cNvPr id="68612" name="Text Box 4"/>
          <p:cNvSpPr txBox="1">
            <a:spLocks noChangeArrowheads="1"/>
          </p:cNvSpPr>
          <p:nvPr/>
        </p:nvSpPr>
        <p:spPr bwMode="auto">
          <a:xfrm>
            <a:off x="1328738" y="2003425"/>
            <a:ext cx="7289800" cy="3140075"/>
          </a:xfrm>
          <a:prstGeom prst="rect">
            <a:avLst/>
          </a:prstGeom>
          <a:noFill/>
          <a:ln w="9525">
            <a:noFill/>
            <a:miter lim="800000"/>
            <a:headEnd/>
            <a:tailEnd/>
          </a:ln>
        </p:spPr>
        <p:txBody>
          <a:bodyPr>
            <a:spAutoFit/>
          </a:bodyPr>
          <a:lstStyle/>
          <a:p>
            <a:pPr>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T.customer_name</a:t>
            </a:r>
          </a:p>
          <a:p>
            <a:pPr>
              <a:buClr>
                <a:schemeClr val="tx2"/>
              </a:buClr>
              <a:buSzPct val="90000"/>
              <a:buFont typeface="Monotype Sorts" charset="2"/>
              <a:buNone/>
            </a:pP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T</a:t>
            </a:r>
          </a:p>
          <a:p>
            <a:pPr>
              <a:buClr>
                <a:schemeClr val="tx2"/>
              </a:buClr>
              <a:buSzPct val="90000"/>
              <a:buFont typeface="Monotype Sorts" charset="2"/>
              <a:buNone/>
            </a:pPr>
            <a:r>
              <a:rPr kumimoji="1" lang="en-US" sz="2000" b="1">
                <a:solidFill>
                  <a:srgbClr val="000099"/>
                </a:solidFill>
                <a:latin typeface="Helvetica" pitchFamily="34" charset="0"/>
              </a:rPr>
              <a:t>where </a:t>
            </a:r>
            <a:r>
              <a:rPr kumimoji="1" lang="en-US" sz="2000" b="1">
                <a:solidFill>
                  <a:srgbClr val="C00000"/>
                </a:solidFill>
                <a:latin typeface="Helvetica" pitchFamily="34" charset="0"/>
              </a:rPr>
              <a:t>not unique</a:t>
            </a:r>
            <a:r>
              <a:rPr kumimoji="1" lang="en-US" sz="2000" b="1">
                <a:solidFill>
                  <a:srgbClr val="000099"/>
                </a:solidFill>
                <a:latin typeface="Helvetica" pitchFamily="34" charset="0"/>
              </a:rPr>
              <a:t> </a:t>
            </a:r>
            <a:r>
              <a:rPr kumimoji="1" lang="en-US" sz="2000">
                <a:solidFill>
                  <a:srgbClr val="000099"/>
                </a:solidFill>
                <a:latin typeface="Helvetica" pitchFamily="34" charset="0"/>
              </a:rPr>
              <a:t>(</a:t>
            </a:r>
          </a:p>
          <a:p>
            <a:pPr>
              <a:buClr>
                <a:schemeClr val="tx2"/>
              </a:buClr>
              <a:buSzPct val="90000"/>
              <a:buFont typeface="Monotype Sorts" charset="2"/>
              <a:buNone/>
            </a:pPr>
            <a:r>
              <a:rPr kumimoji="1" lang="en-US" sz="2000">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R.customer_name</a:t>
            </a:r>
          </a:p>
          <a:p>
            <a:pPr>
              <a:buClr>
                <a:schemeClr val="tx2"/>
              </a:buClr>
              <a:buSzPct val="90000"/>
              <a:buFont typeface="Monotype Sorts" charset="2"/>
              <a:buNone/>
            </a:pP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account, depositor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R</a:t>
            </a:r>
          </a:p>
          <a:p>
            <a:pPr>
              <a:buClr>
                <a:schemeClr val="tx2"/>
              </a:buClr>
              <a:buSzPct val="90000"/>
              <a:buFont typeface="Monotype Sorts" charset="2"/>
              <a:buNone/>
            </a:pP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T.customer_name = R.customer_name </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and</a:t>
            </a:r>
          </a:p>
          <a:p>
            <a:pPr>
              <a:buClr>
                <a:schemeClr val="tx2"/>
              </a:buClr>
              <a:buSzPct val="90000"/>
              <a:buFont typeface="Monotype Sorts" charset="2"/>
              <a:buNone/>
            </a:pPr>
            <a:r>
              <a:rPr kumimoji="1" lang="en-US" sz="2000">
                <a:solidFill>
                  <a:srgbClr val="000099"/>
                </a:solidFill>
                <a:latin typeface="Helvetica" pitchFamily="34" charset="0"/>
              </a:rPr>
              <a:t>	</a:t>
            </a:r>
            <a:r>
              <a:rPr kumimoji="1" lang="en-US" sz="2000" i="1">
                <a:solidFill>
                  <a:srgbClr val="000099"/>
                </a:solidFill>
                <a:latin typeface="Helvetica" pitchFamily="34" charset="0"/>
              </a:rPr>
              <a:t>R.account_number = account.account_number  </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and</a:t>
            </a:r>
          </a:p>
          <a:p>
            <a:pPr>
              <a:buClr>
                <a:schemeClr val="tx2"/>
              </a:buClr>
              <a:buSzPct val="90000"/>
              <a:buFont typeface="Monotype Sorts" charset="2"/>
              <a:buNone/>
            </a:pPr>
            <a:r>
              <a:rPr kumimoji="1" lang="en-US" sz="2000" b="1">
                <a:solidFill>
                  <a:srgbClr val="000099"/>
                </a:solidFill>
                <a:latin typeface="Helvetica" pitchFamily="34" charset="0"/>
              </a:rPr>
              <a:t>	</a:t>
            </a:r>
            <a:r>
              <a:rPr kumimoji="1" lang="en-US" sz="2000" i="1">
                <a:solidFill>
                  <a:srgbClr val="000099"/>
                </a:solidFill>
                <a:latin typeface="Helvetica" pitchFamily="34" charset="0"/>
              </a:rPr>
              <a:t>account.branch_name = </a:t>
            </a:r>
            <a:r>
              <a:rPr kumimoji="1" lang="en-US" sz="2000">
                <a:solidFill>
                  <a:srgbClr val="000099"/>
                </a:solidFill>
                <a:latin typeface="Century Gothic" pitchFamily="34" charset="0"/>
              </a:rPr>
              <a:t>‘</a:t>
            </a:r>
            <a:r>
              <a:rPr kumimoji="1" lang="en-US" sz="2000">
                <a:solidFill>
                  <a:srgbClr val="000099"/>
                </a:solidFill>
                <a:latin typeface="Helvetica" pitchFamily="34" charset="0"/>
              </a:rPr>
              <a:t>Perryridge</a:t>
            </a:r>
            <a:r>
              <a:rPr kumimoji="1" lang="en-US" sz="2000">
                <a:solidFill>
                  <a:srgbClr val="000099"/>
                </a:solidFill>
                <a:latin typeface="Century Gothic" pitchFamily="34" charset="0"/>
              </a:rPr>
              <a:t>’</a:t>
            </a:r>
            <a:r>
              <a:rPr kumimoji="1" lang="en-US" sz="2000">
                <a:solidFill>
                  <a:srgbClr val="000099"/>
                </a:solidFill>
                <a:latin typeface="Helvetica" pitchFamily="34" charset="0"/>
              </a:rPr>
              <a:t>)</a:t>
            </a:r>
            <a:endParaRPr lang="en-US">
              <a:solidFill>
                <a:srgbClr val="000099"/>
              </a:solidFill>
            </a:endParaRPr>
          </a:p>
        </p:txBody>
      </p:sp>
      <p:sp>
        <p:nvSpPr>
          <p:cNvPr id="46086" name="Text Box 5"/>
          <p:cNvSpPr txBox="1">
            <a:spLocks noChangeArrowheads="1"/>
          </p:cNvSpPr>
          <p:nvPr/>
        </p:nvSpPr>
        <p:spPr bwMode="auto">
          <a:xfrm>
            <a:off x="706438" y="5356225"/>
            <a:ext cx="3838575"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hlinkClick r:id="rId2" action="ppaction://hlinksldjump"/>
              </a:rPr>
              <a:t>(Schema used in this example)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1BC6FE73-AC24-40BC-BCEB-9D80689AE3EB}" type="slidenum">
              <a:rPr lang="en-US" smtClean="0"/>
              <a:pPr/>
              <a:t>67</a:t>
            </a:fld>
            <a:endParaRPr lang="en-US" smtClean="0"/>
          </a:p>
        </p:txBody>
      </p:sp>
      <p:sp>
        <p:nvSpPr>
          <p:cNvPr id="169986" name="Rectangle 2"/>
          <p:cNvSpPr>
            <a:spLocks noGrp="1" noChangeArrowheads="1"/>
          </p:cNvSpPr>
          <p:nvPr>
            <p:ph type="title"/>
          </p:nvPr>
        </p:nvSpPr>
        <p:spPr/>
        <p:txBody>
          <a:bodyPr/>
          <a:lstStyle/>
          <a:p>
            <a:pPr>
              <a:defRPr/>
            </a:pPr>
            <a:r>
              <a:rPr lang="en-US" smtClean="0"/>
              <a:t>Modification of the Database – Deletion</a:t>
            </a:r>
          </a:p>
        </p:txBody>
      </p:sp>
      <p:sp>
        <p:nvSpPr>
          <p:cNvPr id="55300" name="Rectangle 3"/>
          <p:cNvSpPr>
            <a:spLocks noGrp="1" noChangeArrowheads="1"/>
          </p:cNvSpPr>
          <p:nvPr>
            <p:ph type="body" idx="1"/>
          </p:nvPr>
        </p:nvSpPr>
        <p:spPr/>
        <p:txBody>
          <a:bodyPr/>
          <a:lstStyle/>
          <a:p>
            <a:r>
              <a:rPr lang="en-US" smtClean="0"/>
              <a:t>We can delete only whole tuples; we cannot delete values on only particular attributes</a:t>
            </a:r>
          </a:p>
          <a:p>
            <a:pPr>
              <a:buFont typeface="Monotype Sorts" charset="2"/>
              <a:buNone/>
            </a:pPr>
            <a:endParaRPr lang="en-US" smtClean="0"/>
          </a:p>
          <a:p>
            <a:pPr>
              <a:buFont typeface="Monotype Sorts" charset="2"/>
              <a:buNone/>
            </a:pPr>
            <a:r>
              <a:rPr lang="en-US" b="1" smtClean="0"/>
              <a:t>			</a:t>
            </a:r>
            <a:r>
              <a:rPr lang="en-US" b="1" smtClean="0">
                <a:solidFill>
                  <a:srgbClr val="000099"/>
                </a:solidFill>
              </a:rPr>
              <a:t>delete from </a:t>
            </a:r>
            <a:r>
              <a:rPr lang="en-US" i="1" smtClean="0">
                <a:solidFill>
                  <a:srgbClr val="000099"/>
                </a:solidFill>
              </a:rPr>
              <a:t>r  </a:t>
            </a:r>
            <a:r>
              <a:rPr lang="en-US" b="1" smtClean="0">
                <a:solidFill>
                  <a:srgbClr val="000099"/>
                </a:solidFill>
              </a:rPr>
              <a:t>where </a:t>
            </a:r>
            <a:r>
              <a:rPr lang="en-US" i="1" smtClean="0">
                <a:solidFill>
                  <a:srgbClr val="000099"/>
                </a:solidFill>
              </a:rPr>
              <a:t>P</a:t>
            </a:r>
          </a:p>
          <a:p>
            <a:pPr>
              <a:buFont typeface="Monotype Sorts" charset="2"/>
              <a:buNone/>
            </a:pPr>
            <a:endParaRPr lang="en-US" smtClean="0"/>
          </a:p>
          <a:p>
            <a:pPr>
              <a:buFont typeface="Monotype Sorts" charset="2"/>
              <a:buNone/>
            </a:pPr>
            <a:r>
              <a:rPr lang="en-US" smtClean="0"/>
              <a:t>	where </a:t>
            </a:r>
            <a:r>
              <a:rPr lang="en-US" i="1" smtClean="0"/>
              <a:t>P </a:t>
            </a:r>
            <a:r>
              <a:rPr lang="en-US" smtClean="0"/>
              <a:t>represents a predicate and </a:t>
            </a:r>
            <a:r>
              <a:rPr lang="en-US" i="1" smtClean="0"/>
              <a:t>r </a:t>
            </a:r>
            <a:r>
              <a:rPr lang="en-US" smtClean="0"/>
              <a:t>represents a relation. The </a:t>
            </a:r>
            <a:r>
              <a:rPr lang="en-US" b="1" smtClean="0"/>
              <a:t>delete </a:t>
            </a:r>
            <a:r>
              <a:rPr lang="en-US" smtClean="0"/>
              <a:t>statement first finds all tuples </a:t>
            </a:r>
            <a:r>
              <a:rPr lang="en-US" i="1" smtClean="0"/>
              <a:t>t </a:t>
            </a:r>
            <a:r>
              <a:rPr lang="en-US" smtClean="0"/>
              <a:t>in </a:t>
            </a:r>
            <a:r>
              <a:rPr lang="en-US" i="1" smtClean="0"/>
              <a:t>r </a:t>
            </a:r>
            <a:r>
              <a:rPr lang="en-US" smtClean="0"/>
              <a:t>for which </a:t>
            </a:r>
            <a:r>
              <a:rPr lang="en-US" i="1" smtClean="0"/>
              <a:t>P</a:t>
            </a:r>
            <a:r>
              <a:rPr lang="en-US" smtClean="0"/>
              <a:t>(</a:t>
            </a:r>
            <a:r>
              <a:rPr lang="en-US" i="1" smtClean="0"/>
              <a:t>t</a:t>
            </a:r>
            <a:r>
              <a:rPr lang="en-US" smtClean="0"/>
              <a:t>) is true, and then deletes them from </a:t>
            </a:r>
            <a:r>
              <a:rPr lang="en-US" i="1" smtClean="0"/>
              <a:t>r</a:t>
            </a:r>
            <a:r>
              <a:rPr lang="en-US" smtClean="0"/>
              <a:t>. </a:t>
            </a:r>
          </a:p>
          <a:p>
            <a:r>
              <a:rPr lang="en-US" smtClean="0"/>
              <a:t>The </a:t>
            </a:r>
            <a:r>
              <a:rPr lang="en-US" b="1" smtClean="0"/>
              <a:t>where </a:t>
            </a:r>
            <a:r>
              <a:rPr lang="en-US" smtClean="0"/>
              <a:t>clause can be omitted, in which case all tuples in </a:t>
            </a:r>
            <a:r>
              <a:rPr lang="en-US" i="1" smtClean="0"/>
              <a:t>r </a:t>
            </a:r>
            <a:r>
              <a:rPr lang="en-US" smtClean="0"/>
              <a:t>are deleted.</a:t>
            </a:r>
          </a:p>
          <a:p>
            <a:endParaRPr lang="en-US" smtClean="0"/>
          </a:p>
          <a:p>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fld id="{29208D7E-AA62-408F-8760-019B8D0B122C}" type="slidenum">
              <a:rPr lang="en-US" smtClean="0"/>
              <a:pPr/>
              <a:t>68</a:t>
            </a:fld>
            <a:endParaRPr lang="en-US" smtClean="0"/>
          </a:p>
        </p:txBody>
      </p:sp>
      <p:sp>
        <p:nvSpPr>
          <p:cNvPr id="73730" name="Rectangle 2"/>
          <p:cNvSpPr>
            <a:spLocks noGrp="1" noChangeArrowheads="1"/>
          </p:cNvSpPr>
          <p:nvPr>
            <p:ph type="title"/>
          </p:nvPr>
        </p:nvSpPr>
        <p:spPr>
          <a:xfrm>
            <a:off x="838200" y="76200"/>
            <a:ext cx="8077200" cy="609600"/>
          </a:xfrm>
        </p:spPr>
        <p:txBody>
          <a:bodyPr/>
          <a:lstStyle/>
          <a:p>
            <a:pPr>
              <a:defRPr/>
            </a:pPr>
            <a:r>
              <a:rPr lang="en-US" smtClean="0"/>
              <a:t>Modification of the Database – Deletion</a:t>
            </a:r>
          </a:p>
        </p:txBody>
      </p:sp>
      <p:sp>
        <p:nvSpPr>
          <p:cNvPr id="55300" name="Rectangle 3"/>
          <p:cNvSpPr>
            <a:spLocks noGrp="1" noChangeArrowheads="1"/>
          </p:cNvSpPr>
          <p:nvPr>
            <p:ph type="body" idx="1"/>
          </p:nvPr>
        </p:nvSpPr>
        <p:spPr>
          <a:xfrm>
            <a:off x="838200" y="914400"/>
            <a:ext cx="7747000" cy="5559425"/>
          </a:xfrm>
        </p:spPr>
        <p:txBody>
          <a:bodyPr/>
          <a:lstStyle/>
          <a:p>
            <a:pPr>
              <a:tabLst>
                <a:tab pos="1652588" algn="l"/>
                <a:tab pos="2633663" algn="l"/>
              </a:tabLst>
            </a:pPr>
            <a:r>
              <a:rPr lang="en-US" smtClean="0"/>
              <a:t>Delete all account records at the Perryridge branch</a:t>
            </a:r>
          </a:p>
          <a:p>
            <a:pPr>
              <a:buFont typeface="Monotype Sorts" charset="2"/>
              <a:buNone/>
              <a:tabLst>
                <a:tab pos="1652588" algn="l"/>
                <a:tab pos="2633663" algn="l"/>
              </a:tabLst>
            </a:pPr>
            <a:r>
              <a:rPr lang="en-US" smtClean="0"/>
              <a:t>	</a:t>
            </a:r>
            <a:r>
              <a:rPr lang="en-US" smtClean="0">
                <a:solidFill>
                  <a:srgbClr val="000099"/>
                </a:solidFill>
              </a:rPr>
              <a:t>	</a:t>
            </a:r>
            <a:r>
              <a:rPr lang="en-US" b="1" smtClean="0">
                <a:solidFill>
                  <a:srgbClr val="C00000"/>
                </a:solidFill>
              </a:rPr>
              <a:t>delete from</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000099"/>
                </a:solidFill>
              </a:rPr>
              <a:t>where</a:t>
            </a:r>
            <a:r>
              <a:rPr lang="en-US" i="1" smtClean="0">
                <a:solidFill>
                  <a:srgbClr val="000099"/>
                </a:solidFill>
              </a:rPr>
              <a:t> branch_name = </a:t>
            </a:r>
            <a:r>
              <a:rPr lang="en-US" smtClean="0">
                <a:solidFill>
                  <a:srgbClr val="000099"/>
                </a:solidFill>
                <a:latin typeface="Century Gothic" pitchFamily="34" charset="0"/>
              </a:rPr>
              <a:t>‘</a:t>
            </a:r>
            <a:r>
              <a:rPr lang="en-US" smtClean="0">
                <a:solidFill>
                  <a:srgbClr val="000099"/>
                </a:solidFill>
              </a:rPr>
              <a:t>Perryridge</a:t>
            </a:r>
            <a:r>
              <a:rPr lang="en-US" smtClean="0">
                <a:solidFill>
                  <a:srgbClr val="000099"/>
                </a:solidFill>
                <a:latin typeface="Century Gothic" pitchFamily="34" charset="0"/>
              </a:rPr>
              <a:t>’</a:t>
            </a:r>
          </a:p>
          <a:p>
            <a:pPr>
              <a:tabLst>
                <a:tab pos="1652588" algn="l"/>
                <a:tab pos="2633663" algn="l"/>
              </a:tabLst>
            </a:pPr>
            <a:endParaRPr lang="en-US" smtClean="0"/>
          </a:p>
          <a:p>
            <a:pPr>
              <a:tabLst>
                <a:tab pos="1652588" algn="l"/>
                <a:tab pos="2633663" algn="l"/>
              </a:tabLst>
            </a:pPr>
            <a:r>
              <a:rPr lang="en-US" smtClean="0"/>
              <a:t>Delete all accounts at every branch located in Needham city.</a:t>
            </a:r>
          </a:p>
          <a:p>
            <a:pPr>
              <a:buFont typeface="Monotype Sorts" charset="2"/>
              <a:buNone/>
              <a:tabLst>
                <a:tab pos="1652588" algn="l"/>
                <a:tab pos="2633663" algn="l"/>
              </a:tabLst>
            </a:pPr>
            <a:r>
              <a:rPr lang="en-US" smtClean="0"/>
              <a:t>	</a:t>
            </a:r>
            <a:r>
              <a:rPr lang="en-US" b="1" smtClean="0">
                <a:solidFill>
                  <a:srgbClr val="C00000"/>
                </a:solidFill>
              </a:rPr>
              <a:t>delete from</a:t>
            </a:r>
            <a:r>
              <a:rPr lang="en-US" b="1" i="1" smtClean="0">
                <a:solidFill>
                  <a:srgbClr val="000099"/>
                </a:solidFill>
              </a:rPr>
              <a:t> </a:t>
            </a:r>
            <a:r>
              <a:rPr lang="en-US" i="1" smtClean="0">
                <a:solidFill>
                  <a:srgbClr val="000099"/>
                </a:solidFill>
              </a:rPr>
              <a:t>depositor</a:t>
            </a:r>
            <a:br>
              <a:rPr lang="en-US" i="1" smtClean="0">
                <a:solidFill>
                  <a:srgbClr val="000099"/>
                </a:solidFill>
              </a:rPr>
            </a:br>
            <a:r>
              <a:rPr lang="en-US" b="1" smtClean="0">
                <a:solidFill>
                  <a:srgbClr val="000099"/>
                </a:solidFill>
              </a:rPr>
              <a:t>where </a:t>
            </a:r>
            <a:r>
              <a:rPr lang="en-US" i="1" smtClean="0">
                <a:solidFill>
                  <a:srgbClr val="000099"/>
                </a:solidFill>
              </a:rPr>
              <a:t>account_number </a:t>
            </a:r>
            <a:r>
              <a:rPr lang="en-US" b="1" smtClean="0">
                <a:solidFill>
                  <a:srgbClr val="000099"/>
                </a:solidFill>
              </a:rPr>
              <a:t>in </a:t>
            </a:r>
            <a:br>
              <a:rPr lang="en-US" b="1" smtClean="0">
                <a:solidFill>
                  <a:srgbClr val="000099"/>
                </a:solidFill>
              </a:rPr>
            </a:br>
            <a:r>
              <a:rPr lang="en-US" b="1" smtClean="0">
                <a:solidFill>
                  <a:srgbClr val="000099"/>
                </a:solidFill>
              </a:rPr>
              <a:t>            </a:t>
            </a:r>
            <a:r>
              <a:rPr lang="en-US" smtClean="0">
                <a:solidFill>
                  <a:srgbClr val="000099"/>
                </a:solidFill>
              </a:rPr>
              <a:t>(</a:t>
            </a:r>
            <a:r>
              <a:rPr lang="en-US" b="1" smtClean="0">
                <a:solidFill>
                  <a:srgbClr val="000099"/>
                </a:solidFill>
              </a:rPr>
              <a:t>select </a:t>
            </a:r>
            <a:r>
              <a:rPr lang="en-US" i="1" smtClean="0">
                <a:solidFill>
                  <a:srgbClr val="000099"/>
                </a:solidFill>
              </a:rPr>
              <a:t>account_number</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branch, account</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branch_city = </a:t>
            </a:r>
            <a:r>
              <a:rPr lang="en-US" smtClean="0">
                <a:solidFill>
                  <a:srgbClr val="000099"/>
                </a:solidFill>
                <a:latin typeface="Century Gothic" pitchFamily="34" charset="0"/>
              </a:rPr>
              <a:t>‘</a:t>
            </a:r>
            <a:r>
              <a:rPr lang="en-US" smtClean="0">
                <a:solidFill>
                  <a:srgbClr val="000099"/>
                </a:solidFill>
              </a:rPr>
              <a:t>Needham</a:t>
            </a:r>
            <a:r>
              <a:rPr lang="en-US" smtClean="0">
                <a:solidFill>
                  <a:srgbClr val="000099"/>
                </a:solidFill>
                <a:latin typeface="Century Gothic" pitchFamily="34" charset="0"/>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and </a:t>
            </a:r>
            <a:r>
              <a:rPr lang="en-US" i="1" smtClean="0">
                <a:solidFill>
                  <a:srgbClr val="000099"/>
                </a:solidFill>
              </a:rPr>
              <a:t>branch.branch_name = account.branch_name)</a:t>
            </a:r>
            <a:endParaRPr lang="en-US" b="1" smtClean="0">
              <a:solidFill>
                <a:srgbClr val="000099"/>
              </a:solidFill>
            </a:endParaRPr>
          </a:p>
          <a:p>
            <a:pPr>
              <a:buFont typeface="Monotype Sorts" charset="2"/>
              <a:buNone/>
              <a:tabLst>
                <a:tab pos="1652588" algn="l"/>
                <a:tab pos="2633663" algn="l"/>
              </a:tabLst>
            </a:pPr>
            <a:r>
              <a:rPr lang="en-US" b="1" smtClean="0">
                <a:solidFill>
                  <a:srgbClr val="000099"/>
                </a:solidFill>
              </a:rPr>
              <a:t>	</a:t>
            </a:r>
            <a:r>
              <a:rPr lang="en-US" b="1" smtClean="0">
                <a:solidFill>
                  <a:srgbClr val="C00000"/>
                </a:solidFill>
              </a:rPr>
              <a:t>delete from</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b="1" smtClean="0">
                <a:solidFill>
                  <a:srgbClr val="000099"/>
                </a:solidFill>
              </a:rPr>
              <a:t>where </a:t>
            </a:r>
            <a:r>
              <a:rPr lang="en-US" i="1" smtClean="0">
                <a:solidFill>
                  <a:srgbClr val="000099"/>
                </a:solidFill>
              </a:rPr>
              <a:t>branch_name </a:t>
            </a:r>
            <a:r>
              <a:rPr lang="en-US" b="1" smtClean="0">
                <a:solidFill>
                  <a:srgbClr val="000099"/>
                </a:solidFill>
              </a:rPr>
              <a:t>in </a:t>
            </a:r>
            <a:r>
              <a:rPr lang="en-US" smtClean="0">
                <a:solidFill>
                  <a:srgbClr val="000099"/>
                </a:solidFill>
              </a:rPr>
              <a:t>(</a:t>
            </a:r>
            <a:r>
              <a:rPr lang="en-US" b="1" smtClean="0">
                <a:solidFill>
                  <a:srgbClr val="000099"/>
                </a:solidFill>
              </a:rPr>
              <a:t>select </a:t>
            </a:r>
            <a:r>
              <a:rPr lang="en-US" i="1" smtClean="0">
                <a:solidFill>
                  <a:srgbClr val="000099"/>
                </a:solidFill>
              </a:rPr>
              <a:t>branch_name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branch</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branch_city = </a:t>
            </a:r>
            <a:r>
              <a:rPr lang="en-US" smtClean="0">
                <a:solidFill>
                  <a:srgbClr val="000099"/>
                </a:solidFill>
                <a:latin typeface="Century Gothic" pitchFamily="34" charset="0"/>
              </a:rPr>
              <a:t>‘</a:t>
            </a:r>
            <a:r>
              <a:rPr lang="en-US" smtClean="0">
                <a:solidFill>
                  <a:srgbClr val="000099"/>
                </a:solidFill>
              </a:rPr>
              <a:t>Needham</a:t>
            </a:r>
            <a:r>
              <a:rPr lang="en-US" smtClean="0">
                <a:solidFill>
                  <a:srgbClr val="000099"/>
                </a:solidFill>
                <a:latin typeface="Century Gothic" pitchFamily="34" charset="0"/>
              </a:rPr>
              <a:t>’</a:t>
            </a:r>
            <a:r>
              <a:rPr lang="en-US" smtClean="0">
                <a:solidFill>
                  <a:srgbClr val="000099"/>
                </a:solidFill>
              </a:rPr>
              <a:t>)</a:t>
            </a:r>
            <a:br>
              <a:rPr lang="en-US" smtClean="0">
                <a:solidFill>
                  <a:srgbClr val="000099"/>
                </a:solidFill>
              </a:rPr>
            </a:br>
            <a:r>
              <a:rPr lang="en-US" b="1" i="1" smtClean="0">
                <a:solidFill>
                  <a:srgbClr val="000099"/>
                </a:solidFill>
              </a:rPr>
              <a:t> </a:t>
            </a:r>
          </a:p>
          <a:p>
            <a:pPr>
              <a:buFont typeface="Monotype Sorts" charset="2"/>
              <a:buNone/>
              <a:tabLst>
                <a:tab pos="1652588" algn="l"/>
                <a:tab pos="2633663" algn="l"/>
              </a:tabLst>
            </a:pPr>
            <a:r>
              <a:rPr lang="en-US" smtClean="0">
                <a:hlinkClick r:id="rId2" action="ppaction://hlinksldjump"/>
              </a:rPr>
              <a:t>(Schema used in this example)</a:t>
            </a:r>
            <a:endParaRPr lang="en-US" smtClean="0"/>
          </a:p>
          <a:p>
            <a:pPr>
              <a:buFont typeface="Monotype Sorts" charset="2"/>
              <a:buNone/>
              <a:tabLst>
                <a:tab pos="1652588" algn="l"/>
                <a:tab pos="2633663" algn="l"/>
              </a:tabLst>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4" end="4"/>
                                            </p:txEl>
                                          </p:spTgt>
                                        </p:tgtEl>
                                        <p:attrNameLst>
                                          <p:attrName>style.visibility</p:attrName>
                                        </p:attrNameLst>
                                      </p:cBhvr>
                                      <p:to>
                                        <p:strVal val="visible"/>
                                      </p:to>
                                    </p:set>
                                    <p:animEffect transition="in" filter="blinds(horizontal)">
                                      <p:cBhvr>
                                        <p:cTn id="7" dur="500"/>
                                        <p:tgtEl>
                                          <p:spTgt spid="5530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00">
                                            <p:txEl>
                                              <p:pRg st="5" end="5"/>
                                            </p:txEl>
                                          </p:spTgt>
                                        </p:tgtEl>
                                        <p:attrNameLst>
                                          <p:attrName>style.visibility</p:attrName>
                                        </p:attrNameLst>
                                      </p:cBhvr>
                                      <p:to>
                                        <p:strVal val="visible"/>
                                      </p:to>
                                    </p:set>
                                    <p:animEffect transition="in" filter="blinds(horizontal)">
                                      <p:cBhvr>
                                        <p:cTn id="10" dur="500"/>
                                        <p:tgtEl>
                                          <p:spTgt spid="553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6579E723-3AE9-49A6-A1E6-64AEDC24F030}" type="slidenum">
              <a:rPr lang="en-US" smtClean="0"/>
              <a:pPr/>
              <a:t>69</a:t>
            </a:fld>
            <a:endParaRPr lang="en-US" smtClean="0"/>
          </a:p>
        </p:txBody>
      </p:sp>
      <p:sp>
        <p:nvSpPr>
          <p:cNvPr id="75778" name="Rectangle 2"/>
          <p:cNvSpPr>
            <a:spLocks noGrp="1" noChangeArrowheads="1"/>
          </p:cNvSpPr>
          <p:nvPr>
            <p:ph type="title"/>
          </p:nvPr>
        </p:nvSpPr>
        <p:spPr>
          <a:xfrm>
            <a:off x="812800" y="177800"/>
            <a:ext cx="8077200" cy="457200"/>
          </a:xfrm>
        </p:spPr>
        <p:txBody>
          <a:bodyPr/>
          <a:lstStyle/>
          <a:p>
            <a:pPr>
              <a:defRPr/>
            </a:pPr>
            <a:r>
              <a:rPr lang="en-US" smtClean="0"/>
              <a:t>Modification of the Database – Insertion</a:t>
            </a:r>
          </a:p>
        </p:txBody>
      </p:sp>
      <p:sp>
        <p:nvSpPr>
          <p:cNvPr id="58372" name="Rectangle 3"/>
          <p:cNvSpPr>
            <a:spLocks noGrp="1" noChangeArrowheads="1"/>
          </p:cNvSpPr>
          <p:nvPr>
            <p:ph type="body" idx="1"/>
          </p:nvPr>
        </p:nvSpPr>
        <p:spPr/>
        <p:txBody>
          <a:bodyPr/>
          <a:lstStyle/>
          <a:p>
            <a:pPr>
              <a:tabLst>
                <a:tab pos="1204913" algn="l"/>
                <a:tab pos="1890713" algn="l"/>
              </a:tabLst>
            </a:pPr>
            <a:r>
              <a:rPr lang="en-US" smtClean="0"/>
              <a:t>Add a new tuple to </a:t>
            </a:r>
            <a:r>
              <a:rPr lang="en-US" i="1" smtClean="0"/>
              <a:t>account</a:t>
            </a:r>
          </a:p>
          <a:p>
            <a:pPr>
              <a:buFont typeface="Monotype Sorts" charset="2"/>
              <a:buNone/>
              <a:tabLst>
                <a:tab pos="1204913" algn="l"/>
                <a:tab pos="1890713" algn="l"/>
              </a:tabLst>
            </a:pPr>
            <a:r>
              <a:rPr lang="en-US" smtClean="0"/>
              <a:t>	</a:t>
            </a:r>
            <a:r>
              <a:rPr lang="en-US" smtClean="0">
                <a:solidFill>
                  <a:srgbClr val="000099"/>
                </a:solidFill>
              </a:rPr>
              <a:t>	</a:t>
            </a:r>
            <a:r>
              <a:rPr lang="en-US" b="1" smtClean="0">
                <a:solidFill>
                  <a:srgbClr val="C00000"/>
                </a:solidFill>
              </a:rPr>
              <a:t>insert into</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(‘A-9732’, ‘Perryridge’,1200)</a:t>
            </a:r>
            <a:br>
              <a:rPr lang="en-US" smtClean="0">
                <a:solidFill>
                  <a:srgbClr val="000099"/>
                </a:solidFill>
              </a:rPr>
            </a:br>
            <a:endParaRPr lang="en-US" smtClean="0">
              <a:solidFill>
                <a:srgbClr val="000099"/>
              </a:solidFill>
            </a:endParaRPr>
          </a:p>
          <a:p>
            <a:pPr>
              <a:buFont typeface="Monotype Sorts" charset="2"/>
              <a:buNone/>
              <a:tabLst>
                <a:tab pos="1204913" algn="l"/>
                <a:tab pos="1890713" algn="l"/>
              </a:tabLst>
            </a:pPr>
            <a:r>
              <a:rPr lang="en-US" smtClean="0">
                <a:solidFill>
                  <a:srgbClr val="000099"/>
                </a:solidFill>
              </a:rPr>
              <a:t>	</a:t>
            </a:r>
            <a:r>
              <a:rPr lang="en-US" smtClean="0"/>
              <a:t>or equivalently</a:t>
            </a:r>
            <a:br>
              <a:rPr lang="en-US" smtClean="0"/>
            </a:br>
            <a:r>
              <a:rPr lang="en-US" smtClean="0"/>
              <a:t/>
            </a:r>
            <a:br>
              <a:rPr lang="en-US" smtClean="0"/>
            </a:br>
            <a:r>
              <a:rPr lang="en-US" b="1" smtClean="0">
                <a:solidFill>
                  <a:srgbClr val="C00000"/>
                </a:solidFill>
              </a:rPr>
              <a:t>insert into</a:t>
            </a:r>
            <a:r>
              <a:rPr lang="en-US" b="1" smtClean="0">
                <a:solidFill>
                  <a:srgbClr val="000099"/>
                </a:solidFill>
              </a:rPr>
              <a:t> </a:t>
            </a:r>
            <a:r>
              <a:rPr lang="en-US" i="1" smtClean="0">
                <a:solidFill>
                  <a:srgbClr val="000099"/>
                </a:solidFill>
              </a:rPr>
              <a:t>account (branch_name, balance, account_number)</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(‘Perryridge’, 1200, ‘A-9732’)</a:t>
            </a:r>
          </a:p>
          <a:p>
            <a:pPr>
              <a:tabLst>
                <a:tab pos="1204913" algn="l"/>
                <a:tab pos="1890713" algn="l"/>
              </a:tabLst>
            </a:pPr>
            <a:endParaRPr lang="en-US" smtClean="0"/>
          </a:p>
          <a:p>
            <a:pPr>
              <a:tabLst>
                <a:tab pos="1204913" algn="l"/>
                <a:tab pos="1890713" algn="l"/>
              </a:tabLst>
            </a:pPr>
            <a:r>
              <a:rPr lang="en-US" smtClean="0"/>
              <a:t>Add a new tuple to </a:t>
            </a:r>
            <a:r>
              <a:rPr lang="en-US" i="1" smtClean="0"/>
              <a:t>account </a:t>
            </a:r>
            <a:r>
              <a:rPr lang="en-US" smtClean="0"/>
              <a:t>with </a:t>
            </a:r>
            <a:r>
              <a:rPr lang="en-US" i="1" smtClean="0"/>
              <a:t>balance</a:t>
            </a:r>
            <a:r>
              <a:rPr lang="en-US" smtClean="0"/>
              <a:t> set to null</a:t>
            </a:r>
          </a:p>
          <a:p>
            <a:pPr>
              <a:buFont typeface="Monotype Sorts" charset="2"/>
              <a:buNone/>
              <a:tabLst>
                <a:tab pos="1204913" algn="l"/>
                <a:tab pos="1890713" algn="l"/>
              </a:tabLst>
            </a:pPr>
            <a:r>
              <a:rPr lang="en-US" smtClean="0"/>
              <a:t>	</a:t>
            </a:r>
            <a:r>
              <a:rPr lang="en-US" smtClean="0">
                <a:solidFill>
                  <a:srgbClr val="000099"/>
                </a:solidFill>
              </a:rPr>
              <a:t>	</a:t>
            </a:r>
            <a:r>
              <a:rPr lang="en-US" b="1" smtClean="0">
                <a:solidFill>
                  <a:srgbClr val="C00000"/>
                </a:solidFill>
              </a:rPr>
              <a:t>insert into</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(‘A-777’,‘Perryridge’, </a:t>
            </a:r>
            <a:r>
              <a:rPr lang="en-US" i="1" smtClean="0">
                <a:solidFill>
                  <a:srgbClr val="000099"/>
                </a:solidFill>
              </a:rPr>
              <a:t>null</a:t>
            </a:r>
            <a:r>
              <a:rPr lang="en-US" smtClean="0">
                <a:solidFill>
                  <a:srgbClr val="000099"/>
                </a:solidFill>
              </a:rPr>
              <a:t>)</a:t>
            </a:r>
          </a:p>
          <a:p>
            <a:pPr>
              <a:buFont typeface="Monotype Sorts" charset="2"/>
              <a:buNone/>
              <a:tabLst>
                <a:tab pos="1204913" algn="l"/>
                <a:tab pos="1890713" algn="l"/>
              </a:tabLst>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50938" y="214313"/>
            <a:ext cx="7793037" cy="693737"/>
          </a:xfrm>
        </p:spPr>
        <p:txBody>
          <a:bodyPr/>
          <a:lstStyle/>
          <a:p>
            <a:pPr eaLnBrk="1" hangingPunct="1">
              <a:defRPr/>
            </a:pPr>
            <a:r>
              <a:rPr lang="en-US" sz="3600" smtClean="0"/>
              <a:t>Entity Sets</a:t>
            </a:r>
          </a:p>
        </p:txBody>
      </p:sp>
      <p:sp>
        <p:nvSpPr>
          <p:cNvPr id="15363" name="Rectangle 3"/>
          <p:cNvSpPr>
            <a:spLocks noGrp="1" noChangeArrowheads="1"/>
          </p:cNvSpPr>
          <p:nvPr>
            <p:ph type="body" idx="1"/>
          </p:nvPr>
        </p:nvSpPr>
        <p:spPr>
          <a:xfrm>
            <a:off x="1000100" y="857232"/>
            <a:ext cx="7772400" cy="5718175"/>
          </a:xfrm>
        </p:spPr>
        <p:txBody>
          <a:bodyPr/>
          <a:lstStyle/>
          <a:p>
            <a:pPr eaLnBrk="1" hangingPunct="1"/>
            <a:r>
              <a:rPr lang="en-US" sz="2400" dirty="0" smtClean="0"/>
              <a:t>A </a:t>
            </a:r>
            <a:r>
              <a:rPr lang="en-US" sz="2400" i="1" dirty="0" smtClean="0">
                <a:solidFill>
                  <a:schemeClr val="tx2"/>
                </a:solidFill>
              </a:rPr>
              <a:t>database </a:t>
            </a:r>
            <a:r>
              <a:rPr lang="en-US" sz="2400" dirty="0" smtClean="0"/>
              <a:t>is modeled as:</a:t>
            </a:r>
          </a:p>
          <a:p>
            <a:pPr lvl="1" eaLnBrk="1" hangingPunct="1"/>
            <a:r>
              <a:rPr lang="en-US" sz="2200" dirty="0" smtClean="0"/>
              <a:t>a collection of entities,</a:t>
            </a:r>
          </a:p>
          <a:p>
            <a:pPr lvl="1" eaLnBrk="1" hangingPunct="1"/>
            <a:r>
              <a:rPr lang="en-US" sz="2200" dirty="0" smtClean="0"/>
              <a:t>relationship among entities</a:t>
            </a:r>
          </a:p>
          <a:p>
            <a:pPr lvl="1" eaLnBrk="1" hangingPunct="1"/>
            <a:endParaRPr lang="en-US" sz="1600" dirty="0" smtClean="0"/>
          </a:p>
          <a:p>
            <a:pPr eaLnBrk="1" hangingPunct="1"/>
            <a:r>
              <a:rPr lang="en-US" sz="2400" dirty="0" smtClean="0"/>
              <a:t>An </a:t>
            </a:r>
            <a:r>
              <a:rPr lang="en-US" sz="2400" i="1" dirty="0" smtClean="0">
                <a:solidFill>
                  <a:schemeClr val="tx2"/>
                </a:solidFill>
              </a:rPr>
              <a:t>entity</a:t>
            </a:r>
            <a:r>
              <a:rPr lang="en-US" sz="2400" dirty="0" smtClean="0"/>
              <a:t> is an object that exists and is distinguishable from other objects</a:t>
            </a:r>
          </a:p>
          <a:p>
            <a:pPr lvl="1" eaLnBrk="1" hangingPunct="1"/>
            <a:r>
              <a:rPr lang="en-US" sz="2200" dirty="0" smtClean="0"/>
              <a:t>Example:  specific person, company, event, plant</a:t>
            </a:r>
          </a:p>
          <a:p>
            <a:pPr lvl="1" eaLnBrk="1" hangingPunct="1"/>
            <a:endParaRPr lang="en-US" sz="1600" dirty="0" smtClean="0"/>
          </a:p>
          <a:p>
            <a:pPr eaLnBrk="1" hangingPunct="1"/>
            <a:r>
              <a:rPr lang="en-US" sz="2400" dirty="0" smtClean="0"/>
              <a:t>Entities have </a:t>
            </a:r>
            <a:r>
              <a:rPr lang="en-US" sz="2400" i="1" dirty="0" smtClean="0">
                <a:solidFill>
                  <a:schemeClr val="tx2"/>
                </a:solidFill>
              </a:rPr>
              <a:t>attributes</a:t>
            </a:r>
          </a:p>
          <a:p>
            <a:pPr lvl="1" eaLnBrk="1" hangingPunct="1"/>
            <a:r>
              <a:rPr lang="en-US" sz="2200" dirty="0" smtClean="0"/>
              <a:t>Example: people have </a:t>
            </a:r>
            <a:r>
              <a:rPr lang="en-US" sz="2200" i="1" dirty="0" smtClean="0"/>
              <a:t>names </a:t>
            </a:r>
            <a:r>
              <a:rPr lang="en-US" sz="2200" dirty="0" smtClean="0"/>
              <a:t>and </a:t>
            </a:r>
            <a:r>
              <a:rPr lang="en-US" sz="2200" i="1" dirty="0" smtClean="0"/>
              <a:t>addresses</a:t>
            </a:r>
          </a:p>
          <a:p>
            <a:pPr lvl="1" eaLnBrk="1" hangingPunct="1"/>
            <a:endParaRPr lang="en-US" sz="1600" i="1" dirty="0" smtClean="0"/>
          </a:p>
          <a:p>
            <a:pPr eaLnBrk="1" hangingPunct="1"/>
            <a:r>
              <a:rPr lang="en-US" sz="2400" dirty="0" smtClean="0"/>
              <a:t>An </a:t>
            </a:r>
            <a:r>
              <a:rPr lang="en-US" sz="2400" i="1" dirty="0" smtClean="0">
                <a:solidFill>
                  <a:schemeClr val="tx2"/>
                </a:solidFill>
              </a:rPr>
              <a:t>entity set</a:t>
            </a:r>
            <a:r>
              <a:rPr lang="en-US" sz="2400" dirty="0" smtClean="0"/>
              <a:t> is a set of entities of the same type that share the same properties.</a:t>
            </a:r>
          </a:p>
          <a:p>
            <a:pPr lvl="1" eaLnBrk="1" hangingPunct="1"/>
            <a:r>
              <a:rPr lang="en-US" sz="2200" dirty="0" smtClean="0"/>
              <a:t>Example: set of all persons, companies</a:t>
            </a:r>
          </a:p>
        </p:txBody>
      </p:sp>
      <p:sp>
        <p:nvSpPr>
          <p:cNvPr id="153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08A26A82-DA78-426F-BCD7-741D0C60E5C3}" type="slidenum">
              <a:rPr lang="en-US" sz="1400"/>
              <a:pPr algn="r" eaLnBrk="1" hangingPunct="1"/>
              <a:t>7</a:t>
            </a:fld>
            <a:endParaRPr lang="en-US" sz="1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fld id="{65716930-2532-416E-8458-1FDCF75EB02F}" type="slidenum">
              <a:rPr lang="en-US" smtClean="0"/>
              <a:pPr/>
              <a:t>70</a:t>
            </a:fld>
            <a:endParaRPr lang="en-US" smtClean="0"/>
          </a:p>
        </p:txBody>
      </p:sp>
      <p:sp>
        <p:nvSpPr>
          <p:cNvPr id="76802" name="Rectangle 2"/>
          <p:cNvSpPr>
            <a:spLocks noGrp="1" noChangeArrowheads="1"/>
          </p:cNvSpPr>
          <p:nvPr>
            <p:ph type="title"/>
          </p:nvPr>
        </p:nvSpPr>
        <p:spPr>
          <a:xfrm>
            <a:off x="838200" y="152400"/>
            <a:ext cx="8077200" cy="609600"/>
          </a:xfrm>
        </p:spPr>
        <p:txBody>
          <a:bodyPr/>
          <a:lstStyle/>
          <a:p>
            <a:pPr>
              <a:defRPr/>
            </a:pPr>
            <a:r>
              <a:rPr lang="en-US" smtClean="0"/>
              <a:t>Modification of the Database – Updates</a:t>
            </a:r>
          </a:p>
        </p:txBody>
      </p:sp>
      <p:sp>
        <p:nvSpPr>
          <p:cNvPr id="60420" name="Rectangle 3"/>
          <p:cNvSpPr>
            <a:spLocks noGrp="1" noChangeArrowheads="1"/>
          </p:cNvSpPr>
          <p:nvPr>
            <p:ph type="body" idx="1"/>
          </p:nvPr>
        </p:nvSpPr>
        <p:spPr/>
        <p:txBody>
          <a:bodyPr/>
          <a:lstStyle/>
          <a:p>
            <a:pPr>
              <a:tabLst>
                <a:tab pos="2336800" algn="l"/>
              </a:tabLst>
            </a:pPr>
            <a:r>
              <a:rPr lang="en-US" smtClean="0"/>
              <a:t>Increase all accounts with balances over $10,000 by 6%, all other accounts receive 5%.</a:t>
            </a:r>
          </a:p>
          <a:p>
            <a:pPr lvl="1">
              <a:tabLst>
                <a:tab pos="2336800" algn="l"/>
              </a:tabLst>
            </a:pPr>
            <a:r>
              <a:rPr lang="en-US" sz="1800" smtClean="0"/>
              <a:t>Write two </a:t>
            </a:r>
            <a:r>
              <a:rPr lang="en-US" sz="1800" b="1" smtClean="0"/>
              <a:t>update </a:t>
            </a:r>
            <a:r>
              <a:rPr lang="en-US" sz="1800" smtClean="0"/>
              <a:t>statements:</a:t>
            </a:r>
          </a:p>
          <a:p>
            <a:pPr lvl="1">
              <a:buFont typeface="Monotype Sorts" charset="2"/>
              <a:buNone/>
              <a:tabLst>
                <a:tab pos="2336800" algn="l"/>
              </a:tabLst>
            </a:pPr>
            <a:r>
              <a:rPr lang="en-US" sz="1800" smtClean="0"/>
              <a:t>		</a:t>
            </a:r>
            <a:r>
              <a:rPr lang="en-US" sz="1800" b="1" smtClean="0">
                <a:solidFill>
                  <a:srgbClr val="C00000"/>
                </a:solidFill>
              </a:rPr>
              <a:t>update</a:t>
            </a:r>
            <a:r>
              <a:rPr lang="en-US" sz="1800" i="1" smtClean="0">
                <a:solidFill>
                  <a:srgbClr val="000099"/>
                </a:solidFill>
              </a:rPr>
              <a:t> account</a:t>
            </a:r>
            <a:br>
              <a:rPr lang="en-US" sz="1800" i="1" smtClean="0">
                <a:solidFill>
                  <a:srgbClr val="000099"/>
                </a:solidFill>
              </a:rPr>
            </a:br>
            <a:r>
              <a:rPr lang="en-US" sz="1800" i="1" smtClean="0">
                <a:solidFill>
                  <a:srgbClr val="000099"/>
                </a:solidFill>
              </a:rPr>
              <a:t>	</a:t>
            </a:r>
            <a:r>
              <a:rPr lang="en-US" sz="1800" b="1" smtClean="0">
                <a:solidFill>
                  <a:srgbClr val="C00000"/>
                </a:solidFill>
              </a:rPr>
              <a:t>set</a:t>
            </a:r>
            <a:r>
              <a:rPr lang="en-US" sz="1800" b="1" smtClean="0">
                <a:solidFill>
                  <a:srgbClr val="000099"/>
                </a:solidFill>
              </a:rPr>
              <a:t> </a:t>
            </a:r>
            <a:r>
              <a:rPr lang="en-US" sz="1800" i="1" smtClean="0">
                <a:solidFill>
                  <a:srgbClr val="000099"/>
                </a:solidFill>
              </a:rPr>
              <a:t>balance = balance </a:t>
            </a:r>
            <a:r>
              <a:rPr lang="en-US" sz="1800" smtClean="0">
                <a:solidFill>
                  <a:srgbClr val="000099"/>
                </a:solidFill>
                <a:sym typeface="Symbol" pitchFamily="18" charset="2"/>
              </a:rPr>
              <a:t> 1.06</a:t>
            </a:r>
            <a:br>
              <a:rPr lang="en-US" sz="1800" smtClean="0">
                <a:solidFill>
                  <a:srgbClr val="000099"/>
                </a:solidFill>
                <a:sym typeface="Symbol" pitchFamily="18" charset="2"/>
              </a:rPr>
            </a:br>
            <a:r>
              <a:rPr lang="en-US" sz="1800" smtClean="0">
                <a:solidFill>
                  <a:srgbClr val="000099"/>
                </a:solidFill>
                <a:sym typeface="Symbol" pitchFamily="18" charset="2"/>
              </a:rPr>
              <a:t>	</a:t>
            </a:r>
            <a:r>
              <a:rPr lang="en-US" sz="1800" b="1" smtClean="0">
                <a:solidFill>
                  <a:srgbClr val="000099"/>
                </a:solidFill>
                <a:sym typeface="Symbol" pitchFamily="18" charset="2"/>
              </a:rPr>
              <a:t>where </a:t>
            </a:r>
            <a:r>
              <a:rPr lang="en-US" sz="1800" i="1" smtClean="0">
                <a:solidFill>
                  <a:srgbClr val="000099"/>
                </a:solidFill>
                <a:sym typeface="Symbol" pitchFamily="18" charset="2"/>
              </a:rPr>
              <a:t>balance </a:t>
            </a:r>
            <a:r>
              <a:rPr lang="en-US" sz="1800" smtClean="0">
                <a:solidFill>
                  <a:srgbClr val="000099"/>
                </a:solidFill>
                <a:sym typeface="Symbol" pitchFamily="18" charset="2"/>
              </a:rPr>
              <a:t>&gt; 10000</a:t>
            </a:r>
          </a:p>
          <a:p>
            <a:pPr lvl="1">
              <a:buFont typeface="Monotype Sorts" charset="2"/>
              <a:buNone/>
              <a:tabLst>
                <a:tab pos="2336800" algn="l"/>
              </a:tabLst>
            </a:pPr>
            <a:endParaRPr lang="en-US" sz="1800" smtClean="0">
              <a:solidFill>
                <a:srgbClr val="000099"/>
              </a:solidFill>
              <a:sym typeface="Symbol" pitchFamily="18" charset="2"/>
            </a:endParaRPr>
          </a:p>
          <a:p>
            <a:pPr lvl="1">
              <a:buFont typeface="Monotype Sorts" charset="2"/>
              <a:buNone/>
              <a:tabLst>
                <a:tab pos="2336800" algn="l"/>
              </a:tabLst>
            </a:pPr>
            <a:r>
              <a:rPr lang="en-US" sz="1800" smtClean="0">
                <a:solidFill>
                  <a:srgbClr val="000099"/>
                </a:solidFill>
                <a:sym typeface="Symbol" pitchFamily="18" charset="2"/>
              </a:rPr>
              <a:t>		</a:t>
            </a:r>
            <a:r>
              <a:rPr lang="en-US" sz="1800" b="1" smtClean="0">
                <a:solidFill>
                  <a:srgbClr val="C00000"/>
                </a:solidFill>
                <a:sym typeface="Symbol" pitchFamily="18" charset="2"/>
              </a:rPr>
              <a:t>update</a:t>
            </a:r>
            <a:r>
              <a:rPr lang="en-US" sz="1800" b="1" smtClean="0">
                <a:solidFill>
                  <a:srgbClr val="000099"/>
                </a:solidFill>
                <a:sym typeface="Symbol" pitchFamily="18" charset="2"/>
              </a:rPr>
              <a:t> </a:t>
            </a:r>
            <a:r>
              <a:rPr lang="en-US" sz="1800" i="1" smtClean="0">
                <a:solidFill>
                  <a:srgbClr val="000099"/>
                </a:solidFill>
                <a:sym typeface="Symbol" pitchFamily="18" charset="2"/>
              </a:rPr>
              <a:t>account</a:t>
            </a:r>
            <a:br>
              <a:rPr lang="en-US" sz="1800" i="1" smtClean="0">
                <a:solidFill>
                  <a:srgbClr val="000099"/>
                </a:solidFill>
                <a:sym typeface="Symbol" pitchFamily="18" charset="2"/>
              </a:rPr>
            </a:br>
            <a:r>
              <a:rPr lang="en-US" sz="1800" i="1" smtClean="0">
                <a:solidFill>
                  <a:srgbClr val="000099"/>
                </a:solidFill>
                <a:sym typeface="Symbol" pitchFamily="18" charset="2"/>
              </a:rPr>
              <a:t>	</a:t>
            </a:r>
            <a:r>
              <a:rPr lang="en-US" sz="1800" b="1" smtClean="0">
                <a:solidFill>
                  <a:srgbClr val="C00000"/>
                </a:solidFill>
                <a:sym typeface="Symbol" pitchFamily="18" charset="2"/>
              </a:rPr>
              <a:t>set</a:t>
            </a:r>
            <a:r>
              <a:rPr lang="en-US" sz="1800" i="1" smtClean="0">
                <a:solidFill>
                  <a:srgbClr val="000099"/>
                </a:solidFill>
                <a:sym typeface="Symbol" pitchFamily="18" charset="2"/>
              </a:rPr>
              <a:t> balance = balance </a:t>
            </a:r>
            <a:r>
              <a:rPr lang="en-US" sz="1800" smtClean="0">
                <a:solidFill>
                  <a:srgbClr val="000099"/>
                </a:solidFill>
                <a:sym typeface="Symbol" pitchFamily="18" charset="2"/>
              </a:rPr>
              <a:t> 1.05</a:t>
            </a:r>
            <a:br>
              <a:rPr lang="en-US" sz="1800" smtClean="0">
                <a:solidFill>
                  <a:srgbClr val="000099"/>
                </a:solidFill>
                <a:sym typeface="Symbol" pitchFamily="18" charset="2"/>
              </a:rPr>
            </a:br>
            <a:r>
              <a:rPr lang="en-US" sz="1800" smtClean="0">
                <a:solidFill>
                  <a:srgbClr val="000099"/>
                </a:solidFill>
                <a:sym typeface="Symbol" pitchFamily="18" charset="2"/>
              </a:rPr>
              <a:t>	</a:t>
            </a:r>
            <a:r>
              <a:rPr lang="en-US" sz="1800" b="1" smtClean="0">
                <a:solidFill>
                  <a:srgbClr val="000099"/>
                </a:solidFill>
                <a:sym typeface="Symbol" pitchFamily="18" charset="2"/>
              </a:rPr>
              <a:t>where </a:t>
            </a:r>
            <a:r>
              <a:rPr lang="en-US" sz="1800" i="1" smtClean="0">
                <a:solidFill>
                  <a:srgbClr val="000099"/>
                </a:solidFill>
                <a:sym typeface="Symbol" pitchFamily="18" charset="2"/>
              </a:rPr>
              <a:t>balance </a:t>
            </a:r>
            <a:r>
              <a:rPr lang="en-US" sz="1800" smtClean="0">
                <a:solidFill>
                  <a:srgbClr val="000099"/>
                </a:solidFill>
                <a:sym typeface="Symbol" pitchFamily="18" charset="2"/>
              </a:rPr>
              <a:t> 10000</a:t>
            </a:r>
          </a:p>
          <a:p>
            <a:pPr lvl="1">
              <a:tabLst>
                <a:tab pos="2336800" algn="l"/>
              </a:tabLst>
            </a:pPr>
            <a:endParaRPr lang="en-US" sz="1800" smtClean="0">
              <a:sym typeface="Symbol" pitchFamily="18" charset="2"/>
            </a:endParaRPr>
          </a:p>
          <a:p>
            <a:pPr lvl="1">
              <a:tabLst>
                <a:tab pos="2336800" algn="l"/>
              </a:tabLst>
            </a:pPr>
            <a:r>
              <a:rPr lang="en-US" sz="1800" smtClean="0">
                <a:sym typeface="Symbol" pitchFamily="18" charset="2"/>
              </a:rPr>
              <a:t>The order is important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p:spPr>
        <p:txBody>
          <a:bodyPr/>
          <a:lstStyle/>
          <a:p>
            <a:fld id="{9C1840A0-D78F-42BC-8A95-351D20A14D5B}" type="slidenum">
              <a:rPr lang="en-US" smtClean="0"/>
              <a:pPr/>
              <a:t>71</a:t>
            </a:fld>
            <a:endParaRPr lang="en-US" smtClean="0"/>
          </a:p>
        </p:txBody>
      </p:sp>
      <p:sp>
        <p:nvSpPr>
          <p:cNvPr id="78850" name="Rectangle 2"/>
          <p:cNvSpPr>
            <a:spLocks noGrp="1" noChangeArrowheads="1"/>
          </p:cNvSpPr>
          <p:nvPr>
            <p:ph type="title"/>
          </p:nvPr>
        </p:nvSpPr>
        <p:spPr/>
        <p:txBody>
          <a:bodyPr/>
          <a:lstStyle/>
          <a:p>
            <a:pPr>
              <a:defRPr/>
            </a:pPr>
            <a:r>
              <a:rPr lang="en-US" smtClean="0"/>
              <a:t>Joined Relations</a:t>
            </a:r>
          </a:p>
        </p:txBody>
      </p:sp>
      <p:sp>
        <p:nvSpPr>
          <p:cNvPr id="65540" name="Rectangle 3"/>
          <p:cNvSpPr>
            <a:spLocks noGrp="1" noChangeArrowheads="1"/>
          </p:cNvSpPr>
          <p:nvPr>
            <p:ph type="body" idx="1"/>
          </p:nvPr>
        </p:nvSpPr>
        <p:spPr>
          <a:xfrm>
            <a:off x="571500" y="1114425"/>
            <a:ext cx="7848600" cy="3236913"/>
          </a:xfrm>
        </p:spPr>
        <p:txBody>
          <a:bodyPr/>
          <a:lstStyle/>
          <a:p>
            <a:r>
              <a:rPr lang="en-US" smtClean="0"/>
              <a:t>Join operations take two relations and return as a result another relation.</a:t>
            </a:r>
          </a:p>
          <a:p>
            <a:r>
              <a:rPr lang="en-US" smtClean="0"/>
              <a:t>These additional operations are typically used as subquery expressions in the </a:t>
            </a:r>
            <a:r>
              <a:rPr lang="en-US" b="1" smtClean="0"/>
              <a:t>from </a:t>
            </a:r>
            <a:r>
              <a:rPr lang="en-US" smtClean="0"/>
              <a:t>clause</a:t>
            </a:r>
          </a:p>
          <a:p>
            <a:r>
              <a:rPr lang="en-US" smtClean="0"/>
              <a:t>Join condition – defines which tuples in the two relations match, and what attributes are present in the result of the join.</a:t>
            </a:r>
          </a:p>
          <a:p>
            <a:r>
              <a:rPr lang="en-US" smtClean="0"/>
              <a:t>Join type – defines how tuples in each relation that do not match any tuple in the other relation (based on the join condition) are treated.</a:t>
            </a:r>
          </a:p>
        </p:txBody>
      </p:sp>
      <p:sp>
        <p:nvSpPr>
          <p:cNvPr id="65541" name="Rectangle 4"/>
          <p:cNvSpPr>
            <a:spLocks noChangeArrowheads="1"/>
          </p:cNvSpPr>
          <p:nvPr/>
        </p:nvSpPr>
        <p:spPr bwMode="auto">
          <a:xfrm>
            <a:off x="1371600" y="4419600"/>
            <a:ext cx="1752600" cy="381000"/>
          </a:xfrm>
          <a:prstGeom prst="rect">
            <a:avLst/>
          </a:prstGeom>
          <a:solidFill>
            <a:schemeClr val="bg1"/>
          </a:solidFill>
          <a:ln w="12700">
            <a:solidFill>
              <a:schemeClr val="tx1"/>
            </a:solidFill>
            <a:miter lim="800000"/>
            <a:headEnd/>
            <a:tailEnd/>
          </a:ln>
        </p:spPr>
        <p:txBody>
          <a:bodyPr wrap="none" anchor="ctr"/>
          <a:lstStyle/>
          <a:p>
            <a:r>
              <a:rPr lang="en-US" sz="1800">
                <a:latin typeface="Helvetica" pitchFamily="34" charset="0"/>
              </a:rPr>
              <a:t>Join Types</a:t>
            </a:r>
          </a:p>
        </p:txBody>
      </p:sp>
      <p:sp>
        <p:nvSpPr>
          <p:cNvPr id="65542" name="Rectangle 5"/>
          <p:cNvSpPr>
            <a:spLocks noChangeArrowheads="1"/>
          </p:cNvSpPr>
          <p:nvPr/>
        </p:nvSpPr>
        <p:spPr bwMode="auto">
          <a:xfrm>
            <a:off x="1371600" y="4800600"/>
            <a:ext cx="1752600" cy="1143000"/>
          </a:xfrm>
          <a:prstGeom prst="rect">
            <a:avLst/>
          </a:prstGeom>
          <a:solidFill>
            <a:schemeClr val="bg1"/>
          </a:solidFill>
          <a:ln w="12700">
            <a:solidFill>
              <a:schemeClr val="tx1"/>
            </a:solidFill>
            <a:miter lim="800000"/>
            <a:headEnd/>
            <a:tailEnd/>
          </a:ln>
        </p:spPr>
        <p:txBody>
          <a:bodyPr wrap="none" anchor="ctr"/>
          <a:lstStyle/>
          <a:p>
            <a:r>
              <a:rPr lang="en-US" sz="1800" b="1">
                <a:latin typeface="Helvetica" pitchFamily="34" charset="0"/>
              </a:rPr>
              <a:t>inner join</a:t>
            </a:r>
          </a:p>
          <a:p>
            <a:r>
              <a:rPr lang="en-US" sz="1800" b="1">
                <a:latin typeface="Helvetica" pitchFamily="34" charset="0"/>
              </a:rPr>
              <a:t>left outer join</a:t>
            </a:r>
          </a:p>
          <a:p>
            <a:r>
              <a:rPr lang="en-US" sz="1800" b="1">
                <a:latin typeface="Helvetica" pitchFamily="34" charset="0"/>
              </a:rPr>
              <a:t>right outer join</a:t>
            </a:r>
          </a:p>
          <a:p>
            <a:r>
              <a:rPr lang="en-US" sz="1800" b="1">
                <a:latin typeface="Helvetica" pitchFamily="34" charset="0"/>
              </a:rPr>
              <a:t>full outer join</a:t>
            </a:r>
          </a:p>
        </p:txBody>
      </p:sp>
      <p:sp>
        <p:nvSpPr>
          <p:cNvPr id="65543" name="Rectangle 6"/>
          <p:cNvSpPr>
            <a:spLocks noChangeArrowheads="1"/>
          </p:cNvSpPr>
          <p:nvPr/>
        </p:nvSpPr>
        <p:spPr bwMode="auto">
          <a:xfrm>
            <a:off x="4191000" y="4419600"/>
            <a:ext cx="2514600" cy="381000"/>
          </a:xfrm>
          <a:prstGeom prst="rect">
            <a:avLst/>
          </a:prstGeom>
          <a:solidFill>
            <a:schemeClr val="bg1"/>
          </a:solidFill>
          <a:ln w="12700">
            <a:solidFill>
              <a:schemeClr val="tx1"/>
            </a:solidFill>
            <a:miter lim="800000"/>
            <a:headEnd/>
            <a:tailEnd/>
          </a:ln>
        </p:spPr>
        <p:txBody>
          <a:bodyPr wrap="none" anchor="ctr"/>
          <a:lstStyle/>
          <a:p>
            <a:r>
              <a:rPr lang="en-US" sz="1800">
                <a:latin typeface="Helvetica" pitchFamily="34" charset="0"/>
              </a:rPr>
              <a:t>Join Conditions</a:t>
            </a:r>
          </a:p>
        </p:txBody>
      </p:sp>
      <p:sp>
        <p:nvSpPr>
          <p:cNvPr id="65544" name="Rectangle 7"/>
          <p:cNvSpPr>
            <a:spLocks noChangeArrowheads="1"/>
          </p:cNvSpPr>
          <p:nvPr/>
        </p:nvSpPr>
        <p:spPr bwMode="auto">
          <a:xfrm>
            <a:off x="4191000" y="4800600"/>
            <a:ext cx="2514600" cy="1143000"/>
          </a:xfrm>
          <a:prstGeom prst="rect">
            <a:avLst/>
          </a:prstGeom>
          <a:solidFill>
            <a:schemeClr val="bg1"/>
          </a:solidFill>
          <a:ln w="12700">
            <a:solidFill>
              <a:schemeClr val="tx1"/>
            </a:solidFill>
            <a:miter lim="800000"/>
            <a:headEnd/>
            <a:tailEnd/>
          </a:ln>
        </p:spPr>
        <p:txBody>
          <a:bodyPr wrap="none" anchor="ctr"/>
          <a:lstStyle/>
          <a:p>
            <a:r>
              <a:rPr lang="en-US" sz="1800" b="1">
                <a:latin typeface="Helvetica" pitchFamily="34" charset="0"/>
              </a:rPr>
              <a:t>natural</a:t>
            </a:r>
          </a:p>
          <a:p>
            <a:r>
              <a:rPr lang="en-US" sz="1800" b="1">
                <a:latin typeface="Helvetica" pitchFamily="34" charset="0"/>
              </a:rPr>
              <a:t>on </a:t>
            </a:r>
            <a:r>
              <a:rPr lang="en-US" sz="1800">
                <a:latin typeface="Helvetica" pitchFamily="34" charset="0"/>
              </a:rPr>
              <a:t>&lt;predicate&gt;</a:t>
            </a:r>
          </a:p>
          <a:p>
            <a:r>
              <a:rPr lang="en-US" sz="1800" b="1">
                <a:latin typeface="Helvetica" pitchFamily="34" charset="0"/>
              </a:rPr>
              <a:t>using </a:t>
            </a:r>
            <a:r>
              <a:rPr lang="en-US" sz="1800">
                <a:latin typeface="Helvetica" pitchFamily="34" charset="0"/>
              </a:rPr>
              <a:t>(</a:t>
            </a:r>
            <a:r>
              <a:rPr lang="en-US" sz="1800" i="1">
                <a:latin typeface="Helvetica" pitchFamily="34" charset="0"/>
              </a:rPr>
              <a:t>A</a:t>
            </a:r>
            <a:r>
              <a:rPr lang="en-US" sz="1800" baseline="-25000">
                <a:latin typeface="Helvetica" pitchFamily="34" charset="0"/>
              </a:rPr>
              <a:t>1</a:t>
            </a:r>
            <a:r>
              <a:rPr lang="en-US" sz="1800">
                <a:latin typeface="Helvetica" pitchFamily="34" charset="0"/>
              </a:rPr>
              <a:t>, </a:t>
            </a:r>
            <a:r>
              <a:rPr lang="en-US" sz="1800" i="1">
                <a:latin typeface="Helvetica" pitchFamily="34" charset="0"/>
              </a:rPr>
              <a:t>A</a:t>
            </a:r>
            <a:r>
              <a:rPr lang="en-US" sz="1800" baseline="-25000">
                <a:latin typeface="Helvetica" pitchFamily="34" charset="0"/>
              </a:rPr>
              <a:t>2</a:t>
            </a:r>
            <a:r>
              <a:rPr lang="en-US" sz="1800">
                <a:latin typeface="Helvetica" pitchFamily="34" charset="0"/>
              </a:rPr>
              <a:t>, ..., </a:t>
            </a:r>
            <a:r>
              <a:rPr lang="en-US" sz="1800" i="1">
                <a:latin typeface="Helvetica" pitchFamily="34" charset="0"/>
              </a:rPr>
              <a:t>A</a:t>
            </a:r>
            <a:r>
              <a:rPr lang="en-US" sz="1800" baseline="-25000">
                <a:latin typeface="Helvetica" pitchFamily="34" charset="0"/>
              </a:rPr>
              <a:t>n</a:t>
            </a:r>
            <a:r>
              <a:rPr lang="en-US" sz="1800">
                <a:latin typeface="Helvetica" pitchFamily="34" charset="0"/>
              </a:rPr>
              <a:t>)</a:t>
            </a:r>
          </a:p>
          <a:p>
            <a:endParaRPr lang="en-US" sz="1800" b="1">
              <a:latin typeface="Helvetica"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p:spPr>
        <p:txBody>
          <a:bodyPr/>
          <a:lstStyle/>
          <a:p>
            <a:fld id="{883775DE-3264-4C3C-BC83-AC41EAD08695}" type="slidenum">
              <a:rPr lang="en-US" smtClean="0"/>
              <a:pPr/>
              <a:t>72</a:t>
            </a:fld>
            <a:endParaRPr lang="en-US" smtClean="0"/>
          </a:p>
        </p:txBody>
      </p:sp>
      <p:sp>
        <p:nvSpPr>
          <p:cNvPr id="79874" name="Rectangle 2"/>
          <p:cNvSpPr>
            <a:spLocks noGrp="1" noChangeArrowheads="1"/>
          </p:cNvSpPr>
          <p:nvPr>
            <p:ph type="title"/>
          </p:nvPr>
        </p:nvSpPr>
        <p:spPr>
          <a:xfrm>
            <a:off x="863600" y="165100"/>
            <a:ext cx="8280400" cy="457200"/>
          </a:xfrm>
        </p:spPr>
        <p:txBody>
          <a:bodyPr/>
          <a:lstStyle/>
          <a:p>
            <a:pPr>
              <a:defRPr/>
            </a:pPr>
            <a:r>
              <a:rPr lang="en-US" smtClean="0"/>
              <a:t>Joined Relations – Datasets for Examples</a:t>
            </a:r>
          </a:p>
        </p:txBody>
      </p:sp>
      <p:sp>
        <p:nvSpPr>
          <p:cNvPr id="66564" name="Rectangle 3"/>
          <p:cNvSpPr>
            <a:spLocks noGrp="1" noChangeArrowheads="1"/>
          </p:cNvSpPr>
          <p:nvPr>
            <p:ph type="body" idx="1"/>
          </p:nvPr>
        </p:nvSpPr>
        <p:spPr>
          <a:xfrm>
            <a:off x="876300" y="901700"/>
            <a:ext cx="6800850" cy="485775"/>
          </a:xfrm>
        </p:spPr>
        <p:txBody>
          <a:bodyPr/>
          <a:lstStyle/>
          <a:p>
            <a:r>
              <a:rPr lang="en-US" smtClean="0"/>
              <a:t>Relation </a:t>
            </a:r>
            <a:r>
              <a:rPr lang="en-US" i="1" smtClean="0"/>
              <a:t>loan</a:t>
            </a:r>
            <a:endParaRPr lang="en-US" smtClean="0"/>
          </a:p>
        </p:txBody>
      </p:sp>
      <p:sp>
        <p:nvSpPr>
          <p:cNvPr id="66565" name="Rectangle 10"/>
          <p:cNvSpPr>
            <a:spLocks noChangeArrowheads="1"/>
          </p:cNvSpPr>
          <p:nvPr/>
        </p:nvSpPr>
        <p:spPr bwMode="auto">
          <a:xfrm>
            <a:off x="774700" y="3143250"/>
            <a:ext cx="6800850" cy="48577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Relation </a:t>
            </a:r>
            <a:r>
              <a:rPr kumimoji="1" lang="en-US" sz="2000" i="1">
                <a:latin typeface="Helvetica" pitchFamily="34" charset="0"/>
              </a:rPr>
              <a:t>borrower</a:t>
            </a:r>
          </a:p>
        </p:txBody>
      </p:sp>
      <p:grpSp>
        <p:nvGrpSpPr>
          <p:cNvPr id="2" name="Group 21"/>
          <p:cNvGrpSpPr>
            <a:grpSpLocks/>
          </p:cNvGrpSpPr>
          <p:nvPr/>
        </p:nvGrpSpPr>
        <p:grpSpPr bwMode="auto">
          <a:xfrm>
            <a:off x="1943100" y="3644900"/>
            <a:ext cx="3505200" cy="1524000"/>
            <a:chOff x="1224" y="2296"/>
            <a:chExt cx="2208" cy="960"/>
          </a:xfrm>
        </p:grpSpPr>
        <p:sp>
          <p:nvSpPr>
            <p:cNvPr id="66575" name="Rectangle 11"/>
            <p:cNvSpPr>
              <a:spLocks noChangeArrowheads="1"/>
            </p:cNvSpPr>
            <p:nvPr/>
          </p:nvSpPr>
          <p:spPr bwMode="auto">
            <a:xfrm>
              <a:off x="1224" y="229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6576" name="Rectangle 12"/>
            <p:cNvSpPr>
              <a:spLocks noChangeArrowheads="1"/>
            </p:cNvSpPr>
            <p:nvPr/>
          </p:nvSpPr>
          <p:spPr bwMode="auto">
            <a:xfrm>
              <a:off x="2328" y="229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6577" name="Rectangle 13"/>
            <p:cNvSpPr>
              <a:spLocks noChangeArrowheads="1"/>
            </p:cNvSpPr>
            <p:nvPr/>
          </p:nvSpPr>
          <p:spPr bwMode="auto">
            <a:xfrm>
              <a:off x="1224" y="2584"/>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a:latin typeface="Helvetica" pitchFamily="34" charset="0"/>
                </a:rPr>
                <a:t>Hayes</a:t>
              </a:r>
            </a:p>
          </p:txBody>
        </p:sp>
        <p:sp>
          <p:nvSpPr>
            <p:cNvPr id="66578" name="Rectangle 14"/>
            <p:cNvSpPr>
              <a:spLocks noChangeArrowheads="1"/>
            </p:cNvSpPr>
            <p:nvPr/>
          </p:nvSpPr>
          <p:spPr bwMode="auto">
            <a:xfrm>
              <a:off x="2328" y="2584"/>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L-155</a:t>
              </a:r>
              <a:endParaRPr lang="en-US"/>
            </a:p>
          </p:txBody>
        </p:sp>
      </p:grpSp>
      <p:grpSp>
        <p:nvGrpSpPr>
          <p:cNvPr id="3" name="Group 20"/>
          <p:cNvGrpSpPr>
            <a:grpSpLocks/>
          </p:cNvGrpSpPr>
          <p:nvPr/>
        </p:nvGrpSpPr>
        <p:grpSpPr bwMode="auto">
          <a:xfrm>
            <a:off x="2019300" y="1435100"/>
            <a:ext cx="4953000" cy="1524000"/>
            <a:chOff x="1272" y="904"/>
            <a:chExt cx="3120" cy="960"/>
          </a:xfrm>
        </p:grpSpPr>
        <p:sp>
          <p:nvSpPr>
            <p:cNvPr id="66569" name="Rectangle 6"/>
            <p:cNvSpPr>
              <a:spLocks noChangeArrowheads="1"/>
            </p:cNvSpPr>
            <p:nvPr/>
          </p:nvSpPr>
          <p:spPr bwMode="auto">
            <a:xfrm>
              <a:off x="3480" y="904"/>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6570" name="Rectangle 9"/>
            <p:cNvSpPr>
              <a:spLocks noChangeArrowheads="1"/>
            </p:cNvSpPr>
            <p:nvPr/>
          </p:nvSpPr>
          <p:spPr bwMode="auto">
            <a:xfrm>
              <a:off x="3480" y="1192"/>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p:txBody>
        </p:sp>
        <p:sp>
          <p:nvSpPr>
            <p:cNvPr id="66571" name="Rectangle 15"/>
            <p:cNvSpPr>
              <a:spLocks noChangeArrowheads="1"/>
            </p:cNvSpPr>
            <p:nvPr/>
          </p:nvSpPr>
          <p:spPr bwMode="auto">
            <a:xfrm>
              <a:off x="2376" y="90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6572" name="Rectangle 16"/>
            <p:cNvSpPr>
              <a:spLocks noChangeArrowheads="1"/>
            </p:cNvSpPr>
            <p:nvPr/>
          </p:nvSpPr>
          <p:spPr bwMode="auto">
            <a:xfrm>
              <a:off x="2376" y="1192"/>
              <a:ext cx="1104" cy="672"/>
            </a:xfrm>
            <a:prstGeom prst="rect">
              <a:avLst/>
            </a:prstGeom>
            <a:solidFill>
              <a:schemeClr val="bg1"/>
            </a:solidFill>
            <a:ln w="12700">
              <a:solidFill>
                <a:schemeClr val="tx1"/>
              </a:solidFill>
              <a:miter lim="800000"/>
              <a:headEnd/>
              <a:tailEnd/>
            </a:ln>
          </p:spPr>
          <p:txBody>
            <a:bodyPr wrap="none" anchor="ctr"/>
            <a:lstStyle/>
            <a:p>
              <a:pPr>
                <a:lnSpc>
                  <a:spcPct val="14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p:txBody>
        </p:sp>
        <p:sp>
          <p:nvSpPr>
            <p:cNvPr id="66573" name="Rectangle 17"/>
            <p:cNvSpPr>
              <a:spLocks noChangeArrowheads="1"/>
            </p:cNvSpPr>
            <p:nvPr/>
          </p:nvSpPr>
          <p:spPr bwMode="auto">
            <a:xfrm>
              <a:off x="1272" y="90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a:t>
              </a:r>
            </a:p>
          </p:txBody>
        </p:sp>
        <p:sp>
          <p:nvSpPr>
            <p:cNvPr id="66574" name="Rectangle 18"/>
            <p:cNvSpPr>
              <a:spLocks noChangeArrowheads="1"/>
            </p:cNvSpPr>
            <p:nvPr/>
          </p:nvSpPr>
          <p:spPr bwMode="auto">
            <a:xfrm>
              <a:off x="1272" y="1192"/>
              <a:ext cx="1104" cy="672"/>
            </a:xfrm>
            <a:prstGeom prst="rect">
              <a:avLst/>
            </a:prstGeom>
            <a:solidFill>
              <a:schemeClr val="bg1"/>
            </a:solidFill>
            <a:ln w="12700">
              <a:solidFill>
                <a:schemeClr val="tx1"/>
              </a:solidFill>
              <a:miter lim="800000"/>
              <a:headEnd/>
              <a:tailEnd/>
            </a:ln>
          </p:spPr>
          <p:txBody>
            <a:bodyPr wrap="none" anchor="ctr"/>
            <a:lstStyle/>
            <a:p>
              <a:pPr algn="ctr">
                <a:lnSpc>
                  <a:spcPct val="130000"/>
                </a:lnSpc>
              </a:pPr>
              <a:r>
                <a:rPr lang="en-US" sz="1800">
                  <a:latin typeface="Helvetica" pitchFamily="34" charset="0"/>
                </a:rPr>
                <a:t>L-170 </a:t>
              </a:r>
            </a:p>
            <a:p>
              <a:pPr algn="ctr">
                <a:lnSpc>
                  <a:spcPct val="130000"/>
                </a:lnSpc>
              </a:pPr>
              <a:r>
                <a:rPr lang="en-US" sz="1800">
                  <a:latin typeface="Helvetica" pitchFamily="34" charset="0"/>
                </a:rPr>
                <a:t>L-230</a:t>
              </a:r>
            </a:p>
            <a:p>
              <a:pPr algn="ctr">
                <a:lnSpc>
                  <a:spcPct val="140000"/>
                </a:lnSpc>
              </a:pPr>
              <a:r>
                <a:rPr lang="en-US" sz="1800">
                  <a:latin typeface="Helvetica" pitchFamily="34" charset="0"/>
                </a:rPr>
                <a:t>L-260</a:t>
              </a:r>
            </a:p>
          </p:txBody>
        </p:sp>
      </p:grpSp>
      <p:sp>
        <p:nvSpPr>
          <p:cNvPr id="66568" name="Rectangle 19"/>
          <p:cNvSpPr>
            <a:spLocks noChangeArrowheads="1"/>
          </p:cNvSpPr>
          <p:nvPr/>
        </p:nvSpPr>
        <p:spPr bwMode="auto">
          <a:xfrm>
            <a:off x="850900" y="5232400"/>
            <a:ext cx="6800850" cy="703263"/>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Note: borrower information missing for L-260 and loan information missing for L-155</a:t>
            </a:r>
            <a:endParaRPr kumimoji="1" lang="en-US" sz="2000" i="1">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p:spPr>
        <p:txBody>
          <a:bodyPr/>
          <a:lstStyle/>
          <a:p>
            <a:fld id="{7A67082A-97C4-4DF3-8B83-3C6214AD5DA0}" type="slidenum">
              <a:rPr lang="en-US" smtClean="0"/>
              <a:pPr/>
              <a:t>73</a:t>
            </a:fld>
            <a:endParaRPr lang="en-US" smtClean="0"/>
          </a:p>
        </p:txBody>
      </p:sp>
      <p:sp>
        <p:nvSpPr>
          <p:cNvPr id="80898" name="Rectangle 2"/>
          <p:cNvSpPr>
            <a:spLocks noGrp="1" noChangeArrowheads="1"/>
          </p:cNvSpPr>
          <p:nvPr>
            <p:ph type="title"/>
          </p:nvPr>
        </p:nvSpPr>
        <p:spPr/>
        <p:txBody>
          <a:bodyPr/>
          <a:lstStyle/>
          <a:p>
            <a:pPr>
              <a:defRPr/>
            </a:pPr>
            <a:r>
              <a:rPr lang="en-US" smtClean="0"/>
              <a:t>Joined Relations – Examples </a:t>
            </a:r>
          </a:p>
        </p:txBody>
      </p:sp>
      <p:sp>
        <p:nvSpPr>
          <p:cNvPr id="67588" name="Rectangle 3"/>
          <p:cNvSpPr>
            <a:spLocks noGrp="1" noChangeArrowheads="1"/>
          </p:cNvSpPr>
          <p:nvPr>
            <p:ph type="body" idx="1"/>
          </p:nvPr>
        </p:nvSpPr>
        <p:spPr>
          <a:xfrm>
            <a:off x="914400" y="1219200"/>
            <a:ext cx="6800850" cy="714375"/>
          </a:xfrm>
        </p:spPr>
        <p:txBody>
          <a:bodyPr/>
          <a:lstStyle/>
          <a:p>
            <a:r>
              <a:rPr lang="en-US" i="1" smtClean="0">
                <a:solidFill>
                  <a:srgbClr val="000099"/>
                </a:solidFill>
              </a:rPr>
              <a:t>loan </a:t>
            </a:r>
            <a:r>
              <a:rPr lang="en-US" b="1" smtClean="0">
                <a:solidFill>
                  <a:srgbClr val="C00000"/>
                </a:solidFill>
              </a:rPr>
              <a:t>inner join</a:t>
            </a:r>
            <a:r>
              <a:rPr lang="en-US" b="1" smtClean="0">
                <a:solidFill>
                  <a:srgbClr val="000099"/>
                </a:solidFill>
              </a:rPr>
              <a:t> </a:t>
            </a:r>
            <a:r>
              <a:rPr lang="en-US" i="1" smtClean="0">
                <a:solidFill>
                  <a:srgbClr val="000099"/>
                </a:solidFill>
              </a:rPr>
              <a:t>borrower </a:t>
            </a:r>
            <a:r>
              <a:rPr lang="en-US" b="1" smtClean="0">
                <a:solidFill>
                  <a:srgbClr val="C00000"/>
                </a:solidFill>
              </a:rPr>
              <a:t>on</a:t>
            </a:r>
            <a:r>
              <a:rPr lang="en-US" b="1" smtClean="0">
                <a:solidFill>
                  <a:srgbClr val="000099"/>
                </a:solidFill>
              </a:rPr>
              <a:t/>
            </a:r>
            <a:br>
              <a:rPr lang="en-US" b="1" smtClean="0">
                <a:solidFill>
                  <a:srgbClr val="000099"/>
                </a:solidFill>
              </a:rPr>
            </a:br>
            <a:r>
              <a:rPr lang="en-US" i="1" smtClean="0">
                <a:solidFill>
                  <a:srgbClr val="000099"/>
                </a:solidFill>
              </a:rPr>
              <a:t>loan.loan_number = borrower.loan_number</a:t>
            </a:r>
          </a:p>
        </p:txBody>
      </p:sp>
      <p:sp>
        <p:nvSpPr>
          <p:cNvPr id="67589" name="Rectangle 24"/>
          <p:cNvSpPr>
            <a:spLocks noChangeArrowheads="1"/>
          </p:cNvSpPr>
          <p:nvPr/>
        </p:nvSpPr>
        <p:spPr bwMode="auto">
          <a:xfrm>
            <a:off x="914400" y="3979863"/>
            <a:ext cx="6800850" cy="1565275"/>
          </a:xfrm>
          <a:prstGeom prst="rect">
            <a:avLst/>
          </a:prstGeom>
          <a:noFill/>
          <a:ln w="9525">
            <a:noFill/>
            <a:miter lim="800000"/>
            <a:headEnd/>
            <a:tailEnd/>
          </a:ln>
        </p:spPr>
        <p:txBody>
          <a:bodyPr/>
          <a:lstStyle/>
          <a:p>
            <a:pPr marL="342900" indent="-342900">
              <a:spcBef>
                <a:spcPct val="35000"/>
              </a:spcBef>
              <a:buClr>
                <a:schemeClr val="tx2"/>
              </a:buClr>
            </a:pPr>
            <a:r>
              <a:rPr kumimoji="1" lang="en-US" sz="2000" i="1">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 *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loan  </a:t>
            </a:r>
            <a:r>
              <a:rPr kumimoji="1" lang="en-US" sz="2000" b="1">
                <a:solidFill>
                  <a:srgbClr val="C00000"/>
                </a:solidFill>
                <a:latin typeface="Helvetica" pitchFamily="34" charset="0"/>
              </a:rPr>
              <a:t>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 loan.loan_number  =  borrower.loan_number</a:t>
            </a:r>
          </a:p>
          <a:p>
            <a:pPr marL="342900" indent="-342900">
              <a:spcBef>
                <a:spcPct val="35000"/>
              </a:spcBef>
              <a:buClr>
                <a:schemeClr val="tx2"/>
              </a:buClr>
            </a:pPr>
            <a:r>
              <a:rPr kumimoji="1" lang="en-US" sz="2000" i="1">
                <a:solidFill>
                  <a:srgbClr val="000099"/>
                </a:solidFill>
                <a:latin typeface="Helvetica" pitchFamily="34" charset="0"/>
              </a:rPr>
              <a:t>	</a:t>
            </a:r>
          </a:p>
        </p:txBody>
      </p:sp>
      <p:grpSp>
        <p:nvGrpSpPr>
          <p:cNvPr id="2" name="Group 29"/>
          <p:cNvGrpSpPr>
            <a:grpSpLocks/>
          </p:cNvGrpSpPr>
          <p:nvPr/>
        </p:nvGrpSpPr>
        <p:grpSpPr bwMode="auto">
          <a:xfrm>
            <a:off x="376238" y="2257425"/>
            <a:ext cx="8458200" cy="1219200"/>
            <a:chOff x="192" y="1248"/>
            <a:chExt cx="5328" cy="768"/>
          </a:xfrm>
        </p:grpSpPr>
        <p:sp>
          <p:nvSpPr>
            <p:cNvPr id="67592" name="Rectangle 4"/>
            <p:cNvSpPr>
              <a:spLocks noChangeArrowheads="1"/>
            </p:cNvSpPr>
            <p:nvPr/>
          </p:nvSpPr>
          <p:spPr bwMode="auto">
            <a:xfrm>
              <a:off x="129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7593" name="Rectangle 6"/>
            <p:cNvSpPr>
              <a:spLocks noChangeArrowheads="1"/>
            </p:cNvSpPr>
            <p:nvPr/>
          </p:nvSpPr>
          <p:spPr bwMode="auto">
            <a:xfrm>
              <a:off x="2400" y="1248"/>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7594" name="Rectangle 7"/>
            <p:cNvSpPr>
              <a:spLocks noChangeArrowheads="1"/>
            </p:cNvSpPr>
            <p:nvPr/>
          </p:nvSpPr>
          <p:spPr bwMode="auto">
            <a:xfrm>
              <a:off x="1296"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p:txBody>
        </p:sp>
        <p:sp>
          <p:nvSpPr>
            <p:cNvPr id="67595" name="Rectangle 9"/>
            <p:cNvSpPr>
              <a:spLocks noChangeArrowheads="1"/>
            </p:cNvSpPr>
            <p:nvPr/>
          </p:nvSpPr>
          <p:spPr bwMode="auto">
            <a:xfrm>
              <a:off x="2400" y="1536"/>
              <a:ext cx="912"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p:txBody>
        </p:sp>
        <p:sp>
          <p:nvSpPr>
            <p:cNvPr id="67596" name="Rectangle 10"/>
            <p:cNvSpPr>
              <a:spLocks noChangeArrowheads="1"/>
            </p:cNvSpPr>
            <p:nvPr/>
          </p:nvSpPr>
          <p:spPr bwMode="auto">
            <a:xfrm>
              <a:off x="331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7597" name="Rectangle 11"/>
            <p:cNvSpPr>
              <a:spLocks noChangeArrowheads="1"/>
            </p:cNvSpPr>
            <p:nvPr/>
          </p:nvSpPr>
          <p:spPr bwMode="auto">
            <a:xfrm>
              <a:off x="441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7598" name="Rectangle 12"/>
            <p:cNvSpPr>
              <a:spLocks noChangeArrowheads="1"/>
            </p:cNvSpPr>
            <p:nvPr/>
          </p:nvSpPr>
          <p:spPr bwMode="auto">
            <a:xfrm>
              <a:off x="3312"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p:txBody>
        </p:sp>
        <p:sp>
          <p:nvSpPr>
            <p:cNvPr id="67599" name="Rectangle 13"/>
            <p:cNvSpPr>
              <a:spLocks noChangeArrowheads="1"/>
            </p:cNvSpPr>
            <p:nvPr/>
          </p:nvSpPr>
          <p:spPr bwMode="auto">
            <a:xfrm>
              <a:off x="4416" y="1536"/>
              <a:ext cx="1104" cy="480"/>
            </a:xfrm>
            <a:prstGeom prst="rect">
              <a:avLst/>
            </a:prstGeom>
            <a:solidFill>
              <a:schemeClr val="bg1"/>
            </a:solidFill>
            <a:ln w="12700">
              <a:solidFill>
                <a:schemeClr val="tx1"/>
              </a:solidFill>
              <a:miter lim="800000"/>
              <a:headEnd/>
              <a:tailEnd/>
            </a:ln>
          </p:spPr>
          <p:txBody>
            <a:bodyPr wrap="none" anchor="ctr"/>
            <a:lstStyle/>
            <a:p>
              <a:pPr>
                <a:lnSpc>
                  <a:spcPct val="140000"/>
                </a:lnSpc>
              </a:pPr>
              <a:r>
                <a:rPr lang="en-US" sz="1800">
                  <a:latin typeface="Helvetica" pitchFamily="34" charset="0"/>
                </a:rPr>
                <a:t>L-170</a:t>
              </a:r>
            </a:p>
            <a:p>
              <a:pPr>
                <a:lnSpc>
                  <a:spcPct val="140000"/>
                </a:lnSpc>
              </a:pPr>
              <a:r>
                <a:rPr lang="en-US" sz="1800">
                  <a:latin typeface="Helvetica" pitchFamily="34" charset="0"/>
                </a:rPr>
                <a:t>L-230</a:t>
              </a:r>
            </a:p>
          </p:txBody>
        </p:sp>
        <p:sp>
          <p:nvSpPr>
            <p:cNvPr id="67600" name="Rectangle 25"/>
            <p:cNvSpPr>
              <a:spLocks noChangeArrowheads="1"/>
            </p:cNvSpPr>
            <p:nvPr/>
          </p:nvSpPr>
          <p:spPr bwMode="auto">
            <a:xfrm>
              <a:off x="19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7601" name="Rectangle 26"/>
            <p:cNvSpPr>
              <a:spLocks noChangeArrowheads="1"/>
            </p:cNvSpPr>
            <p:nvPr/>
          </p:nvSpPr>
          <p:spPr bwMode="auto">
            <a:xfrm>
              <a:off x="192" y="1536"/>
              <a:ext cx="1104"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p:txBody>
        </p:sp>
      </p:grpSp>
      <p:sp>
        <p:nvSpPr>
          <p:cNvPr id="17" name="Text Box 1029"/>
          <p:cNvSpPr txBox="1">
            <a:spLocks noChangeArrowheads="1"/>
          </p:cNvSpPr>
          <p:nvPr/>
        </p:nvSpPr>
        <p:spPr bwMode="auto">
          <a:xfrm rot="-5400000">
            <a:off x="-186531" y="4248944"/>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4)">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7589"/>
                                        </p:tgtEl>
                                        <p:attrNameLst>
                                          <p:attrName>style.visibility</p:attrName>
                                        </p:attrNameLst>
                                      </p:cBhvr>
                                      <p:to>
                                        <p:strVal val="visible"/>
                                      </p:to>
                                    </p:set>
                                    <p:animEffect transition="in" filter="blinds(horizontal)">
                                      <p:cBhvr>
                                        <p:cTn id="16"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p>
            <a:fld id="{004733CF-6A1E-4B1F-A7CA-330B926EB1EE}" type="slidenum">
              <a:rPr lang="en-US" smtClean="0"/>
              <a:pPr/>
              <a:t>74</a:t>
            </a:fld>
            <a:endParaRPr lang="en-US" smtClean="0"/>
          </a:p>
        </p:txBody>
      </p:sp>
      <p:sp>
        <p:nvSpPr>
          <p:cNvPr id="80898" name="Rectangle 2"/>
          <p:cNvSpPr>
            <a:spLocks noGrp="1" noChangeArrowheads="1"/>
          </p:cNvSpPr>
          <p:nvPr>
            <p:ph type="title"/>
          </p:nvPr>
        </p:nvSpPr>
        <p:spPr/>
        <p:txBody>
          <a:bodyPr/>
          <a:lstStyle/>
          <a:p>
            <a:pPr>
              <a:defRPr/>
            </a:pPr>
            <a:r>
              <a:rPr lang="en-US" smtClean="0"/>
              <a:t>Joined Relations – Examples </a:t>
            </a:r>
          </a:p>
        </p:txBody>
      </p:sp>
      <p:sp>
        <p:nvSpPr>
          <p:cNvPr id="68612" name="Rectangle 24"/>
          <p:cNvSpPr>
            <a:spLocks noChangeArrowheads="1"/>
          </p:cNvSpPr>
          <p:nvPr/>
        </p:nvSpPr>
        <p:spPr bwMode="auto">
          <a:xfrm>
            <a:off x="914400" y="1397000"/>
            <a:ext cx="6800850" cy="71437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i="1">
                <a:solidFill>
                  <a:srgbClr val="000099"/>
                </a:solidFill>
                <a:latin typeface="Helvetica" pitchFamily="34" charset="0"/>
              </a:rPr>
              <a:t>loan </a:t>
            </a:r>
            <a:r>
              <a:rPr kumimoji="1" lang="en-US" sz="2000" b="1">
                <a:solidFill>
                  <a:srgbClr val="C00000"/>
                </a:solidFill>
                <a:latin typeface="Helvetica" pitchFamily="34" charset="0"/>
              </a:rPr>
              <a:t>left outer 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loan.loan_number = borrower.loan_number</a:t>
            </a:r>
          </a:p>
        </p:txBody>
      </p:sp>
      <p:grpSp>
        <p:nvGrpSpPr>
          <p:cNvPr id="2" name="Group 30"/>
          <p:cNvGrpSpPr>
            <a:grpSpLocks/>
          </p:cNvGrpSpPr>
          <p:nvPr/>
        </p:nvGrpSpPr>
        <p:grpSpPr bwMode="auto">
          <a:xfrm>
            <a:off x="381000" y="2808288"/>
            <a:ext cx="8458200" cy="1524000"/>
            <a:chOff x="240" y="2784"/>
            <a:chExt cx="5328" cy="960"/>
          </a:xfrm>
        </p:grpSpPr>
        <p:sp>
          <p:nvSpPr>
            <p:cNvPr id="68616" name="Rectangle 14"/>
            <p:cNvSpPr>
              <a:spLocks noChangeArrowheads="1"/>
            </p:cNvSpPr>
            <p:nvPr/>
          </p:nvSpPr>
          <p:spPr bwMode="auto">
            <a:xfrm>
              <a:off x="1344"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8617" name="Rectangle 16"/>
            <p:cNvSpPr>
              <a:spLocks noChangeArrowheads="1"/>
            </p:cNvSpPr>
            <p:nvPr/>
          </p:nvSpPr>
          <p:spPr bwMode="auto">
            <a:xfrm>
              <a:off x="2448" y="2784"/>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8618" name="Rectangle 17"/>
            <p:cNvSpPr>
              <a:spLocks noChangeArrowheads="1"/>
            </p:cNvSpPr>
            <p:nvPr/>
          </p:nvSpPr>
          <p:spPr bwMode="auto">
            <a:xfrm>
              <a:off x="1344" y="3072"/>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p:txBody>
        </p:sp>
        <p:sp>
          <p:nvSpPr>
            <p:cNvPr id="68619" name="Rectangle 19"/>
            <p:cNvSpPr>
              <a:spLocks noChangeArrowheads="1"/>
            </p:cNvSpPr>
            <p:nvPr/>
          </p:nvSpPr>
          <p:spPr bwMode="auto">
            <a:xfrm>
              <a:off x="2448" y="3072"/>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p:txBody>
        </p:sp>
        <p:sp>
          <p:nvSpPr>
            <p:cNvPr id="68620" name="Rectangle 20"/>
            <p:cNvSpPr>
              <a:spLocks noChangeArrowheads="1"/>
            </p:cNvSpPr>
            <p:nvPr/>
          </p:nvSpPr>
          <p:spPr bwMode="auto">
            <a:xfrm>
              <a:off x="3360"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8621" name="Rectangle 21"/>
            <p:cNvSpPr>
              <a:spLocks noChangeArrowheads="1"/>
            </p:cNvSpPr>
            <p:nvPr/>
          </p:nvSpPr>
          <p:spPr bwMode="auto">
            <a:xfrm>
              <a:off x="4464"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8622" name="Rectangle 22"/>
            <p:cNvSpPr>
              <a:spLocks noChangeArrowheads="1"/>
            </p:cNvSpPr>
            <p:nvPr/>
          </p:nvSpPr>
          <p:spPr bwMode="auto">
            <a:xfrm>
              <a:off x="3360" y="3072"/>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i="1">
                  <a:latin typeface="Helvetica" pitchFamily="34" charset="0"/>
                </a:rPr>
                <a:t>null</a:t>
              </a:r>
              <a:endParaRPr lang="en-US" sz="1800">
                <a:latin typeface="Helvetica" pitchFamily="34" charset="0"/>
              </a:endParaRPr>
            </a:p>
          </p:txBody>
        </p:sp>
        <p:sp>
          <p:nvSpPr>
            <p:cNvPr id="68623" name="Rectangle 23"/>
            <p:cNvSpPr>
              <a:spLocks noChangeArrowheads="1"/>
            </p:cNvSpPr>
            <p:nvPr/>
          </p:nvSpPr>
          <p:spPr bwMode="auto">
            <a:xfrm>
              <a:off x="4464" y="3072"/>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i="1">
                  <a:latin typeface="Helvetica" pitchFamily="34" charset="0"/>
                </a:rPr>
                <a:t>null</a:t>
              </a:r>
              <a:endParaRPr lang="en-US" i="1"/>
            </a:p>
          </p:txBody>
        </p:sp>
        <p:sp>
          <p:nvSpPr>
            <p:cNvPr id="68624" name="Rectangle 27"/>
            <p:cNvSpPr>
              <a:spLocks noChangeArrowheads="1"/>
            </p:cNvSpPr>
            <p:nvPr/>
          </p:nvSpPr>
          <p:spPr bwMode="auto">
            <a:xfrm>
              <a:off x="240"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8625" name="Rectangle 28"/>
            <p:cNvSpPr>
              <a:spLocks noChangeArrowheads="1"/>
            </p:cNvSpPr>
            <p:nvPr/>
          </p:nvSpPr>
          <p:spPr bwMode="auto">
            <a:xfrm>
              <a:off x="240" y="3072"/>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L-260</a:t>
              </a:r>
              <a:endParaRPr lang="en-US"/>
            </a:p>
          </p:txBody>
        </p:sp>
      </p:grpSp>
      <p:sp>
        <p:nvSpPr>
          <p:cNvPr id="68614" name="Rectangle 24"/>
          <p:cNvSpPr>
            <a:spLocks noChangeArrowheads="1"/>
          </p:cNvSpPr>
          <p:nvPr/>
        </p:nvSpPr>
        <p:spPr bwMode="auto">
          <a:xfrm>
            <a:off x="877888" y="5138738"/>
            <a:ext cx="7134225" cy="1262062"/>
          </a:xfrm>
          <a:prstGeom prst="rect">
            <a:avLst/>
          </a:prstGeom>
          <a:noFill/>
          <a:ln w="9525">
            <a:noFill/>
            <a:miter lim="800000"/>
            <a:headEnd/>
            <a:tailEnd/>
          </a:ln>
        </p:spPr>
        <p:txBody>
          <a:bodyPr/>
          <a:lstStyle/>
          <a:p>
            <a:pPr marL="342900" indent="-342900">
              <a:spcBef>
                <a:spcPct val="35000"/>
              </a:spcBef>
              <a:buClr>
                <a:schemeClr val="tx2"/>
              </a:buClr>
            </a:pPr>
            <a:r>
              <a:rPr kumimoji="1" lang="en-US" sz="2000" i="1">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 *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loan  </a:t>
            </a:r>
            <a:r>
              <a:rPr kumimoji="1" lang="en-US" sz="2000" b="1">
                <a:solidFill>
                  <a:srgbClr val="C00000"/>
                </a:solidFill>
                <a:latin typeface="Helvetica" pitchFamily="34" charset="0"/>
              </a:rPr>
              <a:t>left outer 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 loan.loan_number  =  borrower.loan_number</a:t>
            </a:r>
          </a:p>
          <a:p>
            <a:pPr marL="342900" indent="-342900">
              <a:spcBef>
                <a:spcPct val="35000"/>
              </a:spcBef>
              <a:buClr>
                <a:schemeClr val="tx2"/>
              </a:buClr>
            </a:pPr>
            <a:r>
              <a:rPr kumimoji="1" lang="en-US" sz="2000" i="1">
                <a:solidFill>
                  <a:srgbClr val="000099"/>
                </a:solidFill>
                <a:latin typeface="Helvetica" pitchFamily="34" charset="0"/>
              </a:rPr>
              <a:t>	</a:t>
            </a:r>
          </a:p>
        </p:txBody>
      </p:sp>
      <p:sp>
        <p:nvSpPr>
          <p:cNvPr id="17" name="Text Box 1029"/>
          <p:cNvSpPr txBox="1">
            <a:spLocks noChangeArrowheads="1"/>
          </p:cNvSpPr>
          <p:nvPr/>
        </p:nvSpPr>
        <p:spPr bwMode="auto">
          <a:xfrm rot="-5400000">
            <a:off x="-229393" y="5309394"/>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4)">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8614"/>
                                        </p:tgtEl>
                                        <p:attrNameLst>
                                          <p:attrName>style.visibility</p:attrName>
                                        </p:attrNameLst>
                                      </p:cBhvr>
                                      <p:to>
                                        <p:strVal val="visible"/>
                                      </p:to>
                                    </p:set>
                                    <p:animEffect transition="in" filter="blinds(horizontal)">
                                      <p:cBhvr>
                                        <p:cTn id="16"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P spid="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p>
            <a:fld id="{90B95BE7-489E-4FEB-9E50-4ABC52660D9C}" type="slidenum">
              <a:rPr lang="en-US" smtClean="0"/>
              <a:pPr/>
              <a:t>75</a:t>
            </a:fld>
            <a:endParaRPr lang="en-US" smtClean="0"/>
          </a:p>
        </p:txBody>
      </p:sp>
      <p:sp>
        <p:nvSpPr>
          <p:cNvPr id="172034" name="Rectangle 2"/>
          <p:cNvSpPr>
            <a:spLocks noGrp="1" noChangeArrowheads="1"/>
          </p:cNvSpPr>
          <p:nvPr>
            <p:ph type="title"/>
          </p:nvPr>
        </p:nvSpPr>
        <p:spPr/>
        <p:txBody>
          <a:bodyPr/>
          <a:lstStyle/>
          <a:p>
            <a:pPr>
              <a:defRPr/>
            </a:pPr>
            <a:r>
              <a:rPr lang="en-US" smtClean="0"/>
              <a:t>Natural Join</a:t>
            </a:r>
          </a:p>
        </p:txBody>
      </p:sp>
      <p:sp>
        <p:nvSpPr>
          <p:cNvPr id="69636" name="Rectangle 3"/>
          <p:cNvSpPr>
            <a:spLocks noGrp="1" noChangeArrowheads="1"/>
          </p:cNvSpPr>
          <p:nvPr>
            <p:ph type="body" idx="1"/>
          </p:nvPr>
        </p:nvSpPr>
        <p:spPr/>
        <p:txBody>
          <a:bodyPr/>
          <a:lstStyle/>
          <a:p>
            <a:r>
              <a:rPr lang="en-US" smtClean="0"/>
              <a:t>The ordering of the attributes in the result of a </a:t>
            </a:r>
            <a:r>
              <a:rPr lang="en-US" b="1" smtClean="0"/>
              <a:t>natural</a:t>
            </a:r>
            <a:r>
              <a:rPr lang="en-US" smtClean="0"/>
              <a:t> join :</a:t>
            </a:r>
          </a:p>
          <a:p>
            <a:pPr lvl="1"/>
            <a:r>
              <a:rPr lang="en-US" sz="1800" smtClean="0"/>
              <a:t> The join attributes (that is, the attributes common to both relations) appear first, in the order in which they appear in the left-hand-side relation.</a:t>
            </a:r>
          </a:p>
          <a:p>
            <a:pPr lvl="1"/>
            <a:r>
              <a:rPr lang="en-US" sz="1800" smtClean="0"/>
              <a:t>Next come all non-join attributes of the left-hand-side relation, and finally all non-join attributes of the right-hand-side relation.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p:spPr>
        <p:txBody>
          <a:bodyPr/>
          <a:lstStyle/>
          <a:p>
            <a:fld id="{FB651186-8E26-4630-9F20-CDD4B2404EEC}" type="slidenum">
              <a:rPr lang="en-US" smtClean="0"/>
              <a:pPr/>
              <a:t>76</a:t>
            </a:fld>
            <a:endParaRPr lang="en-US" smtClean="0"/>
          </a:p>
        </p:txBody>
      </p:sp>
      <p:sp>
        <p:nvSpPr>
          <p:cNvPr id="81922" name="Rectangle 2"/>
          <p:cNvSpPr>
            <a:spLocks noGrp="1" noChangeArrowheads="1"/>
          </p:cNvSpPr>
          <p:nvPr>
            <p:ph type="title"/>
          </p:nvPr>
        </p:nvSpPr>
        <p:spPr/>
        <p:txBody>
          <a:bodyPr/>
          <a:lstStyle/>
          <a:p>
            <a:pPr>
              <a:defRPr/>
            </a:pPr>
            <a:r>
              <a:rPr lang="en-US" smtClean="0"/>
              <a:t>Joined Relations – Examples</a:t>
            </a:r>
          </a:p>
        </p:txBody>
      </p:sp>
      <p:sp>
        <p:nvSpPr>
          <p:cNvPr id="70660" name="Rectangle 3"/>
          <p:cNvSpPr>
            <a:spLocks noGrp="1" noChangeArrowheads="1"/>
          </p:cNvSpPr>
          <p:nvPr>
            <p:ph type="body" idx="1"/>
          </p:nvPr>
        </p:nvSpPr>
        <p:spPr>
          <a:xfrm>
            <a:off x="914400" y="1371600"/>
            <a:ext cx="6800850" cy="485775"/>
          </a:xfrm>
        </p:spPr>
        <p:txBody>
          <a:bodyPr/>
          <a:lstStyle/>
          <a:p>
            <a:r>
              <a:rPr lang="en-US" i="1" smtClean="0">
                <a:solidFill>
                  <a:srgbClr val="000099"/>
                </a:solidFill>
              </a:rPr>
              <a:t>loan </a:t>
            </a:r>
            <a:r>
              <a:rPr lang="en-US" b="1" smtClean="0">
                <a:solidFill>
                  <a:srgbClr val="C00000"/>
                </a:solidFill>
              </a:rPr>
              <a:t>natural inner join</a:t>
            </a:r>
            <a:r>
              <a:rPr lang="en-US" smtClean="0">
                <a:solidFill>
                  <a:srgbClr val="000099"/>
                </a:solidFill>
              </a:rPr>
              <a:t> </a:t>
            </a:r>
            <a:r>
              <a:rPr lang="en-US" i="1" smtClean="0">
                <a:solidFill>
                  <a:srgbClr val="000099"/>
                </a:solidFill>
              </a:rPr>
              <a:t>borrower</a:t>
            </a:r>
          </a:p>
          <a:p>
            <a:pPr>
              <a:buFont typeface="Monotype Sorts" charset="2"/>
              <a:buNone/>
            </a:pPr>
            <a:r>
              <a:rPr lang="en-US" i="1" smtClean="0">
                <a:solidFill>
                  <a:srgbClr val="000099"/>
                </a:solidFill>
              </a:rPr>
              <a:t>	</a:t>
            </a:r>
            <a:r>
              <a:rPr lang="en-US" b="1" smtClean="0">
                <a:solidFill>
                  <a:srgbClr val="000099"/>
                </a:solidFill>
              </a:rPr>
              <a:t>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natural inner join</a:t>
            </a:r>
            <a:r>
              <a:rPr lang="en-US" i="1" smtClean="0">
                <a:solidFill>
                  <a:srgbClr val="000099"/>
                </a:solidFill>
              </a:rPr>
              <a:t>  borrower </a:t>
            </a:r>
          </a:p>
        </p:txBody>
      </p:sp>
      <p:sp>
        <p:nvSpPr>
          <p:cNvPr id="70661" name="Rectangle 12"/>
          <p:cNvSpPr>
            <a:spLocks noChangeArrowheads="1"/>
          </p:cNvSpPr>
          <p:nvPr/>
        </p:nvSpPr>
        <p:spPr bwMode="auto">
          <a:xfrm>
            <a:off x="914400" y="3751263"/>
            <a:ext cx="7388225" cy="8636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l</a:t>
            </a:r>
            <a:r>
              <a:rPr kumimoji="1" lang="en-US" sz="2000">
                <a:solidFill>
                  <a:srgbClr val="000099"/>
                </a:solidFill>
                <a:latin typeface="Helvetica" pitchFamily="34" charset="0"/>
              </a:rPr>
              <a:t>oan</a:t>
            </a:r>
            <a:r>
              <a:rPr kumimoji="1" lang="en-US" sz="2000" b="1">
                <a:solidFill>
                  <a:srgbClr val="000099"/>
                </a:solidFill>
                <a:latin typeface="Helvetica" pitchFamily="34" charset="0"/>
              </a:rPr>
              <a:t> </a:t>
            </a:r>
            <a:r>
              <a:rPr kumimoji="1" lang="en-US" sz="2000" b="1">
                <a:solidFill>
                  <a:srgbClr val="C00000"/>
                </a:solidFill>
                <a:latin typeface="Helvetica" pitchFamily="34" charset="0"/>
              </a:rPr>
              <a:t>natural right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p>
          <a:p>
            <a:pPr marL="342900" indent="-342900">
              <a:spcBef>
                <a:spcPct val="35000"/>
              </a:spcBef>
              <a:buClr>
                <a:schemeClr val="tx2"/>
              </a:buClr>
            </a:pPr>
            <a:r>
              <a:rPr kumimoji="1" lang="en-US" sz="2000" b="1">
                <a:latin typeface="Helvetica" pitchFamily="34" charset="0"/>
              </a:rPr>
              <a:t>	</a:t>
            </a:r>
            <a:r>
              <a:rPr kumimoji="1" lang="en-US" sz="2000" b="1">
                <a:solidFill>
                  <a:srgbClr val="000099"/>
                </a:solidFill>
                <a:latin typeface="Helvetica" pitchFamily="34" charset="0"/>
              </a:rPr>
              <a:t>select  *  from </a:t>
            </a:r>
            <a:r>
              <a:rPr kumimoji="1" lang="en-US" sz="2000" i="1">
                <a:solidFill>
                  <a:srgbClr val="000099"/>
                </a:solidFill>
                <a:latin typeface="Helvetica" pitchFamily="34" charset="0"/>
              </a:rPr>
              <a:t>loan</a:t>
            </a:r>
            <a:r>
              <a:rPr kumimoji="1" lang="en-US" sz="2000" b="1">
                <a:solidFill>
                  <a:srgbClr val="000099"/>
                </a:solidFill>
                <a:latin typeface="Helvetica" pitchFamily="34" charset="0"/>
              </a:rPr>
              <a:t>  </a:t>
            </a:r>
            <a:r>
              <a:rPr kumimoji="1" lang="en-US" sz="2000" b="1">
                <a:solidFill>
                  <a:srgbClr val="C00000"/>
                </a:solidFill>
                <a:latin typeface="Helvetica" pitchFamily="34" charset="0"/>
              </a:rPr>
              <a:t>natural right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r>
              <a:rPr kumimoji="1" lang="en-US" sz="2000" b="1">
                <a:solidFill>
                  <a:srgbClr val="000099"/>
                </a:solidFill>
                <a:latin typeface="Helvetica" pitchFamily="34" charset="0"/>
              </a:rPr>
              <a:t> </a:t>
            </a:r>
          </a:p>
        </p:txBody>
      </p:sp>
      <p:grpSp>
        <p:nvGrpSpPr>
          <p:cNvPr id="2" name="Group 25"/>
          <p:cNvGrpSpPr>
            <a:grpSpLocks/>
          </p:cNvGrpSpPr>
          <p:nvPr/>
        </p:nvGrpSpPr>
        <p:grpSpPr bwMode="auto">
          <a:xfrm>
            <a:off x="1447800" y="2227263"/>
            <a:ext cx="6705600" cy="1219200"/>
            <a:chOff x="912" y="1248"/>
            <a:chExt cx="4224" cy="768"/>
          </a:xfrm>
        </p:grpSpPr>
        <p:sp>
          <p:nvSpPr>
            <p:cNvPr id="70672" name="Rectangle 4"/>
            <p:cNvSpPr>
              <a:spLocks noChangeArrowheads="1"/>
            </p:cNvSpPr>
            <p:nvPr/>
          </p:nvSpPr>
          <p:spPr bwMode="auto">
            <a:xfrm>
              <a:off x="201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0673" name="Rectangle 6"/>
            <p:cNvSpPr>
              <a:spLocks noChangeArrowheads="1"/>
            </p:cNvSpPr>
            <p:nvPr/>
          </p:nvSpPr>
          <p:spPr bwMode="auto">
            <a:xfrm>
              <a:off x="3120" y="1248"/>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0674" name="Rectangle 7"/>
            <p:cNvSpPr>
              <a:spLocks noChangeArrowheads="1"/>
            </p:cNvSpPr>
            <p:nvPr/>
          </p:nvSpPr>
          <p:spPr bwMode="auto">
            <a:xfrm>
              <a:off x="2016"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p:txBody>
        </p:sp>
        <p:sp>
          <p:nvSpPr>
            <p:cNvPr id="70675" name="Rectangle 9"/>
            <p:cNvSpPr>
              <a:spLocks noChangeArrowheads="1"/>
            </p:cNvSpPr>
            <p:nvPr/>
          </p:nvSpPr>
          <p:spPr bwMode="auto">
            <a:xfrm>
              <a:off x="3120" y="1536"/>
              <a:ext cx="912"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p:txBody>
        </p:sp>
        <p:sp>
          <p:nvSpPr>
            <p:cNvPr id="70676" name="Rectangle 10"/>
            <p:cNvSpPr>
              <a:spLocks noChangeArrowheads="1"/>
            </p:cNvSpPr>
            <p:nvPr/>
          </p:nvSpPr>
          <p:spPr bwMode="auto">
            <a:xfrm>
              <a:off x="403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0677" name="Rectangle 11"/>
            <p:cNvSpPr>
              <a:spLocks noChangeArrowheads="1"/>
            </p:cNvSpPr>
            <p:nvPr/>
          </p:nvSpPr>
          <p:spPr bwMode="auto">
            <a:xfrm>
              <a:off x="4032"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p:txBody>
        </p:sp>
        <p:sp>
          <p:nvSpPr>
            <p:cNvPr id="70678" name="Rectangle 21"/>
            <p:cNvSpPr>
              <a:spLocks noChangeArrowheads="1"/>
            </p:cNvSpPr>
            <p:nvPr/>
          </p:nvSpPr>
          <p:spPr bwMode="auto">
            <a:xfrm>
              <a:off x="91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0679" name="Rectangle 22"/>
            <p:cNvSpPr>
              <a:spLocks noChangeArrowheads="1"/>
            </p:cNvSpPr>
            <p:nvPr/>
          </p:nvSpPr>
          <p:spPr bwMode="auto">
            <a:xfrm>
              <a:off x="912" y="1536"/>
              <a:ext cx="1104"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p:txBody>
        </p:sp>
      </p:grpSp>
      <p:grpSp>
        <p:nvGrpSpPr>
          <p:cNvPr id="3" name="Group 26"/>
          <p:cNvGrpSpPr>
            <a:grpSpLocks/>
          </p:cNvGrpSpPr>
          <p:nvPr/>
        </p:nvGrpSpPr>
        <p:grpSpPr bwMode="auto">
          <a:xfrm>
            <a:off x="1447800" y="4843463"/>
            <a:ext cx="6705600" cy="1524000"/>
            <a:chOff x="912" y="2640"/>
            <a:chExt cx="4224" cy="960"/>
          </a:xfrm>
        </p:grpSpPr>
        <p:sp>
          <p:nvSpPr>
            <p:cNvPr id="70664" name="Rectangle 13"/>
            <p:cNvSpPr>
              <a:spLocks noChangeArrowheads="1"/>
            </p:cNvSpPr>
            <p:nvPr/>
          </p:nvSpPr>
          <p:spPr bwMode="auto">
            <a:xfrm>
              <a:off x="2016"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0665" name="Rectangle 15"/>
            <p:cNvSpPr>
              <a:spLocks noChangeArrowheads="1"/>
            </p:cNvSpPr>
            <p:nvPr/>
          </p:nvSpPr>
          <p:spPr bwMode="auto">
            <a:xfrm>
              <a:off x="3120" y="2640"/>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0666" name="Rectangle 16"/>
            <p:cNvSpPr>
              <a:spLocks noChangeArrowheads="1"/>
            </p:cNvSpPr>
            <p:nvPr/>
          </p:nvSpPr>
          <p:spPr bwMode="auto">
            <a:xfrm>
              <a:off x="2016" y="2928"/>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null </a:t>
              </a:r>
            </a:p>
          </p:txBody>
        </p:sp>
        <p:sp>
          <p:nvSpPr>
            <p:cNvPr id="70667" name="Rectangle 18"/>
            <p:cNvSpPr>
              <a:spLocks noChangeArrowheads="1"/>
            </p:cNvSpPr>
            <p:nvPr/>
          </p:nvSpPr>
          <p:spPr bwMode="auto">
            <a:xfrm>
              <a:off x="3120" y="2928"/>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null</a:t>
              </a:r>
            </a:p>
          </p:txBody>
        </p:sp>
        <p:sp>
          <p:nvSpPr>
            <p:cNvPr id="70668" name="Rectangle 19"/>
            <p:cNvSpPr>
              <a:spLocks noChangeArrowheads="1"/>
            </p:cNvSpPr>
            <p:nvPr/>
          </p:nvSpPr>
          <p:spPr bwMode="auto">
            <a:xfrm>
              <a:off x="4032"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0669" name="Rectangle 20"/>
            <p:cNvSpPr>
              <a:spLocks noChangeArrowheads="1"/>
            </p:cNvSpPr>
            <p:nvPr/>
          </p:nvSpPr>
          <p:spPr bwMode="auto">
            <a:xfrm>
              <a:off x="4032" y="2928"/>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a:latin typeface="Helvetica" pitchFamily="34" charset="0"/>
                </a:rPr>
                <a:t>Hayes</a:t>
              </a:r>
            </a:p>
          </p:txBody>
        </p:sp>
        <p:sp>
          <p:nvSpPr>
            <p:cNvPr id="70670" name="Rectangle 23"/>
            <p:cNvSpPr>
              <a:spLocks noChangeArrowheads="1"/>
            </p:cNvSpPr>
            <p:nvPr/>
          </p:nvSpPr>
          <p:spPr bwMode="auto">
            <a:xfrm>
              <a:off x="912"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0671" name="Rectangle 24"/>
            <p:cNvSpPr>
              <a:spLocks noChangeArrowheads="1"/>
            </p:cNvSpPr>
            <p:nvPr/>
          </p:nvSpPr>
          <p:spPr bwMode="auto">
            <a:xfrm>
              <a:off x="912" y="2928"/>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L-155</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p:spPr>
        <p:txBody>
          <a:bodyPr/>
          <a:lstStyle/>
          <a:p>
            <a:fld id="{399E110B-8480-411E-9A13-E46CC9758BE1}" type="slidenum">
              <a:rPr lang="en-US" smtClean="0"/>
              <a:pPr/>
              <a:t>77</a:t>
            </a:fld>
            <a:endParaRPr lang="en-US" smtClean="0"/>
          </a:p>
        </p:txBody>
      </p:sp>
      <p:sp>
        <p:nvSpPr>
          <p:cNvPr id="82946" name="Rectangle 2"/>
          <p:cNvSpPr>
            <a:spLocks noGrp="1" noChangeArrowheads="1"/>
          </p:cNvSpPr>
          <p:nvPr>
            <p:ph type="title"/>
          </p:nvPr>
        </p:nvSpPr>
        <p:spPr/>
        <p:txBody>
          <a:bodyPr/>
          <a:lstStyle/>
          <a:p>
            <a:pPr>
              <a:defRPr/>
            </a:pPr>
            <a:r>
              <a:rPr lang="en-US" smtClean="0"/>
              <a:t>Joined Relations – Examples</a:t>
            </a:r>
          </a:p>
        </p:txBody>
      </p:sp>
      <p:sp>
        <p:nvSpPr>
          <p:cNvPr id="71684" name="Rectangle 3"/>
          <p:cNvSpPr>
            <a:spLocks noGrp="1" noChangeArrowheads="1"/>
          </p:cNvSpPr>
          <p:nvPr>
            <p:ph type="body" idx="1"/>
          </p:nvPr>
        </p:nvSpPr>
        <p:spPr>
          <a:xfrm>
            <a:off x="830263" y="1066800"/>
            <a:ext cx="6800850" cy="409575"/>
          </a:xfrm>
        </p:spPr>
        <p:txBody>
          <a:bodyPr/>
          <a:lstStyle/>
          <a:p>
            <a:r>
              <a:rPr lang="en-US" i="1" smtClean="0">
                <a:solidFill>
                  <a:srgbClr val="000099"/>
                </a:solidFill>
              </a:rPr>
              <a:t>loan </a:t>
            </a:r>
            <a:r>
              <a:rPr lang="en-US" b="1" smtClean="0">
                <a:solidFill>
                  <a:srgbClr val="C00000"/>
                </a:solidFill>
              </a:rPr>
              <a:t>full outer join</a:t>
            </a:r>
            <a:r>
              <a:rPr lang="en-US" b="1" smtClean="0">
                <a:solidFill>
                  <a:srgbClr val="000099"/>
                </a:solidFill>
              </a:rPr>
              <a:t> </a:t>
            </a:r>
            <a:r>
              <a:rPr lang="en-US" i="1" smtClean="0">
                <a:solidFill>
                  <a:srgbClr val="000099"/>
                </a:solidFill>
              </a:rPr>
              <a:t>borrower </a:t>
            </a:r>
            <a:r>
              <a:rPr lang="en-US" b="1" smtClean="0">
                <a:solidFill>
                  <a:srgbClr val="C00000"/>
                </a:solidFill>
              </a:rPr>
              <a:t>using</a:t>
            </a:r>
            <a:r>
              <a:rPr lang="en-US" b="1" smtClean="0">
                <a:solidFill>
                  <a:srgbClr val="000099"/>
                </a:solidFill>
              </a:rPr>
              <a:t> </a:t>
            </a:r>
            <a:r>
              <a:rPr lang="en-US" i="1" smtClean="0">
                <a:solidFill>
                  <a:srgbClr val="000099"/>
                </a:solidFill>
              </a:rPr>
              <a:t>(loan_number)</a:t>
            </a:r>
          </a:p>
          <a:p>
            <a:pPr>
              <a:buFont typeface="Monotype Sorts" charset="2"/>
              <a:buNone/>
            </a:pPr>
            <a:r>
              <a:rPr lang="en-US" b="1" smtClean="0">
                <a:solidFill>
                  <a:srgbClr val="000099"/>
                </a:solidFill>
              </a:rPr>
              <a:t>	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natural full outer join</a:t>
            </a:r>
            <a:r>
              <a:rPr lang="en-US" i="1" smtClean="0">
                <a:solidFill>
                  <a:srgbClr val="000099"/>
                </a:solidFill>
              </a:rPr>
              <a:t>  borrower </a:t>
            </a:r>
          </a:p>
          <a:p>
            <a:pPr>
              <a:buFont typeface="Monotype Sorts" charset="2"/>
              <a:buNone/>
            </a:pPr>
            <a:r>
              <a:rPr lang="en-US" b="1" smtClean="0">
                <a:solidFill>
                  <a:srgbClr val="000099"/>
                </a:solidFill>
              </a:rPr>
              <a:t>	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join</a:t>
            </a:r>
            <a:r>
              <a:rPr lang="en-US" i="1" smtClean="0">
                <a:solidFill>
                  <a:srgbClr val="000099"/>
                </a:solidFill>
              </a:rPr>
              <a:t>  borrower   </a:t>
            </a:r>
            <a:r>
              <a:rPr lang="en-US" b="1" smtClean="0">
                <a:solidFill>
                  <a:srgbClr val="C00000"/>
                </a:solidFill>
              </a:rPr>
              <a:t>using</a:t>
            </a:r>
            <a:r>
              <a:rPr lang="en-US" i="1" smtClean="0">
                <a:solidFill>
                  <a:srgbClr val="000099"/>
                </a:solidFill>
              </a:rPr>
              <a:t> (loan_number) </a:t>
            </a:r>
          </a:p>
        </p:txBody>
      </p:sp>
      <p:grpSp>
        <p:nvGrpSpPr>
          <p:cNvPr id="2" name="Group 15"/>
          <p:cNvGrpSpPr>
            <a:grpSpLocks/>
          </p:cNvGrpSpPr>
          <p:nvPr/>
        </p:nvGrpSpPr>
        <p:grpSpPr bwMode="auto">
          <a:xfrm>
            <a:off x="1143000" y="2982913"/>
            <a:ext cx="6705600" cy="1981200"/>
            <a:chOff x="720" y="1056"/>
            <a:chExt cx="4224" cy="1248"/>
          </a:xfrm>
        </p:grpSpPr>
        <p:sp>
          <p:nvSpPr>
            <p:cNvPr id="71686" name="Rectangle 4"/>
            <p:cNvSpPr>
              <a:spLocks noChangeArrowheads="1"/>
            </p:cNvSpPr>
            <p:nvPr/>
          </p:nvSpPr>
          <p:spPr bwMode="auto">
            <a:xfrm>
              <a:off x="1824"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1687" name="Rectangle 6"/>
            <p:cNvSpPr>
              <a:spLocks noChangeArrowheads="1"/>
            </p:cNvSpPr>
            <p:nvPr/>
          </p:nvSpPr>
          <p:spPr bwMode="auto">
            <a:xfrm>
              <a:off x="2928" y="1056"/>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1688" name="Rectangle 7"/>
            <p:cNvSpPr>
              <a:spLocks noChangeArrowheads="1"/>
            </p:cNvSpPr>
            <p:nvPr/>
          </p:nvSpPr>
          <p:spPr bwMode="auto">
            <a:xfrm>
              <a:off x="1824" y="1344"/>
              <a:ext cx="1104" cy="96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a:p>
              <a:pPr>
                <a:lnSpc>
                  <a:spcPct val="130000"/>
                </a:lnSpc>
              </a:pPr>
              <a:r>
                <a:rPr lang="en-US" sz="1800">
                  <a:latin typeface="Helvetica" pitchFamily="34" charset="0"/>
                </a:rPr>
                <a:t>null</a:t>
              </a:r>
            </a:p>
          </p:txBody>
        </p:sp>
        <p:sp>
          <p:nvSpPr>
            <p:cNvPr id="71689" name="Rectangle 9"/>
            <p:cNvSpPr>
              <a:spLocks noChangeArrowheads="1"/>
            </p:cNvSpPr>
            <p:nvPr/>
          </p:nvSpPr>
          <p:spPr bwMode="auto">
            <a:xfrm>
              <a:off x="2928" y="1344"/>
              <a:ext cx="912" cy="96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a:p>
              <a:pPr algn="ctr">
                <a:lnSpc>
                  <a:spcPct val="140000"/>
                </a:lnSpc>
              </a:pPr>
              <a:r>
                <a:rPr lang="en-US" sz="1800">
                  <a:latin typeface="Helvetica" pitchFamily="34" charset="0"/>
                </a:rPr>
                <a:t>null</a:t>
              </a:r>
            </a:p>
          </p:txBody>
        </p:sp>
        <p:sp>
          <p:nvSpPr>
            <p:cNvPr id="71690" name="Rectangle 10"/>
            <p:cNvSpPr>
              <a:spLocks noChangeArrowheads="1"/>
            </p:cNvSpPr>
            <p:nvPr/>
          </p:nvSpPr>
          <p:spPr bwMode="auto">
            <a:xfrm>
              <a:off x="3840"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1691" name="Rectangle 11"/>
            <p:cNvSpPr>
              <a:spLocks noChangeArrowheads="1"/>
            </p:cNvSpPr>
            <p:nvPr/>
          </p:nvSpPr>
          <p:spPr bwMode="auto">
            <a:xfrm>
              <a:off x="3840" y="1344"/>
              <a:ext cx="1104" cy="96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i="1">
                  <a:latin typeface="Helvetica" pitchFamily="34" charset="0"/>
                </a:rPr>
                <a:t>null</a:t>
              </a:r>
              <a:endParaRPr lang="en-US" sz="1800">
                <a:latin typeface="Helvetica" pitchFamily="34" charset="0"/>
              </a:endParaRPr>
            </a:p>
            <a:p>
              <a:pPr>
                <a:lnSpc>
                  <a:spcPct val="130000"/>
                </a:lnSpc>
              </a:pPr>
              <a:r>
                <a:rPr lang="en-US" sz="1800">
                  <a:latin typeface="Helvetica" pitchFamily="34" charset="0"/>
                </a:rPr>
                <a:t>Hayes</a:t>
              </a:r>
              <a:endParaRPr lang="en-US" sz="1800" i="1">
                <a:latin typeface="Helvetica" pitchFamily="34" charset="0"/>
              </a:endParaRPr>
            </a:p>
          </p:txBody>
        </p:sp>
        <p:sp>
          <p:nvSpPr>
            <p:cNvPr id="71692" name="Rectangle 13"/>
            <p:cNvSpPr>
              <a:spLocks noChangeArrowheads="1"/>
            </p:cNvSpPr>
            <p:nvPr/>
          </p:nvSpPr>
          <p:spPr bwMode="auto">
            <a:xfrm>
              <a:off x="720"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1693" name="Rectangle 14"/>
            <p:cNvSpPr>
              <a:spLocks noChangeArrowheads="1"/>
            </p:cNvSpPr>
            <p:nvPr/>
          </p:nvSpPr>
          <p:spPr bwMode="auto">
            <a:xfrm>
              <a:off x="720" y="1344"/>
              <a:ext cx="1104" cy="96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L-260</a:t>
              </a:r>
            </a:p>
            <a:p>
              <a:pPr algn="ctr">
                <a:lnSpc>
                  <a:spcPct val="140000"/>
                </a:lnSpc>
              </a:pPr>
              <a:r>
                <a:rPr lang="en-US" sz="1800">
                  <a:latin typeface="Helvetica" pitchFamily="34" charset="0"/>
                </a:rPr>
                <a:t>L-155</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p:spPr>
        <p:txBody>
          <a:bodyPr/>
          <a:lstStyle/>
          <a:p>
            <a:fld id="{61F6FEE0-65A7-4A80-81C7-05115E83421C}" type="slidenum">
              <a:rPr lang="en-US" smtClean="0"/>
              <a:pPr/>
              <a:t>78</a:t>
            </a:fld>
            <a:endParaRPr lang="en-US" smtClean="0"/>
          </a:p>
        </p:txBody>
      </p:sp>
      <p:sp>
        <p:nvSpPr>
          <p:cNvPr id="82946" name="Rectangle 2"/>
          <p:cNvSpPr>
            <a:spLocks noGrp="1" noChangeArrowheads="1"/>
          </p:cNvSpPr>
          <p:nvPr>
            <p:ph type="title"/>
          </p:nvPr>
        </p:nvSpPr>
        <p:spPr/>
        <p:txBody>
          <a:bodyPr/>
          <a:lstStyle/>
          <a:p>
            <a:pPr>
              <a:defRPr/>
            </a:pPr>
            <a:r>
              <a:rPr lang="en-US" smtClean="0"/>
              <a:t>Joined Relations – Examples</a:t>
            </a:r>
          </a:p>
        </p:txBody>
      </p:sp>
      <p:sp>
        <p:nvSpPr>
          <p:cNvPr id="72708" name="Rectangle 12"/>
          <p:cNvSpPr>
            <a:spLocks noChangeArrowheads="1"/>
          </p:cNvSpPr>
          <p:nvPr/>
        </p:nvSpPr>
        <p:spPr bwMode="auto">
          <a:xfrm>
            <a:off x="776288" y="1341438"/>
            <a:ext cx="7620000" cy="7620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Find all customers who have either an account or a loan (but not both) at the bank.</a:t>
            </a:r>
            <a:endParaRPr kumimoji="1" lang="en-US" sz="2000" b="1">
              <a:latin typeface="Helvetica" pitchFamily="34" charset="0"/>
            </a:endParaRPr>
          </a:p>
        </p:txBody>
      </p:sp>
      <p:sp>
        <p:nvSpPr>
          <p:cNvPr id="82960" name="Text Box 16"/>
          <p:cNvSpPr txBox="1">
            <a:spLocks noChangeArrowheads="1"/>
          </p:cNvSpPr>
          <p:nvPr/>
        </p:nvSpPr>
        <p:spPr bwMode="auto">
          <a:xfrm>
            <a:off x="1490663" y="2438400"/>
            <a:ext cx="7164387" cy="1006475"/>
          </a:xfrm>
          <a:prstGeom prst="rect">
            <a:avLst/>
          </a:prstGeom>
          <a:noFill/>
          <a:ln w="9525">
            <a:noFill/>
            <a:miter lim="800000"/>
            <a:headEnd/>
            <a:tailEnd/>
          </a:ln>
        </p:spPr>
        <p:txBody>
          <a:bodyPr wrap="none">
            <a:spAutoFit/>
          </a:bodyPr>
          <a:lstStyle/>
          <a:p>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customer_name</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from </a:t>
            </a:r>
            <a:r>
              <a:rPr kumimoji="1" lang="en-US" sz="2000">
                <a:solidFill>
                  <a:srgbClr val="000099"/>
                </a:solidFill>
                <a:latin typeface="Helvetica" pitchFamily="34" charset="0"/>
              </a:rPr>
              <a:t>(</a:t>
            </a:r>
            <a:r>
              <a:rPr kumimoji="1" lang="en-US" sz="2000" i="1">
                <a:solidFill>
                  <a:srgbClr val="000099"/>
                </a:solidFill>
                <a:latin typeface="Helvetica" pitchFamily="34" charset="0"/>
              </a:rPr>
              <a:t>depositor </a:t>
            </a:r>
            <a:r>
              <a:rPr kumimoji="1" lang="en-US" sz="2000" b="1">
                <a:solidFill>
                  <a:srgbClr val="C00000"/>
                </a:solidFill>
                <a:latin typeface="Helvetica" pitchFamily="34" charset="0"/>
              </a:rPr>
              <a:t>natural full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r>
              <a:rPr kumimoji="1" lang="en-US" sz="2000">
                <a:solidFill>
                  <a:srgbClr val="000099"/>
                </a:solidFill>
                <a:latin typeface="Helvetica" pitchFamily="34" charset="0"/>
              </a:rPr>
              <a:t>)</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where </a:t>
            </a:r>
            <a:r>
              <a:rPr kumimoji="1" lang="en-US" sz="2000" i="1">
                <a:solidFill>
                  <a:srgbClr val="000099"/>
                </a:solidFill>
                <a:latin typeface="Helvetica" pitchFamily="34" charset="0"/>
              </a:rPr>
              <a:t>account_number</a:t>
            </a:r>
            <a:r>
              <a:rPr kumimoji="1" lang="en-US" sz="2000" b="1">
                <a:solidFill>
                  <a:srgbClr val="000099"/>
                </a:solidFill>
                <a:latin typeface="Helvetica" pitchFamily="34" charset="0"/>
              </a:rPr>
              <a:t> is </a:t>
            </a:r>
            <a:r>
              <a:rPr kumimoji="1" lang="en-US" sz="2000" i="1">
                <a:solidFill>
                  <a:srgbClr val="000099"/>
                </a:solidFill>
                <a:latin typeface="Helvetica" pitchFamily="34" charset="0"/>
              </a:rPr>
              <a:t>null</a:t>
            </a:r>
            <a:r>
              <a:rPr kumimoji="1" lang="en-US" sz="2000" b="1">
                <a:solidFill>
                  <a:srgbClr val="000099"/>
                </a:solidFill>
                <a:latin typeface="Helvetica" pitchFamily="34" charset="0"/>
              </a:rPr>
              <a:t> or </a:t>
            </a:r>
            <a:r>
              <a:rPr kumimoji="1" lang="en-US" sz="2000" i="1">
                <a:solidFill>
                  <a:srgbClr val="000099"/>
                </a:solidFill>
                <a:latin typeface="Helvetica" pitchFamily="34" charset="0"/>
              </a:rPr>
              <a:t>loan_number</a:t>
            </a:r>
            <a:r>
              <a:rPr kumimoji="1" lang="en-US" sz="2000" b="1">
                <a:solidFill>
                  <a:srgbClr val="000099"/>
                </a:solidFill>
                <a:latin typeface="Helvetica" pitchFamily="34" charset="0"/>
              </a:rPr>
              <a:t> is </a:t>
            </a:r>
            <a:r>
              <a:rPr kumimoji="1" lang="en-US" sz="2000" i="1">
                <a:solidFill>
                  <a:srgbClr val="000099"/>
                </a:solidFill>
                <a:latin typeface="Helvetica" pitchFamily="34"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0"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p:spPr>
        <p:txBody>
          <a:bodyPr/>
          <a:lstStyle/>
          <a:p>
            <a:fld id="{BF4D6FF2-3EFE-496A-AE33-0191D0577C0B}" type="slidenum">
              <a:rPr lang="en-US" smtClean="0"/>
              <a:pPr/>
              <a:t>79</a:t>
            </a:fld>
            <a:endParaRPr lang="en-US" smtClean="0"/>
          </a:p>
        </p:txBody>
      </p:sp>
      <p:sp>
        <p:nvSpPr>
          <p:cNvPr id="83970" name="Rectangle 2"/>
          <p:cNvSpPr>
            <a:spLocks noGrp="1" noChangeArrowheads="1"/>
          </p:cNvSpPr>
          <p:nvPr>
            <p:ph type="title"/>
          </p:nvPr>
        </p:nvSpPr>
        <p:spPr/>
        <p:txBody>
          <a:bodyPr/>
          <a:lstStyle/>
          <a:p>
            <a:pPr>
              <a:defRPr/>
            </a:pPr>
            <a:r>
              <a:rPr lang="en-US" smtClean="0"/>
              <a:t>Data Definition Language (DDL)</a:t>
            </a:r>
          </a:p>
        </p:txBody>
      </p:sp>
      <p:sp>
        <p:nvSpPr>
          <p:cNvPr id="73732" name="Rectangle 3"/>
          <p:cNvSpPr>
            <a:spLocks noGrp="1" noChangeArrowheads="1"/>
          </p:cNvSpPr>
          <p:nvPr>
            <p:ph type="body" idx="1"/>
          </p:nvPr>
        </p:nvSpPr>
        <p:spPr>
          <a:xfrm>
            <a:off x="990600" y="2257425"/>
            <a:ext cx="6800850" cy="2619375"/>
          </a:xfrm>
        </p:spPr>
        <p:txBody>
          <a:bodyPr/>
          <a:lstStyle/>
          <a:p>
            <a:r>
              <a:rPr lang="en-US" smtClean="0"/>
              <a:t>The schema for each relation.</a:t>
            </a:r>
          </a:p>
          <a:p>
            <a:r>
              <a:rPr lang="en-US" smtClean="0"/>
              <a:t>The domain of values associated with each attribute.</a:t>
            </a:r>
          </a:p>
          <a:p>
            <a:r>
              <a:rPr lang="en-US" smtClean="0"/>
              <a:t>Integrity constraints</a:t>
            </a:r>
          </a:p>
          <a:p>
            <a:r>
              <a:rPr lang="en-US" smtClean="0"/>
              <a:t>The set of indices to be maintained for each relations.</a:t>
            </a:r>
          </a:p>
          <a:p>
            <a:r>
              <a:rPr lang="en-US" smtClean="0"/>
              <a:t>Security and authorization information for each relation.</a:t>
            </a:r>
          </a:p>
          <a:p>
            <a:r>
              <a:rPr lang="en-US" smtClean="0"/>
              <a:t>The physical storage structure of each relation on disk.</a:t>
            </a:r>
          </a:p>
        </p:txBody>
      </p:sp>
      <p:sp>
        <p:nvSpPr>
          <p:cNvPr id="73733" name="Text Box 5"/>
          <p:cNvSpPr txBox="1">
            <a:spLocks noChangeArrowheads="1"/>
          </p:cNvSpPr>
          <p:nvPr/>
        </p:nvSpPr>
        <p:spPr bwMode="auto">
          <a:xfrm>
            <a:off x="685800" y="1524000"/>
            <a:ext cx="7239000" cy="701675"/>
          </a:xfrm>
          <a:prstGeom prst="rect">
            <a:avLst/>
          </a:prstGeom>
          <a:noFill/>
          <a:ln w="12700">
            <a:noFill/>
            <a:miter lim="800000"/>
            <a:headEnd/>
            <a:tailEnd/>
          </a:ln>
        </p:spPr>
        <p:txBody>
          <a:bodyPr>
            <a:spAutoFit/>
          </a:bodyPr>
          <a:lstStyle/>
          <a:p>
            <a:pPr>
              <a:spcBef>
                <a:spcPct val="50000"/>
              </a:spcBef>
            </a:pPr>
            <a:r>
              <a:rPr lang="en-US" sz="2000">
                <a:latin typeface="Helvetica" pitchFamily="34" charset="0"/>
              </a:rPr>
              <a:t>Allows the specification of not only a set of relations but also information about each relation, including: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Entity Sets </a:t>
            </a:r>
            <a:r>
              <a:rPr lang="en-US" i="1" smtClean="0"/>
              <a:t>customer</a:t>
            </a:r>
            <a:r>
              <a:rPr lang="en-US" smtClean="0"/>
              <a:t> and </a:t>
            </a:r>
            <a:r>
              <a:rPr lang="en-US" i="1" smtClean="0"/>
              <a:t>loan</a:t>
            </a:r>
            <a:endParaRPr lang="en-US" smtClean="0"/>
          </a:p>
        </p:txBody>
      </p:sp>
      <p:pic>
        <p:nvPicPr>
          <p:cNvPr id="16387" name="Picture 3"/>
          <p:cNvPicPr>
            <a:picLocks noChangeAspect="1" noChangeArrowheads="1"/>
          </p:cNvPicPr>
          <p:nvPr/>
        </p:nvPicPr>
        <p:blipFill>
          <a:blip r:embed="rId3"/>
          <a:srcRect l="1408" t="7512" r="1233" b="9859"/>
          <a:stretch>
            <a:fillRect/>
          </a:stretch>
        </p:blipFill>
        <p:spPr bwMode="auto">
          <a:xfrm>
            <a:off x="1092200" y="2295525"/>
            <a:ext cx="7023100" cy="4324350"/>
          </a:xfrm>
          <a:prstGeom prst="rect">
            <a:avLst/>
          </a:prstGeom>
          <a:noFill/>
          <a:ln w="76200" cmpd="tri">
            <a:solidFill>
              <a:schemeClr val="tx2"/>
            </a:solidFill>
            <a:miter lim="800000"/>
            <a:headEnd/>
            <a:tailEnd/>
          </a:ln>
        </p:spPr>
      </p:pic>
      <p:sp>
        <p:nvSpPr>
          <p:cNvPr id="16388" name="Text Box 4"/>
          <p:cNvSpPr txBox="1">
            <a:spLocks noChangeArrowheads="1"/>
          </p:cNvSpPr>
          <p:nvPr/>
        </p:nvSpPr>
        <p:spPr bwMode="auto">
          <a:xfrm>
            <a:off x="1128713" y="1550988"/>
            <a:ext cx="7092950" cy="641350"/>
          </a:xfrm>
          <a:prstGeom prst="rect">
            <a:avLst/>
          </a:prstGeom>
          <a:noFill/>
          <a:ln w="9525">
            <a:noFill/>
            <a:miter lim="800000"/>
            <a:headEnd/>
            <a:tailEnd/>
          </a:ln>
        </p:spPr>
        <p:txBody>
          <a:bodyPr wrap="none">
            <a:spAutoFit/>
          </a:bodyPr>
          <a:lstStyle/>
          <a:p>
            <a:r>
              <a:rPr lang="en-US">
                <a:latin typeface="Helvetica" pitchFamily="34" charset="0"/>
              </a:rPr>
              <a:t>customer-id   customer-  customer-  customer-           loan-    amount</a:t>
            </a:r>
            <a:br>
              <a:rPr lang="en-US">
                <a:latin typeface="Helvetica" pitchFamily="34" charset="0"/>
              </a:rPr>
            </a:br>
            <a:r>
              <a:rPr lang="en-US">
                <a:latin typeface="Helvetica" pitchFamily="34" charset="0"/>
              </a:rPr>
              <a:t>                          name     street         city                    number</a:t>
            </a:r>
          </a:p>
        </p:txBody>
      </p:sp>
      <p:sp>
        <p:nvSpPr>
          <p:cNvPr id="16389"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66DC9932-A23F-495A-BD4F-02D1C40A5873}" type="slidenum">
              <a:rPr lang="en-US" sz="1400"/>
              <a:pPr algn="r" eaLnBrk="1" hangingPunct="1"/>
              <a:t>8</a:t>
            </a:fld>
            <a:endParaRPr 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p:spPr>
        <p:txBody>
          <a:bodyPr/>
          <a:lstStyle/>
          <a:p>
            <a:fld id="{ED3A0586-88C9-400B-9128-03AC223407A2}" type="slidenum">
              <a:rPr lang="en-US" smtClean="0"/>
              <a:pPr/>
              <a:t>80</a:t>
            </a:fld>
            <a:endParaRPr lang="en-US" smtClean="0"/>
          </a:p>
        </p:txBody>
      </p:sp>
      <p:sp>
        <p:nvSpPr>
          <p:cNvPr id="84994" name="Rectangle 2"/>
          <p:cNvSpPr>
            <a:spLocks noGrp="1" noChangeArrowheads="1"/>
          </p:cNvSpPr>
          <p:nvPr>
            <p:ph type="title"/>
          </p:nvPr>
        </p:nvSpPr>
        <p:spPr/>
        <p:txBody>
          <a:bodyPr/>
          <a:lstStyle/>
          <a:p>
            <a:pPr>
              <a:defRPr/>
            </a:pPr>
            <a:r>
              <a:rPr lang="en-US" smtClean="0"/>
              <a:t>Domain Types in SQL</a:t>
            </a:r>
          </a:p>
        </p:txBody>
      </p:sp>
      <p:sp>
        <p:nvSpPr>
          <p:cNvPr id="74756" name="Rectangle 3"/>
          <p:cNvSpPr>
            <a:spLocks noGrp="1" noChangeArrowheads="1"/>
          </p:cNvSpPr>
          <p:nvPr>
            <p:ph type="body" idx="1"/>
          </p:nvPr>
        </p:nvSpPr>
        <p:spPr>
          <a:xfrm>
            <a:off x="571500" y="1114425"/>
            <a:ext cx="8191500" cy="4876800"/>
          </a:xfrm>
        </p:spPr>
        <p:txBody>
          <a:bodyPr/>
          <a:lstStyle/>
          <a:p>
            <a:pPr>
              <a:lnSpc>
                <a:spcPct val="90000"/>
              </a:lnSpc>
            </a:pPr>
            <a:r>
              <a:rPr lang="en-US" sz="1800" b="1" smtClean="0"/>
              <a:t>char(n).</a:t>
            </a:r>
            <a:r>
              <a:rPr lang="en-US" sz="1800" smtClean="0"/>
              <a:t>  Fixed length character string, with user-specified length </a:t>
            </a:r>
            <a:r>
              <a:rPr lang="en-US" sz="1800" i="1" smtClean="0"/>
              <a:t>n.</a:t>
            </a:r>
            <a:endParaRPr lang="en-US" sz="1800" smtClean="0"/>
          </a:p>
          <a:p>
            <a:pPr>
              <a:lnSpc>
                <a:spcPct val="90000"/>
              </a:lnSpc>
            </a:pPr>
            <a:r>
              <a:rPr lang="en-US" sz="1800" b="1" smtClean="0"/>
              <a:t>varchar(n). </a:t>
            </a:r>
            <a:r>
              <a:rPr lang="en-US" sz="1800" smtClean="0"/>
              <a:t> Variable length character strings, with user-specified maximum length </a:t>
            </a:r>
            <a:r>
              <a:rPr lang="en-US" sz="1800" i="1" smtClean="0"/>
              <a:t>n.</a:t>
            </a:r>
          </a:p>
          <a:p>
            <a:pPr>
              <a:lnSpc>
                <a:spcPct val="90000"/>
              </a:lnSpc>
            </a:pPr>
            <a:r>
              <a:rPr lang="en-US" sz="1800" b="1" smtClean="0"/>
              <a:t>int.  </a:t>
            </a:r>
            <a:r>
              <a:rPr lang="en-US" sz="1800" smtClean="0"/>
              <a:t>Integer (a finite subset of the integers that is machine-dependent).</a:t>
            </a:r>
          </a:p>
          <a:p>
            <a:pPr>
              <a:lnSpc>
                <a:spcPct val="90000"/>
              </a:lnSpc>
            </a:pPr>
            <a:r>
              <a:rPr lang="en-US" sz="1800" b="1" smtClean="0"/>
              <a:t>smallint.</a:t>
            </a:r>
            <a:r>
              <a:rPr lang="en-US" sz="1800" smtClean="0"/>
              <a:t>  Small integer (a machine-dependent subset of the integer domain type).</a:t>
            </a:r>
          </a:p>
          <a:p>
            <a:pPr>
              <a:lnSpc>
                <a:spcPct val="90000"/>
              </a:lnSpc>
            </a:pPr>
            <a:r>
              <a:rPr lang="en-US" sz="1800" b="1" smtClean="0"/>
              <a:t>numeric(p,d).</a:t>
            </a:r>
            <a:r>
              <a:rPr lang="en-US" sz="1800" smtClean="0"/>
              <a:t>  Fixed point number, with user-specified precision of </a:t>
            </a:r>
            <a:r>
              <a:rPr lang="en-US" sz="1800" i="1" smtClean="0"/>
              <a:t>p</a:t>
            </a:r>
            <a:r>
              <a:rPr lang="en-US" sz="1800" smtClean="0"/>
              <a:t> digits, with </a:t>
            </a:r>
            <a:r>
              <a:rPr lang="en-US" sz="1800" i="1" smtClean="0"/>
              <a:t>n</a:t>
            </a:r>
            <a:r>
              <a:rPr lang="en-US" sz="1800" smtClean="0"/>
              <a:t> digits to the right of decimal point. </a:t>
            </a:r>
          </a:p>
          <a:p>
            <a:pPr>
              <a:lnSpc>
                <a:spcPct val="90000"/>
              </a:lnSpc>
            </a:pPr>
            <a:r>
              <a:rPr lang="en-US" sz="1800" b="1" smtClean="0"/>
              <a:t>real, double precision.</a:t>
            </a:r>
            <a:r>
              <a:rPr lang="en-US" sz="1800" smtClean="0"/>
              <a:t>  Floating point and double-precision floating point numbers, with machine-dependent precision.</a:t>
            </a:r>
          </a:p>
          <a:p>
            <a:pPr>
              <a:lnSpc>
                <a:spcPct val="90000"/>
              </a:lnSpc>
            </a:pPr>
            <a:r>
              <a:rPr lang="en-US" sz="1800" b="1" smtClean="0"/>
              <a:t>float(n).</a:t>
            </a:r>
            <a:r>
              <a:rPr lang="en-US" sz="1800" smtClean="0"/>
              <a:t>  Floating point number, with user-specified precision of at least </a:t>
            </a:r>
            <a:r>
              <a:rPr lang="en-US" sz="1800" i="1" smtClean="0"/>
              <a:t>n</a:t>
            </a:r>
            <a:r>
              <a:rPr lang="en-US" sz="1800" smtClean="0"/>
              <a:t> digits.</a:t>
            </a:r>
          </a:p>
          <a:p>
            <a:pPr>
              <a:lnSpc>
                <a:spcPct val="90000"/>
              </a:lnSpc>
            </a:pPr>
            <a:r>
              <a:rPr lang="en-US" sz="1800" smtClean="0"/>
              <a:t>Null values are allowed in all the domain types.  Declaring an attribute to be </a:t>
            </a:r>
            <a:r>
              <a:rPr lang="en-US" sz="1800" b="1" smtClean="0"/>
              <a:t>not null</a:t>
            </a:r>
            <a:r>
              <a:rPr lang="en-US" sz="1800" smtClean="0"/>
              <a:t> prohibits null values for that attribute.</a:t>
            </a:r>
          </a:p>
          <a:p>
            <a:pPr>
              <a:lnSpc>
                <a:spcPct val="90000"/>
              </a:lnSpc>
            </a:pPr>
            <a:r>
              <a:rPr lang="en-US" sz="1800" b="1" smtClean="0"/>
              <a:t>create domain</a:t>
            </a:r>
            <a:r>
              <a:rPr lang="en-US" sz="1800" smtClean="0"/>
              <a:t> construct in SQL-92 creates user-defined domain types</a:t>
            </a:r>
          </a:p>
          <a:p>
            <a:pPr lvl="1">
              <a:lnSpc>
                <a:spcPct val="90000"/>
              </a:lnSpc>
              <a:buFont typeface="Monotype Sorts" charset="2"/>
              <a:buNone/>
            </a:pPr>
            <a:r>
              <a:rPr lang="en-US" sz="1600" b="1" smtClean="0"/>
              <a:t>		create domain </a:t>
            </a:r>
            <a:r>
              <a:rPr lang="en-US" sz="1600" i="1" smtClean="0"/>
              <a:t>person-name </a:t>
            </a:r>
            <a:r>
              <a:rPr lang="en-US" sz="1600" b="1" smtClean="0"/>
              <a:t>char</a:t>
            </a:r>
            <a:r>
              <a:rPr lang="en-US" sz="1600" smtClean="0"/>
              <a:t>(20) </a:t>
            </a:r>
            <a:r>
              <a:rPr lang="en-US" sz="1600" b="1" smtClean="0"/>
              <a:t>not null</a:t>
            </a:r>
          </a:p>
          <a:p>
            <a:pPr>
              <a:lnSpc>
                <a:spcPct val="90000"/>
              </a:lnSpc>
            </a:pPr>
            <a:endParaRPr lang="en-US" sz="1800" smtClean="0"/>
          </a:p>
          <a:p>
            <a:pPr>
              <a:lnSpc>
                <a:spcPct val="90000"/>
              </a:lnSpc>
            </a:pPr>
            <a:endParaRPr lang="en-US" sz="1800" b="1"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p:spPr>
        <p:txBody>
          <a:bodyPr/>
          <a:lstStyle/>
          <a:p>
            <a:fld id="{FCB2C5D0-B5C7-45BA-8ED3-B499A2DB9D62}" type="slidenum">
              <a:rPr lang="en-US" smtClean="0"/>
              <a:pPr/>
              <a:t>81</a:t>
            </a:fld>
            <a:endParaRPr lang="en-US" smtClean="0"/>
          </a:p>
        </p:txBody>
      </p:sp>
      <p:sp>
        <p:nvSpPr>
          <p:cNvPr id="87042" name="Rectangle 2"/>
          <p:cNvSpPr>
            <a:spLocks noGrp="1" noChangeArrowheads="1"/>
          </p:cNvSpPr>
          <p:nvPr>
            <p:ph type="title"/>
          </p:nvPr>
        </p:nvSpPr>
        <p:spPr/>
        <p:txBody>
          <a:bodyPr/>
          <a:lstStyle/>
          <a:p>
            <a:pPr>
              <a:defRPr/>
            </a:pPr>
            <a:r>
              <a:rPr lang="en-US" smtClean="0"/>
              <a:t>Create Table Construct</a:t>
            </a:r>
          </a:p>
        </p:txBody>
      </p:sp>
      <p:sp>
        <p:nvSpPr>
          <p:cNvPr id="76804" name="Rectangle 3"/>
          <p:cNvSpPr>
            <a:spLocks noGrp="1" noChangeArrowheads="1"/>
          </p:cNvSpPr>
          <p:nvPr>
            <p:ph type="body" idx="1"/>
          </p:nvPr>
        </p:nvSpPr>
        <p:spPr>
          <a:xfrm>
            <a:off x="1066800" y="1219200"/>
            <a:ext cx="6800850" cy="4524375"/>
          </a:xfrm>
        </p:spPr>
        <p:txBody>
          <a:bodyPr/>
          <a:lstStyle/>
          <a:p>
            <a:pPr>
              <a:tabLst>
                <a:tab pos="1489075" algn="l"/>
                <a:tab pos="1949450" algn="l"/>
                <a:tab pos="3036888" algn="l"/>
              </a:tabLst>
            </a:pPr>
            <a:r>
              <a:rPr lang="en-US" smtClean="0"/>
              <a:t>An SQL relation is defined using the </a:t>
            </a:r>
            <a:r>
              <a:rPr lang="en-US" b="1" smtClean="0"/>
              <a:t>create table </a:t>
            </a:r>
            <a:r>
              <a:rPr lang="en-US" smtClean="0"/>
              <a:t>command:</a:t>
            </a:r>
          </a:p>
          <a:p>
            <a:pPr>
              <a:buFont typeface="Monotype Sorts" charset="2"/>
              <a:buNone/>
              <a:tabLst>
                <a:tab pos="1489075" algn="l"/>
                <a:tab pos="1949450" algn="l"/>
                <a:tab pos="3036888" algn="l"/>
              </a:tabLst>
            </a:pPr>
            <a:r>
              <a:rPr lang="en-US" smtClean="0"/>
              <a:t>		</a:t>
            </a:r>
            <a:r>
              <a:rPr lang="en-US" b="1" smtClean="0"/>
              <a:t>create table </a:t>
            </a:r>
            <a:r>
              <a:rPr lang="en-US" i="1" smtClean="0"/>
              <a:t>r </a:t>
            </a:r>
            <a:r>
              <a:rPr lang="en-US" smtClean="0"/>
              <a:t>(</a:t>
            </a:r>
            <a:r>
              <a:rPr lang="en-US" i="1" smtClean="0"/>
              <a:t>A</a:t>
            </a:r>
            <a:r>
              <a:rPr lang="en-US" baseline="-25000" smtClean="0"/>
              <a:t>1</a:t>
            </a:r>
            <a:r>
              <a:rPr lang="en-US" smtClean="0"/>
              <a:t> </a:t>
            </a:r>
            <a:r>
              <a:rPr lang="en-US" i="1" smtClean="0"/>
              <a:t>D</a:t>
            </a:r>
            <a:r>
              <a:rPr lang="en-US" baseline="-25000" smtClean="0"/>
              <a:t>1</a:t>
            </a:r>
            <a:r>
              <a:rPr lang="en-US" smtClean="0"/>
              <a:t>, </a:t>
            </a:r>
            <a:r>
              <a:rPr lang="en-US" i="1" smtClean="0"/>
              <a:t>A</a:t>
            </a:r>
            <a:r>
              <a:rPr lang="en-US" baseline="-25000" smtClean="0"/>
              <a:t>2</a:t>
            </a:r>
            <a:r>
              <a:rPr lang="en-US" smtClean="0"/>
              <a:t> </a:t>
            </a:r>
            <a:r>
              <a:rPr lang="en-US" i="1" smtClean="0"/>
              <a:t>D</a:t>
            </a:r>
            <a:r>
              <a:rPr lang="en-US" baseline="-25000" smtClean="0"/>
              <a:t>2</a:t>
            </a:r>
            <a:r>
              <a:rPr lang="en-US" smtClean="0"/>
              <a:t>, ..., </a:t>
            </a:r>
            <a:r>
              <a:rPr lang="en-US" i="1" smtClean="0"/>
              <a:t>A</a:t>
            </a:r>
            <a:r>
              <a:rPr lang="en-US" i="1" baseline="-25000" smtClean="0"/>
              <a:t>n</a:t>
            </a:r>
            <a:r>
              <a:rPr lang="en-US" i="1" smtClean="0"/>
              <a:t> D</a:t>
            </a:r>
            <a:r>
              <a:rPr lang="en-US" i="1" baseline="-25000" smtClean="0"/>
              <a:t>n</a:t>
            </a:r>
            <a:r>
              <a:rPr lang="en-US" i="1" smtClean="0"/>
              <a:t>,</a:t>
            </a:r>
            <a:br>
              <a:rPr lang="en-US" i="1" smtClean="0"/>
            </a:br>
            <a:r>
              <a:rPr lang="en-US" i="1" smtClean="0"/>
              <a:t>			</a:t>
            </a:r>
            <a:r>
              <a:rPr lang="en-US" smtClean="0"/>
              <a:t>(integrity-constraint</a:t>
            </a:r>
            <a:r>
              <a:rPr lang="en-US" baseline="-25000" smtClean="0"/>
              <a:t>1</a:t>
            </a:r>
            <a:r>
              <a:rPr lang="en-US" smtClean="0"/>
              <a:t>),</a:t>
            </a:r>
            <a:br>
              <a:rPr lang="en-US" smtClean="0"/>
            </a:br>
            <a:r>
              <a:rPr lang="en-US" smtClean="0"/>
              <a:t>			...,</a:t>
            </a:r>
            <a:br>
              <a:rPr lang="en-US" smtClean="0"/>
            </a:br>
            <a:r>
              <a:rPr lang="en-US" smtClean="0"/>
              <a:t>			(integrity-constraint</a:t>
            </a:r>
            <a:r>
              <a:rPr lang="en-US" baseline="-25000" smtClean="0"/>
              <a:t>k</a:t>
            </a:r>
            <a:r>
              <a:rPr lang="en-US" smtClean="0"/>
              <a:t>))</a:t>
            </a:r>
          </a:p>
          <a:p>
            <a:pPr lvl="1">
              <a:tabLst>
                <a:tab pos="1489075" algn="l"/>
                <a:tab pos="1949450" algn="l"/>
                <a:tab pos="3036888" algn="l"/>
              </a:tabLst>
            </a:pPr>
            <a:r>
              <a:rPr lang="en-US" sz="1800" i="1" smtClean="0"/>
              <a:t>r</a:t>
            </a:r>
            <a:r>
              <a:rPr lang="en-US" sz="1800" smtClean="0"/>
              <a:t> is the name of the relation</a:t>
            </a:r>
          </a:p>
          <a:p>
            <a:pPr lvl="1">
              <a:tabLst>
                <a:tab pos="1489075" algn="l"/>
                <a:tab pos="1949450" algn="l"/>
                <a:tab pos="3036888" algn="l"/>
              </a:tabLst>
            </a:pPr>
            <a:r>
              <a:rPr lang="en-US" sz="1800" smtClean="0"/>
              <a:t>each </a:t>
            </a:r>
            <a:r>
              <a:rPr lang="en-US" sz="1800" i="1" smtClean="0"/>
              <a:t>A</a:t>
            </a:r>
            <a:r>
              <a:rPr lang="en-US" sz="1800" i="1" baseline="-25000" smtClean="0"/>
              <a:t>i</a:t>
            </a:r>
            <a:r>
              <a:rPr lang="en-US" sz="1800" smtClean="0"/>
              <a:t> is an attribute name in the schema of relation </a:t>
            </a:r>
            <a:r>
              <a:rPr lang="en-US" sz="1800" i="1" smtClean="0"/>
              <a:t>r</a:t>
            </a:r>
          </a:p>
          <a:p>
            <a:pPr lvl="1">
              <a:tabLst>
                <a:tab pos="1489075" algn="l"/>
                <a:tab pos="1949450" algn="l"/>
                <a:tab pos="3036888" algn="l"/>
              </a:tabLst>
            </a:pPr>
            <a:r>
              <a:rPr lang="en-US" sz="1800" i="1" smtClean="0"/>
              <a:t>D</a:t>
            </a:r>
            <a:r>
              <a:rPr lang="en-US" sz="1800" i="1" baseline="-25000" smtClean="0"/>
              <a:t>i</a:t>
            </a:r>
            <a:r>
              <a:rPr lang="en-US" sz="1800" smtClean="0"/>
              <a:t> is the data type of values in the domain of attribute </a:t>
            </a:r>
            <a:r>
              <a:rPr lang="en-US" sz="1800" i="1" smtClean="0"/>
              <a:t>A</a:t>
            </a:r>
            <a:r>
              <a:rPr lang="en-US" sz="1800" i="1" baseline="-25000" smtClean="0"/>
              <a:t>i</a:t>
            </a:r>
            <a:endParaRPr lang="en-US" sz="1800" smtClean="0"/>
          </a:p>
          <a:p>
            <a:pPr>
              <a:tabLst>
                <a:tab pos="1489075" algn="l"/>
                <a:tab pos="1949450" algn="l"/>
                <a:tab pos="3036888" algn="l"/>
              </a:tabLst>
            </a:pPr>
            <a:r>
              <a:rPr lang="en-US" smtClean="0"/>
              <a:t>Example:</a:t>
            </a:r>
          </a:p>
          <a:p>
            <a:pPr>
              <a:buFont typeface="Monotype Sorts" charset="2"/>
              <a:buNone/>
              <a:tabLst>
                <a:tab pos="1489075" algn="l"/>
                <a:tab pos="1949450" algn="l"/>
                <a:tab pos="3036888" algn="l"/>
              </a:tabLst>
            </a:pPr>
            <a:r>
              <a:rPr lang="en-US" smtClean="0"/>
              <a:t>		</a:t>
            </a:r>
            <a:r>
              <a:rPr lang="en-US" b="1" smtClean="0"/>
              <a:t>create table </a:t>
            </a:r>
            <a:r>
              <a:rPr lang="en-US" i="1" smtClean="0"/>
              <a:t>branch</a:t>
            </a:r>
            <a:r>
              <a:rPr lang="en-US" smtClean="0"/>
              <a:t/>
            </a:r>
            <a:br>
              <a:rPr lang="en-US" smtClean="0"/>
            </a:br>
            <a:r>
              <a:rPr lang="en-US" smtClean="0"/>
              <a:t>		(</a:t>
            </a:r>
            <a:r>
              <a:rPr lang="en-US" i="1" smtClean="0"/>
              <a:t>branch_name	</a:t>
            </a:r>
            <a:r>
              <a:rPr lang="en-US" smtClean="0"/>
              <a:t>char(15) </a:t>
            </a:r>
            <a:r>
              <a:rPr lang="en-US" b="1" smtClean="0"/>
              <a:t>not null,</a:t>
            </a:r>
            <a:br>
              <a:rPr lang="en-US" b="1" smtClean="0"/>
            </a:br>
            <a:r>
              <a:rPr lang="en-US" smtClean="0"/>
              <a:t>		</a:t>
            </a:r>
            <a:r>
              <a:rPr lang="en-US" i="1" smtClean="0"/>
              <a:t>branch_city</a:t>
            </a:r>
            <a:r>
              <a:rPr lang="en-US" smtClean="0"/>
              <a:t>	char(30),</a:t>
            </a:r>
            <a:br>
              <a:rPr lang="en-US" smtClean="0"/>
            </a:br>
            <a:r>
              <a:rPr lang="en-US" smtClean="0"/>
              <a:t>		</a:t>
            </a:r>
            <a:r>
              <a:rPr lang="en-US" i="1" smtClean="0"/>
              <a:t>assets		</a:t>
            </a:r>
            <a:r>
              <a:rPr lang="en-US" smtClean="0"/>
              <a:t>integer)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p:spPr>
        <p:txBody>
          <a:bodyPr/>
          <a:lstStyle/>
          <a:p>
            <a:fld id="{40C31DBB-3CFE-4C96-8CFF-087DA0C1540F}" type="slidenum">
              <a:rPr lang="en-US" smtClean="0"/>
              <a:pPr/>
              <a:t>82</a:t>
            </a:fld>
            <a:endParaRPr lang="en-US" smtClean="0"/>
          </a:p>
        </p:txBody>
      </p:sp>
      <p:sp>
        <p:nvSpPr>
          <p:cNvPr id="88066" name="Rectangle 2"/>
          <p:cNvSpPr>
            <a:spLocks noGrp="1" noChangeArrowheads="1"/>
          </p:cNvSpPr>
          <p:nvPr>
            <p:ph type="title"/>
          </p:nvPr>
        </p:nvSpPr>
        <p:spPr/>
        <p:txBody>
          <a:bodyPr/>
          <a:lstStyle/>
          <a:p>
            <a:pPr>
              <a:defRPr/>
            </a:pPr>
            <a:r>
              <a:rPr lang="en-US" smtClean="0"/>
              <a:t>Integrity Constraints in Create Table</a:t>
            </a:r>
          </a:p>
        </p:txBody>
      </p:sp>
      <p:sp>
        <p:nvSpPr>
          <p:cNvPr id="77828" name="Rectangle 3"/>
          <p:cNvSpPr>
            <a:spLocks noGrp="1" noChangeArrowheads="1"/>
          </p:cNvSpPr>
          <p:nvPr>
            <p:ph type="body" idx="1"/>
          </p:nvPr>
        </p:nvSpPr>
        <p:spPr>
          <a:xfrm>
            <a:off x="838200" y="990600"/>
            <a:ext cx="6800850" cy="1247775"/>
          </a:xfrm>
        </p:spPr>
        <p:txBody>
          <a:bodyPr/>
          <a:lstStyle/>
          <a:p>
            <a:r>
              <a:rPr lang="en-US" b="1" smtClean="0"/>
              <a:t>not null</a:t>
            </a:r>
          </a:p>
          <a:p>
            <a:r>
              <a:rPr lang="en-US" b="1" smtClean="0"/>
              <a:t>primary key</a:t>
            </a:r>
            <a:r>
              <a:rPr lang="en-US" smtClean="0"/>
              <a:t> (</a:t>
            </a:r>
            <a:r>
              <a:rPr lang="en-US" i="1" smtClean="0"/>
              <a:t>A</a:t>
            </a:r>
            <a:r>
              <a:rPr lang="en-US" baseline="-25000" smtClean="0"/>
              <a:t>1</a:t>
            </a:r>
            <a:r>
              <a:rPr lang="en-US" smtClean="0"/>
              <a:t>, ..., </a:t>
            </a:r>
            <a:r>
              <a:rPr lang="en-US" i="1" smtClean="0"/>
              <a:t>A</a:t>
            </a:r>
            <a:r>
              <a:rPr lang="en-US" i="1" baseline="-25000" smtClean="0"/>
              <a:t>n</a:t>
            </a:r>
            <a:r>
              <a:rPr lang="en-US" i="1" smtClean="0"/>
              <a:t>)</a:t>
            </a:r>
          </a:p>
          <a:p>
            <a:r>
              <a:rPr lang="en-US" b="1" smtClean="0"/>
              <a:t>check </a:t>
            </a:r>
            <a:r>
              <a:rPr lang="en-US" i="1" smtClean="0"/>
              <a:t>(P),</a:t>
            </a:r>
            <a:r>
              <a:rPr lang="en-US" smtClean="0"/>
              <a:t> where </a:t>
            </a:r>
            <a:r>
              <a:rPr lang="en-US" i="1" smtClean="0"/>
              <a:t>P</a:t>
            </a:r>
            <a:r>
              <a:rPr lang="en-US" smtClean="0"/>
              <a:t> is a predicate</a:t>
            </a:r>
          </a:p>
        </p:txBody>
      </p:sp>
      <p:sp>
        <p:nvSpPr>
          <p:cNvPr id="77829" name="Rectangle 4"/>
          <p:cNvSpPr>
            <a:spLocks noChangeArrowheads="1"/>
          </p:cNvSpPr>
          <p:nvPr/>
        </p:nvSpPr>
        <p:spPr bwMode="auto">
          <a:xfrm>
            <a:off x="685800" y="2438400"/>
            <a:ext cx="6800850" cy="2514600"/>
          </a:xfrm>
          <a:prstGeom prst="rect">
            <a:avLst/>
          </a:prstGeom>
          <a:noFill/>
          <a:ln w="12700">
            <a:noFill/>
            <a:miter lim="800000"/>
            <a:headEnd/>
            <a:tailEnd/>
          </a:ln>
        </p:spPr>
        <p:txBody>
          <a:bodyPr lIns="90488" tIns="44450" rIns="90488" bIns="44450"/>
          <a:lstStyle/>
          <a:p>
            <a:pPr>
              <a:tabLst>
                <a:tab pos="1428750" algn="l"/>
                <a:tab pos="1711325" algn="l"/>
                <a:tab pos="3319463" algn="l"/>
              </a:tabLst>
            </a:pPr>
            <a:r>
              <a:rPr lang="en-US" sz="2000">
                <a:latin typeface="Helvetica" pitchFamily="34" charset="0"/>
              </a:rPr>
              <a:t>Example:  Declare </a:t>
            </a:r>
            <a:r>
              <a:rPr lang="en-US" sz="2000" i="1">
                <a:latin typeface="Helvetica" pitchFamily="34" charset="0"/>
              </a:rPr>
              <a:t>branch-name</a:t>
            </a:r>
            <a:r>
              <a:rPr lang="en-US" sz="2000">
                <a:latin typeface="Helvetica" pitchFamily="34" charset="0"/>
              </a:rPr>
              <a:t> as the primary key for </a:t>
            </a:r>
            <a:r>
              <a:rPr lang="en-US" sz="2000" i="1">
                <a:latin typeface="Helvetica" pitchFamily="34" charset="0"/>
              </a:rPr>
              <a:t>branch</a:t>
            </a:r>
            <a:r>
              <a:rPr lang="en-US" sz="2000">
                <a:latin typeface="Helvetica" pitchFamily="34" charset="0"/>
              </a:rPr>
              <a:t> and ensure that the values of </a:t>
            </a:r>
            <a:r>
              <a:rPr lang="en-US" sz="2000" i="1">
                <a:latin typeface="Helvetica" pitchFamily="34" charset="0"/>
              </a:rPr>
              <a:t>assets </a:t>
            </a:r>
            <a:r>
              <a:rPr lang="en-US" sz="2000">
                <a:latin typeface="Helvetica" pitchFamily="34" charset="0"/>
              </a:rPr>
              <a:t>are non-negative.</a:t>
            </a:r>
            <a:endParaRPr lang="en-US" sz="2000" b="1">
              <a:latin typeface="Helvetica" pitchFamily="34" charset="0"/>
            </a:endParaRPr>
          </a:p>
          <a:p>
            <a:pPr>
              <a:tabLst>
                <a:tab pos="1428750" algn="l"/>
                <a:tab pos="1711325" algn="l"/>
                <a:tab pos="3319463" algn="l"/>
              </a:tabLst>
            </a:pPr>
            <a:r>
              <a:rPr lang="en-US" sz="2000">
                <a:latin typeface="Helvetica" pitchFamily="34" charset="0"/>
              </a:rPr>
              <a:t>	</a:t>
            </a:r>
            <a:r>
              <a:rPr lang="en-US" sz="2000" b="1">
                <a:latin typeface="Helvetica" pitchFamily="34" charset="0"/>
              </a:rPr>
              <a:t>create table </a:t>
            </a:r>
            <a:r>
              <a:rPr lang="en-US" sz="2000" i="1">
                <a:latin typeface="Helvetica" pitchFamily="34" charset="0"/>
              </a:rPr>
              <a:t>branch</a:t>
            </a:r>
            <a:br>
              <a:rPr lang="en-US" sz="2000" i="1">
                <a:latin typeface="Helvetica" pitchFamily="34" charset="0"/>
              </a:rPr>
            </a:br>
            <a:r>
              <a:rPr lang="en-US" sz="2000" i="1">
                <a:latin typeface="Helvetica" pitchFamily="34" charset="0"/>
              </a:rPr>
              <a:t>		(branch_name	 </a:t>
            </a:r>
            <a:r>
              <a:rPr lang="en-US" sz="2000">
                <a:latin typeface="Helvetica" pitchFamily="34" charset="0"/>
              </a:rPr>
              <a:t>char(15)</a:t>
            </a:r>
            <a:r>
              <a:rPr lang="en-US" sz="2000" b="1">
                <a:latin typeface="Helvetica" pitchFamily="34" charset="0"/>
              </a:rPr>
              <a:t>,</a:t>
            </a:r>
            <a:br>
              <a:rPr lang="en-US" sz="2000" b="1">
                <a:latin typeface="Helvetica" pitchFamily="34" charset="0"/>
              </a:rPr>
            </a:br>
            <a:r>
              <a:rPr lang="en-US" sz="2000" b="1">
                <a:latin typeface="Helvetica" pitchFamily="34" charset="0"/>
              </a:rPr>
              <a:t>		</a:t>
            </a:r>
            <a:r>
              <a:rPr lang="en-US" sz="2000" i="1">
                <a:latin typeface="Helvetica" pitchFamily="34" charset="0"/>
              </a:rPr>
              <a:t>branch_city	</a:t>
            </a:r>
            <a:r>
              <a:rPr lang="en-US" sz="2000">
                <a:latin typeface="Helvetica" pitchFamily="34" charset="0"/>
              </a:rPr>
              <a:t>char(30)</a:t>
            </a:r>
            <a:br>
              <a:rPr lang="en-US" sz="2000">
                <a:latin typeface="Helvetica" pitchFamily="34" charset="0"/>
              </a:rPr>
            </a:br>
            <a:r>
              <a:rPr lang="en-US" sz="2000">
                <a:latin typeface="Helvetica" pitchFamily="34" charset="0"/>
              </a:rPr>
              <a:t>		</a:t>
            </a:r>
            <a:r>
              <a:rPr lang="en-US" sz="2000" i="1">
                <a:latin typeface="Helvetica" pitchFamily="34" charset="0"/>
              </a:rPr>
              <a:t>assets	</a:t>
            </a:r>
            <a:r>
              <a:rPr lang="en-US" sz="2000">
                <a:latin typeface="Helvetica" pitchFamily="34" charset="0"/>
              </a:rPr>
              <a:t>integer,</a:t>
            </a:r>
            <a:br>
              <a:rPr lang="en-US" sz="2000">
                <a:latin typeface="Helvetica" pitchFamily="34" charset="0"/>
              </a:rPr>
            </a:br>
            <a:r>
              <a:rPr lang="en-US" sz="2000">
                <a:latin typeface="Helvetica" pitchFamily="34" charset="0"/>
              </a:rPr>
              <a:t>		</a:t>
            </a:r>
            <a:r>
              <a:rPr lang="en-US" sz="2000" b="1">
                <a:latin typeface="Helvetica" pitchFamily="34" charset="0"/>
              </a:rPr>
              <a:t>primary key </a:t>
            </a:r>
            <a:r>
              <a:rPr lang="en-US" sz="2000" i="1">
                <a:latin typeface="Helvetica" pitchFamily="34" charset="0"/>
              </a:rPr>
              <a:t>(branch_name),</a:t>
            </a:r>
            <a:br>
              <a:rPr lang="en-US" sz="2000" i="1">
                <a:latin typeface="Helvetica" pitchFamily="34" charset="0"/>
              </a:rPr>
            </a:br>
            <a:r>
              <a:rPr lang="en-US" sz="2000" i="1">
                <a:latin typeface="Helvetica" pitchFamily="34" charset="0"/>
              </a:rPr>
              <a:t>		</a:t>
            </a:r>
            <a:r>
              <a:rPr lang="en-US" sz="2000" b="1">
                <a:latin typeface="Helvetica" pitchFamily="34" charset="0"/>
              </a:rPr>
              <a:t>check</a:t>
            </a:r>
            <a:r>
              <a:rPr lang="en-US" sz="2000">
                <a:latin typeface="Helvetica" pitchFamily="34" charset="0"/>
              </a:rPr>
              <a:t> </a:t>
            </a:r>
            <a:r>
              <a:rPr lang="en-US" sz="2000" i="1">
                <a:latin typeface="Helvetica" pitchFamily="34" charset="0"/>
              </a:rPr>
              <a:t>(assets &gt;= </a:t>
            </a:r>
            <a:r>
              <a:rPr lang="en-US" sz="2000">
                <a:latin typeface="Helvetica" pitchFamily="34" charset="0"/>
              </a:rPr>
              <a:t>0))</a:t>
            </a:r>
          </a:p>
        </p:txBody>
      </p:sp>
      <p:sp>
        <p:nvSpPr>
          <p:cNvPr id="77830" name="Rectangle 5"/>
          <p:cNvSpPr>
            <a:spLocks noChangeArrowheads="1"/>
          </p:cNvSpPr>
          <p:nvPr/>
        </p:nvSpPr>
        <p:spPr bwMode="auto">
          <a:xfrm>
            <a:off x="762000" y="5486400"/>
            <a:ext cx="6800850" cy="6858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None/>
            </a:pPr>
            <a:r>
              <a:rPr kumimoji="1" lang="en-US" sz="2000" b="1">
                <a:latin typeface="Helvetica" pitchFamily="34" charset="0"/>
              </a:rPr>
              <a:t>primary key </a:t>
            </a:r>
            <a:r>
              <a:rPr kumimoji="1" lang="en-US" sz="2000">
                <a:latin typeface="Helvetica" pitchFamily="34" charset="0"/>
              </a:rPr>
              <a:t>declaration on an attribute automatically ensures</a:t>
            </a:r>
            <a:r>
              <a:rPr kumimoji="1" lang="en-US" sz="2000" b="1">
                <a:latin typeface="Helvetica" pitchFamily="34" charset="0"/>
              </a:rPr>
              <a:t> not null </a:t>
            </a:r>
            <a:r>
              <a:rPr kumimoji="1" lang="en-US" sz="2000">
                <a:latin typeface="Helvetica" pitchFamily="34" charset="0"/>
              </a:rPr>
              <a:t>in SQL-92 onwards, needs to be explicitly stated in SQL-89</a:t>
            </a:r>
            <a:endParaRPr kumimoji="1" lang="en-US" sz="2000" b="1">
              <a:latin typeface="Helvetica"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p:txBody>
          <a:bodyPr/>
          <a:lstStyle/>
          <a:p>
            <a:pPr>
              <a:defRPr/>
            </a:pPr>
            <a:r>
              <a:rPr lang="en-US" dirty="0" smtClean="0"/>
              <a:t>Database Design</a:t>
            </a:r>
          </a:p>
        </p:txBody>
      </p:sp>
      <p:sp>
        <p:nvSpPr>
          <p:cNvPr id="4099" name="Rectangle 3"/>
          <p:cNvSpPr>
            <a:spLocks noGrp="1" noChangeArrowheads="1"/>
          </p:cNvSpPr>
          <p:nvPr>
            <p:ph type="subTitle" idx="1"/>
          </p:nvPr>
        </p:nvSpPr>
        <p:spPr/>
        <p:txBody>
          <a:bodyPr/>
          <a:lstStyle/>
          <a:p>
            <a:pPr algn="r"/>
            <a:r>
              <a:rPr lang="en-US" smtClean="0">
                <a:solidFill>
                  <a:srgbClr val="0033CC"/>
                </a:solidFill>
              </a:rPr>
              <a:t>[Module – 3]</a:t>
            </a:r>
          </a:p>
          <a:p>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4294967295"/>
          </p:nvPr>
        </p:nvSpPr>
        <p:spPr>
          <a:xfrm>
            <a:off x="6553200" y="6248400"/>
            <a:ext cx="1905000" cy="457200"/>
          </a:xfrm>
          <a:prstGeom prst="rect">
            <a:avLst/>
          </a:prstGeom>
          <a:noFill/>
        </p:spPr>
        <p:txBody>
          <a:bodyPr/>
          <a:lstStyle/>
          <a:p>
            <a:fld id="{B7297FA7-1941-43A1-9273-820D2A7983F2}" type="slidenum">
              <a:rPr lang="en-US" smtClean="0"/>
              <a:pPr/>
              <a:t>84</a:t>
            </a:fld>
            <a:endParaRPr lang="en-US" smtClean="0"/>
          </a:p>
        </p:txBody>
      </p:sp>
      <p:sp>
        <p:nvSpPr>
          <p:cNvPr id="30722" name="Rectangle 2"/>
          <p:cNvSpPr>
            <a:spLocks noGrp="1" noChangeArrowheads="1"/>
          </p:cNvSpPr>
          <p:nvPr>
            <p:ph type="title"/>
          </p:nvPr>
        </p:nvSpPr>
        <p:spPr/>
        <p:txBody>
          <a:bodyPr/>
          <a:lstStyle/>
          <a:p>
            <a:pPr>
              <a:defRPr/>
            </a:pPr>
            <a:r>
              <a:rPr lang="en-US" dirty="0" smtClean="0"/>
              <a:t>Database Design</a:t>
            </a:r>
          </a:p>
        </p:txBody>
      </p:sp>
      <p:sp>
        <p:nvSpPr>
          <p:cNvPr id="5124" name="Rectangle 3"/>
          <p:cNvSpPr>
            <a:spLocks noGrp="1" noChangeArrowheads="1"/>
          </p:cNvSpPr>
          <p:nvPr>
            <p:ph type="body" idx="1"/>
          </p:nvPr>
        </p:nvSpPr>
        <p:spPr>
          <a:xfrm>
            <a:off x="1524000" y="1114425"/>
            <a:ext cx="6896100" cy="4876800"/>
          </a:xfrm>
        </p:spPr>
        <p:txBody>
          <a:bodyPr/>
          <a:lstStyle/>
          <a:p>
            <a:r>
              <a:rPr lang="en-US" smtClean="0"/>
              <a:t>Importance of a good schema design </a:t>
            </a:r>
          </a:p>
          <a:p>
            <a:r>
              <a:rPr lang="en-US" smtClean="0"/>
              <a:t>Motivation for normal forms</a:t>
            </a:r>
          </a:p>
          <a:p>
            <a:r>
              <a:rPr lang="en-US" smtClean="0"/>
              <a:t>Dependency theory - Functional dependencies (FD)</a:t>
            </a:r>
          </a:p>
          <a:p>
            <a:r>
              <a:rPr lang="en-US" smtClean="0"/>
              <a:t>Closure of a set of FD's,</a:t>
            </a:r>
          </a:p>
          <a:p>
            <a:r>
              <a:rPr lang="en-US" smtClean="0"/>
              <a:t>Definitions of 1NF, 2NF, 3NF and BCNF</a:t>
            </a:r>
          </a:p>
          <a:p>
            <a:r>
              <a:rPr lang="en-US" smtClean="0"/>
              <a:t>Decompositions and desirable properties of them</a:t>
            </a:r>
          </a:p>
          <a:p>
            <a:r>
              <a:rPr lang="en-US" smtClean="0"/>
              <a:t>Multi-valued dependencies and 4NF</a:t>
            </a:r>
          </a:p>
          <a:p>
            <a:r>
              <a:rPr lang="en-US" smtClean="0"/>
              <a:t>Join dependencies and definition of 5NF.</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6553200" y="6248400"/>
            <a:ext cx="1905000" cy="457200"/>
          </a:xfrm>
          <a:prstGeom prst="rect">
            <a:avLst/>
          </a:prstGeom>
          <a:noFill/>
        </p:spPr>
        <p:txBody>
          <a:bodyPr/>
          <a:lstStyle/>
          <a:p>
            <a:fld id="{29393F1A-CF64-496F-9CB5-3E69644FF00B}" type="slidenum">
              <a:rPr lang="en-US" smtClean="0"/>
              <a:pPr/>
              <a:t>85</a:t>
            </a:fld>
            <a:endParaRPr lang="en-US" smtClean="0"/>
          </a:p>
        </p:txBody>
      </p:sp>
      <p:sp>
        <p:nvSpPr>
          <p:cNvPr id="193538" name="Rectangle 2"/>
          <p:cNvSpPr>
            <a:spLocks noGrp="1" noChangeArrowheads="1"/>
          </p:cNvSpPr>
          <p:nvPr>
            <p:ph type="title"/>
          </p:nvPr>
        </p:nvSpPr>
        <p:spPr/>
        <p:txBody>
          <a:bodyPr/>
          <a:lstStyle/>
          <a:p>
            <a:pPr>
              <a:defRPr/>
            </a:pPr>
            <a:r>
              <a:rPr lang="en-US" smtClean="0"/>
              <a:t>Relational Database Design</a:t>
            </a:r>
          </a:p>
        </p:txBody>
      </p:sp>
      <p:sp>
        <p:nvSpPr>
          <p:cNvPr id="6148" name="Rectangle 3"/>
          <p:cNvSpPr>
            <a:spLocks noGrp="1" noChangeArrowheads="1"/>
          </p:cNvSpPr>
          <p:nvPr>
            <p:ph type="body" idx="1"/>
          </p:nvPr>
        </p:nvSpPr>
        <p:spPr/>
        <p:txBody>
          <a:bodyPr/>
          <a:lstStyle/>
          <a:p>
            <a:r>
              <a:rPr lang="en-US" smtClean="0"/>
              <a:t>Goal of Relational Database Design is to generate a set of relational schemas </a:t>
            </a:r>
          </a:p>
          <a:p>
            <a:pPr lvl="1"/>
            <a:r>
              <a:rPr lang="en-US" sz="1800" smtClean="0"/>
              <a:t>That allows us to store information without unnecessary redundancy</a:t>
            </a:r>
          </a:p>
          <a:p>
            <a:pPr lvl="1"/>
            <a:r>
              <a:rPr lang="en-US" sz="1800" smtClean="0"/>
              <a:t>Also allows us to retrieve information easily</a:t>
            </a:r>
          </a:p>
          <a:p>
            <a:pPr lvl="1"/>
            <a:endParaRPr lang="en-US" sz="1800" smtClean="0"/>
          </a:p>
          <a:p>
            <a:r>
              <a:rPr lang="en-US" smtClean="0"/>
              <a:t>The grouping of attributes is important to form "good" relation schemas</a:t>
            </a:r>
          </a:p>
          <a:p>
            <a:pPr lvl="1"/>
            <a:endParaRPr lang="en-US" sz="18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4294967295"/>
          </p:nvPr>
        </p:nvSpPr>
        <p:spPr>
          <a:xfrm>
            <a:off x="6553200" y="6248400"/>
            <a:ext cx="1905000" cy="457200"/>
          </a:xfrm>
          <a:prstGeom prst="rect">
            <a:avLst/>
          </a:prstGeom>
          <a:noFill/>
        </p:spPr>
        <p:txBody>
          <a:bodyPr/>
          <a:lstStyle/>
          <a:p>
            <a:fld id="{B7B913F4-C15F-4871-B620-780E60905A71}" type="slidenum">
              <a:rPr lang="en-US" smtClean="0"/>
              <a:pPr/>
              <a:t>86</a:t>
            </a:fld>
            <a:endParaRPr lang="en-US" smtClean="0"/>
          </a:p>
        </p:txBody>
      </p:sp>
      <p:sp>
        <p:nvSpPr>
          <p:cNvPr id="200706" name="Rectangle 2"/>
          <p:cNvSpPr>
            <a:spLocks noGrp="1" noChangeArrowheads="1"/>
          </p:cNvSpPr>
          <p:nvPr>
            <p:ph type="title"/>
          </p:nvPr>
        </p:nvSpPr>
        <p:spPr/>
        <p:txBody>
          <a:bodyPr/>
          <a:lstStyle/>
          <a:p>
            <a:pPr>
              <a:defRPr/>
            </a:pPr>
            <a:r>
              <a:rPr lang="en-US" smtClean="0"/>
              <a:t>Semantics of the attributes</a:t>
            </a:r>
          </a:p>
        </p:txBody>
      </p:sp>
      <p:sp>
        <p:nvSpPr>
          <p:cNvPr id="9220" name="Rectangle 3"/>
          <p:cNvSpPr>
            <a:spLocks noGrp="1" noChangeArrowheads="1"/>
          </p:cNvSpPr>
          <p:nvPr>
            <p:ph type="body" idx="1"/>
          </p:nvPr>
        </p:nvSpPr>
        <p:spPr/>
        <p:txBody>
          <a:bodyPr/>
          <a:lstStyle/>
          <a:p>
            <a:r>
              <a:rPr lang="en-US" smtClean="0">
                <a:solidFill>
                  <a:srgbClr val="FF0000"/>
                </a:solidFill>
              </a:rPr>
              <a:t>GUIDELINE 1: </a:t>
            </a:r>
          </a:p>
          <a:p>
            <a:pPr>
              <a:buFont typeface="Monotype Sorts" pitchFamily="2" charset="2"/>
              <a:buNone/>
            </a:pPr>
            <a:r>
              <a:rPr lang="en-US" smtClean="0"/>
              <a:t>	Informally, each tuple in a relation should represent one entity or relationship instance. (Applies to individual relations and their attributes).</a:t>
            </a:r>
          </a:p>
          <a:p>
            <a:pPr lvl="1"/>
            <a:r>
              <a:rPr lang="en-US" sz="1800" smtClean="0"/>
              <a:t>Attributes of different entities (CUSTOMERs, BRANCHEs, LOANs) should not be mixed in the same relation</a:t>
            </a:r>
          </a:p>
          <a:p>
            <a:pPr lvl="1"/>
            <a:r>
              <a:rPr lang="en-US" sz="1800" smtClean="0"/>
              <a:t>Only foreign keys should be used to refer to other entities</a:t>
            </a:r>
          </a:p>
          <a:p>
            <a:pPr lvl="1"/>
            <a:r>
              <a:rPr lang="en-US" sz="1800" smtClean="0"/>
              <a:t>Entity and relationship attributes should be kept apart as much as possible.</a:t>
            </a:r>
          </a:p>
          <a:p>
            <a:pPr lvl="1"/>
            <a:endParaRPr lang="en-US" sz="1800" smtClean="0"/>
          </a:p>
          <a:p>
            <a:r>
              <a:rPr lang="en-US" i="1" smtClean="0">
                <a:solidFill>
                  <a:srgbClr val="3333CC"/>
                </a:solidFill>
              </a:rPr>
              <a:t>Design a schema that can be explained easily relation by relation. The semantics of attributes should be easy to interpret.</a:t>
            </a:r>
            <a:r>
              <a:rPr lang="en-US" i="1" smtClean="0">
                <a:solidFill>
                  <a:schemeClr val="bg2"/>
                </a:solidFill>
              </a:rPr>
              <a:t> </a:t>
            </a:r>
          </a:p>
          <a:p>
            <a:endParaRPr lang="en-US" smtClean="0">
              <a:solidFill>
                <a:schemeClr val="bg2"/>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4294967295"/>
          </p:nvPr>
        </p:nvSpPr>
        <p:spPr>
          <a:xfrm>
            <a:off x="6553200" y="6248400"/>
            <a:ext cx="1905000" cy="457200"/>
          </a:xfrm>
          <a:prstGeom prst="rect">
            <a:avLst/>
          </a:prstGeom>
          <a:noFill/>
        </p:spPr>
        <p:txBody>
          <a:bodyPr/>
          <a:lstStyle/>
          <a:p>
            <a:fld id="{BB2D687B-8355-49A6-AD4A-AF7BA91E4FAB}" type="slidenum">
              <a:rPr lang="en-US" smtClean="0"/>
              <a:pPr/>
              <a:t>87</a:t>
            </a:fld>
            <a:endParaRPr lang="en-US" smtClean="0"/>
          </a:p>
        </p:txBody>
      </p:sp>
      <p:sp>
        <p:nvSpPr>
          <p:cNvPr id="204802" name="Rectangle 2"/>
          <p:cNvSpPr>
            <a:spLocks noGrp="1" noChangeArrowheads="1"/>
          </p:cNvSpPr>
          <p:nvPr>
            <p:ph type="title"/>
          </p:nvPr>
        </p:nvSpPr>
        <p:spPr/>
        <p:txBody>
          <a:bodyPr/>
          <a:lstStyle/>
          <a:p>
            <a:pPr>
              <a:defRPr/>
            </a:pPr>
            <a:r>
              <a:rPr lang="en-US" smtClean="0"/>
              <a:t>Reducing the NULL values in the tuples</a:t>
            </a:r>
          </a:p>
        </p:txBody>
      </p:sp>
      <p:sp>
        <p:nvSpPr>
          <p:cNvPr id="11268" name="Rectangle 3"/>
          <p:cNvSpPr>
            <a:spLocks noGrp="1" noChangeArrowheads="1"/>
          </p:cNvSpPr>
          <p:nvPr>
            <p:ph type="body" idx="1"/>
          </p:nvPr>
        </p:nvSpPr>
        <p:spPr/>
        <p:txBody>
          <a:bodyPr/>
          <a:lstStyle/>
          <a:p>
            <a:r>
              <a:rPr lang="en-US" smtClean="0">
                <a:solidFill>
                  <a:srgbClr val="FF0000"/>
                </a:solidFill>
              </a:rPr>
              <a:t>GUIDELINE 3:</a:t>
            </a:r>
          </a:p>
          <a:p>
            <a:pPr lvl="1"/>
            <a:r>
              <a:rPr lang="en-US" sz="1800" smtClean="0"/>
              <a:t>Relations should be designed such that their tuples will have as few NULL values as possible</a:t>
            </a:r>
          </a:p>
          <a:p>
            <a:pPr lvl="1"/>
            <a:r>
              <a:rPr lang="en-US" sz="1800" smtClean="0"/>
              <a:t>Attributes that are NULL frequently could be placed in separate relations (with the primary key)</a:t>
            </a:r>
          </a:p>
          <a:p>
            <a:pPr lvl="2">
              <a:buFont typeface="Monotype Sorts" pitchFamily="2" charset="2"/>
              <a:buNone/>
            </a:pPr>
            <a:endParaRPr lang="en-US" sz="1800" smtClean="0"/>
          </a:p>
          <a:p>
            <a:r>
              <a:rPr lang="en-US" smtClean="0"/>
              <a:t> Reasons for nulls:</a:t>
            </a:r>
          </a:p>
          <a:p>
            <a:pPr lvl="1"/>
            <a:r>
              <a:rPr lang="en-US" sz="1800" smtClean="0"/>
              <a:t>Attribute not applicable or invalid</a:t>
            </a:r>
          </a:p>
          <a:p>
            <a:pPr lvl="1"/>
            <a:r>
              <a:rPr lang="en-US" sz="1800" smtClean="0"/>
              <a:t>Attribute value unknown  (may exist)</a:t>
            </a:r>
          </a:p>
          <a:p>
            <a:pPr lvl="1"/>
            <a:r>
              <a:rPr lang="en-US" sz="1800" smtClean="0"/>
              <a:t>Value known to exist, but unavailable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Slide Number Placeholder 4"/>
          <p:cNvSpPr>
            <a:spLocks noGrp="1"/>
          </p:cNvSpPr>
          <p:nvPr>
            <p:ph type="sldNum" sz="quarter" idx="4294967295"/>
          </p:nvPr>
        </p:nvSpPr>
        <p:spPr>
          <a:xfrm>
            <a:off x="6553200" y="6248400"/>
            <a:ext cx="1905000" cy="457200"/>
          </a:xfrm>
          <a:prstGeom prst="rect">
            <a:avLst/>
          </a:prstGeom>
          <a:noFill/>
        </p:spPr>
        <p:txBody>
          <a:bodyPr/>
          <a:lstStyle/>
          <a:p>
            <a:fld id="{D96D54C9-A069-498D-A30D-66346FF8015B}" type="slidenum">
              <a:rPr lang="en-US" smtClean="0"/>
              <a:pPr/>
              <a:t>88</a:t>
            </a:fld>
            <a:endParaRPr lang="en-US" smtClean="0"/>
          </a:p>
        </p:txBody>
      </p:sp>
      <p:sp>
        <p:nvSpPr>
          <p:cNvPr id="207874" name="Rectangle 2"/>
          <p:cNvSpPr>
            <a:spLocks noGrp="1" noChangeArrowheads="1"/>
          </p:cNvSpPr>
          <p:nvPr>
            <p:ph type="title"/>
          </p:nvPr>
        </p:nvSpPr>
        <p:spPr/>
        <p:txBody>
          <a:bodyPr/>
          <a:lstStyle/>
          <a:p>
            <a:pPr>
              <a:defRPr/>
            </a:pPr>
            <a:r>
              <a:rPr lang="en-US" smtClean="0"/>
              <a:t>Example</a:t>
            </a:r>
          </a:p>
        </p:txBody>
      </p:sp>
      <p:sp>
        <p:nvSpPr>
          <p:cNvPr id="13316" name="Rectangle 3"/>
          <p:cNvSpPr>
            <a:spLocks noGrp="1" noChangeArrowheads="1"/>
          </p:cNvSpPr>
          <p:nvPr>
            <p:ph type="body" idx="1"/>
          </p:nvPr>
        </p:nvSpPr>
        <p:spPr>
          <a:xfrm>
            <a:off x="571500" y="1114425"/>
            <a:ext cx="7848600" cy="1400175"/>
          </a:xfrm>
        </p:spPr>
        <p:txBody>
          <a:bodyPr/>
          <a:lstStyle/>
          <a:p>
            <a:pPr>
              <a:lnSpc>
                <a:spcPct val="90000"/>
              </a:lnSpc>
            </a:pPr>
            <a:r>
              <a:rPr lang="en-US" smtClean="0"/>
              <a:t>Design the database that represents information regarding various branches of the bank, customers and their loans</a:t>
            </a:r>
          </a:p>
          <a:p>
            <a:pPr>
              <a:lnSpc>
                <a:spcPct val="90000"/>
              </a:lnSpc>
              <a:buFont typeface="Monotype Sorts" pitchFamily="2" charset="2"/>
              <a:buNone/>
            </a:pPr>
            <a:r>
              <a:rPr lang="en-US" i="1" smtClean="0"/>
              <a:t>		Lending-schema </a:t>
            </a:r>
            <a:r>
              <a:rPr lang="en-US" smtClean="0"/>
              <a:t>= (</a:t>
            </a:r>
            <a:r>
              <a:rPr lang="en-US" i="1" smtClean="0"/>
              <a:t>branch-name, branch-city, assets, 				customer-name, loan-number, amount</a:t>
            </a:r>
            <a:r>
              <a:rPr lang="en-US" smtClean="0"/>
              <a:t>)</a:t>
            </a:r>
          </a:p>
        </p:txBody>
      </p:sp>
      <p:pic>
        <p:nvPicPr>
          <p:cNvPr id="13317" name="Picture 4"/>
          <p:cNvPicPr>
            <a:picLocks noChangeAspect="1" noChangeArrowheads="1"/>
          </p:cNvPicPr>
          <p:nvPr/>
        </p:nvPicPr>
        <p:blipFill>
          <a:blip r:embed="rId2"/>
          <a:srcRect/>
          <a:stretch>
            <a:fillRect/>
          </a:stretch>
        </p:blipFill>
        <p:spPr bwMode="auto">
          <a:xfrm>
            <a:off x="990600" y="2667000"/>
            <a:ext cx="7391400"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a:xfrm>
            <a:off x="6553200" y="6248400"/>
            <a:ext cx="1905000" cy="457200"/>
          </a:xfrm>
          <a:prstGeom prst="rect">
            <a:avLst/>
          </a:prstGeom>
          <a:noFill/>
        </p:spPr>
        <p:txBody>
          <a:bodyPr/>
          <a:lstStyle/>
          <a:p>
            <a:fld id="{C6279F96-DA50-4FB3-B895-12DC9A79CB8F}" type="slidenum">
              <a:rPr lang="en-US" smtClean="0"/>
              <a:pPr/>
              <a:t>89</a:t>
            </a:fld>
            <a:endParaRPr lang="en-US" smtClean="0"/>
          </a:p>
        </p:txBody>
      </p:sp>
      <p:sp>
        <p:nvSpPr>
          <p:cNvPr id="196610" name="Rectangle 2"/>
          <p:cNvSpPr>
            <a:spLocks noGrp="1" noChangeArrowheads="1"/>
          </p:cNvSpPr>
          <p:nvPr>
            <p:ph type="title"/>
          </p:nvPr>
        </p:nvSpPr>
        <p:spPr/>
        <p:txBody>
          <a:bodyPr/>
          <a:lstStyle/>
          <a:p>
            <a:pPr>
              <a:defRPr/>
            </a:pPr>
            <a:r>
              <a:rPr lang="en-US" smtClean="0"/>
              <a:t>Relational Database Design</a:t>
            </a:r>
          </a:p>
        </p:txBody>
      </p:sp>
      <p:sp>
        <p:nvSpPr>
          <p:cNvPr id="14340" name="Rectangle 3"/>
          <p:cNvSpPr>
            <a:spLocks noGrp="1" noChangeArrowheads="1"/>
          </p:cNvSpPr>
          <p:nvPr>
            <p:ph type="body" idx="1"/>
          </p:nvPr>
        </p:nvSpPr>
        <p:spPr/>
        <p:txBody>
          <a:bodyPr/>
          <a:lstStyle/>
          <a:p>
            <a:r>
              <a:rPr lang="en-US" smtClean="0"/>
              <a:t>Approach</a:t>
            </a:r>
          </a:p>
          <a:p>
            <a:pPr lvl="1"/>
            <a:r>
              <a:rPr lang="en-US" sz="1800" smtClean="0"/>
              <a:t>To design schemas that are in an appropriate </a:t>
            </a:r>
            <a:r>
              <a:rPr lang="en-US" sz="1800" smtClean="0">
                <a:solidFill>
                  <a:srgbClr val="000099"/>
                </a:solidFill>
              </a:rPr>
              <a:t>normal form</a:t>
            </a:r>
          </a:p>
          <a:p>
            <a:pPr lvl="2"/>
            <a:r>
              <a:rPr lang="en-US" sz="1600" smtClean="0"/>
              <a:t>Need additional information about real-world enterprise that we are modeling</a:t>
            </a:r>
          </a:p>
          <a:p>
            <a:pPr lvl="2"/>
            <a:endParaRPr lang="en-US" sz="1600" smtClean="0"/>
          </a:p>
          <a:p>
            <a:pPr lvl="1"/>
            <a:r>
              <a:rPr lang="en-US" sz="1800" smtClean="0"/>
              <a:t>A relational schema is in normal form when it satisfies certain desirable properties</a:t>
            </a:r>
          </a:p>
          <a:p>
            <a:pPr lvl="1"/>
            <a:endParaRPr lang="en-US" sz="1800" smtClean="0"/>
          </a:p>
          <a:p>
            <a:pPr lvl="1"/>
            <a:r>
              <a:rPr lang="en-US" sz="1800" smtClean="0"/>
              <a:t>The process of </a:t>
            </a:r>
            <a:r>
              <a:rPr lang="en-US" sz="1800" smtClean="0">
                <a:solidFill>
                  <a:srgbClr val="000099"/>
                </a:solidFill>
              </a:rPr>
              <a:t>normalization</a:t>
            </a:r>
            <a:r>
              <a:rPr lang="en-US" sz="1800" smtClean="0"/>
              <a:t> consists of analyzing relations to meet increasingly more stringent normal forms leading to progressively better groupings of attributes</a:t>
            </a:r>
          </a:p>
          <a:p>
            <a:pPr lvl="1"/>
            <a:endParaRPr lang="en-US" sz="1800" smtClean="0"/>
          </a:p>
          <a:p>
            <a:pPr lvl="1"/>
            <a:r>
              <a:rPr lang="en-US" sz="1800" smtClean="0"/>
              <a:t>Normal forms are defined in terms of functional dependencies and other types of data dependencies</a:t>
            </a:r>
          </a:p>
          <a:p>
            <a:pPr lvl="2"/>
            <a:endParaRPr lang="en-US" sz="1800" smtClean="0"/>
          </a:p>
          <a:p>
            <a:pPr lvl="1"/>
            <a:endParaRPr lang="en-US" sz="1800" smtClean="0"/>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50938" y="214313"/>
            <a:ext cx="7793037" cy="1184275"/>
          </a:xfrm>
        </p:spPr>
        <p:txBody>
          <a:bodyPr/>
          <a:lstStyle/>
          <a:p>
            <a:pPr eaLnBrk="1" hangingPunct="1">
              <a:defRPr/>
            </a:pPr>
            <a:r>
              <a:rPr lang="en-US" smtClean="0"/>
              <a:t>Attributes</a:t>
            </a:r>
          </a:p>
        </p:txBody>
      </p:sp>
      <p:sp>
        <p:nvSpPr>
          <p:cNvPr id="17411" name="Rectangle 3"/>
          <p:cNvSpPr>
            <a:spLocks noGrp="1" noChangeArrowheads="1"/>
          </p:cNvSpPr>
          <p:nvPr>
            <p:ph type="body" idx="1"/>
          </p:nvPr>
        </p:nvSpPr>
        <p:spPr>
          <a:xfrm>
            <a:off x="685800" y="1690688"/>
            <a:ext cx="8270875" cy="4927600"/>
          </a:xfrm>
        </p:spPr>
        <p:txBody>
          <a:bodyPr/>
          <a:lstStyle/>
          <a:p>
            <a:pPr eaLnBrk="1" hangingPunct="1">
              <a:lnSpc>
                <a:spcPct val="90000"/>
              </a:lnSpc>
            </a:pPr>
            <a:r>
              <a:rPr lang="en-US" smtClean="0"/>
              <a:t>An entity is represented by a set of attributes, that is descriptive properties possessed by all members of an entity set</a:t>
            </a:r>
          </a:p>
          <a:p>
            <a:pPr eaLnBrk="1" hangingPunct="1">
              <a:lnSpc>
                <a:spcPct val="90000"/>
              </a:lnSpc>
              <a:buFont typeface="Wingdings" pitchFamily="2" charset="2"/>
              <a:buNone/>
            </a:pPr>
            <a:r>
              <a:rPr lang="en-US" smtClean="0"/>
              <a:t>	</a:t>
            </a:r>
            <a:endParaRPr lang="en-US" i="1" smtClean="0"/>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r>
              <a:rPr lang="en-US" i="1" smtClean="0">
                <a:solidFill>
                  <a:schemeClr val="tx2"/>
                </a:solidFill>
              </a:rPr>
              <a:t>Domain</a:t>
            </a:r>
            <a:r>
              <a:rPr lang="en-US" smtClean="0"/>
              <a:t> – the set of permitted values for each attribute </a:t>
            </a:r>
          </a:p>
        </p:txBody>
      </p:sp>
      <p:sp>
        <p:nvSpPr>
          <p:cNvPr id="17412" name="Text Box 6"/>
          <p:cNvSpPr txBox="1">
            <a:spLocks noChangeArrowheads="1"/>
          </p:cNvSpPr>
          <p:nvPr/>
        </p:nvSpPr>
        <p:spPr bwMode="auto">
          <a:xfrm>
            <a:off x="1250950" y="3346450"/>
            <a:ext cx="6094413" cy="1296988"/>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a:latin typeface="Helvetica" pitchFamily="34" charset="0"/>
              </a:rPr>
              <a:t>Example: </a:t>
            </a:r>
          </a:p>
          <a:p>
            <a:pPr>
              <a:lnSpc>
                <a:spcPct val="90000"/>
              </a:lnSpc>
              <a:spcBef>
                <a:spcPct val="35000"/>
              </a:spcBef>
              <a:buClr>
                <a:schemeClr val="tx2"/>
              </a:buClr>
              <a:buSzPct val="90000"/>
              <a:buFont typeface="Monotype Sorts" charset="2"/>
              <a:buNone/>
            </a:pPr>
            <a:r>
              <a:rPr kumimoji="1" lang="en-US" sz="2000">
                <a:latin typeface="Helvetica" pitchFamily="34" charset="0"/>
              </a:rPr>
              <a:t>	</a:t>
            </a:r>
            <a:r>
              <a:rPr kumimoji="1" lang="en-US" sz="2000" i="1">
                <a:latin typeface="Helvetica" pitchFamily="34" charset="0"/>
              </a:rPr>
              <a:t>customer = (customer-id, customer-name, 		     customer-street, customer-city)</a:t>
            </a:r>
            <a:br>
              <a:rPr kumimoji="1" lang="en-US" sz="2000" i="1">
                <a:latin typeface="Helvetica" pitchFamily="34" charset="0"/>
              </a:rPr>
            </a:br>
            <a:r>
              <a:rPr kumimoji="1" lang="en-US" sz="2000" i="1">
                <a:latin typeface="Helvetica" pitchFamily="34" charset="0"/>
              </a:rPr>
              <a:t>	loan = (loan-number, amount)</a:t>
            </a:r>
          </a:p>
        </p:txBody>
      </p:sp>
      <p:sp>
        <p:nvSpPr>
          <p:cNvPr id="1741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34C3EC4-793E-4050-BCB1-B5F9A559EFA9}" type="slidenum">
              <a:rPr lang="en-US" sz="1400"/>
              <a:pPr algn="r" eaLnBrk="1" hangingPunct="1"/>
              <a:t>9</a:t>
            </a:fld>
            <a:endParaRPr lang="en-US" sz="14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90</a:t>
            </a:fld>
            <a:endParaRPr lang="en-US"/>
          </a:p>
        </p:txBody>
      </p:sp>
      <p:pic>
        <p:nvPicPr>
          <p:cNvPr id="28674" name="Picture 2"/>
          <p:cNvPicPr>
            <a:picLocks noChangeAspect="1" noChangeArrowheads="1"/>
          </p:cNvPicPr>
          <p:nvPr/>
        </p:nvPicPr>
        <p:blipFill>
          <a:blip r:embed="rId2"/>
          <a:srcRect/>
          <a:stretch>
            <a:fillRect/>
          </a:stretch>
        </p:blipFill>
        <p:spPr bwMode="auto">
          <a:xfrm>
            <a:off x="714348" y="571480"/>
            <a:ext cx="6450239" cy="4752308"/>
          </a:xfrm>
          <a:prstGeom prst="rect">
            <a:avLst/>
          </a:prstGeom>
          <a:noFill/>
          <a:ln w="9525">
            <a:noFill/>
            <a:miter lim="800000"/>
            <a:headEnd/>
            <a:tailEnd/>
          </a:ln>
          <a:effectLst/>
        </p:spPr>
      </p:pic>
      <p:sp>
        <p:nvSpPr>
          <p:cNvPr id="6" name="TextBox 5"/>
          <p:cNvSpPr txBox="1"/>
          <p:nvPr/>
        </p:nvSpPr>
        <p:spPr>
          <a:xfrm>
            <a:off x="1214414" y="4643446"/>
            <a:ext cx="7303859" cy="1323439"/>
          </a:xfrm>
          <a:prstGeom prst="rect">
            <a:avLst/>
          </a:prstGeom>
          <a:noFill/>
        </p:spPr>
        <p:txBody>
          <a:bodyPr wrap="none" rtlCol="0">
            <a:spAutoFit/>
          </a:bodyPr>
          <a:lstStyle/>
          <a:p>
            <a:r>
              <a:rPr lang="en-GB" sz="1600" dirty="0" smtClean="0">
                <a:latin typeface="Arial Black" pitchFamily="34" charset="0"/>
              </a:rPr>
              <a:t>Modification </a:t>
            </a:r>
            <a:r>
              <a:rPr lang="en-GB" sz="1600" dirty="0" err="1" smtClean="0">
                <a:latin typeface="Arial Black" pitchFamily="34" charset="0"/>
              </a:rPr>
              <a:t>Anamolies</a:t>
            </a:r>
            <a:endParaRPr lang="en-GB" sz="1600" dirty="0" smtClean="0">
              <a:latin typeface="Arial Black" pitchFamily="34" charset="0"/>
            </a:endParaRPr>
          </a:p>
          <a:p>
            <a:pPr marL="342900" indent="-342900">
              <a:buAutoNum type="arabicPeriod"/>
            </a:pPr>
            <a:r>
              <a:rPr lang="en-GB" sz="1600" dirty="0" smtClean="0">
                <a:latin typeface="Arial Black" pitchFamily="34" charset="0"/>
              </a:rPr>
              <a:t>If we store player name, player upcoming tournament, </a:t>
            </a:r>
          </a:p>
          <a:p>
            <a:pPr marL="342900" indent="-342900"/>
            <a:r>
              <a:rPr lang="en-GB" sz="1600" dirty="0" smtClean="0">
                <a:latin typeface="Arial Black" pitchFamily="34" charset="0"/>
              </a:rPr>
              <a:t>and player phone no. in a single table, and player decides </a:t>
            </a:r>
          </a:p>
          <a:p>
            <a:pPr marL="342900" indent="-342900"/>
            <a:r>
              <a:rPr lang="en-GB" sz="1600" dirty="0" smtClean="0">
                <a:latin typeface="Arial Black" pitchFamily="34" charset="0"/>
              </a:rPr>
              <a:t>Not to participate in a given tournament, so we need to remove</a:t>
            </a:r>
          </a:p>
          <a:p>
            <a:pPr marL="342900" indent="-342900"/>
            <a:r>
              <a:rPr lang="en-GB" sz="1600" dirty="0" smtClean="0">
                <a:latin typeface="Arial Black" pitchFamily="34" charset="0"/>
              </a:rPr>
              <a:t>That row, and hence we also loose player’s phone no</a:t>
            </a:r>
            <a:endParaRPr lang="en-GB" sz="1600" dirty="0">
              <a:latin typeface="Arial Black"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91</a:t>
            </a:fld>
            <a:endParaRPr lang="en-US"/>
          </a:p>
        </p:txBody>
      </p:sp>
      <p:pic>
        <p:nvPicPr>
          <p:cNvPr id="30722" name="Picture 2"/>
          <p:cNvPicPr>
            <a:picLocks noChangeAspect="1" noChangeArrowheads="1"/>
          </p:cNvPicPr>
          <p:nvPr/>
        </p:nvPicPr>
        <p:blipFill>
          <a:blip r:embed="rId2"/>
          <a:srcRect/>
          <a:stretch>
            <a:fillRect/>
          </a:stretch>
        </p:blipFill>
        <p:spPr bwMode="auto">
          <a:xfrm>
            <a:off x="642910" y="214290"/>
            <a:ext cx="6477000" cy="4781550"/>
          </a:xfrm>
          <a:prstGeom prst="rect">
            <a:avLst/>
          </a:prstGeom>
          <a:noFill/>
          <a:ln w="9525">
            <a:noFill/>
            <a:miter lim="800000"/>
            <a:headEnd/>
            <a:tailEnd/>
          </a:ln>
          <a:effectLst/>
        </p:spPr>
      </p:pic>
      <p:sp>
        <p:nvSpPr>
          <p:cNvPr id="5" name="TextBox 4"/>
          <p:cNvSpPr txBox="1"/>
          <p:nvPr/>
        </p:nvSpPr>
        <p:spPr>
          <a:xfrm>
            <a:off x="714348" y="5000636"/>
            <a:ext cx="8379217" cy="1754326"/>
          </a:xfrm>
          <a:prstGeom prst="rect">
            <a:avLst/>
          </a:prstGeom>
          <a:noFill/>
        </p:spPr>
        <p:txBody>
          <a:bodyPr wrap="none" rtlCol="0">
            <a:spAutoFit/>
          </a:bodyPr>
          <a:lstStyle/>
          <a:p>
            <a:r>
              <a:rPr lang="en-GB" dirty="0" smtClean="0"/>
              <a:t>Key should be minimal set of candidate key</a:t>
            </a:r>
          </a:p>
          <a:p>
            <a:r>
              <a:rPr lang="en-GB" dirty="0" smtClean="0"/>
              <a:t>Atomic attributes – (first name, last name), non </a:t>
            </a:r>
            <a:r>
              <a:rPr lang="en-GB" dirty="0" err="1" smtClean="0"/>
              <a:t>automic</a:t>
            </a:r>
            <a:r>
              <a:rPr lang="en-GB" dirty="0" smtClean="0"/>
              <a:t> – full name</a:t>
            </a:r>
          </a:p>
          <a:p>
            <a:r>
              <a:rPr lang="en-GB" dirty="0" err="1" smtClean="0"/>
              <a:t>Automic</a:t>
            </a:r>
            <a:r>
              <a:rPr lang="en-GB" dirty="0" smtClean="0"/>
              <a:t> – (day, month, year), non </a:t>
            </a:r>
            <a:r>
              <a:rPr lang="en-GB" dirty="0" err="1" smtClean="0"/>
              <a:t>automaic</a:t>
            </a:r>
            <a:r>
              <a:rPr lang="en-GB" dirty="0" smtClean="0"/>
              <a:t> date – 09/09/1994</a:t>
            </a:r>
          </a:p>
          <a:p>
            <a:r>
              <a:rPr lang="en-GB" dirty="0" err="1" smtClean="0"/>
              <a:t>Automic</a:t>
            </a:r>
            <a:r>
              <a:rPr lang="en-GB" dirty="0" smtClean="0"/>
              <a:t> </a:t>
            </a:r>
            <a:r>
              <a:rPr lang="en-GB" dirty="0" err="1" smtClean="0"/>
              <a:t>attrinutes</a:t>
            </a:r>
            <a:r>
              <a:rPr lang="en-GB" dirty="0" smtClean="0"/>
              <a:t> are relative to the use case, </a:t>
            </a:r>
            <a:endParaRPr lang="en-GB" dirty="0" smtClean="0"/>
          </a:p>
          <a:p>
            <a:r>
              <a:rPr lang="en-GB" dirty="0" smtClean="0"/>
              <a:t>if </a:t>
            </a:r>
            <a:r>
              <a:rPr lang="en-GB" dirty="0" smtClean="0"/>
              <a:t>every time we </a:t>
            </a:r>
            <a:r>
              <a:rPr lang="en-GB" dirty="0" err="1" smtClean="0"/>
              <a:t>nned</a:t>
            </a:r>
            <a:r>
              <a:rPr lang="en-GB" dirty="0" smtClean="0"/>
              <a:t> date and never </a:t>
            </a:r>
            <a:r>
              <a:rPr lang="en-GB" dirty="0" err="1" smtClean="0"/>
              <a:t>ues</a:t>
            </a:r>
            <a:r>
              <a:rPr lang="en-GB" dirty="0" smtClean="0"/>
              <a:t> day, month</a:t>
            </a:r>
          </a:p>
          <a:p>
            <a:r>
              <a:rPr lang="en-GB" dirty="0" smtClean="0"/>
              <a:t>Then the entire date can be atomic attribute. (depends on the use case)</a:t>
            </a:r>
            <a:endParaRPr lang="en-GB"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92</a:t>
            </a:fld>
            <a:endParaRPr lang="en-US"/>
          </a:p>
        </p:txBody>
      </p:sp>
      <p:pic>
        <p:nvPicPr>
          <p:cNvPr id="29698" name="Picture 2"/>
          <p:cNvPicPr>
            <a:picLocks noChangeAspect="1" noChangeArrowheads="1"/>
          </p:cNvPicPr>
          <p:nvPr/>
        </p:nvPicPr>
        <p:blipFill>
          <a:blip r:embed="rId2"/>
          <a:srcRect/>
          <a:stretch>
            <a:fillRect/>
          </a:stretch>
        </p:blipFill>
        <p:spPr bwMode="auto">
          <a:xfrm>
            <a:off x="714348" y="500042"/>
            <a:ext cx="5048250" cy="396240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4294967295"/>
          </p:nvPr>
        </p:nvSpPr>
        <p:spPr>
          <a:xfrm>
            <a:off x="6553200" y="6248400"/>
            <a:ext cx="1905000" cy="457200"/>
          </a:xfrm>
          <a:prstGeom prst="rect">
            <a:avLst/>
          </a:prstGeom>
          <a:noFill/>
        </p:spPr>
        <p:txBody>
          <a:bodyPr/>
          <a:lstStyle/>
          <a:p>
            <a:fld id="{9F53AE1F-E9E7-4ED4-87CE-0BE6AF83651C}" type="slidenum">
              <a:rPr lang="en-US" smtClean="0"/>
              <a:pPr/>
              <a:t>93</a:t>
            </a:fld>
            <a:endParaRPr lang="en-US" smtClean="0"/>
          </a:p>
        </p:txBody>
      </p:sp>
      <p:sp>
        <p:nvSpPr>
          <p:cNvPr id="30723" name="Rectangle 3"/>
          <p:cNvSpPr>
            <a:spLocks noGrp="1" noChangeArrowheads="1"/>
          </p:cNvSpPr>
          <p:nvPr>
            <p:ph type="body" idx="1"/>
          </p:nvPr>
        </p:nvSpPr>
        <p:spPr>
          <a:xfrm>
            <a:off x="642910" y="1285860"/>
            <a:ext cx="7934352" cy="4786327"/>
          </a:xfrm>
        </p:spPr>
        <p:txBody>
          <a:bodyPr/>
          <a:lstStyle/>
          <a:p>
            <a:r>
              <a:rPr lang="en-US" dirty="0" smtClean="0"/>
              <a:t>The set of all functional dependencies logically implied by </a:t>
            </a:r>
            <a:r>
              <a:rPr lang="en-US" i="1" dirty="0" smtClean="0"/>
              <a:t>F</a:t>
            </a:r>
            <a:r>
              <a:rPr lang="en-US" dirty="0" smtClean="0"/>
              <a:t> is the </a:t>
            </a:r>
            <a:r>
              <a:rPr lang="en-US" i="1" dirty="0" smtClean="0">
                <a:solidFill>
                  <a:schemeClr val="tx2"/>
                </a:solidFill>
              </a:rPr>
              <a:t>closure</a:t>
            </a:r>
            <a:r>
              <a:rPr lang="en-US" dirty="0" smtClean="0"/>
              <a:t> of </a:t>
            </a:r>
            <a:r>
              <a:rPr lang="en-US" i="1" dirty="0" smtClean="0"/>
              <a:t>F</a:t>
            </a:r>
            <a:r>
              <a:rPr lang="en-US" dirty="0" smtClean="0"/>
              <a:t>.</a:t>
            </a:r>
          </a:p>
          <a:p>
            <a:endParaRPr lang="en-US" dirty="0" smtClean="0"/>
          </a:p>
          <a:p>
            <a:r>
              <a:rPr lang="en-US" dirty="0" smtClean="0"/>
              <a:t>We denote the </a:t>
            </a:r>
            <a:r>
              <a:rPr lang="en-US" i="1" dirty="0" smtClean="0"/>
              <a:t>closure </a:t>
            </a:r>
            <a:r>
              <a:rPr lang="en-US" dirty="0" smtClean="0"/>
              <a:t>of </a:t>
            </a:r>
            <a:r>
              <a:rPr lang="en-US" i="1" dirty="0" smtClean="0"/>
              <a:t>F</a:t>
            </a:r>
            <a:r>
              <a:rPr lang="en-US" dirty="0" smtClean="0"/>
              <a:t> by </a:t>
            </a:r>
            <a:r>
              <a:rPr lang="en-US" dirty="0" smtClean="0">
                <a:solidFill>
                  <a:schemeClr val="tx2"/>
                </a:solidFill>
              </a:rPr>
              <a:t>F</a:t>
            </a:r>
            <a:r>
              <a:rPr lang="en-US" i="1" baseline="30000" dirty="0" smtClean="0">
                <a:solidFill>
                  <a:schemeClr val="tx2"/>
                </a:solidFill>
              </a:rPr>
              <a:t>+</a:t>
            </a:r>
            <a:r>
              <a:rPr lang="en-US" i="1" dirty="0" smtClean="0">
                <a:solidFill>
                  <a:schemeClr val="tx2"/>
                </a:solidFill>
              </a:rPr>
              <a:t>.</a:t>
            </a:r>
          </a:p>
          <a:p>
            <a:endParaRPr lang="en-US" i="1" dirty="0" smtClean="0">
              <a:solidFill>
                <a:schemeClr val="tx2"/>
              </a:solidFill>
            </a:endParaRPr>
          </a:p>
          <a:p>
            <a:r>
              <a:rPr lang="en-US" dirty="0" smtClean="0"/>
              <a:t>We can find all of</a:t>
            </a:r>
            <a:r>
              <a:rPr lang="en-US" i="1" dirty="0" smtClean="0"/>
              <a:t> </a:t>
            </a:r>
            <a:r>
              <a:rPr lang="en-US" dirty="0" smtClean="0"/>
              <a:t>F</a:t>
            </a:r>
            <a:r>
              <a:rPr lang="en-US" i="1" baseline="30000" dirty="0" smtClean="0"/>
              <a:t>+</a:t>
            </a:r>
            <a:r>
              <a:rPr lang="en-US" i="1" dirty="0" smtClean="0"/>
              <a:t> </a:t>
            </a:r>
            <a:r>
              <a:rPr lang="en-US" dirty="0" smtClean="0"/>
              <a:t>by applying </a:t>
            </a:r>
            <a:r>
              <a:rPr lang="en-US" dirty="0" smtClean="0">
                <a:solidFill>
                  <a:schemeClr val="tx2"/>
                </a:solidFill>
              </a:rPr>
              <a:t>Armstrong’s Axioms</a:t>
            </a:r>
            <a:r>
              <a:rPr lang="en-US" dirty="0" smtClean="0"/>
              <a:t>:</a:t>
            </a:r>
          </a:p>
          <a:p>
            <a:pPr lvl="1"/>
            <a:r>
              <a:rPr lang="en-US" sz="1800" dirty="0" smtClean="0"/>
              <a:t>if </a:t>
            </a:r>
            <a:r>
              <a:rPr lang="en-US" sz="1800" i="1" dirty="0" smtClean="0">
                <a:sym typeface="Symbol" pitchFamily="18" charset="2"/>
              </a:rPr>
              <a:t></a:t>
            </a:r>
            <a:r>
              <a:rPr lang="en-US" sz="1800" dirty="0" smtClean="0">
                <a:sym typeface="Symbol" pitchFamily="18" charset="2"/>
              </a:rPr>
              <a:t>  , then  </a:t>
            </a:r>
            <a:r>
              <a:rPr lang="en-US" sz="1800" dirty="0" smtClean="0">
                <a:sym typeface="Monotype Sorts" pitchFamily="2" charset="2"/>
              </a:rPr>
              <a:t> </a:t>
            </a:r>
            <a:r>
              <a:rPr lang="en-US" sz="1800" i="1" dirty="0" smtClean="0">
                <a:sym typeface="Symbol" pitchFamily="18" charset="2"/>
              </a:rPr>
              <a:t>                      </a:t>
            </a:r>
            <a:r>
              <a:rPr lang="en-US" sz="1800" b="1" dirty="0" smtClean="0">
                <a:solidFill>
                  <a:srgbClr val="000099"/>
                </a:solidFill>
                <a:sym typeface="Symbol" pitchFamily="18" charset="2"/>
              </a:rPr>
              <a:t>(reflexivity)</a:t>
            </a:r>
            <a:endParaRPr lang="en-US" sz="1800" dirty="0" smtClean="0">
              <a:solidFill>
                <a:srgbClr val="000099"/>
              </a:solidFill>
              <a:sym typeface="Symbol" pitchFamily="18" charset="2"/>
            </a:endParaRPr>
          </a:p>
          <a:p>
            <a:pPr lvl="1"/>
            <a:r>
              <a:rPr lang="en-US" sz="1800" dirty="0" smtClean="0">
                <a:sym typeface="Symbol" pitchFamily="18" charset="2"/>
              </a:rPr>
              <a:t>if  </a:t>
            </a:r>
            <a:r>
              <a:rPr lang="en-US" sz="1800" dirty="0" smtClean="0">
                <a:sym typeface="Monotype Sorts" pitchFamily="2" charset="2"/>
              </a:rPr>
              <a:t> </a:t>
            </a:r>
            <a:r>
              <a:rPr lang="en-US" sz="1800" i="1" dirty="0" smtClean="0">
                <a:sym typeface="Symbol" pitchFamily="18" charset="2"/>
              </a:rPr>
              <a:t>, </a:t>
            </a:r>
            <a:r>
              <a:rPr lang="en-US" sz="1800" dirty="0" smtClean="0">
                <a:sym typeface="Symbol" pitchFamily="18" charset="2"/>
              </a:rPr>
              <a:t>then </a:t>
            </a:r>
            <a:r>
              <a:rPr lang="en-US" sz="1800" dirty="0" smtClean="0">
                <a:sym typeface="Greek Symbols" pitchFamily="18" charset="2"/>
              </a:rPr>
              <a:t> </a:t>
            </a:r>
            <a:r>
              <a:rPr lang="en-US" sz="1800" dirty="0" smtClean="0">
                <a:sym typeface="Symbol" pitchFamily="18" charset="2"/>
              </a:rPr>
              <a:t> </a:t>
            </a:r>
            <a:r>
              <a:rPr lang="en-US" sz="1800" dirty="0" smtClean="0">
                <a:sym typeface="Monotype Sorts" pitchFamily="2" charset="2"/>
              </a:rPr>
              <a:t> </a:t>
            </a:r>
            <a:r>
              <a:rPr lang="en-US" sz="1800" dirty="0" smtClean="0">
                <a:sym typeface="Symbol" pitchFamily="18" charset="2"/>
              </a:rPr>
              <a:t> </a:t>
            </a:r>
            <a:r>
              <a:rPr lang="en-US" sz="1800" dirty="0" smtClean="0">
                <a:sym typeface="Monotype Sorts" pitchFamily="2" charset="2"/>
              </a:rPr>
              <a:t> </a:t>
            </a:r>
            <a:r>
              <a:rPr lang="en-US" sz="1800" i="1" dirty="0" smtClean="0">
                <a:sym typeface="Symbol" pitchFamily="18" charset="2"/>
              </a:rPr>
              <a:t>               </a:t>
            </a:r>
            <a:r>
              <a:rPr lang="en-US" sz="1800" b="1" dirty="0" smtClean="0">
                <a:solidFill>
                  <a:srgbClr val="000099"/>
                </a:solidFill>
                <a:sym typeface="Symbol" pitchFamily="18" charset="2"/>
              </a:rPr>
              <a:t>(augmentation)</a:t>
            </a:r>
            <a:endParaRPr lang="en-US" sz="1800" dirty="0" smtClean="0">
              <a:solidFill>
                <a:srgbClr val="000099"/>
              </a:solidFill>
              <a:sym typeface="Symbol" pitchFamily="18" charset="2"/>
            </a:endParaRPr>
          </a:p>
          <a:p>
            <a:pPr lvl="1"/>
            <a:r>
              <a:rPr lang="en-US" sz="1800" dirty="0" smtClean="0">
                <a:sym typeface="Symbol" pitchFamily="18" charset="2"/>
              </a:rPr>
              <a:t>if  </a:t>
            </a:r>
            <a:r>
              <a:rPr lang="en-US" sz="1800" dirty="0" smtClean="0">
                <a:sym typeface="Monotype Sorts" pitchFamily="2" charset="2"/>
              </a:rPr>
              <a:t> </a:t>
            </a:r>
            <a:r>
              <a:rPr lang="en-US" sz="1800" i="1" dirty="0" smtClean="0">
                <a:sym typeface="Symbol" pitchFamily="18" charset="2"/>
              </a:rPr>
              <a:t>, </a:t>
            </a:r>
            <a:r>
              <a:rPr lang="en-US" sz="1800" dirty="0" smtClean="0">
                <a:sym typeface="Symbol" pitchFamily="18" charset="2"/>
              </a:rPr>
              <a:t>and </a:t>
            </a:r>
            <a:r>
              <a:rPr lang="en-US" sz="1800" i="1" dirty="0" smtClean="0">
                <a:sym typeface="Symbol" pitchFamily="18" charset="2"/>
              </a:rPr>
              <a:t> </a:t>
            </a:r>
            <a:r>
              <a:rPr lang="en-US" sz="1800" dirty="0" smtClean="0">
                <a:sym typeface="Symbol" pitchFamily="18" charset="2"/>
              </a:rPr>
              <a:t> </a:t>
            </a:r>
            <a:r>
              <a:rPr lang="en-US" sz="1800" dirty="0" smtClean="0">
                <a:sym typeface="Monotype Sorts" pitchFamily="2" charset="2"/>
              </a:rPr>
              <a:t>, then </a:t>
            </a:r>
            <a:r>
              <a:rPr lang="en-US" sz="1800" dirty="0" smtClean="0">
                <a:sym typeface="Symbol" pitchFamily="18" charset="2"/>
              </a:rPr>
              <a:t> </a:t>
            </a:r>
            <a:r>
              <a:rPr lang="en-US" sz="1800" dirty="0" smtClean="0">
                <a:sym typeface="Monotype Sorts" pitchFamily="2" charset="2"/>
              </a:rPr>
              <a:t> </a:t>
            </a:r>
            <a:r>
              <a:rPr lang="en-US" sz="1800" dirty="0" smtClean="0">
                <a:sym typeface="Symbol" pitchFamily="18" charset="2"/>
              </a:rPr>
              <a:t> </a:t>
            </a:r>
            <a:r>
              <a:rPr lang="en-US" sz="1800" dirty="0" smtClean="0">
                <a:sym typeface="Greek Symbols" pitchFamily="18" charset="2"/>
              </a:rPr>
              <a:t>   </a:t>
            </a:r>
            <a:r>
              <a:rPr lang="en-US" sz="1800" b="1" dirty="0" smtClean="0">
                <a:solidFill>
                  <a:srgbClr val="000099"/>
                </a:solidFill>
                <a:sym typeface="Greek Symbols" pitchFamily="18" charset="2"/>
              </a:rPr>
              <a:t>(transitivity)</a:t>
            </a:r>
          </a:p>
          <a:p>
            <a:pPr lvl="1"/>
            <a:endParaRPr lang="en-US" sz="1800" b="1" dirty="0" smtClean="0">
              <a:sym typeface="Greek Symbols" pitchFamily="18" charset="2"/>
            </a:endParaRPr>
          </a:p>
          <a:p>
            <a:r>
              <a:rPr lang="en-US" dirty="0" smtClean="0">
                <a:sym typeface="Greek Symbols" pitchFamily="18" charset="2"/>
              </a:rPr>
              <a:t>These rules are </a:t>
            </a:r>
          </a:p>
          <a:p>
            <a:pPr lvl="1"/>
            <a:r>
              <a:rPr lang="en-US" sz="1800" dirty="0" smtClean="0">
                <a:solidFill>
                  <a:schemeClr val="tx2"/>
                </a:solidFill>
                <a:sym typeface="Greek Symbols" pitchFamily="18" charset="2"/>
              </a:rPr>
              <a:t>sound</a:t>
            </a:r>
            <a:r>
              <a:rPr lang="en-US" sz="1800" dirty="0" smtClean="0">
                <a:sym typeface="Greek Symbols" pitchFamily="18" charset="2"/>
              </a:rPr>
              <a:t> (generate only functional dependencies that actually hold) and </a:t>
            </a:r>
          </a:p>
          <a:p>
            <a:pPr lvl="1"/>
            <a:r>
              <a:rPr lang="en-US" sz="1800" dirty="0" smtClean="0">
                <a:solidFill>
                  <a:schemeClr val="tx2"/>
                </a:solidFill>
                <a:sym typeface="Greek Symbols" pitchFamily="18" charset="2"/>
              </a:rPr>
              <a:t>complete</a:t>
            </a:r>
            <a:r>
              <a:rPr lang="en-US" sz="1800" dirty="0" smtClean="0">
                <a:sym typeface="Greek Symbols" pitchFamily="18" charset="2"/>
              </a:rPr>
              <a:t> (generate all functional dependencies that hold)</a:t>
            </a:r>
          </a:p>
        </p:txBody>
      </p:sp>
      <p:sp>
        <p:nvSpPr>
          <p:cNvPr id="6" name="Rectangle 2"/>
          <p:cNvSpPr txBox="1">
            <a:spLocks noChangeArrowheads="1"/>
          </p:cNvSpPr>
          <p:nvPr/>
        </p:nvSpPr>
        <p:spPr bwMode="auto">
          <a:xfrm>
            <a:off x="863600" y="381000"/>
            <a:ext cx="8077200" cy="609600"/>
          </a:xfrm>
          <a:prstGeom prst="rect">
            <a:avLst/>
          </a:prstGeom>
          <a:noFill/>
          <a:ln w="9525">
            <a:noFill/>
            <a:miter lim="800000"/>
            <a:headEnd/>
            <a:tailEnd/>
          </a:ln>
        </p:spPr>
        <p:txBody>
          <a:bodyPr anchor="b"/>
          <a:lstStyle/>
          <a:p>
            <a:pPr>
              <a:defRPr/>
            </a:pPr>
            <a:r>
              <a:rPr kumimoji="1" lang="en-US" sz="3200" b="1" kern="0">
                <a:solidFill>
                  <a:schemeClr val="tx2"/>
                </a:solidFill>
                <a:effectLst>
                  <a:outerShdw blurRad="38100" dist="38100" dir="2700000" algn="tl">
                    <a:srgbClr val="C0C0C0"/>
                  </a:outerShdw>
                </a:effectLst>
                <a:latin typeface="+mj-lt"/>
                <a:ea typeface="+mj-ea"/>
                <a:cs typeface="+mj-cs"/>
              </a:rPr>
              <a:t>Closure of Functional Dependencies (Cont.)</a:t>
            </a:r>
            <a:endParaRPr kumimoji="1" lang="en-US" sz="3200" b="1" kern="0" dirty="0">
              <a:solidFill>
                <a:schemeClr val="tx2"/>
              </a:solidFill>
              <a:effectLst>
                <a:outerShdw blurRad="38100" dist="38100" dir="2700000" algn="tl">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6553200" y="6248400"/>
            <a:ext cx="1905000" cy="457200"/>
          </a:xfrm>
          <a:prstGeom prst="rect">
            <a:avLst/>
          </a:prstGeom>
          <a:noFill/>
        </p:spPr>
        <p:txBody>
          <a:bodyPr/>
          <a:lstStyle/>
          <a:p>
            <a:fld id="{8BFEEE12-2AF0-4100-93C3-15C1B9598195}" type="slidenum">
              <a:rPr lang="en-US" smtClean="0"/>
              <a:pPr/>
              <a:t>94</a:t>
            </a:fld>
            <a:endParaRPr lang="en-US" smtClean="0"/>
          </a:p>
        </p:txBody>
      </p:sp>
      <p:sp>
        <p:nvSpPr>
          <p:cNvPr id="131074" name="Rectangle 2"/>
          <p:cNvSpPr>
            <a:spLocks noGrp="1" noChangeArrowheads="1"/>
          </p:cNvSpPr>
          <p:nvPr>
            <p:ph type="title"/>
          </p:nvPr>
        </p:nvSpPr>
        <p:spPr>
          <a:xfrm>
            <a:off x="863600" y="381000"/>
            <a:ext cx="8077200" cy="609600"/>
          </a:xfrm>
        </p:spPr>
        <p:txBody>
          <a:bodyPr/>
          <a:lstStyle/>
          <a:p>
            <a:pPr>
              <a:defRPr/>
            </a:pPr>
            <a:r>
              <a:rPr lang="en-US" dirty="0" smtClean="0"/>
              <a:t>Closure of Functional Dependencies (Cont.)</a:t>
            </a:r>
          </a:p>
        </p:txBody>
      </p:sp>
      <p:sp>
        <p:nvSpPr>
          <p:cNvPr id="31748" name="Rectangle 3"/>
          <p:cNvSpPr>
            <a:spLocks noGrp="1" noChangeArrowheads="1"/>
          </p:cNvSpPr>
          <p:nvPr>
            <p:ph type="body" idx="1"/>
          </p:nvPr>
        </p:nvSpPr>
        <p:spPr>
          <a:xfrm>
            <a:off x="755650" y="1520825"/>
            <a:ext cx="7359650" cy="4521200"/>
          </a:xfrm>
        </p:spPr>
        <p:txBody>
          <a:bodyPr/>
          <a:lstStyle/>
          <a:p>
            <a:r>
              <a:rPr lang="en-US" smtClean="0"/>
              <a:t>We can further simplify manual computation of </a:t>
            </a:r>
            <a:r>
              <a:rPr lang="en-US" i="1" smtClean="0"/>
              <a:t>F</a:t>
            </a:r>
            <a:r>
              <a:rPr lang="en-US" baseline="30000" smtClean="0"/>
              <a:t>+</a:t>
            </a:r>
            <a:r>
              <a:rPr lang="en-US" smtClean="0"/>
              <a:t> by using the following additional rules.</a:t>
            </a:r>
          </a:p>
          <a:p>
            <a:endParaRPr lang="en-US" smtClean="0"/>
          </a:p>
          <a:p>
            <a:pPr lvl="1"/>
            <a:r>
              <a:rPr lang="en-US" sz="1800" smtClean="0">
                <a:sym typeface="Symbol" pitchFamily="18" charset="2"/>
              </a:rPr>
              <a:t>If 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Greek Symbols" pitchFamily="18" charset="2"/>
              </a:rPr>
              <a:t> holds </a:t>
            </a:r>
            <a:r>
              <a:rPr lang="en-US" sz="1800" b="1" smtClean="0">
                <a:solidFill>
                  <a:srgbClr val="000099"/>
                </a:solidFill>
                <a:sym typeface="Greek Symbols" pitchFamily="18" charset="2"/>
              </a:rPr>
              <a:t>(union)</a:t>
            </a:r>
            <a:endParaRPr lang="en-US" sz="1800" smtClean="0">
              <a:solidFill>
                <a:srgbClr val="000099"/>
              </a:solidFill>
              <a:sym typeface="Greek Symbols" pitchFamily="18" charset="2"/>
            </a:endParaRPr>
          </a:p>
          <a:p>
            <a:pPr lvl="1"/>
            <a:r>
              <a:rPr lang="en-US" sz="1800" smtClean="0">
                <a:sym typeface="Greek Symbols" pitchFamily="18"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 and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a:t>
            </a:r>
            <a:r>
              <a:rPr lang="en-US" sz="1800" b="1" smtClean="0">
                <a:solidFill>
                  <a:srgbClr val="000099"/>
                </a:solidFill>
                <a:sym typeface="Monotype Sorts" pitchFamily="2" charset="2"/>
              </a:rPr>
              <a:t>(decomposition)</a:t>
            </a:r>
            <a:endParaRPr lang="en-US" sz="1800" smtClean="0">
              <a:solidFill>
                <a:srgbClr val="000099"/>
              </a:solidFill>
              <a:sym typeface="Monotype Sorts" pitchFamily="2" charset="2"/>
            </a:endParaRPr>
          </a:p>
          <a:p>
            <a:pPr lvl="1"/>
            <a:r>
              <a:rPr lang="en-US" sz="1800" smtClean="0">
                <a:sym typeface="Monotype Sorts" pitchFamily="2"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smtClean="0">
                <a:sym typeface="Greek Symbols" pitchFamily="18"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 then </a:t>
            </a:r>
            <a:r>
              <a:rPr lang="en-US" sz="1800" smtClean="0">
                <a:sym typeface="Symbol" pitchFamily="18" charset="2"/>
              </a:rPr>
              <a:t> </a:t>
            </a:r>
            <a:r>
              <a:rPr lang="en-US" sz="1800" smtClean="0">
                <a:sym typeface="Greek Symbols"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a:t>
            </a:r>
            <a:r>
              <a:rPr lang="en-US" sz="1800" b="1" smtClean="0">
                <a:sym typeface="Greek Symbols" pitchFamily="18" charset="2"/>
              </a:rPr>
              <a:t> </a:t>
            </a:r>
            <a:r>
              <a:rPr lang="en-US" sz="1800" b="1" smtClean="0">
                <a:solidFill>
                  <a:srgbClr val="000099"/>
                </a:solidFill>
                <a:sym typeface="Greek Symbols" pitchFamily="18" charset="2"/>
              </a:rPr>
              <a:t>(pseudotransitivity)</a:t>
            </a:r>
            <a:endParaRPr lang="en-US" sz="1800" smtClean="0">
              <a:solidFill>
                <a:srgbClr val="000099"/>
              </a:solidFill>
              <a:sym typeface="Greek Symbols" pitchFamily="18" charset="2"/>
            </a:endParaRPr>
          </a:p>
          <a:p>
            <a:pPr lvl="1">
              <a:buFont typeface="Monotype Sorts" pitchFamily="2" charset="2"/>
              <a:buNone/>
            </a:pPr>
            <a:endParaRPr lang="en-US" sz="1800" smtClean="0">
              <a:sym typeface="Greek Symbols" pitchFamily="18" charset="2"/>
            </a:endParaRPr>
          </a:p>
          <a:p>
            <a:pPr lvl="1">
              <a:buFont typeface="Monotype Sorts" pitchFamily="2" charset="2"/>
              <a:buNone/>
            </a:pPr>
            <a:r>
              <a:rPr lang="en-US" sz="1800" smtClean="0">
                <a:sym typeface="Greek Symbols" pitchFamily="18" charset="2"/>
              </a:rPr>
              <a:t>The above rules can be inferred from Armstrong’s axioms.</a:t>
            </a:r>
          </a:p>
          <a:p>
            <a:pPr lvl="1">
              <a:buFont typeface="Monotype Sorts" pitchFamily="2" charset="2"/>
              <a:buNone/>
            </a:pPr>
            <a:endParaRPr lang="en-US" sz="1800" u="sng" smtClean="0">
              <a:sym typeface="Greek Symbols" pitchFamily="18" charset="2"/>
            </a:endParaRPr>
          </a:p>
          <a:p>
            <a:pPr lvl="1">
              <a:buFont typeface="Monotype Sorts" pitchFamily="2" charset="2"/>
              <a:buNone/>
            </a:pPr>
            <a:r>
              <a:rPr lang="en-US" sz="1800" u="sng" smtClean="0">
                <a:sym typeface="Greek Symbols" pitchFamily="18" charset="2"/>
              </a:rPr>
              <a:t>[Exercise: Prove above rules]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6553200" y="6248400"/>
            <a:ext cx="1905000" cy="457200"/>
          </a:xfrm>
          <a:prstGeom prst="rect">
            <a:avLst/>
          </a:prstGeom>
          <a:noFill/>
        </p:spPr>
        <p:txBody>
          <a:bodyPr/>
          <a:lstStyle/>
          <a:p>
            <a:fld id="{252FE987-21F7-4339-B1A6-D4A023070151}" type="slidenum">
              <a:rPr lang="en-US" smtClean="0"/>
              <a:pPr/>
              <a:t>95</a:t>
            </a:fld>
            <a:endParaRPr lang="en-US" smtClean="0"/>
          </a:p>
        </p:txBody>
      </p:sp>
      <p:sp>
        <p:nvSpPr>
          <p:cNvPr id="129026" name="Rectangle 2"/>
          <p:cNvSpPr>
            <a:spLocks noGrp="1" noChangeArrowheads="1"/>
          </p:cNvSpPr>
          <p:nvPr>
            <p:ph type="title"/>
          </p:nvPr>
        </p:nvSpPr>
        <p:spPr/>
        <p:txBody>
          <a:bodyPr/>
          <a:lstStyle/>
          <a:p>
            <a:pPr>
              <a:defRPr/>
            </a:pPr>
            <a:r>
              <a:rPr lang="en-US" smtClean="0"/>
              <a:t>Example</a:t>
            </a:r>
          </a:p>
        </p:txBody>
      </p:sp>
      <p:sp>
        <p:nvSpPr>
          <p:cNvPr id="129027" name="Rectangle 3"/>
          <p:cNvSpPr>
            <a:spLocks noGrp="1" noChangeArrowheads="1"/>
          </p:cNvSpPr>
          <p:nvPr>
            <p:ph type="body" idx="1"/>
          </p:nvPr>
        </p:nvSpPr>
        <p:spPr>
          <a:xfrm>
            <a:off x="596900" y="927100"/>
            <a:ext cx="8248650" cy="5600700"/>
          </a:xfrm>
        </p:spPr>
        <p:txBody>
          <a:bodyPr/>
          <a:lstStyle/>
          <a:p>
            <a:pPr>
              <a:tabLst>
                <a:tab pos="803275" algn="l"/>
              </a:tabLst>
            </a:pPr>
            <a:r>
              <a:rPr lang="en-US" i="1" smtClean="0"/>
              <a:t>R = (A, B, C, G, H, I)</a:t>
            </a:r>
            <a:br>
              <a:rPr lang="en-US" i="1" smtClean="0"/>
            </a:br>
            <a:r>
              <a:rPr lang="en-US" i="1" smtClean="0"/>
              <a:t>F = </a:t>
            </a:r>
            <a:r>
              <a:rPr lang="en-US" smtClean="0"/>
              <a:t>{  </a:t>
            </a:r>
            <a:r>
              <a:rPr lang="en-US" i="1" smtClean="0">
                <a:sym typeface="Iconic Symbols Ext" pitchFamily="2" charset="2"/>
              </a:rPr>
              <a:t>A </a:t>
            </a:r>
            <a:r>
              <a:rPr lang="en-US" smtClean="0">
                <a:sym typeface="Symbol" pitchFamily="18" charset="2"/>
              </a:rPr>
              <a:t></a:t>
            </a:r>
            <a:r>
              <a:rPr lang="en-US" smtClean="0">
                <a:sym typeface="Monotype Sorts" pitchFamily="2" charset="2"/>
              </a:rPr>
              <a:t> </a:t>
            </a:r>
            <a:r>
              <a:rPr lang="en-US" i="1" smtClean="0">
                <a:sym typeface="Monotype Sorts" pitchFamily="2" charset="2"/>
              </a:rPr>
              <a:t>B</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A </a:t>
            </a:r>
            <a:r>
              <a:rPr lang="en-US" smtClean="0">
                <a:sym typeface="Symbol" pitchFamily="18" charset="2"/>
              </a:rPr>
              <a:t></a:t>
            </a:r>
            <a:r>
              <a:rPr lang="en-US" smtClean="0">
                <a:sym typeface="Monotype Sorts" pitchFamily="2" charset="2"/>
              </a:rPr>
              <a:t> </a:t>
            </a:r>
            <a:r>
              <a:rPr lang="en-US" i="1" smtClean="0">
                <a:sym typeface="Monotype Sorts" pitchFamily="2" charset="2"/>
              </a:rPr>
              <a:t>C</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CG </a:t>
            </a:r>
            <a:r>
              <a:rPr lang="en-US" smtClean="0">
                <a:sym typeface="Symbol" pitchFamily="18" charset="2"/>
              </a:rPr>
              <a:t></a:t>
            </a:r>
            <a:r>
              <a:rPr lang="en-US" smtClean="0">
                <a:sym typeface="Monotype Sorts" pitchFamily="2" charset="2"/>
              </a:rPr>
              <a:t> </a:t>
            </a:r>
            <a:r>
              <a:rPr lang="en-US" i="1" smtClean="0">
                <a:sym typeface="Monotype Sorts" pitchFamily="2" charset="2"/>
              </a:rPr>
              <a:t>H</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CG </a:t>
            </a:r>
            <a:r>
              <a:rPr lang="en-US" smtClean="0">
                <a:sym typeface="Symbol" pitchFamily="18" charset="2"/>
              </a:rPr>
              <a:t></a:t>
            </a:r>
            <a:r>
              <a:rPr lang="en-US" smtClean="0">
                <a:sym typeface="Monotype Sorts" pitchFamily="2" charset="2"/>
              </a:rPr>
              <a:t> </a:t>
            </a:r>
            <a:r>
              <a:rPr lang="en-US" i="1" smtClean="0">
                <a:sym typeface="Monotype Sorts" pitchFamily="2" charset="2"/>
              </a:rPr>
              <a:t>I</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B </a:t>
            </a:r>
            <a:r>
              <a:rPr lang="en-US" smtClean="0">
                <a:sym typeface="Symbol" pitchFamily="18" charset="2"/>
              </a:rPr>
              <a:t></a:t>
            </a:r>
            <a:r>
              <a:rPr lang="en-US" smtClean="0">
                <a:sym typeface="Monotype Sorts" pitchFamily="2" charset="2"/>
              </a:rPr>
              <a:t> </a:t>
            </a:r>
            <a:r>
              <a:rPr lang="en-US" i="1" smtClean="0">
                <a:sym typeface="Monotype Sorts" pitchFamily="2" charset="2"/>
              </a:rPr>
              <a:t>H</a:t>
            </a:r>
            <a:r>
              <a:rPr lang="en-US" smtClean="0">
                <a:sym typeface="Monotype Sorts" pitchFamily="2" charset="2"/>
              </a:rPr>
              <a:t>}</a:t>
            </a:r>
            <a:endParaRPr lang="en-US" sz="2800" smtClean="0">
              <a:sym typeface="MS LineDraw" pitchFamily="49" charset="2"/>
            </a:endParaRPr>
          </a:p>
          <a:p>
            <a:pPr>
              <a:tabLst>
                <a:tab pos="803275" algn="l"/>
              </a:tabLst>
            </a:pPr>
            <a:r>
              <a:rPr lang="en-US" smtClean="0">
                <a:sym typeface="MS LineDraw" pitchFamily="49" charset="2"/>
              </a:rPr>
              <a:t>some members of </a:t>
            </a:r>
            <a:r>
              <a:rPr lang="en-US" i="1" smtClean="0">
                <a:sym typeface="MS LineDraw" pitchFamily="49" charset="2"/>
              </a:rPr>
              <a:t>F</a:t>
            </a:r>
            <a:r>
              <a:rPr lang="en-US" baseline="30000" smtClean="0">
                <a:sym typeface="MS LineDraw" pitchFamily="49" charset="2"/>
              </a:rPr>
              <a:t>+</a:t>
            </a:r>
            <a:endParaRPr lang="en-US" smtClean="0">
              <a:sym typeface="MS LineDraw" pitchFamily="49" charset="2"/>
            </a:endParaRPr>
          </a:p>
          <a:p>
            <a:pPr lvl="1">
              <a:tabLst>
                <a:tab pos="803275" algn="l"/>
              </a:tabLst>
            </a:pPr>
            <a:r>
              <a:rPr lang="en-US" sz="1800" i="1" smtClean="0">
                <a:sym typeface="Monotype Sorts"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        </a:t>
            </a:r>
          </a:p>
          <a:p>
            <a:pPr lvl="2">
              <a:tabLst>
                <a:tab pos="803275" algn="l"/>
              </a:tabLst>
            </a:pPr>
            <a:r>
              <a:rPr lang="en-US" sz="1800" smtClean="0">
                <a:sym typeface="Monotype Sorts" pitchFamily="2" charset="2"/>
              </a:rPr>
              <a:t>by transitivity from </a:t>
            </a:r>
            <a:r>
              <a:rPr lang="en-US" sz="1800" i="1" smtClean="0">
                <a:sym typeface="Iconic Symbols Ext"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B and </a:t>
            </a:r>
            <a:r>
              <a:rPr lang="en-US" sz="1800" i="1" smtClean="0">
                <a:sym typeface="Iconic Symbols Ext" pitchFamily="2" charset="2"/>
              </a:rPr>
              <a:t>B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a:t>
            </a:r>
          </a:p>
          <a:p>
            <a:pPr lvl="1">
              <a:tabLst>
                <a:tab pos="803275" algn="l"/>
              </a:tabLst>
            </a:pPr>
            <a:r>
              <a:rPr lang="en-US" sz="1800" i="1" smtClean="0">
                <a:sym typeface="Monotype Sorts" pitchFamily="2" charset="2"/>
              </a:rPr>
              <a:t>AG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a:t>
            </a:r>
            <a:endParaRPr lang="en-US" sz="1800" smtClean="0">
              <a:sym typeface="Monotype Sorts" pitchFamily="2" charset="2"/>
            </a:endParaRPr>
          </a:p>
          <a:p>
            <a:pPr lvl="2">
              <a:tabLst>
                <a:tab pos="803275" algn="l"/>
              </a:tabLst>
            </a:pPr>
            <a:r>
              <a:rPr lang="en-US" sz="1800" smtClean="0">
                <a:sym typeface="Monotype Sorts" pitchFamily="2" charset="2"/>
              </a:rPr>
              <a:t>by augmenting </a:t>
            </a:r>
            <a:r>
              <a:rPr lang="en-US" sz="1800" i="1" smtClean="0">
                <a:sym typeface="Iconic Symbols Ext"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C </a:t>
            </a:r>
            <a:r>
              <a:rPr lang="en-US" sz="1800" smtClean="0">
                <a:sym typeface="Monotype Sorts" pitchFamily="2" charset="2"/>
              </a:rPr>
              <a:t>with G, to get </a:t>
            </a:r>
            <a:r>
              <a:rPr lang="en-US" sz="1800" i="1" smtClean="0">
                <a:sym typeface="Iconic Symbols Ext" pitchFamily="2" charset="2"/>
              </a:rPr>
              <a:t>AG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CG </a:t>
            </a:r>
            <a:br>
              <a:rPr lang="en-US" sz="1800" i="1" smtClean="0">
                <a:sym typeface="Monotype Sorts" pitchFamily="2" charset="2"/>
              </a:rPr>
            </a:br>
            <a:r>
              <a:rPr lang="en-US" sz="1800" i="1" smtClean="0">
                <a:sym typeface="Monotype Sorts" pitchFamily="2" charset="2"/>
              </a:rPr>
              <a:t>                   </a:t>
            </a:r>
            <a:r>
              <a:rPr lang="en-US" sz="1800" smtClean="0">
                <a:sym typeface="Monotype Sorts" pitchFamily="2" charset="2"/>
              </a:rPr>
              <a:t>and then transitivity with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a:t>
            </a:r>
          </a:p>
          <a:p>
            <a:pPr lvl="1">
              <a:tabLst>
                <a:tab pos="803275" algn="l"/>
              </a:tabLst>
            </a:pPr>
            <a:r>
              <a:rPr lang="en-US" sz="1800" i="1" smtClean="0">
                <a:sym typeface="Monotype Sorts"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HI     </a:t>
            </a:r>
            <a:endParaRPr lang="en-US" sz="1800" smtClean="0">
              <a:sym typeface="Monotype Sorts" pitchFamily="2" charset="2"/>
            </a:endParaRPr>
          </a:p>
          <a:p>
            <a:pPr lvl="2">
              <a:tabLst>
                <a:tab pos="803275" algn="l"/>
              </a:tabLst>
            </a:pPr>
            <a:r>
              <a:rPr lang="en-US" sz="1800" smtClean="0">
                <a:sym typeface="Monotype Sorts" pitchFamily="2" charset="2"/>
              </a:rPr>
              <a:t>from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 and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   </a:t>
            </a:r>
            <a:r>
              <a:rPr lang="en-US" sz="1800" smtClean="0">
                <a:sym typeface="Monotype Sorts" pitchFamily="2" charset="2"/>
              </a:rPr>
              <a:t>“union rule” can be inferred from</a:t>
            </a:r>
          </a:p>
          <a:p>
            <a:pPr lvl="3">
              <a:tabLst>
                <a:tab pos="803275" algn="l"/>
              </a:tabLst>
            </a:pPr>
            <a:r>
              <a:rPr lang="en-US" sz="1800" smtClean="0">
                <a:sym typeface="Monotype Sorts" pitchFamily="2" charset="2"/>
              </a:rPr>
              <a:t>definition of functional dependencies,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9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9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9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902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29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3"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Exercise</a:t>
            </a:r>
            <a:endParaRPr lang="en-US" dirty="0"/>
          </a:p>
        </p:txBody>
      </p:sp>
      <p:sp>
        <p:nvSpPr>
          <p:cNvPr id="35843" name="Content Placeholder 4"/>
          <p:cNvSpPr>
            <a:spLocks noGrp="1"/>
          </p:cNvSpPr>
          <p:nvPr>
            <p:ph idx="1"/>
          </p:nvPr>
        </p:nvSpPr>
        <p:spPr/>
        <p:txBody>
          <a:bodyPr/>
          <a:lstStyle/>
          <a:p>
            <a:r>
              <a:rPr lang="en-US" dirty="0" smtClean="0"/>
              <a:t>Assume that </a:t>
            </a:r>
            <a:r>
              <a:rPr lang="en-US" i="1" dirty="0" smtClean="0">
                <a:sym typeface="Iconic Symbols Ext" pitchFamily="2" charset="2"/>
              </a:rPr>
              <a:t>AB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C</a:t>
            </a:r>
            <a:r>
              <a:rPr lang="en-US" i="1" dirty="0" smtClean="0">
                <a:sym typeface="Iconic Symbols Ext"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D</a:t>
            </a:r>
            <a:r>
              <a:rPr lang="en-US" dirty="0" smtClean="0">
                <a:sym typeface="Monotype Sorts" pitchFamily="2" charset="2"/>
              </a:rPr>
              <a:t> and </a:t>
            </a:r>
            <a:r>
              <a:rPr lang="en-US" i="1" dirty="0" smtClean="0">
                <a:sym typeface="Iconic Symbols Ext" pitchFamily="2" charset="2"/>
              </a:rPr>
              <a:t>D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A</a:t>
            </a:r>
            <a:r>
              <a:rPr lang="en-US" dirty="0" smtClean="0">
                <a:sym typeface="Monotype Sorts" pitchFamily="2" charset="2"/>
              </a:rPr>
              <a:t> are simultaneously satisfied by a relation </a:t>
            </a:r>
            <a:r>
              <a:rPr lang="en-US" i="1" dirty="0" smtClean="0">
                <a:sym typeface="Monotype Sorts" pitchFamily="2" charset="2"/>
              </a:rPr>
              <a:t>r</a:t>
            </a:r>
            <a:r>
              <a:rPr lang="en-US" dirty="0" smtClean="0">
                <a:sym typeface="Monotype Sorts" pitchFamily="2" charset="2"/>
              </a:rPr>
              <a:t>(</a:t>
            </a:r>
            <a:r>
              <a:rPr lang="en-US" i="1" dirty="0" smtClean="0">
                <a:sym typeface="Monotype Sorts" pitchFamily="2" charset="2"/>
              </a:rPr>
              <a:t>R</a:t>
            </a:r>
            <a:r>
              <a:rPr lang="en-US" dirty="0" smtClean="0">
                <a:sym typeface="Monotype Sorts" pitchFamily="2" charset="2"/>
              </a:rPr>
              <a:t>) where R = {A, B, C, D}.  What are the candidate keys of this relation?</a:t>
            </a:r>
          </a:p>
          <a:p>
            <a:pPr>
              <a:buFont typeface="Monotype Sorts" pitchFamily="2" charset="2"/>
              <a:buNone/>
            </a:pPr>
            <a:endParaRPr lang="en-US" dirty="0" smtClean="0"/>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A, 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B      </a:t>
            </a:r>
            <a:endParaRPr lang="en-US" sz="2000" dirty="0" smtClean="0">
              <a:sym typeface="Monotype Sorts" pitchFamily="2" charset="2"/>
            </a:endParaRPr>
          </a:p>
          <a:p>
            <a:pPr lvl="2"/>
            <a:r>
              <a:rPr lang="en-US" sz="1800" dirty="0" smtClean="0">
                <a:sym typeface="Monotype Sorts" pitchFamily="2" charset="2"/>
              </a:rPr>
              <a:t>by reflexivity </a:t>
            </a:r>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D         </a:t>
            </a:r>
          </a:p>
          <a:p>
            <a:pPr lvl="2"/>
            <a:r>
              <a:rPr lang="en-US" sz="1800" dirty="0" smtClean="0">
                <a:sym typeface="Monotype Sorts" pitchFamily="2" charset="2"/>
              </a:rPr>
              <a:t>by transitivity from </a:t>
            </a:r>
            <a:r>
              <a:rPr lang="en-US" sz="1800" i="1" dirty="0" smtClean="0">
                <a:sym typeface="Iconic Symbols Ext" pitchFamily="2" charset="2"/>
              </a:rPr>
              <a:t>AB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and </a:t>
            </a:r>
            <a:r>
              <a:rPr lang="en-US" sz="1800" i="1" dirty="0" smtClean="0">
                <a:sym typeface="Iconic Symbols Ext" pitchFamily="2" charset="2"/>
              </a:rPr>
              <a:t>C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D</a:t>
            </a:r>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C (given)</a:t>
            </a:r>
          </a:p>
          <a:p>
            <a:pPr lvl="1">
              <a:buFont typeface="Wingdings" pitchFamily="2" charset="2"/>
              <a:buChar char="è"/>
            </a:pPr>
            <a:r>
              <a:rPr lang="en-US" sz="2000" dirty="0" smtClean="0">
                <a:solidFill>
                  <a:srgbClr val="000099"/>
                </a:solidFill>
                <a:sym typeface="Wingdings" pitchFamily="2" charset="2"/>
              </a:rPr>
              <a:t>AB is a candidate key of the relation </a:t>
            </a:r>
            <a:r>
              <a:rPr lang="en-US" sz="2000" i="1" dirty="0" smtClean="0">
                <a:solidFill>
                  <a:srgbClr val="000099"/>
                </a:solidFill>
                <a:sym typeface="Wingdings" pitchFamily="2" charset="2"/>
              </a:rPr>
              <a:t>r</a:t>
            </a:r>
            <a:r>
              <a:rPr lang="en-US" sz="2000" dirty="0" smtClean="0">
                <a:solidFill>
                  <a:srgbClr val="000099"/>
                </a:solidFill>
                <a:sym typeface="Wingdings" pitchFamily="2" charset="2"/>
              </a:rPr>
              <a:t> because it functionally determines any other attribute of </a:t>
            </a:r>
            <a:r>
              <a:rPr lang="en-US" sz="2000" i="1" dirty="0" smtClean="0">
                <a:solidFill>
                  <a:srgbClr val="000099"/>
                </a:solidFill>
                <a:sym typeface="Wingdings" pitchFamily="2" charset="2"/>
              </a:rPr>
              <a:t>r</a:t>
            </a:r>
            <a:endParaRPr lang="en-US" sz="2000" dirty="0" smtClean="0">
              <a:sym typeface="Wingdings" pitchFamily="2" charset="2"/>
            </a:endParaRPr>
          </a:p>
          <a:p>
            <a:pPr>
              <a:buNone/>
            </a:pPr>
            <a:endParaRPr lang="en-US" dirty="0" smtClean="0">
              <a:solidFill>
                <a:srgbClr val="000099"/>
              </a:solidFill>
            </a:endParaRPr>
          </a:p>
          <a:p>
            <a:pPr>
              <a:buNone/>
            </a:pPr>
            <a:r>
              <a:rPr lang="en-US" dirty="0" smtClean="0">
                <a:solidFill>
                  <a:srgbClr val="000099"/>
                </a:solidFill>
              </a:rPr>
              <a:t>   </a:t>
            </a:r>
            <a:r>
              <a:rPr lang="en-US" dirty="0" smtClean="0">
                <a:solidFill>
                  <a:srgbClr val="000099"/>
                </a:solidFill>
              </a:rPr>
              <a:t>A </a:t>
            </a:r>
            <a:r>
              <a:rPr lang="en-US" dirty="0" smtClean="0">
                <a:solidFill>
                  <a:srgbClr val="000099"/>
                </a:solidFill>
              </a:rPr>
              <a:t>set of attributes of </a:t>
            </a:r>
            <a:r>
              <a:rPr lang="en-US" i="1" dirty="0" smtClean="0">
                <a:solidFill>
                  <a:srgbClr val="000099"/>
                </a:solidFill>
              </a:rPr>
              <a:t>r</a:t>
            </a:r>
            <a:r>
              <a:rPr lang="en-US" dirty="0" smtClean="0">
                <a:solidFill>
                  <a:srgbClr val="000099"/>
                </a:solidFill>
              </a:rPr>
              <a:t> is a candidate key of </a:t>
            </a:r>
            <a:r>
              <a:rPr lang="en-US" i="1" dirty="0" smtClean="0">
                <a:solidFill>
                  <a:srgbClr val="000099"/>
                </a:solidFill>
              </a:rPr>
              <a:t>r</a:t>
            </a:r>
            <a:r>
              <a:rPr lang="en-US" dirty="0" smtClean="0">
                <a:solidFill>
                  <a:srgbClr val="000099"/>
                </a:solidFill>
              </a:rPr>
              <a:t> if and only if the set functionally determines every attribute of the relation. </a:t>
            </a:r>
          </a:p>
          <a:p>
            <a:pPr>
              <a:buFont typeface="Monotype Sorts" pitchFamily="2" charset="2"/>
              <a:buNone/>
            </a:pPr>
            <a:endParaRPr lang="en-US" b="1" dirty="0" smtClean="0">
              <a:sym typeface="Monotype Sorts" pitchFamily="2" charset="2"/>
            </a:endParaRPr>
          </a:p>
        </p:txBody>
      </p:sp>
      <p:sp>
        <p:nvSpPr>
          <p:cNvPr id="35844" name="Slide Number Placeholder 2"/>
          <p:cNvSpPr>
            <a:spLocks noGrp="1"/>
          </p:cNvSpPr>
          <p:nvPr>
            <p:ph type="sldNum" sz="quarter" idx="4294967295"/>
          </p:nvPr>
        </p:nvSpPr>
        <p:spPr>
          <a:xfrm>
            <a:off x="6553200" y="6248400"/>
            <a:ext cx="1905000" cy="457200"/>
          </a:xfrm>
          <a:prstGeom prst="rect">
            <a:avLst/>
          </a:prstGeom>
          <a:noFill/>
        </p:spPr>
        <p:txBody>
          <a:bodyPr/>
          <a:lstStyle/>
          <a:p>
            <a:fld id="{7B12D550-6763-4E85-B8C8-6277D8600022}"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97</a:t>
            </a:fld>
            <a:endParaRPr lang="en-US" smtClean="0"/>
          </a:p>
        </p:txBody>
      </p:sp>
      <p:sp>
        <p:nvSpPr>
          <p:cNvPr id="133122" name="Rectangle 2"/>
          <p:cNvSpPr>
            <a:spLocks noGrp="1" noChangeArrowheads="1"/>
          </p:cNvSpPr>
          <p:nvPr>
            <p:ph type="title"/>
          </p:nvPr>
        </p:nvSpPr>
        <p:spPr/>
        <p:txBody>
          <a:bodyPr/>
          <a:lstStyle/>
          <a:p>
            <a:pPr>
              <a:defRPr/>
            </a:pPr>
            <a:r>
              <a:rPr lang="en-US" smtClean="0"/>
              <a:t>Example of Attribute Set Closure</a:t>
            </a:r>
          </a:p>
        </p:txBody>
      </p:sp>
      <p:sp>
        <p:nvSpPr>
          <p:cNvPr id="133123" name="Rectangle 3"/>
          <p:cNvSpPr>
            <a:spLocks noGrp="1" noChangeArrowheads="1"/>
          </p:cNvSpPr>
          <p:nvPr>
            <p:ph type="body" idx="1"/>
          </p:nvPr>
        </p:nvSpPr>
        <p:spPr>
          <a:xfrm>
            <a:off x="736600" y="914400"/>
            <a:ext cx="7131050" cy="5291138"/>
          </a:xfrm>
        </p:spPr>
        <p:txBody>
          <a:bodyPr/>
          <a:lstStyle/>
          <a:p>
            <a:pPr marL="381000" indent="-381000">
              <a:tabLst>
                <a:tab pos="803275" algn="l"/>
                <a:tab pos="2633663" algn="l"/>
                <a:tab pos="3140075" algn="l"/>
              </a:tabLst>
            </a:pPr>
            <a:r>
              <a:rPr lang="en-US" i="1" dirty="0" smtClean="0"/>
              <a:t>R = (A, B, C, G, H, I)</a:t>
            </a:r>
          </a:p>
          <a:p>
            <a:pPr marL="381000" indent="-381000">
              <a:tabLst>
                <a:tab pos="803275" algn="l"/>
                <a:tab pos="2633663" algn="l"/>
                <a:tab pos="3140075" algn="l"/>
              </a:tabLst>
            </a:pPr>
            <a:r>
              <a:rPr lang="en-US" i="1" dirty="0" smtClean="0"/>
              <a:t>F = </a:t>
            </a:r>
            <a:r>
              <a:rPr lang="en-US" dirty="0" smtClean="0"/>
              <a:t>{</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endParaRPr lang="en-US" dirty="0" smtClean="0">
              <a:sym typeface="MS LineDraw" pitchFamily="49" charset="2"/>
            </a:endParaRPr>
          </a:p>
          <a:p>
            <a:pPr marL="381000" indent="-381000">
              <a:tabLst>
                <a:tab pos="803275" algn="l"/>
                <a:tab pos="2633663" algn="l"/>
                <a:tab pos="3140075" algn="l"/>
              </a:tabLst>
            </a:pPr>
            <a:r>
              <a:rPr lang="en-US" dirty="0" smtClean="0">
                <a:sym typeface="MS LineDraw" pitchFamily="49" charset="2"/>
              </a:rPr>
              <a:t>(</a:t>
            </a:r>
            <a:r>
              <a:rPr lang="en-US" i="1" dirty="0" smtClean="0">
                <a:sym typeface="MS LineDraw" pitchFamily="49" charset="2"/>
              </a:rPr>
              <a:t>AG)</a:t>
            </a:r>
            <a:r>
              <a:rPr lang="en-US" baseline="30000" dirty="0" smtClean="0">
                <a:sym typeface="MS LineDraw" pitchFamily="49" charset="2"/>
              </a:rPr>
              <a:t>+</a:t>
            </a:r>
            <a:endParaRPr lang="en-US" dirty="0" smtClean="0">
              <a:sym typeface="MS LineDraw" pitchFamily="49" charset="2"/>
            </a:endParaRPr>
          </a:p>
          <a:p>
            <a:pPr marL="800100" lvl="1" indent="-342900">
              <a:buFont typeface="Monotype Sorts" pitchFamily="2" charset="2"/>
              <a:buNone/>
              <a:tabLst>
                <a:tab pos="803275" algn="l"/>
                <a:tab pos="2633663" algn="l"/>
                <a:tab pos="3140075" algn="l"/>
              </a:tabLst>
            </a:pPr>
            <a:r>
              <a:rPr lang="en-US" sz="1800" dirty="0" smtClean="0">
                <a:sym typeface="MS LineDraw" pitchFamily="49" charset="2"/>
              </a:rPr>
              <a:t>1.	</a:t>
            </a:r>
            <a:r>
              <a:rPr lang="en-US" sz="1800" i="1" dirty="0" smtClean="0">
                <a:sym typeface="MS LineDraw" pitchFamily="49" charset="2"/>
              </a:rPr>
              <a:t>result = AG</a:t>
            </a:r>
            <a:endParaRPr lang="en-US" sz="1800" dirty="0" smtClean="0">
              <a:sym typeface="MS LineDraw" pitchFamily="49" charset="2"/>
            </a:endParaRPr>
          </a:p>
          <a:p>
            <a:pPr marL="800100" lvl="1" indent="-342900">
              <a:buFont typeface="Monotype Sorts" pitchFamily="2" charset="2"/>
              <a:buNone/>
              <a:tabLst>
                <a:tab pos="803275" algn="l"/>
                <a:tab pos="2633663" algn="l"/>
                <a:tab pos="3140075" algn="l"/>
              </a:tabLst>
            </a:pPr>
            <a:r>
              <a:rPr lang="en-US" sz="1800" dirty="0" smtClean="0">
                <a:sym typeface="MS LineDraw" pitchFamily="49" charset="2"/>
              </a:rPr>
              <a:t>2.	</a:t>
            </a:r>
            <a:r>
              <a:rPr lang="en-US" sz="1800" i="1" dirty="0" smtClean="0">
                <a:sym typeface="MS LineDraw" pitchFamily="49" charset="2"/>
              </a:rPr>
              <a:t>result = ABCG	(A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B </a:t>
            </a:r>
            <a:r>
              <a:rPr lang="en-US" sz="1800" dirty="0" smtClean="0">
                <a:sym typeface="Monotype Sorts" pitchFamily="2" charset="2"/>
              </a:rPr>
              <a:t>and </a:t>
            </a:r>
            <a:r>
              <a:rPr lang="en-US" sz="1800" i="1" dirty="0" smtClean="0">
                <a:sym typeface="Monotype Sorts" pitchFamily="2" charset="2"/>
              </a:rPr>
              <a:t>A </a:t>
            </a:r>
            <a:r>
              <a:rPr lang="en-US" sz="1800" dirty="0" smtClean="0">
                <a:sym typeface="Symbol" pitchFamily="18" charset="2"/>
              </a:rPr>
              <a:t></a:t>
            </a:r>
            <a:r>
              <a:rPr lang="en-US" sz="1800" i="1" dirty="0" smtClean="0">
                <a:sym typeface="Symbol" pitchFamily="18" charset="2"/>
              </a:rPr>
              <a:t> C)</a:t>
            </a:r>
            <a:endParaRPr lang="en-US" sz="1800" dirty="0" smtClean="0">
              <a:sym typeface="Symbol" pitchFamily="18" charset="2"/>
            </a:endParaRPr>
          </a:p>
          <a:p>
            <a:pPr marL="800100" lvl="1" indent="-342900">
              <a:buFont typeface="Monotype Sorts" pitchFamily="2" charset="2"/>
              <a:buNone/>
              <a:tabLst>
                <a:tab pos="803275" algn="l"/>
                <a:tab pos="2633663" algn="l"/>
                <a:tab pos="3140075" algn="l"/>
              </a:tabLst>
            </a:pPr>
            <a:r>
              <a:rPr lang="en-US" sz="1800" dirty="0" smtClean="0">
                <a:sym typeface="Symbol" pitchFamily="18" charset="2"/>
              </a:rPr>
              <a:t>3.	</a:t>
            </a:r>
            <a:r>
              <a:rPr lang="en-US" sz="1800" i="1" dirty="0" smtClean="0">
                <a:sym typeface="MS LineDraw" pitchFamily="49" charset="2"/>
              </a:rPr>
              <a:t>result = ABCG</a:t>
            </a:r>
            <a:r>
              <a:rPr lang="en-US" sz="1800" i="1" dirty="0" smtClean="0">
                <a:sym typeface="Monotype Sorts" pitchFamily="2" charset="2"/>
              </a:rPr>
              <a:t>H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r>
              <a:rPr lang="en-US" sz="1800" dirty="0" smtClean="0">
                <a:sym typeface="Monotype Sorts" pitchFamily="2" charset="2"/>
              </a:rPr>
              <a:t> and </a:t>
            </a:r>
            <a:r>
              <a:rPr lang="en-US" sz="1800" i="1" dirty="0" smtClean="0">
                <a:sym typeface="Monotype Sorts" pitchFamily="2" charset="2"/>
              </a:rPr>
              <a:t>CG </a:t>
            </a:r>
            <a:r>
              <a:rPr lang="en-US" sz="1800" dirty="0" smtClean="0">
                <a:sym typeface="Symbol" pitchFamily="18" charset="2"/>
              </a:rPr>
              <a:t> </a:t>
            </a:r>
            <a:r>
              <a:rPr lang="en-US" sz="1800" i="1" dirty="0" smtClean="0">
                <a:sym typeface="Symbol" pitchFamily="18" charset="2"/>
              </a:rPr>
              <a:t>ABCG)</a:t>
            </a:r>
          </a:p>
          <a:p>
            <a:pPr marL="800100" lvl="1" indent="-342900">
              <a:buFont typeface="Monotype Sorts" pitchFamily="2" charset="2"/>
              <a:buAutoNum type="arabicPeriod" startAt="4"/>
              <a:tabLst>
                <a:tab pos="803275" algn="l"/>
                <a:tab pos="2633663" algn="l"/>
                <a:tab pos="3140075" algn="l"/>
              </a:tabLst>
            </a:pPr>
            <a:r>
              <a:rPr lang="en-US" sz="1800" i="1" dirty="0" smtClean="0">
                <a:sym typeface="MS LineDraw" pitchFamily="49" charset="2"/>
              </a:rPr>
              <a:t>result = ABCG</a:t>
            </a:r>
            <a:r>
              <a:rPr lang="en-US" sz="1800" i="1" dirty="0" smtClean="0">
                <a:sym typeface="Monotype Sorts" pitchFamily="2" charset="2"/>
              </a:rPr>
              <a:t>HI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a:t>
            </a:r>
            <a:r>
              <a:rPr lang="en-US" sz="1800" dirty="0" smtClean="0">
                <a:sym typeface="Monotype Sorts" pitchFamily="2" charset="2"/>
              </a:rPr>
              <a:t> and </a:t>
            </a:r>
            <a:r>
              <a:rPr lang="en-US" sz="1800" i="1" dirty="0" smtClean="0">
                <a:sym typeface="Monotype Sorts" pitchFamily="2" charset="2"/>
              </a:rPr>
              <a:t>CG </a:t>
            </a:r>
            <a:r>
              <a:rPr lang="en-US" sz="1800" dirty="0" smtClean="0">
                <a:sym typeface="Symbol" pitchFamily="18" charset="2"/>
              </a:rPr>
              <a:t> </a:t>
            </a:r>
            <a:r>
              <a:rPr lang="en-US" sz="1800" i="1" dirty="0" smtClean="0">
                <a:sym typeface="Symbol" pitchFamily="18" charset="2"/>
              </a:rPr>
              <a:t>ABCGH)</a:t>
            </a:r>
          </a:p>
          <a:p>
            <a:pPr marL="800100" lvl="1" indent="-342900">
              <a:buNone/>
              <a:tabLst>
                <a:tab pos="803275" algn="l"/>
                <a:tab pos="2633663" algn="l"/>
                <a:tab pos="3140075" algn="l"/>
              </a:tabLst>
            </a:pPr>
            <a:r>
              <a:rPr lang="en-US" sz="1800" i="1" dirty="0" smtClean="0">
                <a:sym typeface="Symbol" pitchFamily="18" charset="2"/>
              </a:rPr>
              <a:t>Closure of AG is - (AG)</a:t>
            </a:r>
            <a:r>
              <a:rPr lang="en-US" sz="1800" baseline="30000" dirty="0" smtClean="0">
                <a:sym typeface="MS LineDraw" pitchFamily="49" charset="2"/>
              </a:rPr>
              <a:t> +</a:t>
            </a:r>
            <a:r>
              <a:rPr lang="en-US" sz="1800" i="1" dirty="0" smtClean="0">
                <a:sym typeface="Symbol" pitchFamily="18" charset="2"/>
              </a:rPr>
              <a:t> = ABCGHI</a:t>
            </a:r>
            <a:endParaRPr lang="en-US" sz="1800"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98</a:t>
            </a:fld>
            <a:endParaRPr lang="en-US" smtClean="0"/>
          </a:p>
        </p:txBody>
      </p:sp>
      <p:pic>
        <p:nvPicPr>
          <p:cNvPr id="28674" name="Picture 2"/>
          <p:cNvPicPr>
            <a:picLocks noChangeAspect="1" noChangeArrowheads="1"/>
          </p:cNvPicPr>
          <p:nvPr/>
        </p:nvPicPr>
        <p:blipFill>
          <a:blip r:embed="rId2"/>
          <a:srcRect/>
          <a:stretch>
            <a:fillRect/>
          </a:stretch>
        </p:blipFill>
        <p:spPr bwMode="auto">
          <a:xfrm>
            <a:off x="642910" y="0"/>
            <a:ext cx="7165284" cy="4995882"/>
          </a:xfrm>
          <a:prstGeom prst="rect">
            <a:avLst/>
          </a:prstGeom>
          <a:noFill/>
          <a:ln w="9525">
            <a:noFill/>
            <a:miter lim="800000"/>
            <a:headEnd/>
            <a:tailEnd/>
          </a:ln>
          <a:effectLst/>
        </p:spPr>
      </p:pic>
      <p:sp>
        <p:nvSpPr>
          <p:cNvPr id="8" name="TextBox 7"/>
          <p:cNvSpPr txBox="1"/>
          <p:nvPr/>
        </p:nvSpPr>
        <p:spPr>
          <a:xfrm>
            <a:off x="571472" y="5143512"/>
            <a:ext cx="6109365" cy="1477328"/>
          </a:xfrm>
          <a:prstGeom prst="rect">
            <a:avLst/>
          </a:prstGeom>
          <a:noFill/>
        </p:spPr>
        <p:txBody>
          <a:bodyPr wrap="none" rtlCol="0">
            <a:spAutoFit/>
          </a:bodyPr>
          <a:lstStyle/>
          <a:p>
            <a:r>
              <a:rPr lang="en-GB" dirty="0" smtClean="0"/>
              <a:t>In this e.g. {A} and {B,C} are candidate keys</a:t>
            </a:r>
          </a:p>
          <a:p>
            <a:r>
              <a:rPr lang="en-GB" dirty="0" smtClean="0"/>
              <a:t>Non key attribute means non candidate attribute</a:t>
            </a:r>
          </a:p>
          <a:p>
            <a:r>
              <a:rPr lang="en-GB" dirty="0" smtClean="0"/>
              <a:t>Acc. To 2</a:t>
            </a:r>
            <a:r>
              <a:rPr lang="en-GB" baseline="30000" dirty="0" smtClean="0"/>
              <a:t>nd</a:t>
            </a:r>
            <a:r>
              <a:rPr lang="en-GB" dirty="0" smtClean="0"/>
              <a:t> req. Non candidate key (E) is dependent </a:t>
            </a:r>
            <a:endParaRPr lang="en-GB" dirty="0" smtClean="0"/>
          </a:p>
          <a:p>
            <a:r>
              <a:rPr lang="en-GB" dirty="0" smtClean="0"/>
              <a:t>on </a:t>
            </a:r>
            <a:r>
              <a:rPr lang="en-GB" dirty="0" smtClean="0"/>
              <a:t>subset (B) of candidate key {B,C}</a:t>
            </a:r>
          </a:p>
          <a:p>
            <a:r>
              <a:rPr lang="en-GB" dirty="0" smtClean="0"/>
              <a:t>So this is not in 2NF form</a:t>
            </a:r>
            <a:endParaRPr lang="en-GB"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99</a:t>
            </a:fld>
            <a:endParaRPr lang="en-US" smtClean="0"/>
          </a:p>
        </p:txBody>
      </p:sp>
      <p:sp>
        <p:nvSpPr>
          <p:cNvPr id="8" name="TextBox 7"/>
          <p:cNvSpPr txBox="1"/>
          <p:nvPr/>
        </p:nvSpPr>
        <p:spPr>
          <a:xfrm>
            <a:off x="285720" y="5286388"/>
            <a:ext cx="5638082" cy="1200329"/>
          </a:xfrm>
          <a:prstGeom prst="rect">
            <a:avLst/>
          </a:prstGeom>
          <a:noFill/>
        </p:spPr>
        <p:txBody>
          <a:bodyPr wrap="none" rtlCol="0">
            <a:spAutoFit/>
          </a:bodyPr>
          <a:lstStyle/>
          <a:p>
            <a:r>
              <a:rPr lang="en-GB" dirty="0" smtClean="0"/>
              <a:t>To convert it onto 2NF (Here B-&gt;E is offending functional dependency)</a:t>
            </a:r>
          </a:p>
          <a:p>
            <a:r>
              <a:rPr lang="en-GB" dirty="0" smtClean="0"/>
              <a:t>non candidate attributes of offending dep. (E) are moved in a separate table </a:t>
            </a:r>
          </a:p>
          <a:p>
            <a:r>
              <a:rPr lang="en-GB" dirty="0" smtClean="0"/>
              <a:t>B becomes primary key of new table and foreign key of the existing table</a:t>
            </a:r>
          </a:p>
          <a:p>
            <a:r>
              <a:rPr lang="en-GB" dirty="0" smtClean="0"/>
              <a:t>Again we need to perform @NF check on the new table</a:t>
            </a:r>
          </a:p>
        </p:txBody>
      </p:sp>
      <p:pic>
        <p:nvPicPr>
          <p:cNvPr id="29698" name="Picture 2"/>
          <p:cNvPicPr>
            <a:picLocks noChangeAspect="1" noChangeArrowheads="1"/>
          </p:cNvPicPr>
          <p:nvPr/>
        </p:nvPicPr>
        <p:blipFill>
          <a:blip r:embed="rId2"/>
          <a:srcRect/>
          <a:stretch>
            <a:fillRect/>
          </a:stretch>
        </p:blipFill>
        <p:spPr bwMode="auto">
          <a:xfrm>
            <a:off x="571472" y="0"/>
            <a:ext cx="7429552" cy="5126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9092</Words>
  <Application>Microsoft Office PowerPoint</Application>
  <PresentationFormat>On-screen Show (4:3)</PresentationFormat>
  <Paragraphs>1258</Paragraphs>
  <Slides>150</Slides>
  <Notes>31</Notes>
  <HiddenSlides>2</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150</vt:i4>
      </vt:variant>
    </vt:vector>
  </HeadingPairs>
  <TitlesOfParts>
    <vt:vector size="156" baseType="lpstr">
      <vt:lpstr>db-book</vt:lpstr>
      <vt:lpstr>Blends</vt:lpstr>
      <vt:lpstr>1_db-book</vt:lpstr>
      <vt:lpstr>2_db-book</vt:lpstr>
      <vt:lpstr>Clip</vt:lpstr>
      <vt:lpstr>Microsoft Clip Gallery</vt:lpstr>
      <vt:lpstr>Database Engineering</vt:lpstr>
      <vt:lpstr>Drawbacks of File-processing system</vt:lpstr>
      <vt:lpstr>Data Abstraction</vt:lpstr>
      <vt:lpstr>Slide 4</vt:lpstr>
      <vt:lpstr>Introduction and Database Modeling using ER Model</vt:lpstr>
      <vt:lpstr>Database Modeling using Entity -Relationship Model</vt:lpstr>
      <vt:lpstr>Entity Sets</vt:lpstr>
      <vt:lpstr>Entity Sets customer and loan</vt:lpstr>
      <vt:lpstr>Attributes</vt:lpstr>
      <vt:lpstr>Attribute Types</vt:lpstr>
      <vt:lpstr>Composite Attributes</vt:lpstr>
      <vt:lpstr>Relationship</vt:lpstr>
      <vt:lpstr>Relationship Sets</vt:lpstr>
      <vt:lpstr>Mapping Cardinalities</vt:lpstr>
      <vt:lpstr>Mapping Cardinalities affect ER Design</vt:lpstr>
      <vt:lpstr>E-R Diagrams</vt:lpstr>
      <vt:lpstr>Alternative Notation for Cardinality Limits</vt:lpstr>
      <vt:lpstr>Keys</vt:lpstr>
      <vt:lpstr>Extended E-R Features</vt:lpstr>
      <vt:lpstr>Specialization</vt:lpstr>
      <vt:lpstr>Specialization Example</vt:lpstr>
      <vt:lpstr>Generalization</vt:lpstr>
      <vt:lpstr>Summary of Symbols Used in E-R Notation</vt:lpstr>
      <vt:lpstr>Summary of Symbols (Cont.)</vt:lpstr>
      <vt:lpstr>Database design for Banking Enterprise</vt:lpstr>
      <vt:lpstr>Database design for Banking Enterprise</vt:lpstr>
      <vt:lpstr>Database design for Banking Enterprise</vt:lpstr>
      <vt:lpstr>Database design for Banking Enterprise</vt:lpstr>
      <vt:lpstr>E-R Diagram for a Banking Enterprise</vt:lpstr>
      <vt:lpstr>Schema Diagram for the Banking Enterprise</vt:lpstr>
      <vt:lpstr>Data Modeling and SQL</vt:lpstr>
      <vt:lpstr>Example of a Relation</vt:lpstr>
      <vt:lpstr>Relations are Unordered</vt:lpstr>
      <vt:lpstr>Structured Query Language (SQL)</vt:lpstr>
      <vt:lpstr>SQL</vt:lpstr>
      <vt:lpstr>Schema Used in Examples</vt:lpstr>
      <vt:lpstr>Basic Structure </vt:lpstr>
      <vt:lpstr>The select Clause</vt:lpstr>
      <vt:lpstr>The select Clause (Cont.)</vt:lpstr>
      <vt:lpstr>The select Clause (Cont.)</vt:lpstr>
      <vt:lpstr>The where Clause</vt:lpstr>
      <vt:lpstr>The where Clause (Cont.)</vt:lpstr>
      <vt:lpstr>The from Clause</vt:lpstr>
      <vt:lpstr>The Rename Operation</vt:lpstr>
      <vt:lpstr>Tuple Variables</vt:lpstr>
      <vt:lpstr>Tuple Variables</vt:lpstr>
      <vt:lpstr>String Operations</vt:lpstr>
      <vt:lpstr>String Operations</vt:lpstr>
      <vt:lpstr>Ordering the Display of Tuples</vt:lpstr>
      <vt:lpstr>Set Operations</vt:lpstr>
      <vt:lpstr>Aggregate Functions</vt:lpstr>
      <vt:lpstr>Aggregate Functions (Cont.)</vt:lpstr>
      <vt:lpstr>Aggregate Functions – Group By</vt:lpstr>
      <vt:lpstr>Aggregate Functions – Having Clause</vt:lpstr>
      <vt:lpstr>Use of     Having and Where</vt:lpstr>
      <vt:lpstr>Null Values</vt:lpstr>
      <vt:lpstr>Nested Subqueries</vt:lpstr>
      <vt:lpstr>Set Membership - Example Query</vt:lpstr>
      <vt:lpstr>Set Membership - Example Query</vt:lpstr>
      <vt:lpstr>Set Membership - Example Query</vt:lpstr>
      <vt:lpstr>Set Comparison – Example Query</vt:lpstr>
      <vt:lpstr>Set Comparison - Example Query</vt:lpstr>
      <vt:lpstr>Example Query</vt:lpstr>
      <vt:lpstr>Example Query</vt:lpstr>
      <vt:lpstr>Test for Absence of Duplicate Tuples</vt:lpstr>
      <vt:lpstr>Example Query</vt:lpstr>
      <vt:lpstr>Modification of the Database – Deletion</vt:lpstr>
      <vt:lpstr>Modification of the Database – Deletion</vt:lpstr>
      <vt:lpstr>Modification of the Database – Insertion</vt:lpstr>
      <vt:lpstr>Modification of the Database – Updates</vt:lpstr>
      <vt:lpstr>Joined Relations</vt:lpstr>
      <vt:lpstr>Joined Relations – Datasets for Examples</vt:lpstr>
      <vt:lpstr>Joined Relations – Examples </vt:lpstr>
      <vt:lpstr>Joined Relations – Examples </vt:lpstr>
      <vt:lpstr>Natural Join</vt:lpstr>
      <vt:lpstr>Joined Relations – Examples</vt:lpstr>
      <vt:lpstr>Joined Relations – Examples</vt:lpstr>
      <vt:lpstr>Joined Relations – Examples</vt:lpstr>
      <vt:lpstr>Data Definition Language (DDL)</vt:lpstr>
      <vt:lpstr>Domain Types in SQL</vt:lpstr>
      <vt:lpstr>Create Table Construct</vt:lpstr>
      <vt:lpstr>Integrity Constraints in Create Table</vt:lpstr>
      <vt:lpstr>Database Design</vt:lpstr>
      <vt:lpstr>Database Design</vt:lpstr>
      <vt:lpstr>Relational Database Design</vt:lpstr>
      <vt:lpstr>Semantics of the attributes</vt:lpstr>
      <vt:lpstr>Reducing the NULL values in the tuples</vt:lpstr>
      <vt:lpstr>Example</vt:lpstr>
      <vt:lpstr>Relational Database Design</vt:lpstr>
      <vt:lpstr>Slide 90</vt:lpstr>
      <vt:lpstr>Slide 91</vt:lpstr>
      <vt:lpstr>Slide 92</vt:lpstr>
      <vt:lpstr>Slide 93</vt:lpstr>
      <vt:lpstr>Closure of Functional Dependencies (Cont.)</vt:lpstr>
      <vt:lpstr>Example</vt:lpstr>
      <vt:lpstr>Exercise</vt:lpstr>
      <vt:lpstr>Example of Attribute Set Closure</vt:lpstr>
      <vt:lpstr>Slide 98</vt:lpstr>
      <vt:lpstr>Slide 99</vt:lpstr>
      <vt:lpstr>Slide 100</vt:lpstr>
      <vt:lpstr>Slide 101</vt:lpstr>
      <vt:lpstr>Slide 102</vt:lpstr>
      <vt:lpstr>Slide 103</vt:lpstr>
      <vt:lpstr>DB design steps</vt:lpstr>
      <vt:lpstr>ER to Relational steps</vt:lpstr>
      <vt:lpstr>ER to Relational steps</vt:lpstr>
      <vt:lpstr>Data Storage and Indexing</vt:lpstr>
      <vt:lpstr>Indexing - Basic Concepts</vt:lpstr>
      <vt:lpstr>Ordered Indices</vt:lpstr>
      <vt:lpstr>Ordered Indices</vt:lpstr>
      <vt:lpstr>Dense Index Files</vt:lpstr>
      <vt:lpstr>Sparse Index Files</vt:lpstr>
      <vt:lpstr>Example of Sparse Index Files</vt:lpstr>
      <vt:lpstr>Multilevel Index</vt:lpstr>
      <vt:lpstr>Multilevel Index</vt:lpstr>
      <vt:lpstr>Multilevel Index (Cont.)</vt:lpstr>
      <vt:lpstr>Index Update:  Insertion</vt:lpstr>
      <vt:lpstr>Index Update:  Deletion</vt:lpstr>
      <vt:lpstr>Index Update:  Deletion</vt:lpstr>
      <vt:lpstr>Secondary Indices</vt:lpstr>
      <vt:lpstr>Primary and Secondary Indices</vt:lpstr>
      <vt:lpstr>B+-Tree Index Files</vt:lpstr>
      <vt:lpstr>B+-Tree Node Structure</vt:lpstr>
      <vt:lpstr>Leaf Nodes in B+-Trees</vt:lpstr>
      <vt:lpstr>Queries on B+-Trees : Example</vt:lpstr>
      <vt:lpstr>Updates on B+-Trees:  Insertion</vt:lpstr>
      <vt:lpstr>Updates on B+-Trees:  Insertion (Cont.)</vt:lpstr>
      <vt:lpstr>Updates on B+-Trees:  Insertion </vt:lpstr>
      <vt:lpstr>Exercise - 1</vt:lpstr>
      <vt:lpstr>Solution</vt:lpstr>
      <vt:lpstr>Examples of B+-Tree Deletion</vt:lpstr>
      <vt:lpstr>Static Hashing</vt:lpstr>
      <vt:lpstr>Example of Hash File Organization (Cont.)</vt:lpstr>
      <vt:lpstr>Example of Hash File Organization </vt:lpstr>
      <vt:lpstr>Hash Functions</vt:lpstr>
      <vt:lpstr>Example of Hash Index</vt:lpstr>
      <vt:lpstr>Deficiencies of Static Hashing</vt:lpstr>
      <vt:lpstr>Dynamic Hashing</vt:lpstr>
      <vt:lpstr>General Extendable Hash Structure </vt:lpstr>
      <vt:lpstr>Use of Extendable Hash Structure</vt:lpstr>
      <vt:lpstr>Updates in Extendable Hash Structure </vt:lpstr>
      <vt:lpstr>Use of Extendable Hash Structure:  Example </vt:lpstr>
      <vt:lpstr>Sample Account file</vt:lpstr>
      <vt:lpstr>Example (Cont.)</vt:lpstr>
      <vt:lpstr>Example (Cont.)</vt:lpstr>
      <vt:lpstr>Example (Cont.)</vt:lpstr>
      <vt:lpstr>Example (Cont.)</vt:lpstr>
      <vt:lpstr>Extendable Hashing vs. Other Schemes</vt:lpstr>
      <vt:lpstr>Comparison of Ordered Indexing and Hashing</vt:lpstr>
      <vt:lpstr>Index Definition in SQL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Ashish s</dc:creator>
  <cp:lastModifiedBy>Ashish s</cp:lastModifiedBy>
  <cp:revision>101</cp:revision>
  <dcterms:created xsi:type="dcterms:W3CDTF">2020-10-19T13:39:44Z</dcterms:created>
  <dcterms:modified xsi:type="dcterms:W3CDTF">2020-10-21T07:33:40Z</dcterms:modified>
</cp:coreProperties>
</file>