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382" r:id="rId2"/>
    <p:sldId id="383" r:id="rId3"/>
    <p:sldId id="385" r:id="rId4"/>
    <p:sldId id="386" r:id="rId5"/>
    <p:sldId id="387" r:id="rId6"/>
    <p:sldId id="384" r:id="rId7"/>
    <p:sldId id="388" r:id="rId8"/>
    <p:sldId id="389" r:id="rId9"/>
    <p:sldId id="390" r:id="rId10"/>
    <p:sldId id="391" r:id="rId11"/>
    <p:sldId id="392" r:id="rId12"/>
    <p:sldId id="393" r:id="rId13"/>
    <p:sldId id="395" r:id="rId14"/>
    <p:sldId id="396" r:id="rId15"/>
    <p:sldId id="398" r:id="rId16"/>
    <p:sldId id="399" r:id="rId17"/>
    <p:sldId id="402" r:id="rId18"/>
    <p:sldId id="403" r:id="rId19"/>
    <p:sldId id="404" r:id="rId20"/>
    <p:sldId id="406"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26" r:id="rId41"/>
    <p:sldId id="427" r:id="rId42"/>
    <p:sldId id="429" r:id="rId43"/>
    <p:sldId id="428" r:id="rId44"/>
    <p:sldId id="431" r:id="rId45"/>
    <p:sldId id="432" r:id="rId46"/>
    <p:sldId id="430" r:id="rId47"/>
    <p:sldId id="433" r:id="rId48"/>
    <p:sldId id="434" r:id="rId49"/>
    <p:sldId id="435" r:id="rId50"/>
    <p:sldId id="436" r:id="rId51"/>
    <p:sldId id="437" r:id="rId52"/>
    <p:sldId id="438" r:id="rId53"/>
    <p:sldId id="439" r:id="rId54"/>
    <p:sldId id="440" r:id="rId55"/>
    <p:sldId id="441" r:id="rId56"/>
    <p:sldId id="442" r:id="rId57"/>
    <p:sldId id="443" r:id="rId58"/>
    <p:sldId id="444" r:id="rId59"/>
    <p:sldId id="445" r:id="rId60"/>
    <p:sldId id="446" r:id="rId61"/>
    <p:sldId id="447" r:id="rId62"/>
    <p:sldId id="448" r:id="rId63"/>
    <p:sldId id="449" r:id="rId64"/>
    <p:sldId id="450" r:id="rId65"/>
    <p:sldId id="451" r:id="rId66"/>
    <p:sldId id="452" r:id="rId67"/>
    <p:sldId id="453" r:id="rId68"/>
    <p:sldId id="45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5448" autoAdjust="0"/>
  </p:normalViewPr>
  <p:slideViewPr>
    <p:cSldViewPr>
      <p:cViewPr varScale="1">
        <p:scale>
          <a:sx n="54" d="100"/>
          <a:sy n="54" d="100"/>
        </p:scale>
        <p:origin x="-183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F7EF5F-93A5-435C-8B01-461D9ABE2561}" type="datetimeFigureOut">
              <a:rPr lang="en-US" smtClean="0"/>
              <a:pPr/>
              <a:t>11/24/2020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8C21-A7C4-4DFA-AC30-778C90F1631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p:spPr>
        <p:txBody>
          <a:bodyPr/>
          <a:lstStyle/>
          <a:p>
            <a:r>
              <a:rPr lang="en-US" smtClean="0">
                <a:latin typeface="Arial" pitchFamily="34" charset="0"/>
              </a:rPr>
              <a:t>Analysis of algorithms is a major task in computer science.</a:t>
            </a:r>
          </a:p>
          <a:p>
            <a:r>
              <a:rPr lang="en-US" smtClean="0">
                <a:latin typeface="Arial" pitchFamily="34" charset="0"/>
              </a:rPr>
              <a:t>In order to compare algorithms, we must have some criteria to measure the efficiency of our algorithms.</a:t>
            </a:r>
          </a:p>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p:spPr>
        <p:txBody>
          <a:bodyPr/>
          <a:lstStyle/>
          <a:p>
            <a:r>
              <a:rPr lang="en-US" smtClean="0">
                <a:latin typeface="Arial" pitchFamily="34" charset="0"/>
              </a:rPr>
              <a:t>Analysis of algorithms is a major task in computer science.</a:t>
            </a:r>
          </a:p>
          <a:p>
            <a:r>
              <a:rPr lang="en-US" smtClean="0">
                <a:latin typeface="Arial" pitchFamily="34" charset="0"/>
              </a:rPr>
              <a:t>In order to compare algorithms, we must have some criteria to measure the efficiency of our algorithms.</a:t>
            </a:r>
          </a:p>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p:spPr>
        <p:txBody>
          <a:bodyPr/>
          <a:lstStyle/>
          <a:p>
            <a:r>
              <a:rPr lang="en-US" smtClean="0">
                <a:latin typeface="Arial" pitchFamily="34" charset="0"/>
              </a:rPr>
              <a:t>Average case</a:t>
            </a:r>
          </a:p>
          <a:p>
            <a:r>
              <a:rPr lang="en-US" smtClean="0">
                <a:latin typeface="Arial" pitchFamily="34" charset="0"/>
              </a:rPr>
              <a:t>Here we assume that ITEM does appear in DATA, and that is equally likely to occur at any position in this array. Accordingly, the number of comparisons can be any of the numbers 1,2,3,…,n and each number occurs with probability p=1/n, then</a:t>
            </a:r>
          </a:p>
          <a:p>
            <a:r>
              <a:rPr lang="en-US" smtClean="0">
                <a:latin typeface="Arial" pitchFamily="34" charset="0"/>
              </a:rPr>
              <a:t>C(n) = 1*1/n + 2* 1/n + … + n*1/n</a:t>
            </a:r>
          </a:p>
          <a:p>
            <a:r>
              <a:rPr lang="en-US" smtClean="0">
                <a:latin typeface="Arial" pitchFamily="34" charset="0"/>
              </a:rPr>
              <a:t>= (1+2+…+n) * 1/n</a:t>
            </a:r>
          </a:p>
          <a:p>
            <a:r>
              <a:rPr lang="en-US" smtClean="0">
                <a:latin typeface="Arial" pitchFamily="34" charset="0"/>
              </a:rPr>
              <a:t>=(n(n+1)/2 )* 1/n</a:t>
            </a:r>
          </a:p>
          <a:p>
            <a:r>
              <a:rPr lang="en-US" smtClean="0">
                <a:latin typeface="Arial" pitchFamily="34" charset="0"/>
              </a:rPr>
              <a:t>=(n+1)/2</a:t>
            </a:r>
          </a:p>
          <a:p>
            <a:endParaRPr lang="en-US" smtClean="0">
              <a:latin typeface="Arial" pitchFamily="34" charset="0"/>
            </a:endParaRPr>
          </a:p>
        </p:txBody>
      </p:sp>
      <p:sp>
        <p:nvSpPr>
          <p:cNvPr id="159748" name="Slide Number Placeholder 3"/>
          <p:cNvSpPr>
            <a:spLocks noGrp="1"/>
          </p:cNvSpPr>
          <p:nvPr>
            <p:ph type="sldNum" sz="quarter" idx="5"/>
          </p:nvPr>
        </p:nvSpPr>
        <p:spPr>
          <a:noFill/>
        </p:spPr>
        <p:txBody>
          <a:bodyPr/>
          <a:lstStyle/>
          <a:p>
            <a:fld id="{0B654FA1-1EBC-43ED-BFC9-0383175260F1}" type="slidenum">
              <a:rPr lang="en-GB" smtClean="0"/>
              <a:pPr/>
              <a:t>9</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r>
              <a:rPr lang="en-US" smtClean="0">
                <a:latin typeface="Arial" pitchFamily="34" charset="0"/>
              </a:rPr>
              <a:t>Consider binary searches whenever the list contains more than 16 elements. </a:t>
            </a:r>
          </a:p>
        </p:txBody>
      </p:sp>
      <p:sp>
        <p:nvSpPr>
          <p:cNvPr id="160772" name="Slide Number Placeholder 3"/>
          <p:cNvSpPr>
            <a:spLocks noGrp="1"/>
          </p:cNvSpPr>
          <p:nvPr>
            <p:ph type="sldNum" sz="quarter" idx="5"/>
          </p:nvPr>
        </p:nvSpPr>
        <p:spPr>
          <a:noFill/>
        </p:spPr>
        <p:txBody>
          <a:bodyPr/>
          <a:lstStyle/>
          <a:p>
            <a:fld id="{B03CC47F-E3CF-40F4-8C2C-1681CF47614C}" type="slidenum">
              <a:rPr lang="en-GB" smtClean="0"/>
              <a:pPr/>
              <a:t>10</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p:spPr>
        <p:txBody>
          <a:bodyPr/>
          <a:lstStyle/>
          <a:p>
            <a:r>
              <a:rPr lang="en-US" dirty="0" smtClean="0">
                <a:latin typeface="Arial" pitchFamily="34" charset="0"/>
              </a:rPr>
              <a:t>Fibonacci search has an advantage over binary search in slightly reducing the average time needed to access a storage location.</a:t>
            </a:r>
          </a:p>
          <a:p>
            <a:r>
              <a:rPr lang="en-US" dirty="0" smtClean="0">
                <a:latin typeface="Arial" pitchFamily="34" charset="0"/>
              </a:rPr>
              <a:t>The typical example of non-uniform access storage is that of a magnetic tape, where the time to access a particular element is proportional to its distance from the element currently under the tape's head. Note, however, that large arrays not fitting in cache or even in RAM can also be considered as non-uniform access examples. Fibonacci search has a complexity of </a:t>
            </a:r>
            <a:r>
              <a:rPr lang="en-US" i="1" dirty="0" smtClean="0">
                <a:latin typeface="Arial" pitchFamily="34" charset="0"/>
              </a:rPr>
              <a:t>O </a:t>
            </a:r>
            <a:r>
              <a:rPr lang="en-US" dirty="0" smtClean="0">
                <a:latin typeface="Arial" pitchFamily="34" charset="0"/>
              </a:rPr>
              <a:t>(log(</a:t>
            </a:r>
            <a:r>
              <a:rPr lang="en-US" i="1" dirty="0" smtClean="0">
                <a:latin typeface="Arial" pitchFamily="34" charset="0"/>
              </a:rPr>
              <a:t>n</a:t>
            </a:r>
            <a:r>
              <a:rPr lang="en-US" dirty="0" smtClean="0">
                <a:latin typeface="Arial" pitchFamily="34" charset="0"/>
              </a:rPr>
              <a:t>)) (see Big O notation).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p:spPr>
        <p:txBody>
          <a:bodyPr/>
          <a:lstStyle/>
          <a:p>
            <a:r>
              <a:rPr lang="en-US" smtClean="0">
                <a:latin typeface="Arial" pitchFamily="34" charset="0"/>
              </a:rPr>
              <a:t>The outer loop executes n-1 times.</a:t>
            </a:r>
          </a:p>
          <a:p>
            <a:r>
              <a:rPr lang="en-US" smtClean="0">
                <a:latin typeface="Arial" pitchFamily="34" charset="0"/>
              </a:rPr>
              <a:t>For each outer loop the inner loop executes from 0 to current times, depending on the relationship between the temp key and walker key.</a:t>
            </a:r>
          </a:p>
          <a:p>
            <a:r>
              <a:rPr lang="en-US" smtClean="0">
                <a:latin typeface="Arial" pitchFamily="34" charset="0"/>
              </a:rPr>
              <a:t>On the average, we expect the inner loop to process through the data in half of the sorted list. Because the inner loop depends on the setting for current, which is controlled by the outer loop, we have a dependent quadratic loop, which is mathematically stated as </a:t>
            </a:r>
          </a:p>
          <a:p>
            <a:r>
              <a:rPr lang="en-US" smtClean="0">
                <a:latin typeface="Arial" pitchFamily="34" charset="0"/>
              </a:rPr>
              <a:t>F(n) = n ((n+1)/2) </a:t>
            </a:r>
            <a:r>
              <a:rPr lang="en-US" smtClean="0">
                <a:latin typeface="Arial" pitchFamily="34" charset="0"/>
                <a:sym typeface="Wingdings" pitchFamily="2" charset="2"/>
              </a:rPr>
              <a:t> O(n2)</a:t>
            </a:r>
            <a:endParaRPr lang="en-US" smtClean="0">
              <a:latin typeface="Arial" pitchFamily="34" charset="0"/>
            </a:endParaRPr>
          </a:p>
        </p:txBody>
      </p:sp>
      <p:sp>
        <p:nvSpPr>
          <p:cNvPr id="163844" name="Slide Number Placeholder 3"/>
          <p:cNvSpPr>
            <a:spLocks noGrp="1"/>
          </p:cNvSpPr>
          <p:nvPr>
            <p:ph type="sldNum" sz="quarter" idx="5"/>
          </p:nvPr>
        </p:nvSpPr>
        <p:spPr>
          <a:noFill/>
        </p:spPr>
        <p:txBody>
          <a:bodyPr/>
          <a:lstStyle/>
          <a:p>
            <a:fld id="{108D1A3E-8A74-4E2F-9D47-A1F8D8ADED09}" type="slidenum">
              <a:rPr lang="en-GB" smtClean="0"/>
              <a:pPr/>
              <a:t>19</a:t>
            </a:fld>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p:spPr>
        <p:txBody>
          <a:bodyPr/>
          <a:lstStyle/>
          <a:p>
            <a:r>
              <a:rPr lang="en-US" smtClean="0">
                <a:latin typeface="Arial" pitchFamily="34" charset="0"/>
              </a:rPr>
              <a:t>No increment size is best for all situations. </a:t>
            </a:r>
          </a:p>
          <a:p>
            <a:r>
              <a:rPr lang="en-US" smtClean="0">
                <a:latin typeface="Arial" pitchFamily="34" charset="0"/>
              </a:rPr>
              <a:t>Important consideration in sort: to complete sort with minimum number of passes. Here minimum number of increments and to minimize the number of elements that appear in more than one segments.</a:t>
            </a:r>
          </a:p>
          <a:p>
            <a:r>
              <a:rPr lang="en-US" smtClean="0">
                <a:latin typeface="Arial" pitchFamily="34" charset="0"/>
              </a:rPr>
              <a:t>Solution 1: use prime numbers as increments. But dynamic calculation of prime numbers is relatively slow.</a:t>
            </a:r>
          </a:p>
          <a:p>
            <a:r>
              <a:rPr lang="en-US" smtClean="0">
                <a:latin typeface="Arial" pitchFamily="34" charset="0"/>
              </a:rPr>
              <a:t>Solution 2: setting the increment to half the list size and dividing by 2 on each pass.</a:t>
            </a:r>
          </a:p>
          <a:p>
            <a:r>
              <a:rPr lang="en-US" smtClean="0">
                <a:latin typeface="Arial" pitchFamily="34" charset="0"/>
              </a:rPr>
              <a:t>According to Knuth, we should not start with k &gt; one third of the list size.</a:t>
            </a:r>
          </a:p>
          <a:p>
            <a:r>
              <a:rPr lang="en-US" smtClean="0">
                <a:latin typeface="Arial" pitchFamily="34" charset="0"/>
              </a:rPr>
              <a:t>Solution 3: increments be the power of 2 minus 1 or a fibonacci series. </a:t>
            </a:r>
            <a:r>
              <a:rPr lang="en-US" smtClean="0">
                <a:latin typeface="Arial" pitchFamily="34" charset="0"/>
                <a:sym typeface="Wingdings" pitchFamily="2" charset="2"/>
              </a:rPr>
              <a:t> slightly more efficient but complex.</a:t>
            </a:r>
          </a:p>
          <a:p>
            <a:r>
              <a:rPr lang="en-US" smtClean="0">
                <a:latin typeface="Arial" pitchFamily="34" charset="0"/>
                <a:sym typeface="Wingdings" pitchFamily="2" charset="2"/>
              </a:rPr>
              <a:t>Solution 4: division-by-2 approach with variation. Add 1 if increment is even  reduce number of elements that appear in more than one segments. </a:t>
            </a:r>
            <a:endParaRPr lang="en-US" smtClean="0">
              <a:latin typeface="Arial" pitchFamily="34" charset="0"/>
            </a:endParaRPr>
          </a:p>
        </p:txBody>
      </p:sp>
      <p:sp>
        <p:nvSpPr>
          <p:cNvPr id="164868" name="Slide Number Placeholder 3"/>
          <p:cNvSpPr>
            <a:spLocks noGrp="1"/>
          </p:cNvSpPr>
          <p:nvPr>
            <p:ph type="sldNum" sz="quarter" idx="5"/>
          </p:nvPr>
        </p:nvSpPr>
        <p:spPr>
          <a:noFill/>
        </p:spPr>
        <p:txBody>
          <a:bodyPr/>
          <a:lstStyle/>
          <a:p>
            <a:fld id="{D1373929-9F91-4BF6-94BD-A7443E25095F}" type="slidenum">
              <a:rPr lang="en-GB" smtClean="0"/>
              <a:pPr/>
              <a:t>24</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p:spPr>
        <p:txBody>
          <a:bodyPr/>
          <a:lstStyle/>
          <a:p>
            <a:r>
              <a:rPr lang="en-US" smtClean="0">
                <a:latin typeface="Arial" pitchFamily="34" charset="0"/>
              </a:rPr>
              <a:t>Earlier search techniques require several tests before we can find the data. </a:t>
            </a:r>
          </a:p>
        </p:txBody>
      </p:sp>
      <p:sp>
        <p:nvSpPr>
          <p:cNvPr id="165892" name="Slide Number Placeholder 3"/>
          <p:cNvSpPr>
            <a:spLocks noGrp="1"/>
          </p:cNvSpPr>
          <p:nvPr>
            <p:ph type="sldNum" sz="quarter" idx="5"/>
          </p:nvPr>
        </p:nvSpPr>
        <p:spPr>
          <a:noFill/>
        </p:spPr>
        <p:txBody>
          <a:bodyPr/>
          <a:lstStyle/>
          <a:p>
            <a:fld id="{7A0E2C33-48CF-4CDD-B874-F549FA6F704C}" type="slidenum">
              <a:rPr lang="en-GB" smtClean="0"/>
              <a:pPr/>
              <a:t>49</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p:spPr>
        <p:txBody>
          <a:bodyPr/>
          <a:lstStyle/>
          <a:p>
            <a:r>
              <a:rPr lang="en-US" smtClean="0">
                <a:latin typeface="Arial" pitchFamily="34" charset="0"/>
              </a:rPr>
              <a:t>With the exception of the direct and subtraction methods, none of the methods used for hashing is one-to-one mapping. Thus when we hash a new key to an address, we may create a collision. </a:t>
            </a:r>
          </a:p>
          <a:p>
            <a:r>
              <a:rPr lang="en-US" smtClean="0">
                <a:latin typeface="Arial" pitchFamily="34" charset="0"/>
              </a:rPr>
              <a:t>The methods for handling collisions are independent of the hashing algorithms. That is, each hashing method can be used with each of the collision resolution methods. </a:t>
            </a:r>
          </a:p>
        </p:txBody>
      </p:sp>
      <p:sp>
        <p:nvSpPr>
          <p:cNvPr id="166916" name="Slide Number Placeholder 3"/>
          <p:cNvSpPr>
            <a:spLocks noGrp="1"/>
          </p:cNvSpPr>
          <p:nvPr>
            <p:ph type="sldNum" sz="quarter" idx="5"/>
          </p:nvPr>
        </p:nvSpPr>
        <p:spPr>
          <a:noFill/>
        </p:spPr>
        <p:txBody>
          <a:bodyPr/>
          <a:lstStyle/>
          <a:p>
            <a:fld id="{B5AB515B-42C8-427C-A486-2DF3D4280E35}" type="slidenum">
              <a:rPr lang="en-GB" smtClean="0"/>
              <a:pPr/>
              <a:t>63</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081213"/>
            <a:ext cx="9009063" cy="1052512"/>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latin typeface="Tahoma" pitchFamily="34"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latin typeface="Tahoma"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latin typeface="Tahoma"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sp>
        <p:nvSpPr>
          <p:cNvPr id="301068" name="Rectangle 12"/>
          <p:cNvSpPr>
            <a:spLocks noGrp="1" noChangeArrowheads="1"/>
          </p:cNvSpPr>
          <p:nvPr>
            <p:ph type="ctrTitle"/>
          </p:nvPr>
        </p:nvSpPr>
        <p:spPr>
          <a:xfrm>
            <a:off x="990600" y="1471613"/>
            <a:ext cx="7772400" cy="1143000"/>
          </a:xfrm>
        </p:spPr>
        <p:txBody>
          <a:bodyPr/>
          <a:lstStyle>
            <a:lvl1pPr>
              <a:defRPr/>
            </a:lvl1pPr>
          </a:lstStyle>
          <a:p>
            <a:r>
              <a:rPr lang="en-US"/>
              <a:t>Click to edit Master title style</a:t>
            </a:r>
          </a:p>
        </p:txBody>
      </p:sp>
      <p:sp>
        <p:nvSpPr>
          <p:cNvPr id="301069" name="Rectangle 13"/>
          <p:cNvSpPr>
            <a:spLocks noGrp="1" noChangeArrowheads="1"/>
          </p:cNvSpPr>
          <p:nvPr>
            <p:ph type="subTitle" idx="1"/>
          </p:nvPr>
        </p:nvSpPr>
        <p:spPr>
          <a:xfrm>
            <a:off x="1371600" y="3429000"/>
            <a:ext cx="6400800" cy="2209800"/>
          </a:xfrm>
        </p:spPr>
        <p:txBody>
          <a:bodyPr/>
          <a:lstStyle>
            <a:lvl1pPr marL="0" indent="0" algn="ctr">
              <a:buFont typeface="Wingdings" pitchFamily="2" charset="2"/>
              <a:buNone/>
              <a:defRPr sz="2800"/>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r>
              <a:rPr lang="en-US"/>
              <a:t>October 18, 2001</a:t>
            </a: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CHOROC</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D0509C9-6E14-4C9A-8A99-58361FC011E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C33F02DD-0158-4353-9138-FFE41465C7F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938" y="101600"/>
            <a:ext cx="2089150" cy="6030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6900" y="101600"/>
            <a:ext cx="6116638" cy="6030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75651B0C-F6C9-45AC-B54D-CA4E20BFEA7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6900" y="1638300"/>
            <a:ext cx="4102100"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1400" y="1638300"/>
            <a:ext cx="4103688"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BDC7CBBD-521D-4E3C-83C8-83289639D30E}"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6900" y="1638300"/>
            <a:ext cx="4102100"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51400" y="1638300"/>
            <a:ext cx="4103688" cy="2170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51400" y="3960813"/>
            <a:ext cx="4103688"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8" name="Rectangle 13"/>
          <p:cNvSpPr>
            <a:spLocks noGrp="1" noChangeArrowheads="1"/>
          </p:cNvSpPr>
          <p:nvPr>
            <p:ph type="sldNum" sz="quarter" idx="12"/>
          </p:nvPr>
        </p:nvSpPr>
        <p:spPr>
          <a:ln/>
        </p:spPr>
        <p:txBody>
          <a:bodyPr/>
          <a:lstStyle>
            <a:lvl1pPr>
              <a:defRPr/>
            </a:lvl1pPr>
          </a:lstStyle>
          <a:p>
            <a:pPr>
              <a:defRPr/>
            </a:pPr>
            <a:fld id="{AE5F6C88-CA4F-4B8B-B8DC-45F7D5CF56B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596900" y="1638300"/>
            <a:ext cx="8358188" cy="44942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60A60277-CF85-4E64-8BE2-A55457454FD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96900" y="1638300"/>
            <a:ext cx="8358188" cy="44942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B943FA3-D81E-44D6-837C-B57B75581F7E}"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FBDE6185-490A-4E66-83CA-92D9BDB131A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61F48C6-B3C6-4A5E-AE76-5C663E55A72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270A91F-3C4C-45B6-B62F-E8974CA48FF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6900" y="1638300"/>
            <a:ext cx="4102100"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1400" y="1638300"/>
            <a:ext cx="4103688"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C0AF71A4-A62D-4F93-B3F9-1EE4224BB31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9" name="Rectangle 13"/>
          <p:cNvSpPr>
            <a:spLocks noGrp="1" noChangeArrowheads="1"/>
          </p:cNvSpPr>
          <p:nvPr>
            <p:ph type="sldNum" sz="quarter" idx="12"/>
          </p:nvPr>
        </p:nvSpPr>
        <p:spPr>
          <a:ln/>
        </p:spPr>
        <p:txBody>
          <a:bodyPr/>
          <a:lstStyle>
            <a:lvl1pPr>
              <a:defRPr/>
            </a:lvl1pPr>
          </a:lstStyle>
          <a:p>
            <a:pPr>
              <a:defRPr/>
            </a:pPr>
            <a:fld id="{FD174AA4-7C9D-46D0-A050-87CAC632B5D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5" name="Rectangle 13"/>
          <p:cNvSpPr>
            <a:spLocks noGrp="1" noChangeArrowheads="1"/>
          </p:cNvSpPr>
          <p:nvPr>
            <p:ph type="sldNum" sz="quarter" idx="12"/>
          </p:nvPr>
        </p:nvSpPr>
        <p:spPr>
          <a:ln/>
        </p:spPr>
        <p:txBody>
          <a:bodyPr/>
          <a:lstStyle>
            <a:lvl1pPr>
              <a:defRPr/>
            </a:lvl1pPr>
          </a:lstStyle>
          <a:p>
            <a:pPr>
              <a:defRPr/>
            </a:pPr>
            <a:fld id="{DA871E44-FEA7-4976-9305-7B788AF2781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4" name="Rectangle 13"/>
          <p:cNvSpPr>
            <a:spLocks noGrp="1" noChangeArrowheads="1"/>
          </p:cNvSpPr>
          <p:nvPr>
            <p:ph type="sldNum" sz="quarter" idx="12"/>
          </p:nvPr>
        </p:nvSpPr>
        <p:spPr>
          <a:ln/>
        </p:spPr>
        <p:txBody>
          <a:bodyPr/>
          <a:lstStyle>
            <a:lvl1pPr>
              <a:defRPr/>
            </a:lvl1pPr>
          </a:lstStyle>
          <a:p>
            <a:pPr>
              <a:defRPr/>
            </a:pPr>
            <a:fld id="{9195DD6A-28C5-4DC3-AA60-A0BE250C1C5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1B92633C-AFE4-42D1-9328-24C0A82CC6B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839A444F-A5BA-4141-AA11-643E5ECB4AA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ChangeArrowheads="1"/>
          </p:cNvSpPr>
          <p:nvPr/>
        </p:nvSpPr>
        <p:spPr bwMode="ltGray">
          <a:xfrm>
            <a:off x="417513" y="582613"/>
            <a:ext cx="438150" cy="474662"/>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5" name="Rectangle 3"/>
          <p:cNvSpPr>
            <a:spLocks noChangeArrowheads="1"/>
          </p:cNvSpPr>
          <p:nvPr/>
        </p:nvSpPr>
        <p:spPr bwMode="ltGray">
          <a:xfrm>
            <a:off x="800100" y="5826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6" name="Rectangle 4"/>
          <p:cNvSpPr>
            <a:spLocks noChangeArrowheads="1"/>
          </p:cNvSpPr>
          <p:nvPr/>
        </p:nvSpPr>
        <p:spPr bwMode="ltGray">
          <a:xfrm>
            <a:off x="541338" y="1004888"/>
            <a:ext cx="422275" cy="474662"/>
          </a:xfrm>
          <a:prstGeom prst="rect">
            <a:avLst/>
          </a:prstGeom>
          <a:solidFill>
            <a:schemeClr val="folHlink"/>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7" name="Rectangle 5"/>
          <p:cNvSpPr>
            <a:spLocks noChangeArrowheads="1"/>
          </p:cNvSpPr>
          <p:nvPr/>
        </p:nvSpPr>
        <p:spPr bwMode="ltGray">
          <a:xfrm>
            <a:off x="911225" y="10048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8" name="Rectangle 6"/>
          <p:cNvSpPr>
            <a:spLocks noChangeArrowheads="1"/>
          </p:cNvSpPr>
          <p:nvPr/>
        </p:nvSpPr>
        <p:spPr bwMode="ltGray">
          <a:xfrm>
            <a:off x="127000" y="9318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9" name="Rectangle 7"/>
          <p:cNvSpPr>
            <a:spLocks noChangeArrowheads="1"/>
          </p:cNvSpPr>
          <p:nvPr/>
        </p:nvSpPr>
        <p:spPr bwMode="gray">
          <a:xfrm>
            <a:off x="762000" y="474663"/>
            <a:ext cx="31750" cy="1052512"/>
          </a:xfrm>
          <a:prstGeom prst="rect">
            <a:avLst/>
          </a:prstGeom>
          <a:solidFill>
            <a:schemeClr val="bg2"/>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40" name="Rectangle 8"/>
          <p:cNvSpPr>
            <a:spLocks noChangeArrowheads="1"/>
          </p:cNvSpPr>
          <p:nvPr/>
        </p:nvSpPr>
        <p:spPr bwMode="gray">
          <a:xfrm>
            <a:off x="442913" y="12652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13321" name="Rectangle 9"/>
          <p:cNvSpPr>
            <a:spLocks noGrp="1" noChangeArrowheads="1"/>
          </p:cNvSpPr>
          <p:nvPr>
            <p:ph type="title"/>
          </p:nvPr>
        </p:nvSpPr>
        <p:spPr bwMode="auto">
          <a:xfrm>
            <a:off x="1150938" y="101600"/>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3322" name="Rectangle 10"/>
          <p:cNvSpPr>
            <a:spLocks noGrp="1" noChangeArrowheads="1"/>
          </p:cNvSpPr>
          <p:nvPr>
            <p:ph type="body" idx="1"/>
          </p:nvPr>
        </p:nvSpPr>
        <p:spPr bwMode="auto">
          <a:xfrm>
            <a:off x="596900" y="1638300"/>
            <a:ext cx="8358188" cy="4494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004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Tahoma" pitchFamily="34" charset="0"/>
              </a:defRPr>
            </a:lvl1pPr>
          </a:lstStyle>
          <a:p>
            <a:pPr>
              <a:defRPr/>
            </a:pPr>
            <a:r>
              <a:rPr lang="en-US"/>
              <a:t>October 18, 2001</a:t>
            </a:r>
          </a:p>
        </p:txBody>
      </p:sp>
      <p:sp>
        <p:nvSpPr>
          <p:cNvPr id="30004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a:latin typeface="Tahoma" pitchFamily="34" charset="0"/>
              </a:defRPr>
            </a:lvl1pPr>
          </a:lstStyle>
          <a:p>
            <a:pPr>
              <a:defRPr/>
            </a:pPr>
            <a:r>
              <a:rPr lang="en-US"/>
              <a:t>CHOROC</a:t>
            </a:r>
          </a:p>
        </p:txBody>
      </p:sp>
      <p:sp>
        <p:nvSpPr>
          <p:cNvPr id="30004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Tahoma" pitchFamily="34" charset="0"/>
              </a:defRPr>
            </a:lvl1pPr>
          </a:lstStyle>
          <a:p>
            <a:pPr>
              <a:defRPr/>
            </a:pPr>
            <a:fld id="{FAB35350-D6F7-49D7-91BE-9D2537BD95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685800" y="1066800"/>
            <a:ext cx="7772400" cy="1470025"/>
          </a:xfrm>
        </p:spPr>
        <p:txBody>
          <a:bodyPr/>
          <a:lstStyle/>
          <a:p>
            <a:pPr algn="ctr"/>
            <a:r>
              <a:rPr lang="en-US" b="1" smtClean="0"/>
              <a:t>Searching and Sorting Techniques</a:t>
            </a:r>
          </a:p>
        </p:txBody>
      </p:sp>
      <p:sp>
        <p:nvSpPr>
          <p:cNvPr id="5123" name="Rectangle 3"/>
          <p:cNvSpPr>
            <a:spLocks noGrp="1" noChangeArrowheads="1"/>
          </p:cNvSpPr>
          <p:nvPr>
            <p:ph type="subTitle" idx="4294967295"/>
          </p:nvPr>
        </p:nvSpPr>
        <p:spPr>
          <a:xfrm>
            <a:off x="1371600" y="3886200"/>
            <a:ext cx="6400800" cy="1752600"/>
          </a:xfrm>
        </p:spPr>
        <p:txBody>
          <a:bodyPr/>
          <a:lstStyle/>
          <a:p>
            <a:pPr marL="0" indent="0" algn="r" eaLnBrk="1" hangingPunct="1">
              <a:buFont typeface="Wingdings" pitchFamily="2" charset="2"/>
              <a:buNone/>
            </a:pPr>
            <a:r>
              <a:rPr lang="en-US" sz="3000" smtClean="0">
                <a:solidFill>
                  <a:srgbClr val="FF0066"/>
                </a:solidFill>
                <a:latin typeface="Comic Sans MS" pitchFamily="66" charset="0"/>
              </a:rPr>
              <a:t>[Module – 6]</a:t>
            </a:r>
          </a:p>
          <a:p>
            <a:pPr marL="0" indent="0" algn="ctr">
              <a:buFont typeface="Wingdings" pitchFamily="2" charset="2"/>
              <a:buNone/>
            </a:pPr>
            <a:endParaRPr lang="en-US" smtClean="0"/>
          </a:p>
        </p:txBody>
      </p:sp>
      <p:sp>
        <p:nvSpPr>
          <p:cNvPr id="5124"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pitchFamily="34" charset="0"/>
              </a:rPr>
              <a:t>WCE - SY (CSE) – 1CI 202: Data Structures</a:t>
            </a:r>
          </a:p>
          <a:p>
            <a:pPr algn="ctr"/>
            <a:r>
              <a:rPr lang="en-US" sz="1800" b="1">
                <a:solidFill>
                  <a:srgbClr val="FF0066"/>
                </a:solidFill>
                <a:latin typeface="Arial" pitchFamily="34" charset="0"/>
              </a:rPr>
              <a:t>Course Teacher: Dr. Smriti H. Bhandari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lstStyle/>
          <a:p>
            <a:r>
              <a:rPr lang="en-US" smtClean="0"/>
              <a:t>Binary Search</a:t>
            </a:r>
          </a:p>
        </p:txBody>
      </p:sp>
      <p:sp>
        <p:nvSpPr>
          <p:cNvPr id="26627" name="Content Placeholder 2"/>
          <p:cNvSpPr>
            <a:spLocks noGrp="1"/>
          </p:cNvSpPr>
          <p:nvPr>
            <p:ph idx="4294967295"/>
          </p:nvPr>
        </p:nvSpPr>
        <p:spPr/>
        <p:txBody>
          <a:bodyPr/>
          <a:lstStyle/>
          <a:p>
            <a:r>
              <a:rPr lang="en-US" smtClean="0"/>
              <a:t>The sequential search is very slow</a:t>
            </a:r>
          </a:p>
          <a:p>
            <a:endParaRPr lang="en-US" smtClean="0"/>
          </a:p>
          <a:p>
            <a:r>
              <a:rPr lang="en-US" smtClean="0"/>
              <a:t>If the array is sorted, binary search is more efficient</a:t>
            </a:r>
          </a:p>
          <a:p>
            <a:endParaRPr lang="en-US" smtClean="0"/>
          </a:p>
          <a:p>
            <a:endParaRPr lang="en-US" smtClean="0"/>
          </a:p>
        </p:txBody>
      </p:sp>
      <p:sp>
        <p:nvSpPr>
          <p:cNvPr id="26628"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0CCC9B72-0809-41B3-BEEE-F736192E5B29}" type="slidenum">
              <a:rPr lang="en-US"/>
              <a:pPr algn="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4294967295"/>
          </p:nvPr>
        </p:nvSpPr>
        <p:spPr/>
        <p:txBody>
          <a:bodyPr/>
          <a:lstStyle/>
          <a:p>
            <a:endParaRPr lang="en-US" smtClean="0"/>
          </a:p>
        </p:txBody>
      </p:sp>
      <p:sp>
        <p:nvSpPr>
          <p:cNvPr id="29699"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7840A3C5-4FA3-42AA-9BFB-F8B6E21B84AF}" type="slidenum">
              <a:rPr lang="en-US"/>
              <a:pPr algn="r"/>
              <a:t>11</a:t>
            </a:fld>
            <a:endParaRPr lang="en-US"/>
          </a:p>
        </p:txBody>
      </p:sp>
      <p:sp>
        <p:nvSpPr>
          <p:cNvPr id="29700" name="Rectangle 3"/>
          <p:cNvSpPr txBox="1">
            <a:spLocks noChangeArrowheads="1"/>
          </p:cNvSpPr>
          <p:nvPr/>
        </p:nvSpPr>
        <p:spPr bwMode="auto">
          <a:xfrm>
            <a:off x="0" y="214290"/>
            <a:ext cx="9144000" cy="6583363"/>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chemeClr val="folHlink"/>
                </a:solidFill>
              </a:rPr>
              <a:t>Algorithm </a:t>
            </a:r>
            <a:r>
              <a:rPr lang="en-US" sz="1400" dirty="0" err="1">
                <a:solidFill>
                  <a:schemeClr val="folHlink"/>
                </a:solidFill>
              </a:rPr>
              <a:t>binarySearch</a:t>
            </a:r>
            <a:r>
              <a:rPr lang="en-US" sz="1400" dirty="0">
                <a:solidFill>
                  <a:schemeClr val="folHlink"/>
                </a:solidFill>
              </a:rPr>
              <a:t> (list, last, target, loc) </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//Search an ordered list using binary search</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//list is ordered and must contain at least one element</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//Last is index to largest element in the list </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//target contains data to be searched</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//loc is address where the found element’s index location is to be stored</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//Return found true or false</a:t>
            </a:r>
            <a:endParaRPr lang="en-US" sz="1400" dirty="0"/>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begin to 0</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end to last</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loop (begin &lt;= end)</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mid to floor((begin + end) / 2)</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if (target &gt; list[mid])</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a:t>
            </a:r>
            <a:r>
              <a:rPr lang="en-US" sz="1400" b="1" dirty="0">
                <a:solidFill>
                  <a:srgbClr val="6F676A"/>
                </a:solidFill>
              </a:rPr>
              <a:t>// look in upper half</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begin to (mid+1)</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else if (target &lt; list[mid])</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a:t>
            </a:r>
            <a:r>
              <a:rPr lang="en-US" sz="1400" b="1" dirty="0">
                <a:solidFill>
                  <a:srgbClr val="6F676A"/>
                </a:solidFill>
              </a:rPr>
              <a:t>// look in lower half</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end to (mid-1)</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else</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a:t>
            </a:r>
            <a:r>
              <a:rPr lang="en-US" sz="1400" b="1" dirty="0">
                <a:solidFill>
                  <a:srgbClr val="6F676A"/>
                </a:solidFill>
              </a:rPr>
              <a:t>// Found: force exit</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begin to (end+1)</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end if </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end loop</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loc to mid</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if (target equal list[mid])</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found to true</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else</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found to false</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end if</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return found</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chemeClr val="folHlink"/>
                </a:solidFill>
              </a:rPr>
              <a:t>End </a:t>
            </a:r>
            <a:r>
              <a:rPr lang="en-US" sz="1400" dirty="0" err="1">
                <a:solidFill>
                  <a:schemeClr val="folHlink"/>
                </a:solidFill>
              </a:rPr>
              <a:t>binarySearch</a:t>
            </a:r>
            <a:endParaRPr lang="en-US" sz="1400" dirty="0">
              <a:solidFill>
                <a:schemeClr val="folHlink"/>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Binary Search</a:t>
            </a:r>
          </a:p>
        </p:txBody>
      </p:sp>
      <p:sp>
        <p:nvSpPr>
          <p:cNvPr id="30723" name="Rectangle 3"/>
          <p:cNvSpPr>
            <a:spLocks noGrp="1" noChangeArrowheads="1"/>
          </p:cNvSpPr>
          <p:nvPr>
            <p:ph type="body" idx="1"/>
          </p:nvPr>
        </p:nvSpPr>
        <p:spPr/>
        <p:txBody>
          <a:bodyPr/>
          <a:lstStyle/>
          <a:p>
            <a:r>
              <a:rPr lang="en-US" smtClean="0"/>
              <a:t>The loop in algorithm divides the search in two halves </a:t>
            </a:r>
            <a:r>
              <a:rPr lang="en-US" smtClean="0">
                <a:sym typeface="Wingdings" pitchFamily="2" charset="2"/>
              </a:rPr>
              <a:t> logarithmic loop</a:t>
            </a:r>
          </a:p>
          <a:p>
            <a:endParaRPr lang="en-US" smtClean="0"/>
          </a:p>
          <a:p>
            <a:r>
              <a:rPr lang="en-US" smtClean="0"/>
              <a:t>Efficiency of binary search is </a:t>
            </a:r>
            <a:r>
              <a:rPr lang="en-US" i="1" smtClean="0"/>
              <a:t>O(log n)</a:t>
            </a:r>
            <a:r>
              <a:rPr lang="en-US" smtClean="0"/>
              <a:t> </a:t>
            </a:r>
          </a:p>
          <a:p>
            <a:endParaRPr lang="en-US" smtClean="0"/>
          </a:p>
          <a:p>
            <a:endParaRPr lang="en-US" smtClean="0"/>
          </a:p>
        </p:txBody>
      </p:sp>
      <p:sp>
        <p:nvSpPr>
          <p:cNvPr id="3072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F6A5F099-693F-47D2-B4BF-D918F454B228}" type="slidenum">
              <a:rPr lang="en-US"/>
              <a:pPr algn="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Fibonacci Search</a:t>
            </a:r>
          </a:p>
        </p:txBody>
      </p:sp>
      <p:sp>
        <p:nvSpPr>
          <p:cNvPr id="32771" name="Content Placeholder 2"/>
          <p:cNvSpPr>
            <a:spLocks noGrp="1"/>
          </p:cNvSpPr>
          <p:nvPr>
            <p:ph idx="1"/>
          </p:nvPr>
        </p:nvSpPr>
        <p:spPr/>
        <p:txBody>
          <a:bodyPr/>
          <a:lstStyle/>
          <a:p>
            <a:r>
              <a:rPr lang="en-US" smtClean="0"/>
              <a:t>When the elements being searched have non-uniform access memory storage (i.e. the time needed to access a storage location varies depending on the location previously accessed), the Fibonacci search has an advantage over binary search </a:t>
            </a:r>
          </a:p>
        </p:txBody>
      </p:sp>
      <p:sp>
        <p:nvSpPr>
          <p:cNvPr id="32772" name="Slide Number Placeholder 3"/>
          <p:cNvSpPr>
            <a:spLocks noGrp="1"/>
          </p:cNvSpPr>
          <p:nvPr>
            <p:ph type="sldNum" sz="quarter" idx="12"/>
          </p:nvPr>
        </p:nvSpPr>
        <p:spPr>
          <a:noFill/>
        </p:spPr>
        <p:txBody>
          <a:bodyPr/>
          <a:lstStyle/>
          <a:p>
            <a:fld id="{408072A2-AA8C-4AEC-8019-AB3A1C4E3F5C}"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4294967295"/>
          </p:nvPr>
        </p:nvSpPr>
        <p:spPr/>
        <p:txBody>
          <a:bodyPr/>
          <a:lstStyle/>
          <a:p>
            <a:endParaRPr lang="en-US" smtClean="0"/>
          </a:p>
        </p:txBody>
      </p:sp>
      <p:sp>
        <p:nvSpPr>
          <p:cNvPr id="33795"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655C344D-1684-4168-9F64-8FD986B253D7}" type="slidenum">
              <a:rPr lang="en-US"/>
              <a:pPr algn="r"/>
              <a:t>14</a:t>
            </a:fld>
            <a:endParaRPr lang="en-US"/>
          </a:p>
        </p:txBody>
      </p:sp>
      <p:pic>
        <p:nvPicPr>
          <p:cNvPr id="1026" name="Picture 2"/>
          <p:cNvPicPr>
            <a:picLocks noChangeAspect="1" noChangeArrowheads="1"/>
          </p:cNvPicPr>
          <p:nvPr/>
        </p:nvPicPr>
        <p:blipFill>
          <a:blip r:embed="rId3"/>
          <a:srcRect/>
          <a:stretch>
            <a:fillRect/>
          </a:stretch>
        </p:blipFill>
        <p:spPr bwMode="auto">
          <a:xfrm>
            <a:off x="0" y="962025"/>
            <a:ext cx="9144000" cy="4933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r>
              <a:rPr lang="en-US" smtClean="0"/>
              <a:t>Sorting</a:t>
            </a:r>
          </a:p>
        </p:txBody>
      </p:sp>
      <p:sp>
        <p:nvSpPr>
          <p:cNvPr id="39939" name="Rectangle 3"/>
          <p:cNvSpPr>
            <a:spLocks noGrp="1" noChangeArrowheads="1"/>
          </p:cNvSpPr>
          <p:nvPr>
            <p:ph type="body" idx="4294967295"/>
          </p:nvPr>
        </p:nvSpPr>
        <p:spPr/>
        <p:txBody>
          <a:bodyPr/>
          <a:lstStyle/>
          <a:p>
            <a:pPr>
              <a:lnSpc>
                <a:spcPct val="90000"/>
              </a:lnSpc>
            </a:pPr>
            <a:r>
              <a:rPr lang="en-US" smtClean="0"/>
              <a:t>Classification</a:t>
            </a:r>
          </a:p>
          <a:p>
            <a:pPr>
              <a:lnSpc>
                <a:spcPct val="90000"/>
              </a:lnSpc>
            </a:pPr>
            <a:endParaRPr lang="en-US" smtClean="0"/>
          </a:p>
          <a:p>
            <a:pPr lvl="1">
              <a:lnSpc>
                <a:spcPct val="90000"/>
              </a:lnSpc>
            </a:pPr>
            <a:r>
              <a:rPr lang="en-US" smtClean="0">
                <a:solidFill>
                  <a:srgbClr val="3333CC"/>
                </a:solidFill>
              </a:rPr>
              <a:t>Internal Sort</a:t>
            </a:r>
          </a:p>
          <a:p>
            <a:pPr lvl="2">
              <a:lnSpc>
                <a:spcPct val="90000"/>
              </a:lnSpc>
            </a:pPr>
            <a:r>
              <a:rPr lang="en-US" smtClean="0"/>
              <a:t>All the data are held in primary memory during the sorting process</a:t>
            </a:r>
          </a:p>
          <a:p>
            <a:pPr lvl="2">
              <a:lnSpc>
                <a:spcPct val="90000"/>
              </a:lnSpc>
            </a:pPr>
            <a:endParaRPr lang="en-US" smtClean="0"/>
          </a:p>
          <a:p>
            <a:pPr lvl="1">
              <a:lnSpc>
                <a:spcPct val="90000"/>
              </a:lnSpc>
            </a:pPr>
            <a:r>
              <a:rPr lang="en-US" smtClean="0">
                <a:solidFill>
                  <a:srgbClr val="3333CC"/>
                </a:solidFill>
              </a:rPr>
              <a:t>External Sort</a:t>
            </a:r>
          </a:p>
          <a:p>
            <a:pPr lvl="2">
              <a:lnSpc>
                <a:spcPct val="90000"/>
              </a:lnSpc>
            </a:pPr>
            <a:r>
              <a:rPr lang="en-US" smtClean="0"/>
              <a:t>Uses primary memory for the data currently being sorted and secondary storage for any data that does not fit in primary memory</a:t>
            </a:r>
          </a:p>
        </p:txBody>
      </p:sp>
      <p:sp>
        <p:nvSpPr>
          <p:cNvPr id="3994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C4C1A73A-B442-4E79-917D-80EF65A398ED}" type="slidenum">
              <a:rPr lang="en-US"/>
              <a:pPr algn="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US" smtClean="0"/>
              <a:t>Sorting</a:t>
            </a:r>
          </a:p>
        </p:txBody>
      </p:sp>
      <p:sp>
        <p:nvSpPr>
          <p:cNvPr id="40963" name="Rectangle 3"/>
          <p:cNvSpPr>
            <a:spLocks noGrp="1" noChangeArrowheads="1"/>
          </p:cNvSpPr>
          <p:nvPr>
            <p:ph type="body" idx="4294967295"/>
          </p:nvPr>
        </p:nvSpPr>
        <p:spPr/>
        <p:txBody>
          <a:bodyPr/>
          <a:lstStyle/>
          <a:p>
            <a:endParaRPr lang="en-US" smtClean="0"/>
          </a:p>
        </p:txBody>
      </p:sp>
      <p:sp>
        <p:nvSpPr>
          <p:cNvPr id="409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A10EBE43-BF8D-483D-AE3A-A1EBFC70BD94}" type="slidenum">
              <a:rPr lang="en-US"/>
              <a:pPr algn="r"/>
              <a:t>16</a:t>
            </a:fld>
            <a:endParaRPr lang="en-US"/>
          </a:p>
        </p:txBody>
      </p:sp>
      <p:pic>
        <p:nvPicPr>
          <p:cNvPr id="40965" name="Picture 6"/>
          <p:cNvPicPr>
            <a:picLocks noChangeAspect="1" noChangeArrowheads="1"/>
          </p:cNvPicPr>
          <p:nvPr/>
        </p:nvPicPr>
        <p:blipFill>
          <a:blip r:embed="rId2"/>
          <a:srcRect/>
          <a:stretch>
            <a:fillRect/>
          </a:stretch>
        </p:blipFill>
        <p:spPr bwMode="auto">
          <a:xfrm>
            <a:off x="288925" y="1393825"/>
            <a:ext cx="8580438"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Straight Insertion Sort</a:t>
            </a:r>
          </a:p>
        </p:txBody>
      </p:sp>
      <p:sp>
        <p:nvSpPr>
          <p:cNvPr id="51203" name="Content Placeholder 2"/>
          <p:cNvSpPr>
            <a:spLocks noGrp="1"/>
          </p:cNvSpPr>
          <p:nvPr>
            <p:ph idx="1"/>
          </p:nvPr>
        </p:nvSpPr>
        <p:spPr/>
        <p:txBody>
          <a:bodyPr/>
          <a:lstStyle/>
          <a:p>
            <a:endParaRPr lang="en-US" smtClean="0"/>
          </a:p>
        </p:txBody>
      </p:sp>
      <p:sp>
        <p:nvSpPr>
          <p:cNvPr id="51204" name="Slide Number Placeholder 3"/>
          <p:cNvSpPr>
            <a:spLocks noGrp="1"/>
          </p:cNvSpPr>
          <p:nvPr>
            <p:ph type="sldNum" sz="quarter" idx="12"/>
          </p:nvPr>
        </p:nvSpPr>
        <p:spPr>
          <a:noFill/>
        </p:spPr>
        <p:txBody>
          <a:bodyPr/>
          <a:lstStyle/>
          <a:p>
            <a:fld id="{DFEF55B2-4575-4A2E-B192-EEA7A8BF7664}" type="slidenum">
              <a:rPr lang="en-US" smtClean="0"/>
              <a:pPr/>
              <a:t>17</a:t>
            </a:fld>
            <a:endParaRPr lang="en-US" smtClean="0"/>
          </a:p>
        </p:txBody>
      </p:sp>
      <p:sp>
        <p:nvSpPr>
          <p:cNvPr id="51205" name="Rectangle 3"/>
          <p:cNvSpPr txBox="1">
            <a:spLocks noChangeArrowheads="1"/>
          </p:cNvSpPr>
          <p:nvPr/>
        </p:nvSpPr>
        <p:spPr bwMode="auto">
          <a:xfrm>
            <a:off x="808038" y="1203325"/>
            <a:ext cx="7315200" cy="5578475"/>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2200">
                <a:solidFill>
                  <a:schemeClr val="folHlink"/>
                </a:solidFill>
              </a:rPr>
              <a:t>Algorithm StraightInsertionSort (list, last) </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//sort the list in ascending order.</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//list must contain at least one element</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//last is index to last element in the list </a:t>
            </a:r>
          </a:p>
          <a:p>
            <a:pPr marL="342900" indent="-342900" eaLnBrk="0" hangingPunct="0">
              <a:lnSpc>
                <a:spcPct val="80000"/>
              </a:lnSpc>
              <a:spcBef>
                <a:spcPct val="20000"/>
              </a:spcBef>
              <a:buClr>
                <a:schemeClr val="folHlink"/>
              </a:buClr>
              <a:buSzPct val="60000"/>
              <a:buFont typeface="Wingdings" pitchFamily="2" charset="2"/>
              <a:buNone/>
            </a:pP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200"/>
              <a:t>	set current to 1</a:t>
            </a:r>
          </a:p>
          <a:p>
            <a:pPr marL="342900" indent="-342900" eaLnBrk="0" hangingPunct="0">
              <a:lnSpc>
                <a:spcPct val="80000"/>
              </a:lnSpc>
              <a:spcBef>
                <a:spcPct val="20000"/>
              </a:spcBef>
              <a:buClr>
                <a:schemeClr val="folHlink"/>
              </a:buClr>
              <a:buSzPct val="60000"/>
              <a:buFont typeface="Wingdings" pitchFamily="2" charset="2"/>
              <a:buNone/>
            </a:pPr>
            <a:r>
              <a:rPr lang="en-US" sz="2200"/>
              <a:t>	loop (current &lt;= last)	</a:t>
            </a:r>
            <a:r>
              <a:rPr lang="en-US" sz="2400">
                <a:solidFill>
                  <a:srgbClr val="6F676A"/>
                </a:solidFill>
              </a:rPr>
              <a:t> </a:t>
            </a:r>
            <a:r>
              <a:rPr lang="en-US" sz="1600">
                <a:solidFill>
                  <a:srgbClr val="6F676A"/>
                </a:solidFill>
              </a:rPr>
              <a:t>//loop until last element is sorted</a:t>
            </a:r>
            <a:endParaRPr lang="en-US" sz="1600"/>
          </a:p>
          <a:p>
            <a:pPr marL="342900" indent="-342900" eaLnBrk="0" hangingPunct="0">
              <a:lnSpc>
                <a:spcPct val="80000"/>
              </a:lnSpc>
              <a:spcBef>
                <a:spcPct val="20000"/>
              </a:spcBef>
              <a:buClr>
                <a:schemeClr val="folHlink"/>
              </a:buClr>
              <a:buSzPct val="60000"/>
              <a:buFont typeface="Wingdings" pitchFamily="2" charset="2"/>
              <a:buNone/>
            </a:pPr>
            <a:r>
              <a:rPr lang="en-US" sz="2200"/>
              <a:t>		set temp to list [current]</a:t>
            </a:r>
          </a:p>
          <a:p>
            <a:pPr marL="342900" indent="-342900" eaLnBrk="0" hangingPunct="0">
              <a:lnSpc>
                <a:spcPct val="80000"/>
              </a:lnSpc>
              <a:spcBef>
                <a:spcPct val="20000"/>
              </a:spcBef>
              <a:buClr>
                <a:schemeClr val="folHlink"/>
              </a:buClr>
              <a:buSzPct val="60000"/>
              <a:buFont typeface="Wingdings" pitchFamily="2" charset="2"/>
              <a:buNone/>
            </a:pPr>
            <a:r>
              <a:rPr lang="en-US" sz="2200"/>
              <a:t>		set walker to current - 1</a:t>
            </a:r>
          </a:p>
          <a:p>
            <a:pPr marL="342900" indent="-342900" eaLnBrk="0" hangingPunct="0">
              <a:lnSpc>
                <a:spcPct val="80000"/>
              </a:lnSpc>
              <a:spcBef>
                <a:spcPct val="20000"/>
              </a:spcBef>
              <a:buClr>
                <a:schemeClr val="folHlink"/>
              </a:buClr>
              <a:buSzPct val="60000"/>
              <a:buFont typeface="Wingdings" pitchFamily="2" charset="2"/>
              <a:buNone/>
            </a:pPr>
            <a:r>
              <a:rPr lang="en-US" sz="2200"/>
              <a:t>		loop (temp &lt; list[walker] AND walker&gt;=0)</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			//move walker element right one element</a:t>
            </a:r>
            <a:endParaRPr lang="en-US" sz="1600"/>
          </a:p>
          <a:p>
            <a:pPr marL="342900" indent="-342900" eaLnBrk="0" hangingPunct="0">
              <a:lnSpc>
                <a:spcPct val="80000"/>
              </a:lnSpc>
              <a:spcBef>
                <a:spcPct val="20000"/>
              </a:spcBef>
              <a:buClr>
                <a:schemeClr val="folHlink"/>
              </a:buClr>
              <a:buSzPct val="60000"/>
              <a:buFont typeface="Wingdings" pitchFamily="2" charset="2"/>
              <a:buNone/>
            </a:pPr>
            <a:r>
              <a:rPr lang="en-US" sz="2200"/>
              <a:t>			set list[walker+1] to list[walker]</a:t>
            </a:r>
          </a:p>
          <a:p>
            <a:pPr marL="342900" indent="-342900" eaLnBrk="0" hangingPunct="0">
              <a:lnSpc>
                <a:spcPct val="80000"/>
              </a:lnSpc>
              <a:spcBef>
                <a:spcPct val="20000"/>
              </a:spcBef>
              <a:buClr>
                <a:schemeClr val="folHlink"/>
              </a:buClr>
              <a:buSzPct val="60000"/>
              <a:buFont typeface="Wingdings" pitchFamily="2" charset="2"/>
              <a:buNone/>
            </a:pPr>
            <a:r>
              <a:rPr lang="en-US" sz="2200"/>
              <a:t>			decrement walker</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p>
          <a:p>
            <a:pPr marL="342900" indent="-342900" eaLnBrk="0" hangingPunct="0">
              <a:lnSpc>
                <a:spcPct val="80000"/>
              </a:lnSpc>
              <a:spcBef>
                <a:spcPct val="20000"/>
              </a:spcBef>
              <a:buClr>
                <a:schemeClr val="folHlink"/>
              </a:buClr>
              <a:buSzPct val="60000"/>
              <a:buFont typeface="Wingdings" pitchFamily="2" charset="2"/>
              <a:buNone/>
            </a:pPr>
            <a:r>
              <a:rPr lang="en-US" sz="2200"/>
              <a:t>		set list[walker + 1] to temp</a:t>
            </a:r>
          </a:p>
          <a:p>
            <a:pPr marL="342900" indent="-342900" eaLnBrk="0" hangingPunct="0">
              <a:lnSpc>
                <a:spcPct val="80000"/>
              </a:lnSpc>
              <a:spcBef>
                <a:spcPct val="20000"/>
              </a:spcBef>
              <a:buClr>
                <a:schemeClr val="folHlink"/>
              </a:buClr>
              <a:buSzPct val="60000"/>
              <a:buFont typeface="Wingdings" pitchFamily="2" charset="2"/>
              <a:buNone/>
            </a:pPr>
            <a:r>
              <a:rPr lang="en-US" sz="2200"/>
              <a:t>		increment current</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400">
                <a:solidFill>
                  <a:schemeClr val="folHlink"/>
                </a:solidFill>
              </a:rPr>
              <a:t>End StraightInsertionSort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z="4000" smtClean="0"/>
              <a:t>Straight Insertion Sort - Example</a:t>
            </a:r>
          </a:p>
        </p:txBody>
      </p:sp>
      <p:sp>
        <p:nvSpPr>
          <p:cNvPr id="52227" name="Content Placeholder 2"/>
          <p:cNvSpPr>
            <a:spLocks noGrp="1"/>
          </p:cNvSpPr>
          <p:nvPr>
            <p:ph idx="1"/>
          </p:nvPr>
        </p:nvSpPr>
        <p:spPr>
          <a:xfrm>
            <a:off x="596900" y="1638300"/>
            <a:ext cx="3152775" cy="4494213"/>
          </a:xfrm>
        </p:spPr>
        <p:txBody>
          <a:bodyPr/>
          <a:lstStyle/>
          <a:p>
            <a:r>
              <a:rPr lang="en-US" sz="2800" smtClean="0"/>
              <a:t>To sort an array with </a:t>
            </a:r>
            <a:r>
              <a:rPr lang="en-US" sz="2800" i="1" smtClean="0"/>
              <a:t>n</a:t>
            </a:r>
            <a:r>
              <a:rPr lang="en-US" sz="2800" smtClean="0"/>
              <a:t> elements Insertion sort requires </a:t>
            </a:r>
            <a:r>
              <a:rPr lang="en-US" sz="2800" i="1" smtClean="0"/>
              <a:t>n</a:t>
            </a:r>
            <a:r>
              <a:rPr lang="en-US" sz="2800" smtClean="0"/>
              <a:t>-1 passes</a:t>
            </a:r>
          </a:p>
        </p:txBody>
      </p:sp>
      <p:sp>
        <p:nvSpPr>
          <p:cNvPr id="52228" name="Slide Number Placeholder 3"/>
          <p:cNvSpPr>
            <a:spLocks noGrp="1"/>
          </p:cNvSpPr>
          <p:nvPr>
            <p:ph type="sldNum" sz="quarter" idx="12"/>
          </p:nvPr>
        </p:nvSpPr>
        <p:spPr>
          <a:noFill/>
        </p:spPr>
        <p:txBody>
          <a:bodyPr/>
          <a:lstStyle/>
          <a:p>
            <a:fld id="{6A1259C1-62A7-4386-9711-CDF4A90A9F1D}" type="slidenum">
              <a:rPr lang="en-US" smtClean="0"/>
              <a:pPr/>
              <a:t>18</a:t>
            </a:fld>
            <a:endParaRPr lang="en-US" smtClean="0"/>
          </a:p>
        </p:txBody>
      </p:sp>
      <p:pic>
        <p:nvPicPr>
          <p:cNvPr id="52229" name="Picture 6"/>
          <p:cNvPicPr>
            <a:picLocks noChangeAspect="1" noChangeArrowheads="1"/>
          </p:cNvPicPr>
          <p:nvPr/>
        </p:nvPicPr>
        <p:blipFill>
          <a:blip r:embed="rId2"/>
          <a:srcRect/>
          <a:stretch>
            <a:fillRect/>
          </a:stretch>
        </p:blipFill>
        <p:spPr bwMode="auto">
          <a:xfrm>
            <a:off x="3670300" y="1171575"/>
            <a:ext cx="5248275" cy="5686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Straight Insertion Sort</a:t>
            </a:r>
          </a:p>
        </p:txBody>
      </p:sp>
      <p:sp>
        <p:nvSpPr>
          <p:cNvPr id="53252" name="Slide Number Placeholder 3"/>
          <p:cNvSpPr>
            <a:spLocks noGrp="1"/>
          </p:cNvSpPr>
          <p:nvPr>
            <p:ph type="sldNum" sz="quarter" idx="12"/>
          </p:nvPr>
        </p:nvSpPr>
        <p:spPr>
          <a:noFill/>
        </p:spPr>
        <p:txBody>
          <a:bodyPr/>
          <a:lstStyle/>
          <a:p>
            <a:fld id="{BF2B364F-495F-4976-9FAA-75B205B98E61}" type="slidenum">
              <a:rPr lang="en-US" smtClean="0"/>
              <a:pPr/>
              <a:t>19</a:t>
            </a:fld>
            <a:endParaRPr lang="en-US" smtClean="0"/>
          </a:p>
        </p:txBody>
      </p:sp>
      <p:sp>
        <p:nvSpPr>
          <p:cNvPr id="5" name="TextBox 4"/>
          <p:cNvSpPr txBox="1"/>
          <p:nvPr/>
        </p:nvSpPr>
        <p:spPr>
          <a:xfrm>
            <a:off x="714348" y="1500175"/>
            <a:ext cx="7972054" cy="6370975"/>
          </a:xfrm>
          <a:prstGeom prst="rect">
            <a:avLst/>
          </a:prstGeom>
          <a:noFill/>
        </p:spPr>
        <p:txBody>
          <a:bodyPr wrap="square" rtlCol="0">
            <a:spAutoFit/>
          </a:bodyPr>
          <a:lstStyle/>
          <a:p>
            <a:r>
              <a:rPr lang="en-US" sz="2400" dirty="0" smtClean="0"/>
              <a:t>Efficiency is </a:t>
            </a:r>
            <a:r>
              <a:rPr lang="en-US" sz="2400" i="1" dirty="0" smtClean="0"/>
              <a:t>O(n</a:t>
            </a:r>
            <a:r>
              <a:rPr lang="en-US" sz="2400" i="1" baseline="30000" dirty="0" smtClean="0"/>
              <a:t>2</a:t>
            </a:r>
            <a:r>
              <a:rPr lang="en-US" sz="2400" i="1" dirty="0" smtClean="0"/>
              <a:t>)</a:t>
            </a:r>
          </a:p>
          <a:p>
            <a:r>
              <a:rPr lang="en-US" sz="2400" dirty="0" smtClean="0">
                <a:latin typeface="Arial" pitchFamily="34" charset="0"/>
              </a:rPr>
              <a:t>The outer loop executes n-1 times.</a:t>
            </a:r>
          </a:p>
          <a:p>
            <a:r>
              <a:rPr lang="en-US" sz="2400" dirty="0" smtClean="0">
                <a:latin typeface="Arial" pitchFamily="34" charset="0"/>
              </a:rPr>
              <a:t>For each outer loop the inner loop executes from 0 to </a:t>
            </a:r>
          </a:p>
          <a:p>
            <a:r>
              <a:rPr lang="en-US" sz="2400" dirty="0" smtClean="0">
                <a:latin typeface="Arial" pitchFamily="34" charset="0"/>
              </a:rPr>
              <a:t>current times, </a:t>
            </a:r>
          </a:p>
          <a:p>
            <a:r>
              <a:rPr lang="en-US" sz="2400" dirty="0" smtClean="0">
                <a:latin typeface="Arial" pitchFamily="34" charset="0"/>
              </a:rPr>
              <a:t>depending on the relationship between the temp key </a:t>
            </a:r>
          </a:p>
          <a:p>
            <a:r>
              <a:rPr lang="en-US" sz="2400" dirty="0" smtClean="0">
                <a:latin typeface="Arial" pitchFamily="34" charset="0"/>
              </a:rPr>
              <a:t>and walker key.</a:t>
            </a:r>
          </a:p>
          <a:p>
            <a:r>
              <a:rPr lang="en-US" sz="2400" dirty="0" smtClean="0">
                <a:latin typeface="Arial" pitchFamily="34" charset="0"/>
              </a:rPr>
              <a:t>On the average, we expect the inner loop to process </a:t>
            </a:r>
          </a:p>
          <a:p>
            <a:r>
              <a:rPr lang="en-US" sz="2400" dirty="0" smtClean="0">
                <a:latin typeface="Arial" pitchFamily="34" charset="0"/>
              </a:rPr>
              <a:t>through the data </a:t>
            </a:r>
          </a:p>
          <a:p>
            <a:r>
              <a:rPr lang="en-US" sz="2400" dirty="0" smtClean="0">
                <a:latin typeface="Arial" pitchFamily="34" charset="0"/>
              </a:rPr>
              <a:t>in half of the sorted list. Because the inner loop depends </a:t>
            </a:r>
          </a:p>
          <a:p>
            <a:r>
              <a:rPr lang="en-US" sz="2400" dirty="0" smtClean="0">
                <a:latin typeface="Arial" pitchFamily="34" charset="0"/>
              </a:rPr>
              <a:t>on the setting </a:t>
            </a:r>
          </a:p>
          <a:p>
            <a:r>
              <a:rPr lang="en-US" sz="2400" dirty="0" smtClean="0">
                <a:latin typeface="Arial" pitchFamily="34" charset="0"/>
              </a:rPr>
              <a:t>for current, which is controlled by the outer loop, we have</a:t>
            </a:r>
          </a:p>
          <a:p>
            <a:r>
              <a:rPr lang="en-US" sz="2400" dirty="0" smtClean="0">
                <a:latin typeface="Arial" pitchFamily="34" charset="0"/>
              </a:rPr>
              <a:t> a dependent </a:t>
            </a:r>
          </a:p>
          <a:p>
            <a:r>
              <a:rPr lang="en-US" sz="2400" dirty="0" smtClean="0">
                <a:latin typeface="Arial" pitchFamily="34" charset="0"/>
              </a:rPr>
              <a:t>quadratic loop, which is mathematically stated as </a:t>
            </a:r>
          </a:p>
          <a:p>
            <a:r>
              <a:rPr lang="en-US" sz="2400" dirty="0" smtClean="0">
                <a:latin typeface="Arial" pitchFamily="34" charset="0"/>
              </a:rPr>
              <a:t>F(n) = n ((n+1)/2) </a:t>
            </a:r>
            <a:r>
              <a:rPr lang="en-US" sz="2400" dirty="0" smtClean="0">
                <a:latin typeface="Arial" pitchFamily="34" charset="0"/>
                <a:sym typeface="Wingdings" pitchFamily="2" charset="2"/>
              </a:rPr>
              <a:t> O(n2)</a:t>
            </a:r>
            <a:endParaRPr lang="en-US" sz="2400" dirty="0" smtClean="0">
              <a:latin typeface="Arial" pitchFamily="34" charset="0"/>
            </a:endParaRPr>
          </a:p>
          <a:p>
            <a:endParaRPr lang="en-US" sz="2400" i="1" dirty="0" smtClean="0"/>
          </a:p>
          <a:p>
            <a:endParaRPr lang="en-US" sz="2400" i="1" dirty="0" smtClean="0"/>
          </a:p>
          <a:p>
            <a:endParaRPr lang="en-GB"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3"/>
          <p:cNvSpPr>
            <a:spLocks noGrp="1" noChangeArrowheads="1"/>
          </p:cNvSpPr>
          <p:nvPr>
            <p:ph type="sldNum" sz="quarter" idx="12"/>
          </p:nvPr>
        </p:nvSpPr>
        <p:spPr>
          <a:noFill/>
        </p:spPr>
        <p:txBody>
          <a:bodyPr/>
          <a:lstStyle/>
          <a:p>
            <a:fld id="{BB7D8F28-06B0-4A8A-8F94-6B235F66D25B}" type="slidenum">
              <a:rPr lang="en-US" smtClean="0"/>
              <a:pPr/>
              <a:t>2</a:t>
            </a:fld>
            <a:endParaRPr lang="en-US" smtClean="0"/>
          </a:p>
        </p:txBody>
      </p:sp>
      <p:sp>
        <p:nvSpPr>
          <p:cNvPr id="6147"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8AC271AD-CB06-4D52-800C-D9B28FE14432}" type="slidenum">
              <a:rPr lang="en-US"/>
              <a:pPr algn="r"/>
              <a:t>2</a:t>
            </a:fld>
            <a:endParaRPr lang="en-US"/>
          </a:p>
        </p:txBody>
      </p:sp>
      <p:sp>
        <p:nvSpPr>
          <p:cNvPr id="6148" name="Rectangle 2"/>
          <p:cNvSpPr>
            <a:spLocks noGrp="1" noChangeArrowheads="1"/>
          </p:cNvSpPr>
          <p:nvPr>
            <p:ph type="title"/>
          </p:nvPr>
        </p:nvSpPr>
        <p:spPr/>
        <p:txBody>
          <a:bodyPr/>
          <a:lstStyle/>
          <a:p>
            <a:pPr eaLnBrk="1" hangingPunct="1"/>
            <a:r>
              <a:rPr lang="en-US" smtClean="0"/>
              <a:t>What to Study?</a:t>
            </a:r>
          </a:p>
        </p:txBody>
      </p:sp>
      <p:sp>
        <p:nvSpPr>
          <p:cNvPr id="6149" name="Rectangle 3"/>
          <p:cNvSpPr>
            <a:spLocks noGrp="1" noChangeArrowheads="1"/>
          </p:cNvSpPr>
          <p:nvPr>
            <p:ph type="body" idx="1"/>
          </p:nvPr>
        </p:nvSpPr>
        <p:spPr/>
        <p:txBody>
          <a:bodyPr/>
          <a:lstStyle/>
          <a:p>
            <a:r>
              <a:rPr lang="en-US" sz="2400" smtClean="0"/>
              <a:t>Searching</a:t>
            </a:r>
          </a:p>
          <a:p>
            <a:pPr lvl="1"/>
            <a:r>
              <a:rPr lang="en-US" sz="2000" smtClean="0"/>
              <a:t>Importance of searching</a:t>
            </a:r>
          </a:p>
          <a:p>
            <a:pPr lvl="1"/>
            <a:r>
              <a:rPr lang="en-US" sz="2000" smtClean="0"/>
              <a:t>Search Algorithms</a:t>
            </a:r>
          </a:p>
          <a:p>
            <a:pPr lvl="2"/>
            <a:r>
              <a:rPr lang="en-US" sz="1800" smtClean="0"/>
              <a:t>Sequential, Binary, Fibonacci</a:t>
            </a:r>
          </a:p>
          <a:p>
            <a:r>
              <a:rPr lang="en-US" sz="2400" smtClean="0"/>
              <a:t>Sorting</a:t>
            </a:r>
          </a:p>
          <a:p>
            <a:pPr lvl="1"/>
            <a:r>
              <a:rPr lang="en-US" sz="2000" smtClean="0"/>
              <a:t>Quick sort</a:t>
            </a:r>
          </a:p>
          <a:p>
            <a:pPr lvl="1"/>
            <a:r>
              <a:rPr lang="en-US" sz="2000" smtClean="0"/>
              <a:t>Two-way merge sort</a:t>
            </a:r>
          </a:p>
          <a:p>
            <a:pPr lvl="1"/>
            <a:r>
              <a:rPr lang="en-US" sz="2000" smtClean="0"/>
              <a:t>Heap sort</a:t>
            </a:r>
          </a:p>
          <a:p>
            <a:pPr lvl="1"/>
            <a:r>
              <a:rPr lang="en-US" sz="2000" smtClean="0"/>
              <a:t>Shell sort</a:t>
            </a:r>
          </a:p>
          <a:p>
            <a:pPr lvl="1"/>
            <a:r>
              <a:rPr lang="en-US" sz="2000" smtClean="0"/>
              <a:t>Radix sort</a:t>
            </a:r>
          </a:p>
          <a:p>
            <a:endParaRPr lang="en-U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Shell Sort</a:t>
            </a:r>
          </a:p>
        </p:txBody>
      </p:sp>
      <p:sp>
        <p:nvSpPr>
          <p:cNvPr id="56323" name="Slide Number Placeholder 3"/>
          <p:cNvSpPr>
            <a:spLocks noGrp="1"/>
          </p:cNvSpPr>
          <p:nvPr>
            <p:ph type="sldNum" sz="quarter" idx="12"/>
          </p:nvPr>
        </p:nvSpPr>
        <p:spPr>
          <a:noFill/>
        </p:spPr>
        <p:txBody>
          <a:bodyPr/>
          <a:lstStyle/>
          <a:p>
            <a:fld id="{E631B00D-8B07-4E01-8D84-DCEAC87EA028}" type="slidenum">
              <a:rPr lang="en-US" smtClean="0"/>
              <a:pPr/>
              <a:t>20</a:t>
            </a:fld>
            <a:endParaRPr lang="en-US" smtClean="0"/>
          </a:p>
        </p:txBody>
      </p:sp>
      <p:sp>
        <p:nvSpPr>
          <p:cNvPr id="7" name="Content Placeholder 2"/>
          <p:cNvSpPr txBox="1">
            <a:spLocks/>
          </p:cNvSpPr>
          <p:nvPr/>
        </p:nvSpPr>
        <p:spPr bwMode="auto">
          <a:xfrm>
            <a:off x="749300" y="5045075"/>
            <a:ext cx="8358188" cy="1630363"/>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en-US" sz="1800" kern="0" dirty="0">
                <a:latin typeface="+mn-lt"/>
              </a:rPr>
              <a:t>Compare A[0] and A[3] from first segment</a:t>
            </a:r>
          </a:p>
          <a:p>
            <a:pPr marL="342900" indent="-342900" eaLnBrk="0" hangingPunct="0">
              <a:spcBef>
                <a:spcPct val="20000"/>
              </a:spcBef>
              <a:buClr>
                <a:schemeClr val="folHlink"/>
              </a:buClr>
              <a:buSzPct val="60000"/>
              <a:buFont typeface="Wingdings" pitchFamily="2" charset="2"/>
              <a:buChar char="n"/>
              <a:defRPr/>
            </a:pPr>
            <a:r>
              <a:rPr lang="en-US" sz="1800" kern="0" dirty="0">
                <a:latin typeface="Tahoma" charset="0"/>
              </a:rPr>
              <a:t>Compare A[1] and A[4] from second segment</a:t>
            </a:r>
          </a:p>
          <a:p>
            <a:pPr marL="342900" indent="-342900" eaLnBrk="0" hangingPunct="0">
              <a:spcBef>
                <a:spcPct val="20000"/>
              </a:spcBef>
              <a:buClr>
                <a:schemeClr val="folHlink"/>
              </a:buClr>
              <a:buSzPct val="60000"/>
              <a:buFont typeface="Wingdings" pitchFamily="2" charset="2"/>
              <a:buChar char="n"/>
              <a:defRPr/>
            </a:pPr>
            <a:r>
              <a:rPr lang="en-US" sz="1800" kern="0" dirty="0">
                <a:latin typeface="Tahoma" charset="0"/>
              </a:rPr>
              <a:t>Compare A[2] and A[5] from third segment</a:t>
            </a:r>
          </a:p>
          <a:p>
            <a:pPr marL="342900" indent="-342900" eaLnBrk="0" hangingPunct="0">
              <a:spcBef>
                <a:spcPct val="20000"/>
              </a:spcBef>
              <a:buClr>
                <a:schemeClr val="folHlink"/>
              </a:buClr>
              <a:buSzPct val="60000"/>
              <a:buFont typeface="Wingdings" pitchFamily="2" charset="2"/>
              <a:buChar char="n"/>
              <a:defRPr/>
            </a:pPr>
            <a:r>
              <a:rPr lang="en-US" sz="1800" kern="0" dirty="0">
                <a:latin typeface="Tahoma" charset="0"/>
              </a:rPr>
              <a:t>Compare A[3] and A[6] from first segment …………</a:t>
            </a:r>
          </a:p>
          <a:p>
            <a:pPr marL="342900" indent="-342900" eaLnBrk="0" hangingPunct="0">
              <a:spcBef>
                <a:spcPct val="20000"/>
              </a:spcBef>
              <a:buClr>
                <a:schemeClr val="folHlink"/>
              </a:buClr>
              <a:buSzPct val="60000"/>
              <a:buFont typeface="Wingdings" pitchFamily="2" charset="2"/>
              <a:buChar char="n"/>
              <a:defRPr/>
            </a:pPr>
            <a:r>
              <a:rPr lang="en-US" sz="1800" kern="0" dirty="0">
                <a:latin typeface="Tahoma" charset="0"/>
              </a:rPr>
              <a:t>Finally compare A[6] and A[9].</a:t>
            </a:r>
          </a:p>
          <a:p>
            <a:pPr marL="342900" indent="-342900" eaLnBrk="0" hangingPunct="0">
              <a:spcBef>
                <a:spcPct val="20000"/>
              </a:spcBef>
              <a:buClr>
                <a:schemeClr val="folHlink"/>
              </a:buClr>
              <a:buSzPct val="60000"/>
              <a:buFont typeface="Wingdings" pitchFamily="2" charset="2"/>
              <a:buChar char="n"/>
              <a:defRPr/>
            </a:pPr>
            <a:endParaRPr lang="en-US" sz="1800" kern="0" dirty="0">
              <a:latin typeface="Tahoma" charset="0"/>
            </a:endParaRPr>
          </a:p>
          <a:p>
            <a:pPr marL="342900" indent="-342900" eaLnBrk="0" hangingPunct="0">
              <a:spcBef>
                <a:spcPct val="20000"/>
              </a:spcBef>
              <a:buClr>
                <a:schemeClr val="folHlink"/>
              </a:buClr>
              <a:buSzPct val="60000"/>
              <a:buFont typeface="Wingdings" pitchFamily="2" charset="2"/>
              <a:buChar char="n"/>
              <a:defRPr/>
            </a:pPr>
            <a:endParaRPr lang="en-US" sz="1800" kern="0" dirty="0">
              <a:latin typeface="+mn-lt"/>
            </a:endParaRPr>
          </a:p>
        </p:txBody>
      </p:sp>
      <p:sp>
        <p:nvSpPr>
          <p:cNvPr id="8" name="Content Placeholder 2"/>
          <p:cNvSpPr txBox="1">
            <a:spLocks/>
          </p:cNvSpPr>
          <p:nvPr/>
        </p:nvSpPr>
        <p:spPr bwMode="auto">
          <a:xfrm>
            <a:off x="5821363" y="4983163"/>
            <a:ext cx="3322637" cy="1874837"/>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defRPr/>
            </a:pPr>
            <a:r>
              <a:rPr lang="en-US" sz="1800" kern="0" dirty="0">
                <a:latin typeface="+mn-lt"/>
              </a:rPr>
              <a:t>	</a:t>
            </a:r>
            <a:r>
              <a:rPr lang="en-US" sz="1800" kern="0" dirty="0">
                <a:solidFill>
                  <a:srgbClr val="FF0000"/>
                </a:solidFill>
                <a:latin typeface="+mn-lt"/>
              </a:rPr>
              <a:t>If elements are out of sequence then exchange</a:t>
            </a:r>
          </a:p>
          <a:p>
            <a:pPr marL="342900" indent="-342900" eaLnBrk="0" hangingPunct="0">
              <a:spcBef>
                <a:spcPct val="20000"/>
              </a:spcBef>
              <a:buClr>
                <a:schemeClr val="folHlink"/>
              </a:buClr>
              <a:buSzPct val="60000"/>
              <a:defRPr/>
            </a:pPr>
            <a:endParaRPr lang="en-US" sz="1800" kern="0" dirty="0">
              <a:solidFill>
                <a:srgbClr val="FF0000"/>
              </a:solidFill>
              <a:latin typeface="+mn-lt"/>
            </a:endParaRPr>
          </a:p>
          <a:p>
            <a:pPr marL="342900" indent="-342900" eaLnBrk="0" hangingPunct="0">
              <a:spcBef>
                <a:spcPct val="20000"/>
              </a:spcBef>
              <a:buClr>
                <a:schemeClr val="folHlink"/>
              </a:buClr>
              <a:buSzPct val="60000"/>
              <a:defRPr/>
            </a:pPr>
            <a:r>
              <a:rPr lang="en-US" sz="1800" kern="0" dirty="0">
                <a:solidFill>
                  <a:srgbClr val="FF0000"/>
                </a:solidFill>
                <a:latin typeface="+mn-lt"/>
              </a:rPr>
              <a:t>	After each pass increment is reduced until in the final pass it is 1</a:t>
            </a:r>
          </a:p>
        </p:txBody>
      </p:sp>
      <p:pic>
        <p:nvPicPr>
          <p:cNvPr id="56326" name="Picture 8" descr="C:\Documents and Settings\Smriti\Desktop\DSF\Download\Search_Sort\scan0007.jpg"/>
          <p:cNvPicPr>
            <a:picLocks noGrp="1" noChangeAspect="1" noChangeArrowheads="1"/>
          </p:cNvPicPr>
          <p:nvPr>
            <p:ph idx="1"/>
          </p:nvPr>
        </p:nvPicPr>
        <p:blipFill>
          <a:blip r:embed="rId2"/>
          <a:srcRect/>
          <a:stretch>
            <a:fillRect/>
          </a:stretch>
        </p:blipFill>
        <p:spPr>
          <a:xfrm>
            <a:off x="731838" y="1409700"/>
            <a:ext cx="7862887" cy="3573463"/>
          </a:xfrm>
          <a:noFill/>
        </p:spPr>
      </p:pic>
      <p:sp>
        <p:nvSpPr>
          <p:cNvPr id="56327" name="TextBox 8"/>
          <p:cNvSpPr txBox="1">
            <a:spLocks noChangeArrowheads="1"/>
          </p:cNvSpPr>
          <p:nvPr/>
        </p:nvSpPr>
        <p:spPr bwMode="auto">
          <a:xfrm>
            <a:off x="517525" y="1782763"/>
            <a:ext cx="1752600" cy="369887"/>
          </a:xfrm>
          <a:prstGeom prst="rect">
            <a:avLst/>
          </a:prstGeom>
          <a:noFill/>
          <a:ln w="9525">
            <a:noFill/>
            <a:miter lim="800000"/>
            <a:headEnd/>
            <a:tailEnd/>
          </a:ln>
        </p:spPr>
        <p:txBody>
          <a:bodyPr wrap="none">
            <a:spAutoFit/>
          </a:bodyPr>
          <a:lstStyle/>
          <a:p>
            <a:r>
              <a:rPr lang="en-US" sz="1800" b="1" i="1">
                <a:solidFill>
                  <a:srgbClr val="FF0000"/>
                </a:solidFill>
              </a:rPr>
              <a:t>N</a:t>
            </a:r>
            <a:r>
              <a:rPr lang="en-US" sz="1800" b="1">
                <a:solidFill>
                  <a:srgbClr val="FF0000"/>
                </a:solidFill>
              </a:rPr>
              <a:t> = 10, </a:t>
            </a:r>
            <a:r>
              <a:rPr lang="en-US" sz="1800" b="1" i="1">
                <a:solidFill>
                  <a:srgbClr val="FF0000"/>
                </a:solidFill>
              </a:rPr>
              <a:t>K</a:t>
            </a:r>
            <a:r>
              <a:rPr lang="en-US" sz="1800" b="1">
                <a:solidFill>
                  <a:srgbClr val="FF0000"/>
                </a:solidFill>
              </a:rPr>
              <a:t> = 3</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Shell Sort - Example</a:t>
            </a:r>
          </a:p>
        </p:txBody>
      </p:sp>
      <p:sp>
        <p:nvSpPr>
          <p:cNvPr id="57347" name="Content Placeholder 2"/>
          <p:cNvSpPr>
            <a:spLocks noGrp="1"/>
          </p:cNvSpPr>
          <p:nvPr>
            <p:ph idx="1"/>
          </p:nvPr>
        </p:nvSpPr>
        <p:spPr/>
        <p:txBody>
          <a:bodyPr/>
          <a:lstStyle/>
          <a:p>
            <a:endParaRPr lang="en-US" smtClean="0"/>
          </a:p>
        </p:txBody>
      </p:sp>
      <p:sp>
        <p:nvSpPr>
          <p:cNvPr id="57348" name="Slide Number Placeholder 3"/>
          <p:cNvSpPr>
            <a:spLocks noGrp="1"/>
          </p:cNvSpPr>
          <p:nvPr>
            <p:ph type="sldNum" sz="quarter" idx="12"/>
          </p:nvPr>
        </p:nvSpPr>
        <p:spPr>
          <a:noFill/>
        </p:spPr>
        <p:txBody>
          <a:bodyPr/>
          <a:lstStyle/>
          <a:p>
            <a:fld id="{845678CD-82C3-4E09-BBE3-F29AF64C3E65}" type="slidenum">
              <a:rPr lang="en-US" smtClean="0"/>
              <a:pPr/>
              <a:t>21</a:t>
            </a:fld>
            <a:endParaRPr lang="en-US" smtClean="0"/>
          </a:p>
        </p:txBody>
      </p:sp>
      <p:pic>
        <p:nvPicPr>
          <p:cNvPr id="57349" name="Picture 7"/>
          <p:cNvPicPr>
            <a:picLocks noChangeAspect="1" noChangeArrowheads="1"/>
          </p:cNvPicPr>
          <p:nvPr/>
        </p:nvPicPr>
        <p:blipFill>
          <a:blip r:embed="rId2"/>
          <a:srcRect/>
          <a:stretch>
            <a:fillRect/>
          </a:stretch>
        </p:blipFill>
        <p:spPr bwMode="auto">
          <a:xfrm>
            <a:off x="381000" y="1633538"/>
            <a:ext cx="8504238" cy="4691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Shell Sort - Example</a:t>
            </a:r>
          </a:p>
        </p:txBody>
      </p:sp>
      <p:sp>
        <p:nvSpPr>
          <p:cNvPr id="58371" name="Content Placeholder 2"/>
          <p:cNvSpPr>
            <a:spLocks noGrp="1"/>
          </p:cNvSpPr>
          <p:nvPr>
            <p:ph idx="1"/>
          </p:nvPr>
        </p:nvSpPr>
        <p:spPr/>
        <p:txBody>
          <a:bodyPr/>
          <a:lstStyle/>
          <a:p>
            <a:endParaRPr lang="en-US" smtClean="0"/>
          </a:p>
        </p:txBody>
      </p:sp>
      <p:sp>
        <p:nvSpPr>
          <p:cNvPr id="58372" name="Slide Number Placeholder 3"/>
          <p:cNvSpPr>
            <a:spLocks noGrp="1"/>
          </p:cNvSpPr>
          <p:nvPr>
            <p:ph type="sldNum" sz="quarter" idx="12"/>
          </p:nvPr>
        </p:nvSpPr>
        <p:spPr>
          <a:noFill/>
        </p:spPr>
        <p:txBody>
          <a:bodyPr/>
          <a:lstStyle/>
          <a:p>
            <a:fld id="{B25046FC-7F54-4FB2-9CC7-9D568BECB7D4}" type="slidenum">
              <a:rPr lang="en-US" smtClean="0"/>
              <a:pPr/>
              <a:t>22</a:t>
            </a:fld>
            <a:endParaRPr lang="en-US" smtClean="0"/>
          </a:p>
        </p:txBody>
      </p:sp>
      <p:pic>
        <p:nvPicPr>
          <p:cNvPr id="58373" name="Picture 6"/>
          <p:cNvPicPr>
            <a:picLocks noChangeAspect="1" noChangeArrowheads="1"/>
          </p:cNvPicPr>
          <p:nvPr/>
        </p:nvPicPr>
        <p:blipFill>
          <a:blip r:embed="rId2"/>
          <a:srcRect/>
          <a:stretch>
            <a:fillRect/>
          </a:stretch>
        </p:blipFill>
        <p:spPr bwMode="auto">
          <a:xfrm>
            <a:off x="274638" y="1071563"/>
            <a:ext cx="8869362" cy="5573712"/>
          </a:xfrm>
          <a:prstGeom prst="rect">
            <a:avLst/>
          </a:prstGeom>
          <a:noFill/>
          <a:ln w="9525">
            <a:noFill/>
            <a:miter lim="800000"/>
            <a:headEnd/>
            <a:tailEnd/>
          </a:ln>
        </p:spPr>
      </p:pic>
      <p:sp>
        <p:nvSpPr>
          <p:cNvPr id="58374" name="TextBox 5"/>
          <p:cNvSpPr txBox="1">
            <a:spLocks noChangeArrowheads="1"/>
          </p:cNvSpPr>
          <p:nvPr/>
        </p:nvSpPr>
        <p:spPr bwMode="auto">
          <a:xfrm>
            <a:off x="228600" y="1447800"/>
            <a:ext cx="8729663" cy="307975"/>
          </a:xfrm>
          <a:prstGeom prst="rect">
            <a:avLst/>
          </a:prstGeom>
          <a:noFill/>
          <a:ln w="9525">
            <a:noFill/>
            <a:miter lim="800000"/>
            <a:headEnd/>
            <a:tailEnd/>
          </a:ln>
        </p:spPr>
        <p:txBody>
          <a:bodyPr>
            <a:spAutoFit/>
          </a:bodyPr>
          <a:lstStyle/>
          <a:p>
            <a:r>
              <a:rPr lang="en-US"/>
              <a:t>Seg# 1              2               1            2             1              2             1              2             1            2</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Shell Sort - Algorithm</a:t>
            </a:r>
          </a:p>
        </p:txBody>
      </p:sp>
      <p:sp>
        <p:nvSpPr>
          <p:cNvPr id="60419" name="Content Placeholder 2"/>
          <p:cNvSpPr>
            <a:spLocks noGrp="1"/>
          </p:cNvSpPr>
          <p:nvPr>
            <p:ph idx="1"/>
          </p:nvPr>
        </p:nvSpPr>
        <p:spPr/>
        <p:txBody>
          <a:bodyPr/>
          <a:lstStyle/>
          <a:p>
            <a:endParaRPr lang="en-US" smtClean="0"/>
          </a:p>
        </p:txBody>
      </p:sp>
      <p:sp>
        <p:nvSpPr>
          <p:cNvPr id="60420" name="Slide Number Placeholder 3"/>
          <p:cNvSpPr>
            <a:spLocks noGrp="1"/>
          </p:cNvSpPr>
          <p:nvPr>
            <p:ph type="sldNum" sz="quarter" idx="12"/>
          </p:nvPr>
        </p:nvSpPr>
        <p:spPr>
          <a:noFill/>
        </p:spPr>
        <p:txBody>
          <a:bodyPr/>
          <a:lstStyle/>
          <a:p>
            <a:fld id="{11B86CE3-8B7D-4DF0-973D-ACDE381340CE}" type="slidenum">
              <a:rPr lang="en-US" smtClean="0"/>
              <a:pPr/>
              <a:t>23</a:t>
            </a:fld>
            <a:endParaRPr lang="en-US" smtClean="0"/>
          </a:p>
        </p:txBody>
      </p:sp>
      <p:sp>
        <p:nvSpPr>
          <p:cNvPr id="60421" name="Rectangle 3"/>
          <p:cNvSpPr txBox="1">
            <a:spLocks noChangeArrowheads="1"/>
          </p:cNvSpPr>
          <p:nvPr/>
        </p:nvSpPr>
        <p:spPr bwMode="auto">
          <a:xfrm>
            <a:off x="320675" y="0"/>
            <a:ext cx="8335963" cy="6858000"/>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2000">
                <a:solidFill>
                  <a:schemeClr val="folHlink"/>
                </a:solidFill>
              </a:rPr>
              <a:t>Algorithm ShellSort (list, last) </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//sort (in-place) the list in ascending order.</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//last is index to last element in the list, k is increment</a:t>
            </a:r>
          </a:p>
          <a:p>
            <a:pPr marL="342900" indent="-342900" eaLnBrk="0" hangingPunct="0">
              <a:lnSpc>
                <a:spcPct val="80000"/>
              </a:lnSpc>
              <a:spcBef>
                <a:spcPct val="20000"/>
              </a:spcBef>
              <a:buClr>
                <a:schemeClr val="folHlink"/>
              </a:buClr>
              <a:buSzPct val="60000"/>
              <a:buFont typeface="Wingdings" pitchFamily="2" charset="2"/>
              <a:buNone/>
            </a:pPr>
            <a:r>
              <a:rPr lang="en-US" sz="1800" b="1"/>
              <a:t>	set k to last/2</a:t>
            </a:r>
          </a:p>
          <a:p>
            <a:pPr marL="342900" indent="-342900" eaLnBrk="0" hangingPunct="0">
              <a:lnSpc>
                <a:spcPct val="80000"/>
              </a:lnSpc>
              <a:spcBef>
                <a:spcPct val="20000"/>
              </a:spcBef>
              <a:buClr>
                <a:schemeClr val="folHlink"/>
              </a:buClr>
              <a:buSzPct val="60000"/>
              <a:buFont typeface="Wingdings" pitchFamily="2" charset="2"/>
              <a:buNone/>
            </a:pPr>
            <a:r>
              <a:rPr lang="en-US" sz="2200"/>
              <a:t>	</a:t>
            </a:r>
            <a:r>
              <a:rPr lang="en-US" sz="1600">
                <a:solidFill>
                  <a:srgbClr val="6F676A"/>
                </a:solidFill>
              </a:rPr>
              <a:t> //compare keys “increment” elements apart</a:t>
            </a:r>
          </a:p>
          <a:p>
            <a:pPr marL="342900" indent="-342900" eaLnBrk="0" hangingPunct="0">
              <a:lnSpc>
                <a:spcPct val="80000"/>
              </a:lnSpc>
              <a:spcBef>
                <a:spcPct val="20000"/>
              </a:spcBef>
              <a:buClr>
                <a:schemeClr val="folHlink"/>
              </a:buClr>
              <a:buSzPct val="60000"/>
              <a:buFont typeface="Wingdings" pitchFamily="2" charset="2"/>
              <a:buNone/>
            </a:pPr>
            <a:r>
              <a:rPr lang="en-US" sz="1800" b="1"/>
              <a:t>	loop (k not 0)</a:t>
            </a:r>
          </a:p>
          <a:p>
            <a:pPr marL="342900" indent="-342900" eaLnBrk="0" hangingPunct="0">
              <a:lnSpc>
                <a:spcPct val="80000"/>
              </a:lnSpc>
              <a:spcBef>
                <a:spcPct val="20000"/>
              </a:spcBef>
              <a:buClr>
                <a:schemeClr val="folHlink"/>
              </a:buClr>
              <a:buSzPct val="60000"/>
              <a:buFont typeface="Wingdings" pitchFamily="2" charset="2"/>
              <a:buNone/>
            </a:pPr>
            <a:r>
              <a:rPr lang="en-US" sz="1800" b="1"/>
              <a:t>		set current to k</a:t>
            </a:r>
          </a:p>
          <a:p>
            <a:pPr marL="342900" indent="-342900" eaLnBrk="0" hangingPunct="0">
              <a:lnSpc>
                <a:spcPct val="80000"/>
              </a:lnSpc>
              <a:spcBef>
                <a:spcPct val="20000"/>
              </a:spcBef>
              <a:buClr>
                <a:schemeClr val="folHlink"/>
              </a:buClr>
              <a:buSzPct val="60000"/>
              <a:buFont typeface="Wingdings" pitchFamily="2" charset="2"/>
              <a:buNone/>
            </a:pPr>
            <a:r>
              <a:rPr lang="en-US" sz="1800" b="1"/>
              <a:t>		loop (until last element sorted)</a:t>
            </a:r>
          </a:p>
          <a:p>
            <a:pPr marL="342900" indent="-342900" eaLnBrk="0" hangingPunct="0">
              <a:lnSpc>
                <a:spcPct val="80000"/>
              </a:lnSpc>
              <a:spcBef>
                <a:spcPct val="20000"/>
              </a:spcBef>
              <a:buClr>
                <a:schemeClr val="folHlink"/>
              </a:buClr>
              <a:buSzPct val="60000"/>
              <a:buFont typeface="Wingdings" pitchFamily="2" charset="2"/>
              <a:buNone/>
            </a:pPr>
            <a:r>
              <a:rPr lang="en-US" sz="1800" b="1"/>
              <a:t>			set hold to list[current]</a:t>
            </a:r>
          </a:p>
          <a:p>
            <a:pPr marL="342900" indent="-342900" eaLnBrk="0" hangingPunct="0">
              <a:lnSpc>
                <a:spcPct val="80000"/>
              </a:lnSpc>
              <a:spcBef>
                <a:spcPct val="20000"/>
              </a:spcBef>
              <a:buClr>
                <a:schemeClr val="folHlink"/>
              </a:buClr>
              <a:buSzPct val="60000"/>
              <a:buFont typeface="Wingdings" pitchFamily="2" charset="2"/>
              <a:buNone/>
            </a:pPr>
            <a:r>
              <a:rPr lang="en-US" sz="1800" b="1"/>
              <a:t>			set walker to current-k</a:t>
            </a:r>
          </a:p>
          <a:p>
            <a:pPr marL="342900" indent="-342900" eaLnBrk="0" hangingPunct="0">
              <a:lnSpc>
                <a:spcPct val="80000"/>
              </a:lnSpc>
              <a:spcBef>
                <a:spcPct val="20000"/>
              </a:spcBef>
              <a:buClr>
                <a:schemeClr val="folHlink"/>
              </a:buClr>
              <a:buSzPct val="60000"/>
              <a:buFont typeface="Wingdings" pitchFamily="2" charset="2"/>
              <a:buNone/>
            </a:pPr>
            <a:r>
              <a:rPr lang="en-US" sz="1800" b="1"/>
              <a:t>			loop (walker&gt;=0 AND hold &lt; list[walker])</a:t>
            </a:r>
          </a:p>
          <a:p>
            <a:pPr marL="342900" indent="-342900" eaLnBrk="0" hangingPunct="0">
              <a:lnSpc>
                <a:spcPct val="80000"/>
              </a:lnSpc>
              <a:spcBef>
                <a:spcPct val="20000"/>
              </a:spcBef>
              <a:buClr>
                <a:schemeClr val="folHlink"/>
              </a:buClr>
              <a:buSzPct val="60000"/>
            </a:pPr>
            <a:r>
              <a:rPr lang="en-US" sz="2400">
                <a:solidFill>
                  <a:srgbClr val="6F676A"/>
                </a:solidFill>
              </a:rPr>
              <a:t>			</a:t>
            </a:r>
            <a:r>
              <a:rPr lang="en-US" sz="1600">
                <a:solidFill>
                  <a:srgbClr val="6F676A"/>
                </a:solidFill>
              </a:rPr>
              <a:t>//move larger element up in list (segment)</a:t>
            </a:r>
          </a:p>
          <a:p>
            <a:pPr marL="342900" indent="-342900" eaLnBrk="0" hangingPunct="0">
              <a:lnSpc>
                <a:spcPct val="80000"/>
              </a:lnSpc>
              <a:spcBef>
                <a:spcPct val="20000"/>
              </a:spcBef>
              <a:buClr>
                <a:schemeClr val="folHlink"/>
              </a:buClr>
              <a:buSzPct val="60000"/>
              <a:buFont typeface="Wingdings" pitchFamily="2" charset="2"/>
              <a:buNone/>
            </a:pPr>
            <a:r>
              <a:rPr lang="en-US" sz="1800" b="1"/>
              <a:t>				move list[walker] one increment right</a:t>
            </a:r>
          </a:p>
          <a:p>
            <a:pPr marL="342900" indent="-342900" eaLnBrk="0" hangingPunct="0">
              <a:lnSpc>
                <a:spcPct val="80000"/>
              </a:lnSpc>
              <a:spcBef>
                <a:spcPct val="20000"/>
              </a:spcBef>
              <a:buClr>
                <a:schemeClr val="folHlink"/>
              </a:buClr>
              <a:buSzPct val="60000"/>
              <a:buFont typeface="Wingdings" pitchFamily="2" charset="2"/>
              <a:buNone/>
            </a:pPr>
            <a:r>
              <a:rPr lang="en-US" sz="2200"/>
              <a:t>			</a:t>
            </a:r>
            <a:r>
              <a:rPr lang="en-US" sz="1600">
                <a:solidFill>
                  <a:srgbClr val="6F676A"/>
                </a:solidFill>
              </a:rPr>
              <a:t>//fall back one partition</a:t>
            </a:r>
          </a:p>
          <a:p>
            <a:pPr marL="342900" indent="-342900" eaLnBrk="0" hangingPunct="0">
              <a:lnSpc>
                <a:spcPct val="80000"/>
              </a:lnSpc>
              <a:spcBef>
                <a:spcPct val="20000"/>
              </a:spcBef>
              <a:buClr>
                <a:schemeClr val="folHlink"/>
              </a:buClr>
              <a:buSzPct val="60000"/>
              <a:buFont typeface="Wingdings" pitchFamily="2" charset="2"/>
              <a:buNone/>
            </a:pPr>
            <a:r>
              <a:rPr lang="en-US" sz="1800" b="1"/>
              <a:t>				set walker to walker-k</a:t>
            </a:r>
          </a:p>
          <a:p>
            <a:pPr marL="342900" indent="-342900" eaLnBrk="0" hangingPunct="0">
              <a:lnSpc>
                <a:spcPct val="80000"/>
              </a:lnSpc>
              <a:spcBef>
                <a:spcPct val="20000"/>
              </a:spcBef>
              <a:buClr>
                <a:schemeClr val="folHlink"/>
              </a:buClr>
              <a:buSzPct val="60000"/>
              <a:buFont typeface="Wingdings" pitchFamily="2" charset="2"/>
              <a:buNone/>
            </a:pPr>
            <a:r>
              <a:rPr lang="en-US" sz="1800" b="1"/>
              <a:t>			end loop</a:t>
            </a:r>
          </a:p>
          <a:p>
            <a:pPr marL="342900" indent="-342900" eaLnBrk="0" hangingPunct="0">
              <a:lnSpc>
                <a:spcPct val="80000"/>
              </a:lnSpc>
              <a:spcBef>
                <a:spcPct val="20000"/>
              </a:spcBef>
              <a:buClr>
                <a:schemeClr val="folHlink"/>
              </a:buClr>
              <a:buSzPct val="60000"/>
              <a:buFont typeface="Wingdings" pitchFamily="2" charset="2"/>
              <a:buNone/>
            </a:pPr>
            <a:r>
              <a:rPr lang="en-US" sz="2200"/>
              <a:t>			</a:t>
            </a:r>
            <a:r>
              <a:rPr lang="en-US" sz="1600">
                <a:solidFill>
                  <a:srgbClr val="6F676A"/>
                </a:solidFill>
              </a:rPr>
              <a:t>//Insert hold in proper relative location</a:t>
            </a:r>
          </a:p>
          <a:p>
            <a:pPr marL="342900" indent="-342900" eaLnBrk="0" hangingPunct="0">
              <a:lnSpc>
                <a:spcPct val="80000"/>
              </a:lnSpc>
              <a:spcBef>
                <a:spcPct val="20000"/>
              </a:spcBef>
              <a:buClr>
                <a:schemeClr val="folHlink"/>
              </a:buClr>
              <a:buSzPct val="60000"/>
              <a:buFont typeface="Wingdings" pitchFamily="2" charset="2"/>
              <a:buNone/>
            </a:pPr>
            <a:r>
              <a:rPr lang="en-US" sz="1800" b="1"/>
              <a:t>			set list[walker+k] to hold</a:t>
            </a:r>
          </a:p>
          <a:p>
            <a:pPr marL="342900" indent="-342900" eaLnBrk="0" hangingPunct="0">
              <a:lnSpc>
                <a:spcPct val="80000"/>
              </a:lnSpc>
              <a:spcBef>
                <a:spcPct val="20000"/>
              </a:spcBef>
              <a:buClr>
                <a:schemeClr val="folHlink"/>
              </a:buClr>
              <a:buSzPct val="60000"/>
              <a:buFont typeface="Wingdings" pitchFamily="2" charset="2"/>
              <a:buNone/>
            </a:pPr>
            <a:r>
              <a:rPr lang="en-US" sz="1800" b="1"/>
              <a:t>			increment current</a:t>
            </a:r>
          </a:p>
          <a:p>
            <a:pPr marL="342900" indent="-342900" eaLnBrk="0" hangingPunct="0">
              <a:lnSpc>
                <a:spcPct val="80000"/>
              </a:lnSpc>
              <a:spcBef>
                <a:spcPct val="20000"/>
              </a:spcBef>
              <a:buClr>
                <a:schemeClr val="folHlink"/>
              </a:buClr>
              <a:buSzPct val="60000"/>
              <a:buFont typeface="Wingdings" pitchFamily="2" charset="2"/>
              <a:buNone/>
            </a:pPr>
            <a:r>
              <a:rPr lang="en-US" sz="1800" b="1"/>
              <a:t>		end loop</a:t>
            </a:r>
          </a:p>
          <a:p>
            <a:pPr marL="342900" indent="-342900" eaLnBrk="0" hangingPunct="0">
              <a:lnSpc>
                <a:spcPct val="80000"/>
              </a:lnSpc>
              <a:spcBef>
                <a:spcPct val="20000"/>
              </a:spcBef>
              <a:buClr>
                <a:schemeClr val="folHlink"/>
              </a:buClr>
              <a:buSzPct val="60000"/>
              <a:buFont typeface="Wingdings" pitchFamily="2" charset="2"/>
              <a:buNone/>
            </a:pPr>
            <a:r>
              <a:rPr lang="en-US" sz="2200"/>
              <a:t>		</a:t>
            </a:r>
            <a:r>
              <a:rPr lang="en-US" sz="1600">
                <a:solidFill>
                  <a:srgbClr val="6F676A"/>
                </a:solidFill>
              </a:rPr>
              <a:t>//End of pass – calculate next increment</a:t>
            </a:r>
          </a:p>
          <a:p>
            <a:pPr marL="342900" indent="-342900" eaLnBrk="0" hangingPunct="0">
              <a:lnSpc>
                <a:spcPct val="80000"/>
              </a:lnSpc>
              <a:spcBef>
                <a:spcPct val="20000"/>
              </a:spcBef>
              <a:buClr>
                <a:schemeClr val="folHlink"/>
              </a:buClr>
              <a:buSzPct val="60000"/>
              <a:buFont typeface="Wingdings" pitchFamily="2" charset="2"/>
              <a:buNone/>
            </a:pPr>
            <a:r>
              <a:rPr lang="en-US" sz="1800" b="1"/>
              <a:t>		set k to k/2</a:t>
            </a:r>
          </a:p>
          <a:p>
            <a:pPr marL="342900" indent="-342900" eaLnBrk="0" hangingPunct="0">
              <a:lnSpc>
                <a:spcPct val="80000"/>
              </a:lnSpc>
              <a:spcBef>
                <a:spcPct val="20000"/>
              </a:spcBef>
              <a:buClr>
                <a:schemeClr val="folHlink"/>
              </a:buClr>
              <a:buSzPct val="60000"/>
              <a:buFont typeface="Wingdings" pitchFamily="2" charset="2"/>
              <a:buNone/>
            </a:pPr>
            <a:r>
              <a:rPr lang="en-US" sz="1800" b="1"/>
              <a:t>	end loop</a:t>
            </a:r>
          </a:p>
          <a:p>
            <a:pPr marL="342900" indent="-342900" eaLnBrk="0" hangingPunct="0">
              <a:lnSpc>
                <a:spcPct val="80000"/>
              </a:lnSpc>
              <a:spcBef>
                <a:spcPct val="20000"/>
              </a:spcBef>
              <a:buClr>
                <a:schemeClr val="folHlink"/>
              </a:buClr>
              <a:buSzPct val="60000"/>
              <a:buFont typeface="Wingdings" pitchFamily="2" charset="2"/>
              <a:buNone/>
            </a:pPr>
            <a:r>
              <a:rPr lang="en-US" sz="2000">
                <a:solidFill>
                  <a:schemeClr val="folHlink"/>
                </a:solidFill>
              </a:rPr>
              <a:t>End ShellSort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Shell Sort</a:t>
            </a:r>
          </a:p>
        </p:txBody>
      </p:sp>
      <p:sp>
        <p:nvSpPr>
          <p:cNvPr id="62467" name="Content Placeholder 2"/>
          <p:cNvSpPr>
            <a:spLocks noGrp="1"/>
          </p:cNvSpPr>
          <p:nvPr>
            <p:ph idx="1"/>
          </p:nvPr>
        </p:nvSpPr>
        <p:spPr/>
        <p:txBody>
          <a:bodyPr/>
          <a:lstStyle/>
          <a:p>
            <a:r>
              <a:rPr lang="en-US" smtClean="0"/>
              <a:t>Decision to select optimal Increment size varies</a:t>
            </a:r>
          </a:p>
          <a:p>
            <a:endParaRPr lang="en-US" smtClean="0"/>
          </a:p>
          <a:p>
            <a:endParaRPr lang="en-US" smtClean="0"/>
          </a:p>
          <a:p>
            <a:r>
              <a:rPr lang="en-US" smtClean="0"/>
              <a:t>Efficiency is </a:t>
            </a:r>
            <a:r>
              <a:rPr lang="en-US" i="1" smtClean="0"/>
              <a:t>O(n </a:t>
            </a:r>
            <a:r>
              <a:rPr lang="en-US" i="1" baseline="30000" smtClean="0"/>
              <a:t>1.25</a:t>
            </a:r>
            <a:r>
              <a:rPr lang="en-US" i="1" smtClean="0"/>
              <a:t>)</a:t>
            </a:r>
          </a:p>
        </p:txBody>
      </p:sp>
      <p:sp>
        <p:nvSpPr>
          <p:cNvPr id="62468" name="Slide Number Placeholder 3"/>
          <p:cNvSpPr>
            <a:spLocks noGrp="1"/>
          </p:cNvSpPr>
          <p:nvPr>
            <p:ph type="sldNum" sz="quarter" idx="12"/>
          </p:nvPr>
        </p:nvSpPr>
        <p:spPr>
          <a:noFill/>
        </p:spPr>
        <p:txBody>
          <a:bodyPr/>
          <a:lstStyle/>
          <a:p>
            <a:fld id="{8435E3C9-39CF-4444-B52B-CB0F5E94C34A}"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Selection Sort</a:t>
            </a:r>
          </a:p>
        </p:txBody>
      </p:sp>
      <p:sp>
        <p:nvSpPr>
          <p:cNvPr id="63491" name="Rectangle 3"/>
          <p:cNvSpPr>
            <a:spLocks noGrp="1" noChangeArrowheads="1"/>
          </p:cNvSpPr>
          <p:nvPr>
            <p:ph type="body" idx="1"/>
          </p:nvPr>
        </p:nvSpPr>
        <p:spPr/>
        <p:txBody>
          <a:bodyPr/>
          <a:lstStyle/>
          <a:p>
            <a:r>
              <a:rPr lang="en-US" sz="2800" smtClean="0"/>
              <a:t>In each pass of the selection sort, the smallest element is selected from the unsorted sublist and exchanged with the element at the beginning of the unsorted list</a:t>
            </a:r>
          </a:p>
        </p:txBody>
      </p:sp>
      <p:pic>
        <p:nvPicPr>
          <p:cNvPr id="63492" name="Picture 6"/>
          <p:cNvPicPr>
            <a:picLocks noChangeAspect="1" noChangeArrowheads="1"/>
          </p:cNvPicPr>
          <p:nvPr/>
        </p:nvPicPr>
        <p:blipFill>
          <a:blip r:embed="rId2"/>
          <a:srcRect/>
          <a:stretch>
            <a:fillRect/>
          </a:stretch>
        </p:blipFill>
        <p:spPr bwMode="auto">
          <a:xfrm>
            <a:off x="669925" y="3463925"/>
            <a:ext cx="7921625" cy="3263900"/>
          </a:xfrm>
          <a:prstGeom prst="rect">
            <a:avLst/>
          </a:prstGeom>
          <a:noFill/>
          <a:ln w="9525">
            <a:noFill/>
            <a:miter lim="800000"/>
            <a:headEnd/>
            <a:tailEnd/>
          </a:ln>
        </p:spPr>
      </p:pic>
      <p:sp>
        <p:nvSpPr>
          <p:cNvPr id="63493" name="Slide Number Placeholder 1"/>
          <p:cNvSpPr>
            <a:spLocks noGrp="1"/>
          </p:cNvSpPr>
          <p:nvPr>
            <p:ph type="sldNum" sz="quarter" idx="12"/>
          </p:nvPr>
        </p:nvSpPr>
        <p:spPr>
          <a:noFill/>
        </p:spPr>
        <p:txBody>
          <a:bodyPr/>
          <a:lstStyle/>
          <a:p>
            <a:fld id="{BA619851-6ED0-4792-BE9D-240EB1EDCF4A}"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1150938" y="101600"/>
            <a:ext cx="7793037" cy="690563"/>
          </a:xfrm>
        </p:spPr>
        <p:txBody>
          <a:bodyPr/>
          <a:lstStyle/>
          <a:p>
            <a:r>
              <a:rPr lang="en-US" smtClean="0"/>
              <a:t>Straight Selection Sort</a:t>
            </a:r>
          </a:p>
        </p:txBody>
      </p:sp>
      <p:sp>
        <p:nvSpPr>
          <p:cNvPr id="65539" name="Content Placeholder 2"/>
          <p:cNvSpPr>
            <a:spLocks noGrp="1"/>
          </p:cNvSpPr>
          <p:nvPr>
            <p:ph idx="1"/>
          </p:nvPr>
        </p:nvSpPr>
        <p:spPr/>
        <p:txBody>
          <a:bodyPr/>
          <a:lstStyle/>
          <a:p>
            <a:endParaRPr lang="en-US" smtClean="0"/>
          </a:p>
        </p:txBody>
      </p:sp>
      <p:sp>
        <p:nvSpPr>
          <p:cNvPr id="65540" name="Slide Number Placeholder 3"/>
          <p:cNvSpPr>
            <a:spLocks noGrp="1"/>
          </p:cNvSpPr>
          <p:nvPr>
            <p:ph type="sldNum" sz="quarter" idx="12"/>
          </p:nvPr>
        </p:nvSpPr>
        <p:spPr>
          <a:noFill/>
        </p:spPr>
        <p:txBody>
          <a:bodyPr/>
          <a:lstStyle/>
          <a:p>
            <a:fld id="{CA08B92A-8774-4534-B903-FB4D4F621410}" type="slidenum">
              <a:rPr lang="en-US" smtClean="0"/>
              <a:pPr/>
              <a:t>26</a:t>
            </a:fld>
            <a:endParaRPr lang="en-US" smtClean="0"/>
          </a:p>
        </p:txBody>
      </p:sp>
      <p:sp>
        <p:nvSpPr>
          <p:cNvPr id="65541" name="Rectangle 3"/>
          <p:cNvSpPr txBox="1">
            <a:spLocks noChangeArrowheads="1"/>
          </p:cNvSpPr>
          <p:nvPr/>
        </p:nvSpPr>
        <p:spPr bwMode="auto">
          <a:xfrm>
            <a:off x="808038" y="792163"/>
            <a:ext cx="7315200" cy="5989637"/>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2200">
                <a:solidFill>
                  <a:schemeClr val="folHlink"/>
                </a:solidFill>
              </a:rPr>
              <a:t>Algorithm StraightSelectionSort (list, last) </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//sort the list in ascending order.</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//list must contain at least one element</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//last is index to last element in the list </a:t>
            </a: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200"/>
              <a:t>	set current to 0</a:t>
            </a:r>
          </a:p>
          <a:p>
            <a:pPr marL="342900" indent="-342900" eaLnBrk="0" hangingPunct="0">
              <a:lnSpc>
                <a:spcPct val="80000"/>
              </a:lnSpc>
              <a:spcBef>
                <a:spcPct val="20000"/>
              </a:spcBef>
              <a:buClr>
                <a:schemeClr val="folHlink"/>
              </a:buClr>
              <a:buSzPct val="60000"/>
              <a:buFont typeface="Wingdings" pitchFamily="2" charset="2"/>
              <a:buNone/>
            </a:pPr>
            <a:r>
              <a:rPr lang="en-US" sz="2200"/>
              <a:t>	loop (current &lt;= last)	</a:t>
            </a:r>
            <a:r>
              <a:rPr lang="en-US" sz="2400">
                <a:solidFill>
                  <a:srgbClr val="6F676A"/>
                </a:solidFill>
              </a:rPr>
              <a:t> </a:t>
            </a:r>
            <a:r>
              <a:rPr lang="en-US" sz="1600">
                <a:solidFill>
                  <a:srgbClr val="6F676A"/>
                </a:solidFill>
              </a:rPr>
              <a:t>//loop until last element is sorted</a:t>
            </a:r>
            <a:endParaRPr lang="en-US" sz="1600"/>
          </a:p>
          <a:p>
            <a:pPr marL="342900" indent="-342900" eaLnBrk="0" hangingPunct="0">
              <a:lnSpc>
                <a:spcPct val="80000"/>
              </a:lnSpc>
              <a:spcBef>
                <a:spcPct val="20000"/>
              </a:spcBef>
              <a:buClr>
                <a:schemeClr val="folHlink"/>
              </a:buClr>
              <a:buSzPct val="60000"/>
              <a:buFont typeface="Wingdings" pitchFamily="2" charset="2"/>
              <a:buNone/>
            </a:pPr>
            <a:r>
              <a:rPr lang="en-US" sz="2200"/>
              <a:t>		set smallest to current</a:t>
            </a:r>
          </a:p>
          <a:p>
            <a:pPr marL="342900" indent="-342900" eaLnBrk="0" hangingPunct="0">
              <a:lnSpc>
                <a:spcPct val="80000"/>
              </a:lnSpc>
              <a:spcBef>
                <a:spcPct val="20000"/>
              </a:spcBef>
              <a:buClr>
                <a:schemeClr val="folHlink"/>
              </a:buClr>
              <a:buSzPct val="60000"/>
              <a:buFont typeface="Wingdings" pitchFamily="2" charset="2"/>
              <a:buNone/>
            </a:pPr>
            <a:r>
              <a:rPr lang="en-US" sz="2200"/>
              <a:t>		set walker to current + 1</a:t>
            </a:r>
          </a:p>
          <a:p>
            <a:pPr marL="342900" indent="-342900" eaLnBrk="0" hangingPunct="0">
              <a:lnSpc>
                <a:spcPct val="80000"/>
              </a:lnSpc>
              <a:spcBef>
                <a:spcPct val="20000"/>
              </a:spcBef>
              <a:buClr>
                <a:schemeClr val="folHlink"/>
              </a:buClr>
              <a:buSzPct val="60000"/>
              <a:buFont typeface="Wingdings" pitchFamily="2" charset="2"/>
              <a:buNone/>
            </a:pPr>
            <a:r>
              <a:rPr lang="en-US" sz="2200"/>
              <a:t>		loop (walker &lt;= last)</a:t>
            </a:r>
          </a:p>
          <a:p>
            <a:pPr marL="342900" indent="-342900" eaLnBrk="0" hangingPunct="0">
              <a:lnSpc>
                <a:spcPct val="80000"/>
              </a:lnSpc>
              <a:spcBef>
                <a:spcPct val="20000"/>
              </a:spcBef>
              <a:buClr>
                <a:schemeClr val="folHlink"/>
              </a:buClr>
              <a:buSzPct val="60000"/>
              <a:buFont typeface="Wingdings" pitchFamily="2" charset="2"/>
              <a:buNone/>
            </a:pPr>
            <a:r>
              <a:rPr lang="en-US" sz="2200"/>
              <a:t>			if (walker key &lt; smallest key) </a:t>
            </a:r>
          </a:p>
          <a:p>
            <a:pPr marL="342900" indent="-342900" eaLnBrk="0" hangingPunct="0">
              <a:lnSpc>
                <a:spcPct val="80000"/>
              </a:lnSpc>
              <a:spcBef>
                <a:spcPct val="20000"/>
              </a:spcBef>
              <a:buClr>
                <a:schemeClr val="folHlink"/>
              </a:buClr>
              <a:buSzPct val="60000"/>
              <a:buFont typeface="Wingdings" pitchFamily="2" charset="2"/>
              <a:buNone/>
            </a:pPr>
            <a:r>
              <a:rPr lang="en-US" sz="2200"/>
              <a:t>				set smallest to walker</a:t>
            </a:r>
          </a:p>
          <a:p>
            <a:pPr marL="342900" indent="-342900" eaLnBrk="0" hangingPunct="0">
              <a:lnSpc>
                <a:spcPct val="80000"/>
              </a:lnSpc>
              <a:spcBef>
                <a:spcPct val="20000"/>
              </a:spcBef>
              <a:buClr>
                <a:schemeClr val="folHlink"/>
              </a:buClr>
              <a:buSzPct val="60000"/>
              <a:buFont typeface="Wingdings" pitchFamily="2" charset="2"/>
              <a:buNone/>
            </a:pPr>
            <a:r>
              <a:rPr lang="en-US" sz="2200"/>
              <a:t>			end if</a:t>
            </a:r>
          </a:p>
          <a:p>
            <a:pPr marL="342900" indent="-342900" eaLnBrk="0" hangingPunct="0">
              <a:lnSpc>
                <a:spcPct val="80000"/>
              </a:lnSpc>
              <a:spcBef>
                <a:spcPct val="20000"/>
              </a:spcBef>
              <a:buClr>
                <a:schemeClr val="folHlink"/>
              </a:buClr>
              <a:buSzPct val="60000"/>
              <a:buFont typeface="Wingdings" pitchFamily="2" charset="2"/>
              <a:buNone/>
            </a:pPr>
            <a:r>
              <a:rPr lang="en-US" sz="2200"/>
              <a:t>			increment walker</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p>
          <a:p>
            <a:pPr marL="342900" indent="-342900" eaLnBrk="0" hangingPunct="0">
              <a:lnSpc>
                <a:spcPct val="80000"/>
              </a:lnSpc>
              <a:spcBef>
                <a:spcPct val="20000"/>
              </a:spcBef>
              <a:buClr>
                <a:schemeClr val="folHlink"/>
              </a:buClr>
              <a:buSzPct val="60000"/>
              <a:buFont typeface="Wingdings" pitchFamily="2" charset="2"/>
              <a:buNone/>
            </a:pPr>
            <a:r>
              <a:rPr lang="en-US" sz="1600"/>
              <a:t>		</a:t>
            </a:r>
            <a:r>
              <a:rPr lang="en-US" sz="1600">
                <a:solidFill>
                  <a:srgbClr val="6F676A"/>
                </a:solidFill>
              </a:rPr>
              <a:t> //smallest selected : exchange with current element</a:t>
            </a:r>
            <a:endParaRPr lang="en-US" sz="1600"/>
          </a:p>
          <a:p>
            <a:pPr marL="342900" indent="-342900" eaLnBrk="0" hangingPunct="0">
              <a:lnSpc>
                <a:spcPct val="80000"/>
              </a:lnSpc>
              <a:spcBef>
                <a:spcPct val="20000"/>
              </a:spcBef>
              <a:buClr>
                <a:schemeClr val="folHlink"/>
              </a:buClr>
              <a:buSzPct val="60000"/>
              <a:buFont typeface="Wingdings" pitchFamily="2" charset="2"/>
              <a:buNone/>
            </a:pPr>
            <a:r>
              <a:rPr lang="en-US" sz="2200"/>
              <a:t>		exchange (current, smallest)</a:t>
            </a:r>
          </a:p>
          <a:p>
            <a:pPr marL="342900" indent="-342900" eaLnBrk="0" hangingPunct="0">
              <a:lnSpc>
                <a:spcPct val="80000"/>
              </a:lnSpc>
              <a:spcBef>
                <a:spcPct val="20000"/>
              </a:spcBef>
              <a:buClr>
                <a:schemeClr val="folHlink"/>
              </a:buClr>
              <a:buSzPct val="60000"/>
              <a:buFont typeface="Wingdings" pitchFamily="2" charset="2"/>
              <a:buNone/>
            </a:pPr>
            <a:r>
              <a:rPr lang="en-US" sz="2200"/>
              <a:t>		increment current</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400">
                <a:solidFill>
                  <a:schemeClr val="folHlink"/>
                </a:solidFill>
              </a:rPr>
              <a:t>End StraightSelectionSort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Heap Sort </a:t>
            </a:r>
          </a:p>
        </p:txBody>
      </p:sp>
      <p:sp>
        <p:nvSpPr>
          <p:cNvPr id="69635" name="Rectangle 3"/>
          <p:cNvSpPr>
            <a:spLocks noGrp="1" noChangeArrowheads="1"/>
          </p:cNvSpPr>
          <p:nvPr>
            <p:ph type="body" idx="1"/>
          </p:nvPr>
        </p:nvSpPr>
        <p:spPr/>
        <p:txBody>
          <a:bodyPr/>
          <a:lstStyle/>
          <a:p>
            <a:pPr marL="609600" indent="-609600"/>
            <a:r>
              <a:rPr lang="en-US" smtClean="0"/>
              <a:t>Steps in Algorithm</a:t>
            </a:r>
          </a:p>
          <a:p>
            <a:pPr marL="990600" lvl="1" indent="-533400">
              <a:buFont typeface="Wingdings" pitchFamily="2" charset="2"/>
              <a:buAutoNum type="arabicPeriod"/>
            </a:pPr>
            <a:r>
              <a:rPr lang="en-US" smtClean="0"/>
              <a:t>Turn the array to be sorted into a heap</a:t>
            </a:r>
          </a:p>
          <a:p>
            <a:pPr marL="990600" lvl="1" indent="-533400">
              <a:buFont typeface="Wingdings" pitchFamily="2" charset="2"/>
              <a:buAutoNum type="arabicPeriod"/>
            </a:pPr>
            <a:r>
              <a:rPr lang="en-US" smtClean="0"/>
              <a:t>Repeat step 3 and 4 until the entire list is sorted</a:t>
            </a:r>
          </a:p>
          <a:p>
            <a:pPr marL="990600" lvl="1" indent="-533400">
              <a:buFont typeface="Wingdings" pitchFamily="2" charset="2"/>
              <a:buAutoNum type="arabicPeriod"/>
            </a:pPr>
            <a:r>
              <a:rPr lang="en-US" smtClean="0"/>
              <a:t>Exchange the root (the largest element in the heap) with the last element in the unsorted list </a:t>
            </a:r>
            <a:r>
              <a:rPr lang="en-US" smtClean="0">
                <a:sym typeface="Wingdings" pitchFamily="2" charset="2"/>
              </a:rPr>
              <a:t> results in the largest elements being added to the beginning of sorted list</a:t>
            </a:r>
          </a:p>
          <a:p>
            <a:pPr marL="990600" lvl="1" indent="-533400">
              <a:buFont typeface="Wingdings" pitchFamily="2" charset="2"/>
              <a:buAutoNum type="arabicPeriod"/>
            </a:pPr>
            <a:r>
              <a:rPr lang="en-US" smtClean="0">
                <a:sym typeface="Wingdings" pitchFamily="2" charset="2"/>
              </a:rPr>
              <a:t>Reheap the unsorted list</a:t>
            </a:r>
            <a:endParaRPr lang="en-US" smtClean="0"/>
          </a:p>
        </p:txBody>
      </p:sp>
      <p:sp>
        <p:nvSpPr>
          <p:cNvPr id="69636" name="Slide Number Placeholder 1"/>
          <p:cNvSpPr>
            <a:spLocks noGrp="1"/>
          </p:cNvSpPr>
          <p:nvPr>
            <p:ph type="sldNum" sz="quarter" idx="12"/>
          </p:nvPr>
        </p:nvSpPr>
        <p:spPr>
          <a:noFill/>
        </p:spPr>
        <p:txBody>
          <a:bodyPr/>
          <a:lstStyle/>
          <a:p>
            <a:fld id="{32DE0293-8EDB-433C-9032-045A1CB49B79}"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mtClean="0"/>
              <a:t>Heap Sort</a:t>
            </a:r>
          </a:p>
        </p:txBody>
      </p:sp>
      <p:sp>
        <p:nvSpPr>
          <p:cNvPr id="72707" name="Rectangle 3"/>
          <p:cNvSpPr>
            <a:spLocks noGrp="1" noChangeArrowheads="1"/>
          </p:cNvSpPr>
          <p:nvPr>
            <p:ph type="body" idx="1"/>
          </p:nvPr>
        </p:nvSpPr>
        <p:spPr/>
        <p:txBody>
          <a:bodyPr/>
          <a:lstStyle/>
          <a:p>
            <a:r>
              <a:rPr lang="en-US" smtClean="0"/>
              <a:t>Efficiency of heap sort is </a:t>
            </a:r>
            <a:r>
              <a:rPr lang="en-US" i="1" smtClean="0"/>
              <a:t>O(n log n)</a:t>
            </a:r>
          </a:p>
          <a:p>
            <a:endParaRPr lang="en-US" i="1" smtClean="0"/>
          </a:p>
          <a:p>
            <a:endParaRPr lang="en-US" i="1" smtClean="0"/>
          </a:p>
          <a:p>
            <a:r>
              <a:rPr lang="en-US" smtClean="0"/>
              <a:t>Efficiency of straight selection sort is     </a:t>
            </a:r>
            <a:r>
              <a:rPr lang="en-US" i="1" smtClean="0"/>
              <a:t>O(n</a:t>
            </a:r>
            <a:r>
              <a:rPr lang="en-US" i="1" baseline="30000" smtClean="0"/>
              <a:t>2</a:t>
            </a:r>
            <a:r>
              <a:rPr lang="en-US" i="1" smtClean="0"/>
              <a:t>)</a:t>
            </a:r>
          </a:p>
          <a:p>
            <a:endParaRPr lang="en-US" i="1" smtClean="0"/>
          </a:p>
        </p:txBody>
      </p:sp>
      <p:sp>
        <p:nvSpPr>
          <p:cNvPr id="72708" name="Slide Number Placeholder 1"/>
          <p:cNvSpPr>
            <a:spLocks noGrp="1"/>
          </p:cNvSpPr>
          <p:nvPr>
            <p:ph type="sldNum" sz="quarter" idx="12"/>
          </p:nvPr>
        </p:nvSpPr>
        <p:spPr>
          <a:noFill/>
        </p:spPr>
        <p:txBody>
          <a:bodyPr/>
          <a:lstStyle/>
          <a:p>
            <a:fld id="{BD5ABB63-838D-42A4-9D16-A1ACCB3C9BDD}"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smtClean="0"/>
              <a:t>Exchange Sorts</a:t>
            </a:r>
          </a:p>
        </p:txBody>
      </p:sp>
      <p:sp>
        <p:nvSpPr>
          <p:cNvPr id="73731" name="Content Placeholder 2"/>
          <p:cNvSpPr>
            <a:spLocks noGrp="1"/>
          </p:cNvSpPr>
          <p:nvPr>
            <p:ph idx="1"/>
          </p:nvPr>
        </p:nvSpPr>
        <p:spPr/>
        <p:txBody>
          <a:bodyPr/>
          <a:lstStyle/>
          <a:p>
            <a:r>
              <a:rPr lang="en-US" smtClean="0"/>
              <a:t>Exchange elements that are out of order until the entire list is sorted</a:t>
            </a:r>
          </a:p>
          <a:p>
            <a:endParaRPr lang="en-US" smtClean="0"/>
          </a:p>
          <a:p>
            <a:r>
              <a:rPr lang="en-US" smtClean="0"/>
              <a:t>Virtually every sorting method uses some form of exchange, the sorts under this category use it extensively</a:t>
            </a:r>
          </a:p>
        </p:txBody>
      </p:sp>
      <p:sp>
        <p:nvSpPr>
          <p:cNvPr id="73732" name="Slide Number Placeholder 3"/>
          <p:cNvSpPr>
            <a:spLocks noGrp="1"/>
          </p:cNvSpPr>
          <p:nvPr>
            <p:ph type="sldNum" sz="quarter" idx="12"/>
          </p:nvPr>
        </p:nvSpPr>
        <p:spPr>
          <a:noFill/>
        </p:spPr>
        <p:txBody>
          <a:bodyPr/>
          <a:lstStyle/>
          <a:p>
            <a:fld id="{8384AD75-B7FC-4FDB-B5D0-65B2EE0BB80D}"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Complexity of Algorithms</a:t>
            </a:r>
          </a:p>
        </p:txBody>
      </p:sp>
      <p:sp>
        <p:nvSpPr>
          <p:cNvPr id="8195" name="Rectangle 3"/>
          <p:cNvSpPr>
            <a:spLocks noGrp="1" noChangeArrowheads="1"/>
          </p:cNvSpPr>
          <p:nvPr>
            <p:ph type="body" idx="1"/>
          </p:nvPr>
        </p:nvSpPr>
        <p:spPr/>
        <p:txBody>
          <a:bodyPr/>
          <a:lstStyle/>
          <a:p>
            <a:r>
              <a:rPr lang="en-US" smtClean="0"/>
              <a:t>Suppose </a:t>
            </a:r>
            <a:r>
              <a:rPr lang="en-US" i="1" smtClean="0"/>
              <a:t>M</a:t>
            </a:r>
            <a:r>
              <a:rPr lang="en-US" smtClean="0"/>
              <a:t> is an algorithm and </a:t>
            </a:r>
            <a:r>
              <a:rPr lang="en-US" i="1" smtClean="0"/>
              <a:t>n</a:t>
            </a:r>
            <a:r>
              <a:rPr lang="en-US" smtClean="0"/>
              <a:t> is the size of the input data. </a:t>
            </a:r>
          </a:p>
          <a:p>
            <a:r>
              <a:rPr lang="en-US" smtClean="0"/>
              <a:t>Two main measures for efficiency of </a:t>
            </a:r>
            <a:r>
              <a:rPr lang="en-US" i="1" smtClean="0"/>
              <a:t>M</a:t>
            </a:r>
            <a:r>
              <a:rPr lang="en-US" smtClean="0"/>
              <a:t>:</a:t>
            </a:r>
          </a:p>
          <a:p>
            <a:pPr lvl="1"/>
            <a:r>
              <a:rPr lang="en-US" smtClean="0"/>
              <a:t>Time </a:t>
            </a:r>
          </a:p>
          <a:p>
            <a:pPr lvl="2"/>
            <a:r>
              <a:rPr lang="en-US" smtClean="0"/>
              <a:t>Measured by counting the number of key operations (e.g. comparisons in searching/sorting)</a:t>
            </a:r>
          </a:p>
          <a:p>
            <a:pPr lvl="1"/>
            <a:r>
              <a:rPr lang="en-US" smtClean="0"/>
              <a:t>Space</a:t>
            </a:r>
          </a:p>
          <a:p>
            <a:pPr lvl="2"/>
            <a:r>
              <a:rPr lang="en-US" smtClean="0"/>
              <a:t>Measured by counting the maximum of memory needed by the algorithm</a:t>
            </a:r>
          </a:p>
        </p:txBody>
      </p:sp>
      <p:sp>
        <p:nvSpPr>
          <p:cNvPr id="819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930A9CE6-3A66-4B97-8C47-E325851CA579}" type="slidenum">
              <a:rPr lang="en-US"/>
              <a:pPr algn="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t>Exchange Sorts</a:t>
            </a:r>
          </a:p>
        </p:txBody>
      </p:sp>
      <p:sp>
        <p:nvSpPr>
          <p:cNvPr id="74755" name="Content Placeholder 2"/>
          <p:cNvSpPr>
            <a:spLocks noGrp="1"/>
          </p:cNvSpPr>
          <p:nvPr>
            <p:ph idx="1"/>
          </p:nvPr>
        </p:nvSpPr>
        <p:spPr/>
        <p:txBody>
          <a:bodyPr/>
          <a:lstStyle/>
          <a:p>
            <a:r>
              <a:rPr lang="en-US" smtClean="0"/>
              <a:t>Bubble Sort</a:t>
            </a:r>
          </a:p>
          <a:p>
            <a:pPr lvl="1"/>
            <a:r>
              <a:rPr lang="en-US" smtClean="0"/>
              <a:t>The most common sort</a:t>
            </a:r>
          </a:p>
          <a:p>
            <a:pPr lvl="1"/>
            <a:endParaRPr lang="en-US" smtClean="0"/>
          </a:p>
          <a:p>
            <a:r>
              <a:rPr lang="en-US" smtClean="0"/>
              <a:t>Quick Sort</a:t>
            </a:r>
          </a:p>
          <a:p>
            <a:pPr lvl="1"/>
            <a:r>
              <a:rPr lang="en-US" smtClean="0"/>
              <a:t>The most efficient general purpose sort</a:t>
            </a:r>
          </a:p>
          <a:p>
            <a:pPr lvl="1"/>
            <a:endParaRPr lang="en-US" smtClean="0"/>
          </a:p>
        </p:txBody>
      </p:sp>
      <p:sp>
        <p:nvSpPr>
          <p:cNvPr id="74756" name="Slide Number Placeholder 3"/>
          <p:cNvSpPr>
            <a:spLocks noGrp="1"/>
          </p:cNvSpPr>
          <p:nvPr>
            <p:ph type="sldNum" sz="quarter" idx="12"/>
          </p:nvPr>
        </p:nvSpPr>
        <p:spPr>
          <a:noFill/>
        </p:spPr>
        <p:txBody>
          <a:bodyPr/>
          <a:lstStyle/>
          <a:p>
            <a:fld id="{4A900296-DEED-4A11-AED0-56578885FD95}"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Bubble Sort Concept</a:t>
            </a:r>
          </a:p>
        </p:txBody>
      </p:sp>
      <p:sp>
        <p:nvSpPr>
          <p:cNvPr id="76803" name="Slide Number Placeholder 3"/>
          <p:cNvSpPr>
            <a:spLocks noGrp="1"/>
          </p:cNvSpPr>
          <p:nvPr>
            <p:ph type="sldNum" sz="quarter" idx="12"/>
          </p:nvPr>
        </p:nvSpPr>
        <p:spPr>
          <a:noFill/>
        </p:spPr>
        <p:txBody>
          <a:bodyPr/>
          <a:lstStyle/>
          <a:p>
            <a:fld id="{D8DC577F-F766-4DE0-B8E9-700045A5ACEA}" type="slidenum">
              <a:rPr lang="en-US" smtClean="0"/>
              <a:pPr/>
              <a:t>31</a:t>
            </a:fld>
            <a:endParaRPr lang="en-US" smtClean="0"/>
          </a:p>
        </p:txBody>
      </p:sp>
      <p:pic>
        <p:nvPicPr>
          <p:cNvPr id="76805" name="Picture 2" descr="C:\Documents and Settings\Smriti\Desktop\DSF\My Work\BubbleSortConcept.jpg"/>
          <p:cNvPicPr>
            <a:picLocks noChangeAspect="1" noChangeArrowheads="1"/>
          </p:cNvPicPr>
          <p:nvPr/>
        </p:nvPicPr>
        <p:blipFill>
          <a:blip r:embed="rId2"/>
          <a:srcRect/>
          <a:stretch>
            <a:fillRect/>
          </a:stretch>
        </p:blipFill>
        <p:spPr bwMode="auto">
          <a:xfrm>
            <a:off x="195263" y="2384425"/>
            <a:ext cx="8785225" cy="293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Slide Number Placeholder 3"/>
          <p:cNvSpPr>
            <a:spLocks noGrp="1"/>
          </p:cNvSpPr>
          <p:nvPr>
            <p:ph type="sldNum" sz="quarter" idx="12"/>
          </p:nvPr>
        </p:nvSpPr>
        <p:spPr>
          <a:noFill/>
        </p:spPr>
        <p:txBody>
          <a:bodyPr/>
          <a:lstStyle/>
          <a:p>
            <a:fld id="{3AAE54BC-A05C-47C1-85BE-67E6CAEE7B91}" type="slidenum">
              <a:rPr lang="en-US" smtClean="0"/>
              <a:pPr/>
              <a:t>32</a:t>
            </a:fld>
            <a:endParaRPr lang="en-US" smtClean="0"/>
          </a:p>
        </p:txBody>
      </p:sp>
      <p:sp>
        <p:nvSpPr>
          <p:cNvPr id="78853" name="Rectangle 3"/>
          <p:cNvSpPr txBox="1">
            <a:spLocks noChangeArrowheads="1"/>
          </p:cNvSpPr>
          <p:nvPr/>
        </p:nvSpPr>
        <p:spPr bwMode="auto">
          <a:xfrm>
            <a:off x="808038" y="198438"/>
            <a:ext cx="7315200" cy="6583362"/>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2200">
                <a:solidFill>
                  <a:schemeClr val="folHlink"/>
                </a:solidFill>
              </a:rPr>
              <a:t>Algorithm BubbleSort (list, last) </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//sort the list in ascending order.</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//list must contain at least one element</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//last is index to last element in the list </a:t>
            </a: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200"/>
              <a:t>	set current to 0</a:t>
            </a:r>
          </a:p>
          <a:p>
            <a:pPr marL="342900" indent="-342900" eaLnBrk="0" hangingPunct="0">
              <a:lnSpc>
                <a:spcPct val="80000"/>
              </a:lnSpc>
              <a:spcBef>
                <a:spcPct val="20000"/>
              </a:spcBef>
              <a:buClr>
                <a:schemeClr val="folHlink"/>
              </a:buClr>
              <a:buSzPct val="60000"/>
              <a:buFont typeface="Wingdings" pitchFamily="2" charset="2"/>
              <a:buNone/>
            </a:pPr>
            <a:r>
              <a:rPr lang="en-US" sz="2200"/>
              <a:t>	set sorted to false</a:t>
            </a:r>
          </a:p>
          <a:p>
            <a:pPr marL="342900" indent="-342900" eaLnBrk="0" hangingPunct="0">
              <a:lnSpc>
                <a:spcPct val="80000"/>
              </a:lnSpc>
              <a:spcBef>
                <a:spcPct val="20000"/>
              </a:spcBef>
              <a:buClr>
                <a:schemeClr val="folHlink"/>
              </a:buClr>
              <a:buSzPct val="60000"/>
              <a:buFont typeface="Wingdings" pitchFamily="2" charset="2"/>
              <a:buNone/>
            </a:pPr>
            <a:r>
              <a:rPr lang="en-US" sz="2200"/>
              <a:t>	loop (current &lt;= last AND sorted false)	</a:t>
            </a:r>
            <a:r>
              <a:rPr lang="en-US" sz="2400">
                <a:solidFill>
                  <a:srgbClr val="6F676A"/>
                </a:solidFill>
              </a:rPr>
              <a:t> </a:t>
            </a:r>
          </a:p>
          <a:p>
            <a:pPr marL="342900" indent="-342900" eaLnBrk="0" hangingPunct="0">
              <a:lnSpc>
                <a:spcPct val="80000"/>
              </a:lnSpc>
              <a:spcBef>
                <a:spcPct val="20000"/>
              </a:spcBef>
              <a:buClr>
                <a:schemeClr val="folHlink"/>
              </a:buClr>
              <a:buSzPct val="60000"/>
              <a:buFont typeface="Wingdings" pitchFamily="2" charset="2"/>
              <a:buNone/>
            </a:pPr>
            <a:r>
              <a:rPr lang="en-US" sz="2400">
                <a:solidFill>
                  <a:srgbClr val="6F676A"/>
                </a:solidFill>
              </a:rPr>
              <a:t>		</a:t>
            </a:r>
            <a:r>
              <a:rPr lang="en-US" sz="1600">
                <a:solidFill>
                  <a:srgbClr val="6F676A"/>
                </a:solidFill>
              </a:rPr>
              <a:t>//Each iteration is one sort pass</a:t>
            </a:r>
            <a:endParaRPr lang="en-US" sz="1600"/>
          </a:p>
          <a:p>
            <a:pPr marL="342900" indent="-342900" eaLnBrk="0" hangingPunct="0">
              <a:lnSpc>
                <a:spcPct val="80000"/>
              </a:lnSpc>
              <a:spcBef>
                <a:spcPct val="20000"/>
              </a:spcBef>
              <a:buClr>
                <a:schemeClr val="folHlink"/>
              </a:buClr>
              <a:buSzPct val="60000"/>
              <a:buFont typeface="Wingdings" pitchFamily="2" charset="2"/>
              <a:buNone/>
            </a:pPr>
            <a:r>
              <a:rPr lang="en-US" sz="2200"/>
              <a:t>		set sorted to true</a:t>
            </a:r>
          </a:p>
          <a:p>
            <a:pPr marL="342900" indent="-342900" eaLnBrk="0" hangingPunct="0">
              <a:lnSpc>
                <a:spcPct val="80000"/>
              </a:lnSpc>
              <a:spcBef>
                <a:spcPct val="20000"/>
              </a:spcBef>
              <a:buClr>
                <a:schemeClr val="folHlink"/>
              </a:buClr>
              <a:buSzPct val="60000"/>
              <a:buFont typeface="Wingdings" pitchFamily="2" charset="2"/>
              <a:buNone/>
            </a:pPr>
            <a:r>
              <a:rPr lang="en-US" sz="2200"/>
              <a:t>		set walker to last</a:t>
            </a:r>
          </a:p>
          <a:p>
            <a:pPr marL="342900" indent="-342900" eaLnBrk="0" hangingPunct="0">
              <a:lnSpc>
                <a:spcPct val="80000"/>
              </a:lnSpc>
              <a:spcBef>
                <a:spcPct val="20000"/>
              </a:spcBef>
              <a:buClr>
                <a:schemeClr val="folHlink"/>
              </a:buClr>
              <a:buSzPct val="60000"/>
              <a:buFont typeface="Wingdings" pitchFamily="2" charset="2"/>
              <a:buNone/>
            </a:pPr>
            <a:r>
              <a:rPr lang="en-US" sz="2200"/>
              <a:t>		loop (walker &gt; current)</a:t>
            </a:r>
          </a:p>
          <a:p>
            <a:pPr marL="342900" indent="-342900" eaLnBrk="0" hangingPunct="0">
              <a:lnSpc>
                <a:spcPct val="80000"/>
              </a:lnSpc>
              <a:spcBef>
                <a:spcPct val="20000"/>
              </a:spcBef>
              <a:buClr>
                <a:schemeClr val="folHlink"/>
              </a:buClr>
              <a:buSzPct val="60000"/>
              <a:buFont typeface="Wingdings" pitchFamily="2" charset="2"/>
              <a:buNone/>
            </a:pPr>
            <a:r>
              <a:rPr lang="en-US" sz="2200"/>
              <a:t>			if (walker key &lt; walker - 1 key) </a:t>
            </a:r>
          </a:p>
          <a:p>
            <a:pPr marL="342900" indent="-342900" eaLnBrk="0" hangingPunct="0">
              <a:lnSpc>
                <a:spcPct val="80000"/>
              </a:lnSpc>
              <a:spcBef>
                <a:spcPct val="20000"/>
              </a:spcBef>
              <a:buClr>
                <a:schemeClr val="folHlink"/>
              </a:buClr>
              <a:buSzPct val="60000"/>
              <a:buFont typeface="Wingdings" pitchFamily="2" charset="2"/>
              <a:buNone/>
            </a:pPr>
            <a:r>
              <a:rPr lang="en-US" sz="2200"/>
              <a:t>				set sorted to false</a:t>
            </a:r>
          </a:p>
          <a:p>
            <a:pPr marL="342900" indent="-342900" eaLnBrk="0" hangingPunct="0">
              <a:lnSpc>
                <a:spcPct val="80000"/>
              </a:lnSpc>
              <a:spcBef>
                <a:spcPct val="20000"/>
              </a:spcBef>
              <a:buClr>
                <a:schemeClr val="folHlink"/>
              </a:buClr>
              <a:buSzPct val="60000"/>
              <a:buFont typeface="Wingdings" pitchFamily="2" charset="2"/>
              <a:buNone/>
            </a:pPr>
            <a:r>
              <a:rPr lang="en-US" sz="2200"/>
              <a:t>				swap (walker, walker-1)</a:t>
            </a:r>
          </a:p>
          <a:p>
            <a:pPr marL="342900" indent="-342900" eaLnBrk="0" hangingPunct="0">
              <a:lnSpc>
                <a:spcPct val="80000"/>
              </a:lnSpc>
              <a:spcBef>
                <a:spcPct val="20000"/>
              </a:spcBef>
              <a:buClr>
                <a:schemeClr val="folHlink"/>
              </a:buClr>
              <a:buSzPct val="60000"/>
              <a:buFont typeface="Wingdings" pitchFamily="2" charset="2"/>
              <a:buNone/>
            </a:pPr>
            <a:r>
              <a:rPr lang="en-US" sz="2200"/>
              <a:t>			end if</a:t>
            </a:r>
          </a:p>
          <a:p>
            <a:pPr marL="342900" indent="-342900" eaLnBrk="0" hangingPunct="0">
              <a:lnSpc>
                <a:spcPct val="80000"/>
              </a:lnSpc>
              <a:spcBef>
                <a:spcPct val="20000"/>
              </a:spcBef>
              <a:buClr>
                <a:schemeClr val="folHlink"/>
              </a:buClr>
              <a:buSzPct val="60000"/>
              <a:buFont typeface="Wingdings" pitchFamily="2" charset="2"/>
              <a:buNone/>
            </a:pPr>
            <a:r>
              <a:rPr lang="en-US" sz="2200"/>
              <a:t>			decrement walker</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p>
          <a:p>
            <a:pPr marL="342900" indent="-342900" eaLnBrk="0" hangingPunct="0">
              <a:lnSpc>
                <a:spcPct val="80000"/>
              </a:lnSpc>
              <a:spcBef>
                <a:spcPct val="20000"/>
              </a:spcBef>
              <a:buClr>
                <a:schemeClr val="folHlink"/>
              </a:buClr>
              <a:buSzPct val="60000"/>
              <a:buFont typeface="Wingdings" pitchFamily="2" charset="2"/>
              <a:buNone/>
            </a:pPr>
            <a:r>
              <a:rPr lang="en-US" sz="2200"/>
              <a:t>		increment current</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400">
                <a:solidFill>
                  <a:schemeClr val="folHlink"/>
                </a:solidFill>
              </a:rPr>
              <a:t>End bubbleSort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p:txBody>
          <a:bodyPr/>
          <a:lstStyle/>
          <a:p>
            <a:r>
              <a:rPr lang="en-US" smtClean="0"/>
              <a:t>Quick Sort</a:t>
            </a:r>
          </a:p>
        </p:txBody>
      </p:sp>
      <p:sp>
        <p:nvSpPr>
          <p:cNvPr id="79875" name="Rectangle 3"/>
          <p:cNvSpPr>
            <a:spLocks noGrp="1" noChangeArrowheads="1"/>
          </p:cNvSpPr>
          <p:nvPr>
            <p:ph type="body" idx="4294967295"/>
          </p:nvPr>
        </p:nvSpPr>
        <p:spPr/>
        <p:txBody>
          <a:bodyPr/>
          <a:lstStyle/>
          <a:p>
            <a:r>
              <a:rPr lang="en-US" sz="2800" smtClean="0"/>
              <a:t>Most popular sorting technique</a:t>
            </a:r>
          </a:p>
          <a:p>
            <a:endParaRPr lang="en-US" sz="2800" smtClean="0"/>
          </a:p>
          <a:p>
            <a:r>
              <a:rPr lang="en-US" sz="2800" smtClean="0"/>
              <a:t>Developed by C.A.R. Hoare</a:t>
            </a:r>
          </a:p>
          <a:p>
            <a:endParaRPr lang="en-US" sz="2800" smtClean="0"/>
          </a:p>
          <a:p>
            <a:r>
              <a:rPr lang="en-US" sz="2800" smtClean="0"/>
              <a:t>In-place, Divide and conquer, Massively recursive sort</a:t>
            </a:r>
          </a:p>
          <a:p>
            <a:endParaRPr lang="en-US" sz="2800" smtClean="0"/>
          </a:p>
          <a:p>
            <a:r>
              <a:rPr lang="en-US" sz="2800" smtClean="0"/>
              <a:t>Simple in theory but difficult to put into the code</a:t>
            </a:r>
          </a:p>
        </p:txBody>
      </p:sp>
      <p:sp>
        <p:nvSpPr>
          <p:cNvPr id="7987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31BFD8E9-770A-4B2F-8847-F171B5BBBB58}" type="slidenum">
              <a:rPr lang="en-US"/>
              <a:pPr algn="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mtClean="0"/>
              <a:t>Quick Sort</a:t>
            </a:r>
          </a:p>
        </p:txBody>
      </p:sp>
      <p:sp>
        <p:nvSpPr>
          <p:cNvPr id="80899" name="Rectangle 3"/>
          <p:cNvSpPr>
            <a:spLocks noGrp="1" noChangeArrowheads="1"/>
          </p:cNvSpPr>
          <p:nvPr>
            <p:ph type="body" idx="1"/>
          </p:nvPr>
        </p:nvSpPr>
        <p:spPr/>
        <p:txBody>
          <a:bodyPr/>
          <a:lstStyle/>
          <a:p>
            <a:r>
              <a:rPr lang="en-US" smtClean="0"/>
              <a:t>Divide-and-conquer algorithm</a:t>
            </a:r>
          </a:p>
          <a:p>
            <a:pPr lvl="1"/>
            <a:r>
              <a:rPr lang="en-US" smtClean="0"/>
              <a:t>Divide: partition array into 2 subarrays such that elements in the lower part &lt;= elements in the higher part</a:t>
            </a:r>
          </a:p>
          <a:p>
            <a:pPr lvl="1"/>
            <a:r>
              <a:rPr lang="en-US" smtClean="0"/>
              <a:t>Conquer: recursively sort the 2 subarrays</a:t>
            </a:r>
          </a:p>
          <a:p>
            <a:pPr lvl="1"/>
            <a:r>
              <a:rPr lang="en-US" smtClean="0"/>
              <a:t>Combine: sorting is done in-place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r>
              <a:rPr lang="en-US" smtClean="0"/>
              <a:t>Quick Sort</a:t>
            </a:r>
          </a:p>
        </p:txBody>
      </p:sp>
      <p:sp>
        <p:nvSpPr>
          <p:cNvPr id="81923" name="Rectangle 3"/>
          <p:cNvSpPr>
            <a:spLocks noGrp="1" noChangeArrowheads="1"/>
          </p:cNvSpPr>
          <p:nvPr>
            <p:ph type="body" idx="4294967295"/>
          </p:nvPr>
        </p:nvSpPr>
        <p:spPr/>
        <p:txBody>
          <a:bodyPr/>
          <a:lstStyle/>
          <a:p>
            <a:pPr marL="660400" indent="-660400">
              <a:lnSpc>
                <a:spcPct val="90000"/>
              </a:lnSpc>
            </a:pPr>
            <a:r>
              <a:rPr lang="en-US" sz="2800" smtClean="0"/>
              <a:t>The recursive algorithm consists of four steps:</a:t>
            </a:r>
          </a:p>
          <a:p>
            <a:pPr marL="1035050" lvl="1" indent="-577850">
              <a:lnSpc>
                <a:spcPct val="90000"/>
              </a:lnSpc>
              <a:buFont typeface="Wingdings" pitchFamily="2" charset="2"/>
              <a:buAutoNum type="arabicPeriod"/>
            </a:pPr>
            <a:r>
              <a:rPr lang="en-US" sz="2400" smtClean="0"/>
              <a:t>If there are one or less element in the array to be sorted, return immediately</a:t>
            </a:r>
          </a:p>
          <a:p>
            <a:pPr marL="1035050" lvl="1" indent="-577850">
              <a:lnSpc>
                <a:spcPct val="90000"/>
              </a:lnSpc>
              <a:buFont typeface="Wingdings" pitchFamily="2" charset="2"/>
              <a:buAutoNum type="arabicPeriod"/>
            </a:pPr>
            <a:r>
              <a:rPr lang="en-US" sz="2400" smtClean="0"/>
              <a:t>Pick an element in the array to serve as a “pivot” point. (Usually the left-most element in the array is used.)</a:t>
            </a:r>
          </a:p>
          <a:p>
            <a:pPr marL="1035050" lvl="1" indent="-577850">
              <a:lnSpc>
                <a:spcPct val="90000"/>
              </a:lnSpc>
              <a:buFont typeface="Wingdings" pitchFamily="2" charset="2"/>
              <a:buAutoNum type="arabicPeriod"/>
            </a:pPr>
            <a:r>
              <a:rPr lang="en-US" sz="2400" smtClean="0"/>
              <a:t>Split the array into three parts – </a:t>
            </a:r>
          </a:p>
          <a:p>
            <a:pPr marL="1409700" lvl="2" indent="-495300">
              <a:lnSpc>
                <a:spcPct val="90000"/>
              </a:lnSpc>
              <a:buFont typeface="Wingdings" pitchFamily="2" charset="2"/>
              <a:buAutoNum type="romanLcPeriod"/>
            </a:pPr>
            <a:r>
              <a:rPr lang="en-US" sz="2000" smtClean="0"/>
              <a:t>A partition of elements less than the pivot</a:t>
            </a:r>
          </a:p>
          <a:p>
            <a:pPr marL="1409700" lvl="2" indent="-495300">
              <a:lnSpc>
                <a:spcPct val="90000"/>
              </a:lnSpc>
              <a:buFont typeface="Wingdings" pitchFamily="2" charset="2"/>
              <a:buAutoNum type="romanLcPeriod"/>
            </a:pPr>
            <a:r>
              <a:rPr lang="en-US" sz="2000" smtClean="0"/>
              <a:t>The pivot element</a:t>
            </a:r>
          </a:p>
          <a:p>
            <a:pPr marL="1409700" lvl="2" indent="-495300">
              <a:lnSpc>
                <a:spcPct val="90000"/>
              </a:lnSpc>
              <a:buFont typeface="Wingdings" pitchFamily="2" charset="2"/>
              <a:buAutoNum type="romanLcPeriod"/>
            </a:pPr>
            <a:r>
              <a:rPr lang="en-US" sz="2000" smtClean="0"/>
              <a:t>A partition of elements greater than or equal to the pivot</a:t>
            </a:r>
          </a:p>
          <a:p>
            <a:pPr marL="1035050" lvl="1" indent="-577850">
              <a:lnSpc>
                <a:spcPct val="90000"/>
              </a:lnSpc>
              <a:buFont typeface="Wingdings" pitchFamily="2" charset="2"/>
              <a:buAutoNum type="arabicPeriod"/>
            </a:pPr>
            <a:r>
              <a:rPr lang="en-US" sz="2400" smtClean="0"/>
              <a:t>Recursively quick sort the left partition followed by quick sort the right partition </a:t>
            </a:r>
          </a:p>
        </p:txBody>
      </p:sp>
      <p:sp>
        <p:nvSpPr>
          <p:cNvPr id="8192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D371232D-325F-4660-B713-97F8F7E2851F}" type="slidenum">
              <a:rPr lang="en-US"/>
              <a:pPr algn="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2" name="Picture 5"/>
          <p:cNvPicPr>
            <a:picLocks noChangeAspect="1" noChangeArrowheads="1"/>
          </p:cNvPicPr>
          <p:nvPr/>
        </p:nvPicPr>
        <p:blipFill>
          <a:blip r:embed="rId2"/>
          <a:srcRect/>
          <a:stretch>
            <a:fillRect/>
          </a:stretch>
        </p:blipFill>
        <p:spPr bwMode="auto">
          <a:xfrm>
            <a:off x="1581150" y="-15875"/>
            <a:ext cx="5981700" cy="5588015"/>
          </a:xfrm>
          <a:prstGeom prst="rect">
            <a:avLst/>
          </a:prstGeom>
          <a:noFill/>
          <a:ln w="9525">
            <a:noFill/>
            <a:miter lim="800000"/>
            <a:headEnd/>
            <a:tailEnd/>
          </a:ln>
        </p:spPr>
      </p:pic>
      <p:sp>
        <p:nvSpPr>
          <p:cNvPr id="83973" name="TextBox 4"/>
          <p:cNvSpPr txBox="1">
            <a:spLocks noChangeArrowheads="1"/>
          </p:cNvSpPr>
          <p:nvPr/>
        </p:nvSpPr>
        <p:spPr bwMode="auto">
          <a:xfrm>
            <a:off x="215900" y="406400"/>
            <a:ext cx="1128713" cy="307975"/>
          </a:xfrm>
          <a:prstGeom prst="rect">
            <a:avLst/>
          </a:prstGeom>
          <a:noFill/>
          <a:ln w="9525">
            <a:noFill/>
            <a:miter lim="800000"/>
            <a:headEnd/>
            <a:tailEnd/>
          </a:ln>
        </p:spPr>
        <p:txBody>
          <a:bodyPr wrap="none">
            <a:spAutoFit/>
          </a:bodyPr>
          <a:lstStyle/>
          <a:p>
            <a:r>
              <a:rPr lang="en-US" b="1"/>
              <a:t>Pivot = 45</a:t>
            </a:r>
          </a:p>
        </p:txBody>
      </p:sp>
      <p:sp>
        <p:nvSpPr>
          <p:cNvPr id="83974" name="TextBox 5"/>
          <p:cNvSpPr txBox="1">
            <a:spLocks noChangeArrowheads="1"/>
          </p:cNvSpPr>
          <p:nvPr/>
        </p:nvSpPr>
        <p:spPr bwMode="auto">
          <a:xfrm>
            <a:off x="215900" y="1206500"/>
            <a:ext cx="1168400" cy="523875"/>
          </a:xfrm>
          <a:prstGeom prst="rect">
            <a:avLst/>
          </a:prstGeom>
          <a:noFill/>
          <a:ln w="9525">
            <a:noFill/>
            <a:miter lim="800000"/>
            <a:headEnd/>
            <a:tailEnd/>
          </a:ln>
        </p:spPr>
        <p:txBody>
          <a:bodyPr>
            <a:spAutoFit/>
          </a:bodyPr>
          <a:lstStyle/>
          <a:p>
            <a:r>
              <a:rPr lang="en-US" b="1"/>
              <a:t>Cross Over low&gt;high</a:t>
            </a:r>
          </a:p>
        </p:txBody>
      </p:sp>
      <p:sp>
        <p:nvSpPr>
          <p:cNvPr id="83975" name="TextBox 6"/>
          <p:cNvSpPr txBox="1">
            <a:spLocks noChangeArrowheads="1"/>
          </p:cNvSpPr>
          <p:nvPr/>
        </p:nvSpPr>
        <p:spPr bwMode="auto">
          <a:xfrm>
            <a:off x="190500" y="2349500"/>
            <a:ext cx="1244600" cy="523875"/>
          </a:xfrm>
          <a:prstGeom prst="rect">
            <a:avLst/>
          </a:prstGeom>
          <a:noFill/>
          <a:ln w="9525">
            <a:noFill/>
            <a:miter lim="800000"/>
            <a:headEnd/>
            <a:tailEnd/>
          </a:ln>
        </p:spPr>
        <p:txBody>
          <a:bodyPr>
            <a:spAutoFit/>
          </a:bodyPr>
          <a:lstStyle/>
          <a:p>
            <a:r>
              <a:rPr lang="en-US" b="1" dirty="0"/>
              <a:t>Fix position of pivot</a:t>
            </a:r>
          </a:p>
        </p:txBody>
      </p:sp>
      <p:sp>
        <p:nvSpPr>
          <p:cNvPr id="83976" name="TextBox 7"/>
          <p:cNvSpPr txBox="1">
            <a:spLocks noChangeArrowheads="1"/>
          </p:cNvSpPr>
          <p:nvPr/>
        </p:nvSpPr>
        <p:spPr bwMode="auto">
          <a:xfrm>
            <a:off x="190500" y="2882900"/>
            <a:ext cx="1244600" cy="307975"/>
          </a:xfrm>
          <a:prstGeom prst="rect">
            <a:avLst/>
          </a:prstGeom>
          <a:noFill/>
          <a:ln w="9525">
            <a:noFill/>
            <a:miter lim="800000"/>
            <a:headEnd/>
            <a:tailEnd/>
          </a:ln>
        </p:spPr>
        <p:txBody>
          <a:bodyPr>
            <a:spAutoFit/>
          </a:bodyPr>
          <a:lstStyle/>
          <a:p>
            <a:r>
              <a:rPr lang="en-US" b="1" dirty="0"/>
              <a:t>Three parts</a:t>
            </a:r>
          </a:p>
        </p:txBody>
      </p:sp>
      <p:sp>
        <p:nvSpPr>
          <p:cNvPr id="9" name="TextBox 8"/>
          <p:cNvSpPr txBox="1"/>
          <p:nvPr/>
        </p:nvSpPr>
        <p:spPr>
          <a:xfrm>
            <a:off x="250603" y="5657671"/>
            <a:ext cx="8893397" cy="1200329"/>
          </a:xfrm>
          <a:prstGeom prst="rect">
            <a:avLst/>
          </a:prstGeom>
          <a:noFill/>
        </p:spPr>
        <p:txBody>
          <a:bodyPr wrap="none" rtlCol="0">
            <a:spAutoFit/>
          </a:bodyPr>
          <a:lstStyle/>
          <a:p>
            <a:r>
              <a:rPr lang="en-GB" dirty="0" smtClean="0"/>
              <a:t>1</a:t>
            </a:r>
            <a:r>
              <a:rPr lang="en-GB" baseline="30000" dirty="0" smtClean="0"/>
              <a:t>st</a:t>
            </a:r>
            <a:r>
              <a:rPr lang="en-GB" dirty="0" smtClean="0"/>
              <a:t> element is pivot, now start two traversal, from left, find the first element &gt; pivot</a:t>
            </a:r>
          </a:p>
          <a:p>
            <a:r>
              <a:rPr lang="en-GB" dirty="0" smtClean="0"/>
              <a:t>And from right find 1</a:t>
            </a:r>
            <a:r>
              <a:rPr lang="en-GB" baseline="30000" dirty="0" smtClean="0"/>
              <a:t>st</a:t>
            </a:r>
            <a:r>
              <a:rPr lang="en-GB" dirty="0" smtClean="0"/>
              <a:t> element &lt; pivot, then exchange them, continue till left&lt;=right</a:t>
            </a:r>
          </a:p>
          <a:p>
            <a:r>
              <a:rPr lang="en-GB" dirty="0" smtClean="0"/>
              <a:t>Then exchange pivot with current left index value. This pass you will get all elements</a:t>
            </a:r>
          </a:p>
          <a:p>
            <a:r>
              <a:rPr lang="en-GB" dirty="0" smtClean="0"/>
              <a:t>On left of pivot less then pivot and on tight &gt; pivot. Continue this process till</a:t>
            </a:r>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1150938" y="101600"/>
            <a:ext cx="7793037" cy="600075"/>
          </a:xfrm>
        </p:spPr>
        <p:txBody>
          <a:bodyPr/>
          <a:lstStyle/>
          <a:p>
            <a:r>
              <a:rPr lang="en-US" smtClean="0"/>
              <a:t>Quick Sort - Algorithm</a:t>
            </a:r>
          </a:p>
        </p:txBody>
      </p:sp>
      <p:sp>
        <p:nvSpPr>
          <p:cNvPr id="83971" name="Rectangle 3"/>
          <p:cNvSpPr>
            <a:spLocks noGrp="1" noChangeArrowheads="1"/>
          </p:cNvSpPr>
          <p:nvPr>
            <p:ph type="body" idx="4294967295"/>
          </p:nvPr>
        </p:nvSpPr>
        <p:spPr>
          <a:xfrm>
            <a:off x="596900" y="669925"/>
            <a:ext cx="6581775" cy="6188075"/>
          </a:xfrm>
          <a:solidFill>
            <a:srgbClr val="DDDDDD"/>
          </a:solidFill>
        </p:spPr>
        <p:txBody>
          <a:bodyPr/>
          <a:lstStyle/>
          <a:p>
            <a:pPr marL="660400" indent="-660400">
              <a:lnSpc>
                <a:spcPct val="90000"/>
              </a:lnSpc>
              <a:buFont typeface="Wingdings" pitchFamily="2" charset="2"/>
              <a:buNone/>
              <a:defRPr/>
            </a:pPr>
            <a:r>
              <a:rPr lang="en-US" sz="1400" b="1" dirty="0" smtClean="0">
                <a:solidFill>
                  <a:srgbClr val="3333CC"/>
                </a:solidFill>
              </a:rPr>
              <a:t>Algorithm </a:t>
            </a:r>
            <a:r>
              <a:rPr lang="en-US" sz="1400" b="1" dirty="0" err="1" smtClean="0">
                <a:solidFill>
                  <a:srgbClr val="3333CC"/>
                </a:solidFill>
              </a:rPr>
              <a:t>QuickSort</a:t>
            </a:r>
            <a:r>
              <a:rPr lang="en-US" sz="1400" b="1" dirty="0" smtClean="0">
                <a:solidFill>
                  <a:srgbClr val="3333CC"/>
                </a:solidFill>
              </a:rPr>
              <a:t>(</a:t>
            </a:r>
            <a:r>
              <a:rPr lang="en-US" sz="1400" b="1" dirty="0" err="1" smtClean="0">
                <a:solidFill>
                  <a:srgbClr val="3333CC"/>
                </a:solidFill>
              </a:rPr>
              <a:t>a,l,h</a:t>
            </a:r>
            <a:r>
              <a:rPr lang="en-US" sz="1400" b="1" dirty="0" smtClean="0">
                <a:solidFill>
                  <a:srgbClr val="3333CC"/>
                </a:solidFill>
              </a:rPr>
              <a:t>)</a:t>
            </a:r>
          </a:p>
          <a:p>
            <a:pPr marL="660400" indent="-660400">
              <a:lnSpc>
                <a:spcPct val="90000"/>
              </a:lnSpc>
              <a:buFont typeface="Wingdings" pitchFamily="2" charset="2"/>
              <a:buNone/>
              <a:defRPr/>
            </a:pPr>
            <a:r>
              <a:rPr lang="en-US" sz="900" dirty="0" smtClean="0"/>
              <a:t>//a is list of elements</a:t>
            </a:r>
          </a:p>
          <a:p>
            <a:pPr marL="660400" indent="-660400">
              <a:lnSpc>
                <a:spcPct val="90000"/>
              </a:lnSpc>
              <a:buFont typeface="Wingdings" pitchFamily="2" charset="2"/>
              <a:buNone/>
              <a:defRPr/>
            </a:pPr>
            <a:r>
              <a:rPr lang="en-US" sz="900" dirty="0" smtClean="0"/>
              <a:t>//l is the position of the first element in the list</a:t>
            </a:r>
          </a:p>
          <a:p>
            <a:pPr marL="660400" indent="-660400">
              <a:lnSpc>
                <a:spcPct val="90000"/>
              </a:lnSpc>
              <a:buFont typeface="Wingdings" pitchFamily="2" charset="2"/>
              <a:buNone/>
              <a:defRPr/>
            </a:pPr>
            <a:r>
              <a:rPr lang="en-US" sz="900" dirty="0" smtClean="0"/>
              <a:t>//h is the position of the last element in the list</a:t>
            </a:r>
          </a:p>
          <a:p>
            <a:pPr marL="660400" indent="-660400">
              <a:lnSpc>
                <a:spcPct val="90000"/>
              </a:lnSpc>
              <a:buFont typeface="Wingdings" pitchFamily="2" charset="2"/>
              <a:buNone/>
              <a:defRPr/>
            </a:pPr>
            <a:endParaRPr lang="en-US" sz="900" dirty="0" smtClean="0"/>
          </a:p>
          <a:p>
            <a:pPr marL="660400" indent="-660400">
              <a:lnSpc>
                <a:spcPct val="90000"/>
              </a:lnSpc>
              <a:buFont typeface="Wingdings" pitchFamily="2" charset="2"/>
              <a:buNone/>
              <a:defRPr/>
            </a:pPr>
            <a:r>
              <a:rPr lang="en-US" sz="1400" b="1" dirty="0" smtClean="0"/>
              <a:t>Step 1: low = l+1, high = h, pivot = a[l]</a:t>
            </a:r>
          </a:p>
          <a:p>
            <a:pPr marL="660400" indent="-660400">
              <a:lnSpc>
                <a:spcPct val="90000"/>
              </a:lnSpc>
              <a:buFont typeface="Wingdings" pitchFamily="2" charset="2"/>
              <a:buNone/>
              <a:defRPr/>
            </a:pPr>
            <a:r>
              <a:rPr lang="en-US" sz="1400" b="1" dirty="0" smtClean="0"/>
              <a:t>Step 2: Loop (low &lt; high)</a:t>
            </a:r>
          </a:p>
          <a:p>
            <a:pPr marL="660400" indent="-660400">
              <a:lnSpc>
                <a:spcPct val="90000"/>
              </a:lnSpc>
              <a:buFont typeface="Wingdings" pitchFamily="2" charset="2"/>
              <a:buNone/>
              <a:defRPr/>
            </a:pPr>
            <a:r>
              <a:rPr lang="en-US" sz="1400" b="1" dirty="0" smtClean="0"/>
              <a:t>	     </a:t>
            </a:r>
            <a:r>
              <a:rPr lang="en-US" sz="1200" b="1" dirty="0" smtClean="0">
                <a:solidFill>
                  <a:schemeClr val="bg1">
                    <a:lumMod val="50000"/>
                  </a:schemeClr>
                </a:solidFill>
              </a:rPr>
              <a:t>// beginning from left find first element greater than pivot</a:t>
            </a:r>
          </a:p>
          <a:p>
            <a:pPr marL="660400" indent="-660400">
              <a:lnSpc>
                <a:spcPct val="90000"/>
              </a:lnSpc>
              <a:buFont typeface="Wingdings" pitchFamily="2" charset="2"/>
              <a:buNone/>
              <a:defRPr/>
            </a:pPr>
            <a:r>
              <a:rPr lang="en-US" sz="1400" b="1" dirty="0" smtClean="0"/>
              <a:t>		Loop (a[low] &lt;=  pivot and low&lt;=h )</a:t>
            </a:r>
          </a:p>
          <a:p>
            <a:pPr marL="660400" indent="-660400">
              <a:lnSpc>
                <a:spcPct val="90000"/>
              </a:lnSpc>
              <a:buFont typeface="Wingdings" pitchFamily="2" charset="2"/>
              <a:buNone/>
              <a:defRPr/>
            </a:pPr>
            <a:r>
              <a:rPr lang="en-US" sz="1400" b="1" dirty="0" smtClean="0"/>
              <a:t>		         increment low</a:t>
            </a:r>
          </a:p>
          <a:p>
            <a:pPr marL="660400" indent="-660400">
              <a:lnSpc>
                <a:spcPct val="90000"/>
              </a:lnSpc>
              <a:buFont typeface="Wingdings" pitchFamily="2" charset="2"/>
              <a:buNone/>
              <a:defRPr/>
            </a:pPr>
            <a:r>
              <a:rPr lang="en-US" sz="1400" b="1" dirty="0" smtClean="0"/>
              <a:t>	     End loop</a:t>
            </a:r>
          </a:p>
          <a:p>
            <a:pPr marL="660400" indent="-660400">
              <a:lnSpc>
                <a:spcPct val="90000"/>
              </a:lnSpc>
              <a:buFont typeface="Wingdings" pitchFamily="2" charset="2"/>
              <a:buNone/>
              <a:defRPr/>
            </a:pPr>
            <a:r>
              <a:rPr lang="en-US" sz="1400" b="1" dirty="0" smtClean="0"/>
              <a:t>	     </a:t>
            </a:r>
            <a:r>
              <a:rPr lang="en-US" sz="1200" b="1" dirty="0" smtClean="0">
                <a:solidFill>
                  <a:schemeClr val="bg1">
                    <a:lumMod val="50000"/>
                  </a:schemeClr>
                </a:solidFill>
              </a:rPr>
              <a:t>// beginning from right find first element smaller than pivot</a:t>
            </a:r>
          </a:p>
          <a:p>
            <a:pPr marL="660400" indent="-660400">
              <a:lnSpc>
                <a:spcPct val="90000"/>
              </a:lnSpc>
              <a:buFont typeface="Wingdings" pitchFamily="2" charset="2"/>
              <a:buNone/>
              <a:defRPr/>
            </a:pPr>
            <a:r>
              <a:rPr lang="en-US" sz="1400" b="1" dirty="0" smtClean="0"/>
              <a:t>	     Loop (a[high] &gt;  pivot)</a:t>
            </a:r>
          </a:p>
          <a:p>
            <a:pPr marL="660400" indent="-660400">
              <a:lnSpc>
                <a:spcPct val="90000"/>
              </a:lnSpc>
              <a:buFont typeface="Wingdings" pitchFamily="2" charset="2"/>
              <a:buNone/>
              <a:defRPr/>
            </a:pPr>
            <a:r>
              <a:rPr lang="en-US" sz="1400" b="1" dirty="0" smtClean="0"/>
              <a:t>		        decrement high</a:t>
            </a:r>
          </a:p>
          <a:p>
            <a:pPr marL="660400" indent="-660400">
              <a:lnSpc>
                <a:spcPct val="90000"/>
              </a:lnSpc>
              <a:buFont typeface="Wingdings" pitchFamily="2" charset="2"/>
              <a:buNone/>
              <a:defRPr/>
            </a:pPr>
            <a:r>
              <a:rPr lang="en-US" sz="1400" b="1" dirty="0" smtClean="0"/>
              <a:t>	     End loop</a:t>
            </a:r>
          </a:p>
          <a:p>
            <a:pPr marL="660400" indent="-660400">
              <a:lnSpc>
                <a:spcPct val="90000"/>
              </a:lnSpc>
              <a:buFont typeface="Wingdings" pitchFamily="2" charset="2"/>
              <a:buNone/>
              <a:defRPr/>
            </a:pPr>
            <a:r>
              <a:rPr lang="en-US" sz="1200" b="1" dirty="0" smtClean="0"/>
              <a:t>	     </a:t>
            </a:r>
            <a:r>
              <a:rPr lang="en-US" sz="1200" b="1" dirty="0" smtClean="0">
                <a:solidFill>
                  <a:schemeClr val="bg1">
                    <a:lumMod val="50000"/>
                  </a:schemeClr>
                </a:solidFill>
              </a:rPr>
              <a:t>// check the cross over</a:t>
            </a:r>
          </a:p>
          <a:p>
            <a:pPr marL="660400" indent="-660400">
              <a:lnSpc>
                <a:spcPct val="90000"/>
              </a:lnSpc>
              <a:buFont typeface="Wingdings" pitchFamily="2" charset="2"/>
              <a:buNone/>
              <a:defRPr/>
            </a:pPr>
            <a:r>
              <a:rPr lang="en-US" sz="1400" b="1" dirty="0" smtClean="0"/>
              <a:t>	     if (low &lt; high)</a:t>
            </a:r>
          </a:p>
          <a:p>
            <a:pPr marL="660400" indent="-660400">
              <a:lnSpc>
                <a:spcPct val="90000"/>
              </a:lnSpc>
              <a:buFont typeface="Wingdings" pitchFamily="2" charset="2"/>
              <a:buNone/>
              <a:defRPr/>
            </a:pPr>
            <a:r>
              <a:rPr lang="en-US" sz="1400" b="1" dirty="0" smtClean="0"/>
              <a:t>		    swap(a[low],a[high])</a:t>
            </a:r>
          </a:p>
          <a:p>
            <a:pPr marL="660400" indent="-660400">
              <a:lnSpc>
                <a:spcPct val="90000"/>
              </a:lnSpc>
              <a:buFont typeface="Wingdings" pitchFamily="2" charset="2"/>
              <a:buNone/>
              <a:defRPr/>
            </a:pPr>
            <a:r>
              <a:rPr lang="en-US" sz="1400" b="1" dirty="0" smtClean="0"/>
              <a:t>		    increment low</a:t>
            </a:r>
          </a:p>
          <a:p>
            <a:pPr marL="660400" indent="-660400">
              <a:lnSpc>
                <a:spcPct val="90000"/>
              </a:lnSpc>
              <a:buFont typeface="Wingdings" pitchFamily="2" charset="2"/>
              <a:buNone/>
              <a:defRPr/>
            </a:pPr>
            <a:r>
              <a:rPr lang="en-US" sz="1400" b="1" dirty="0" smtClean="0"/>
              <a:t>		    decrement high</a:t>
            </a:r>
          </a:p>
          <a:p>
            <a:pPr marL="660400" indent="-660400">
              <a:lnSpc>
                <a:spcPct val="90000"/>
              </a:lnSpc>
              <a:buFont typeface="Wingdings" pitchFamily="2" charset="2"/>
              <a:buNone/>
              <a:defRPr/>
            </a:pPr>
            <a:r>
              <a:rPr lang="en-US" sz="1400" b="1" dirty="0" smtClean="0"/>
              <a:t>	    end if</a:t>
            </a:r>
          </a:p>
          <a:p>
            <a:pPr marL="660400" indent="-660400">
              <a:lnSpc>
                <a:spcPct val="90000"/>
              </a:lnSpc>
              <a:buFont typeface="Wingdings" pitchFamily="2" charset="2"/>
              <a:buNone/>
              <a:defRPr/>
            </a:pPr>
            <a:r>
              <a:rPr lang="en-US" sz="1400" b="1" dirty="0" smtClean="0"/>
              <a:t>             End Loop</a:t>
            </a:r>
          </a:p>
          <a:p>
            <a:pPr marL="660400" indent="-660400">
              <a:lnSpc>
                <a:spcPct val="90000"/>
              </a:lnSpc>
              <a:buFont typeface="Wingdings" pitchFamily="2" charset="2"/>
              <a:buNone/>
              <a:defRPr/>
            </a:pPr>
            <a:r>
              <a:rPr lang="en-US" sz="1400" b="1" dirty="0" smtClean="0"/>
              <a:t>             a[l]=a[high]</a:t>
            </a:r>
          </a:p>
          <a:p>
            <a:pPr marL="660400" indent="-660400">
              <a:lnSpc>
                <a:spcPct val="90000"/>
              </a:lnSpc>
              <a:buFont typeface="Wingdings" pitchFamily="2" charset="2"/>
              <a:buNone/>
              <a:defRPr/>
            </a:pPr>
            <a:r>
              <a:rPr lang="en-US" sz="1400" b="1" dirty="0" smtClean="0"/>
              <a:t>             a[high]=pivot	</a:t>
            </a:r>
            <a:r>
              <a:rPr lang="en-US" sz="1200" b="1" dirty="0" smtClean="0">
                <a:solidFill>
                  <a:schemeClr val="bg1">
                    <a:lumMod val="50000"/>
                  </a:schemeClr>
                </a:solidFill>
              </a:rPr>
              <a:t>// Fix the position of pivot</a:t>
            </a:r>
            <a:r>
              <a:rPr lang="en-US" sz="1400" b="1" dirty="0" smtClean="0"/>
              <a:t>	</a:t>
            </a:r>
          </a:p>
          <a:p>
            <a:pPr marL="660400" indent="-660400">
              <a:lnSpc>
                <a:spcPct val="90000"/>
              </a:lnSpc>
              <a:buFont typeface="Wingdings" pitchFamily="2" charset="2"/>
              <a:buNone/>
              <a:defRPr/>
            </a:pPr>
            <a:r>
              <a:rPr lang="en-US" sz="1400" b="1" dirty="0" smtClean="0"/>
              <a:t>Step 3: if (l&lt;high) </a:t>
            </a:r>
            <a:r>
              <a:rPr lang="en-US" sz="1400" b="1" dirty="0" err="1" smtClean="0"/>
              <a:t>QuickSort</a:t>
            </a:r>
            <a:r>
              <a:rPr lang="en-US" sz="1400" b="1" dirty="0" smtClean="0"/>
              <a:t>(a,l,high-1)</a:t>
            </a:r>
          </a:p>
          <a:p>
            <a:pPr marL="660400" indent="-660400">
              <a:lnSpc>
                <a:spcPct val="90000"/>
              </a:lnSpc>
              <a:buFont typeface="Wingdings" pitchFamily="2" charset="2"/>
              <a:buNone/>
              <a:defRPr/>
            </a:pPr>
            <a:r>
              <a:rPr lang="en-US" sz="1400" b="1" dirty="0" smtClean="0"/>
              <a:t>Step 4: if (low&lt;h) </a:t>
            </a:r>
            <a:r>
              <a:rPr lang="en-US" sz="1400" b="1" dirty="0" err="1" smtClean="0"/>
              <a:t>QuickSort</a:t>
            </a:r>
            <a:r>
              <a:rPr lang="en-US" sz="1400" b="1" dirty="0" smtClean="0"/>
              <a:t>(a,high+1,h)</a:t>
            </a:r>
          </a:p>
          <a:p>
            <a:pPr marL="660400" indent="-660400">
              <a:lnSpc>
                <a:spcPct val="90000"/>
              </a:lnSpc>
              <a:buFont typeface="Wingdings" pitchFamily="2" charset="2"/>
              <a:buNone/>
              <a:defRPr/>
            </a:pPr>
            <a:r>
              <a:rPr lang="en-US" sz="1400" b="1" dirty="0" smtClean="0"/>
              <a:t>Step 5: Return</a:t>
            </a:r>
          </a:p>
          <a:p>
            <a:pPr marL="660400" indent="-660400">
              <a:lnSpc>
                <a:spcPct val="90000"/>
              </a:lnSpc>
              <a:buFont typeface="Wingdings" pitchFamily="2" charset="2"/>
              <a:buNone/>
              <a:defRPr/>
            </a:pPr>
            <a:r>
              <a:rPr lang="en-US" sz="1400" b="1" dirty="0" smtClean="0">
                <a:solidFill>
                  <a:srgbClr val="3333CC"/>
                </a:solidFill>
              </a:rPr>
              <a:t>End </a:t>
            </a:r>
            <a:r>
              <a:rPr lang="en-US" sz="1400" b="1" dirty="0" err="1" smtClean="0">
                <a:solidFill>
                  <a:srgbClr val="3333CC"/>
                </a:solidFill>
              </a:rPr>
              <a:t>QuickSort</a:t>
            </a:r>
            <a:endParaRPr lang="en-US" sz="1400" b="1" dirty="0" smtClean="0">
              <a:solidFill>
                <a:srgbClr val="3333CC"/>
              </a:solidFill>
            </a:endParaRPr>
          </a:p>
        </p:txBody>
      </p:sp>
      <p:sp>
        <p:nvSpPr>
          <p:cNvPr id="8499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B8CFFABF-09E4-4F6D-B55F-9ECD0E3CE926}" type="slidenum">
              <a:rPr lang="en-US"/>
              <a:pPr algn="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Complexity of Quick Sort</a:t>
            </a:r>
          </a:p>
        </p:txBody>
      </p:sp>
      <p:sp>
        <p:nvSpPr>
          <p:cNvPr id="86019" name="Rectangle 3"/>
          <p:cNvSpPr>
            <a:spLocks noGrp="1" noChangeArrowheads="1"/>
          </p:cNvSpPr>
          <p:nvPr>
            <p:ph type="body" idx="1"/>
          </p:nvPr>
        </p:nvSpPr>
        <p:spPr/>
        <p:txBody>
          <a:bodyPr/>
          <a:lstStyle/>
          <a:p>
            <a:r>
              <a:rPr lang="en-US" smtClean="0"/>
              <a:t>Most efficient when the pivot key is in the middle of the array (we can use median value as pivot key)</a:t>
            </a:r>
          </a:p>
          <a:p>
            <a:endParaRPr lang="en-US" smtClean="0"/>
          </a:p>
          <a:p>
            <a:r>
              <a:rPr lang="en-US" smtClean="0"/>
              <a:t>Complexity of Quick Sort is</a:t>
            </a:r>
          </a:p>
          <a:p>
            <a:pPr>
              <a:buFont typeface="Wingdings" pitchFamily="2" charset="2"/>
              <a:buNone/>
            </a:pPr>
            <a:r>
              <a:rPr lang="en-US" smtClean="0"/>
              <a:t>	</a:t>
            </a:r>
            <a:r>
              <a:rPr lang="en-US" i="1" smtClean="0"/>
              <a:t>O(n log n)</a:t>
            </a:r>
          </a:p>
        </p:txBody>
      </p:sp>
      <p:sp>
        <p:nvSpPr>
          <p:cNvPr id="8602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F645C4A3-303F-4329-AF26-1F14DBA6CDF9}" type="slidenum">
              <a:rPr lang="en-US"/>
              <a:pPr algn="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smtClean="0"/>
              <a:t>Merge Sort</a:t>
            </a:r>
          </a:p>
        </p:txBody>
      </p:sp>
      <p:sp>
        <p:nvSpPr>
          <p:cNvPr id="87043" name="Content Placeholder 2"/>
          <p:cNvSpPr>
            <a:spLocks noGrp="1"/>
          </p:cNvSpPr>
          <p:nvPr>
            <p:ph idx="1"/>
          </p:nvPr>
        </p:nvSpPr>
        <p:spPr/>
        <p:txBody>
          <a:bodyPr/>
          <a:lstStyle/>
          <a:p>
            <a:r>
              <a:rPr lang="en-US" smtClean="0"/>
              <a:t>Given an array </a:t>
            </a:r>
          </a:p>
          <a:p>
            <a:endParaRPr lang="en-US" smtClean="0"/>
          </a:p>
          <a:p>
            <a:r>
              <a:rPr lang="en-US" smtClean="0"/>
              <a:t>Form the sorted subarrays </a:t>
            </a:r>
          </a:p>
          <a:p>
            <a:endParaRPr lang="en-US" smtClean="0"/>
          </a:p>
          <a:p>
            <a:r>
              <a:rPr lang="en-US" smtClean="0"/>
              <a:t>Go on merging the pairs of sorted subarrays</a:t>
            </a:r>
          </a:p>
          <a:p>
            <a:r>
              <a:rPr lang="en-US" smtClean="0"/>
              <a:t> </a:t>
            </a:r>
          </a:p>
        </p:txBody>
      </p:sp>
      <p:sp>
        <p:nvSpPr>
          <p:cNvPr id="87044" name="Slide Number Placeholder 3"/>
          <p:cNvSpPr>
            <a:spLocks noGrp="1"/>
          </p:cNvSpPr>
          <p:nvPr>
            <p:ph type="sldNum" sz="quarter" idx="12"/>
          </p:nvPr>
        </p:nvSpPr>
        <p:spPr>
          <a:noFill/>
        </p:spPr>
        <p:txBody>
          <a:bodyPr/>
          <a:lstStyle/>
          <a:p>
            <a:fld id="{EDD7D5D4-1FA2-4A60-B6E1-5D176241DE24}"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Complexity of Algorithms</a:t>
            </a:r>
          </a:p>
        </p:txBody>
      </p:sp>
      <p:sp>
        <p:nvSpPr>
          <p:cNvPr id="10243" name="Rectangle 3"/>
          <p:cNvSpPr>
            <a:spLocks noGrp="1" noChangeArrowheads="1"/>
          </p:cNvSpPr>
          <p:nvPr>
            <p:ph type="body" idx="1"/>
          </p:nvPr>
        </p:nvSpPr>
        <p:spPr/>
        <p:txBody>
          <a:bodyPr/>
          <a:lstStyle/>
          <a:p>
            <a:pPr>
              <a:lnSpc>
                <a:spcPct val="90000"/>
              </a:lnSpc>
            </a:pPr>
            <a:r>
              <a:rPr lang="en-US" smtClean="0"/>
              <a:t>Worst case Complexity</a:t>
            </a:r>
          </a:p>
          <a:p>
            <a:pPr lvl="1">
              <a:lnSpc>
                <a:spcPct val="90000"/>
              </a:lnSpc>
            </a:pPr>
            <a:r>
              <a:rPr lang="en-US" smtClean="0"/>
              <a:t>The maximum value of </a:t>
            </a:r>
            <a:r>
              <a:rPr lang="en-US" i="1" smtClean="0"/>
              <a:t>f(n)</a:t>
            </a:r>
            <a:r>
              <a:rPr lang="en-US" smtClean="0"/>
              <a:t> for any possible input</a:t>
            </a:r>
          </a:p>
          <a:p>
            <a:pPr lvl="1">
              <a:lnSpc>
                <a:spcPct val="90000"/>
              </a:lnSpc>
            </a:pPr>
            <a:endParaRPr lang="en-US" smtClean="0"/>
          </a:p>
          <a:p>
            <a:pPr>
              <a:lnSpc>
                <a:spcPct val="90000"/>
              </a:lnSpc>
            </a:pPr>
            <a:r>
              <a:rPr lang="en-US" smtClean="0"/>
              <a:t>Average case Complexity</a:t>
            </a:r>
          </a:p>
          <a:p>
            <a:pPr lvl="1">
              <a:lnSpc>
                <a:spcPct val="90000"/>
              </a:lnSpc>
            </a:pPr>
            <a:r>
              <a:rPr lang="en-US" smtClean="0"/>
              <a:t>The expected value of </a:t>
            </a:r>
            <a:r>
              <a:rPr lang="en-US" i="1" smtClean="0"/>
              <a:t>f(n)</a:t>
            </a:r>
          </a:p>
          <a:p>
            <a:pPr lvl="1">
              <a:lnSpc>
                <a:spcPct val="90000"/>
              </a:lnSpc>
            </a:pPr>
            <a:endParaRPr lang="en-US" smtClean="0"/>
          </a:p>
          <a:p>
            <a:pPr>
              <a:lnSpc>
                <a:spcPct val="90000"/>
              </a:lnSpc>
            </a:pPr>
            <a:r>
              <a:rPr lang="en-US" smtClean="0"/>
              <a:t>Best case Complexity</a:t>
            </a:r>
          </a:p>
          <a:p>
            <a:pPr lvl="1">
              <a:lnSpc>
                <a:spcPct val="90000"/>
              </a:lnSpc>
            </a:pPr>
            <a:r>
              <a:rPr lang="en-US" smtClean="0"/>
              <a:t>The minimum possible value of </a:t>
            </a:r>
            <a:r>
              <a:rPr lang="en-US" i="1" smtClean="0"/>
              <a:t>f(n)</a:t>
            </a:r>
          </a:p>
        </p:txBody>
      </p:sp>
      <p:sp>
        <p:nvSpPr>
          <p:cNvPr id="1024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288E36E9-B99A-48FC-BA21-393B97710755}" type="slidenum">
              <a:rPr lang="en-US"/>
              <a:pPr algn="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Merge Sort - Example</a:t>
            </a:r>
          </a:p>
        </p:txBody>
      </p:sp>
      <p:sp>
        <p:nvSpPr>
          <p:cNvPr id="88067" name="Content Placeholder 2"/>
          <p:cNvSpPr>
            <a:spLocks noGrp="1"/>
          </p:cNvSpPr>
          <p:nvPr>
            <p:ph idx="1"/>
          </p:nvPr>
        </p:nvSpPr>
        <p:spPr>
          <a:xfrm>
            <a:off x="244475" y="1638300"/>
            <a:ext cx="8899525" cy="4851400"/>
          </a:xfrm>
        </p:spPr>
        <p:txBody>
          <a:bodyPr/>
          <a:lstStyle/>
          <a:p>
            <a:r>
              <a:rPr lang="en-US" sz="2400" smtClean="0"/>
              <a:t>Array size, </a:t>
            </a:r>
            <a:r>
              <a:rPr lang="en-US" sz="2400" i="1" smtClean="0"/>
              <a:t>n</a:t>
            </a:r>
            <a:r>
              <a:rPr lang="en-US" sz="2400" smtClean="0"/>
              <a:t> = 14</a:t>
            </a:r>
          </a:p>
          <a:p>
            <a:r>
              <a:rPr lang="en-US" sz="2400" smtClean="0"/>
              <a:t>66, 33, 40, 22, 55, 88, 60, 11, 80, 20, 50, 44, 77, 30</a:t>
            </a:r>
          </a:p>
          <a:p>
            <a:r>
              <a:rPr lang="en-US" sz="2400" smtClean="0"/>
              <a:t>Pass 1: Merge each pair of elements  </a:t>
            </a:r>
            <a:r>
              <a:rPr lang="en-US" sz="2400" smtClean="0">
                <a:sym typeface="Wingdings" pitchFamily="2" charset="2"/>
              </a:rPr>
              <a:t> list of sorted pairs</a:t>
            </a:r>
          </a:p>
          <a:p>
            <a:pPr>
              <a:buFont typeface="Wingdings" pitchFamily="2" charset="2"/>
              <a:buNone/>
            </a:pPr>
            <a:r>
              <a:rPr lang="en-US" sz="2400" smtClean="0">
                <a:sym typeface="Wingdings" pitchFamily="2" charset="2"/>
              </a:rPr>
              <a:t>	</a:t>
            </a:r>
            <a:r>
              <a:rPr lang="en-US" sz="2400" smtClean="0">
                <a:solidFill>
                  <a:srgbClr val="3333CC"/>
                </a:solidFill>
                <a:sym typeface="Wingdings" pitchFamily="2" charset="2"/>
              </a:rPr>
              <a:t>33, 66</a:t>
            </a:r>
            <a:r>
              <a:rPr lang="en-US" sz="2400" smtClean="0">
                <a:sym typeface="Wingdings" pitchFamily="2" charset="2"/>
              </a:rPr>
              <a:t>,  </a:t>
            </a:r>
            <a:r>
              <a:rPr lang="en-US" sz="2400" smtClean="0">
                <a:solidFill>
                  <a:srgbClr val="C00000"/>
                </a:solidFill>
                <a:sym typeface="Wingdings" pitchFamily="2" charset="2"/>
              </a:rPr>
              <a:t>22, 40</a:t>
            </a:r>
            <a:r>
              <a:rPr lang="en-US" sz="2400" smtClean="0">
                <a:sym typeface="Wingdings" pitchFamily="2" charset="2"/>
              </a:rPr>
              <a:t>,  </a:t>
            </a:r>
            <a:r>
              <a:rPr lang="en-US" sz="2400" smtClean="0">
                <a:solidFill>
                  <a:srgbClr val="3333CC"/>
                </a:solidFill>
                <a:sym typeface="Wingdings" pitchFamily="2" charset="2"/>
              </a:rPr>
              <a:t>55, 88</a:t>
            </a:r>
            <a:r>
              <a:rPr lang="en-US" sz="2400" smtClean="0">
                <a:sym typeface="Wingdings" pitchFamily="2" charset="2"/>
              </a:rPr>
              <a:t>,  </a:t>
            </a:r>
            <a:r>
              <a:rPr lang="en-US" sz="2400" smtClean="0">
                <a:solidFill>
                  <a:srgbClr val="C00000"/>
                </a:solidFill>
                <a:sym typeface="Wingdings" pitchFamily="2" charset="2"/>
              </a:rPr>
              <a:t>11, 60</a:t>
            </a:r>
            <a:r>
              <a:rPr lang="en-US" sz="2400" smtClean="0">
                <a:sym typeface="Wingdings" pitchFamily="2" charset="2"/>
              </a:rPr>
              <a:t>,   </a:t>
            </a:r>
            <a:r>
              <a:rPr lang="en-US" sz="2400" smtClean="0">
                <a:solidFill>
                  <a:srgbClr val="3333CC"/>
                </a:solidFill>
                <a:sym typeface="Wingdings" pitchFamily="2" charset="2"/>
              </a:rPr>
              <a:t>20, 80</a:t>
            </a:r>
            <a:r>
              <a:rPr lang="en-US" sz="2400" smtClean="0">
                <a:sym typeface="Wingdings" pitchFamily="2" charset="2"/>
              </a:rPr>
              <a:t>,   </a:t>
            </a:r>
            <a:r>
              <a:rPr lang="en-US" sz="2400" smtClean="0">
                <a:solidFill>
                  <a:srgbClr val="C00000"/>
                </a:solidFill>
                <a:sym typeface="Wingdings" pitchFamily="2" charset="2"/>
              </a:rPr>
              <a:t>44, 50</a:t>
            </a:r>
            <a:r>
              <a:rPr lang="en-US" sz="2400" smtClean="0">
                <a:sym typeface="Wingdings" pitchFamily="2" charset="2"/>
              </a:rPr>
              <a:t>,   </a:t>
            </a:r>
            <a:r>
              <a:rPr lang="en-US" sz="2400" smtClean="0">
                <a:solidFill>
                  <a:srgbClr val="3333CC"/>
                </a:solidFill>
                <a:sym typeface="Wingdings" pitchFamily="2" charset="2"/>
              </a:rPr>
              <a:t>30, 70</a:t>
            </a:r>
            <a:endParaRPr lang="en-US" sz="2400" smtClean="0">
              <a:solidFill>
                <a:srgbClr val="3333CC"/>
              </a:solidFill>
            </a:endParaRPr>
          </a:p>
          <a:p>
            <a:r>
              <a:rPr lang="en-US" sz="2400" smtClean="0"/>
              <a:t>Pass 2: Merge each pair of pairs  </a:t>
            </a:r>
            <a:r>
              <a:rPr lang="en-US" sz="2400" smtClean="0">
                <a:sym typeface="Wingdings" pitchFamily="2" charset="2"/>
              </a:rPr>
              <a:t> list of sorted quadruplets</a:t>
            </a:r>
          </a:p>
          <a:p>
            <a:pPr>
              <a:buFont typeface="Wingdings" pitchFamily="2" charset="2"/>
              <a:buNone/>
            </a:pPr>
            <a:r>
              <a:rPr lang="en-US" sz="2400" smtClean="0">
                <a:sym typeface="Wingdings" pitchFamily="2" charset="2"/>
              </a:rPr>
              <a:t>	</a:t>
            </a:r>
            <a:r>
              <a:rPr lang="en-US" sz="2400" smtClean="0">
                <a:solidFill>
                  <a:srgbClr val="3333CC"/>
                </a:solidFill>
                <a:sym typeface="Wingdings" pitchFamily="2" charset="2"/>
              </a:rPr>
              <a:t>22, 33, 40, 66</a:t>
            </a:r>
            <a:r>
              <a:rPr lang="en-US" sz="2400" smtClean="0">
                <a:sym typeface="Wingdings" pitchFamily="2" charset="2"/>
              </a:rPr>
              <a:t>,     </a:t>
            </a:r>
            <a:r>
              <a:rPr lang="en-US" sz="2400" smtClean="0">
                <a:solidFill>
                  <a:srgbClr val="C00000"/>
                </a:solidFill>
                <a:sym typeface="Wingdings" pitchFamily="2" charset="2"/>
              </a:rPr>
              <a:t>11, 55, 60, 88</a:t>
            </a:r>
            <a:r>
              <a:rPr lang="en-US" sz="2400" smtClean="0">
                <a:sym typeface="Wingdings" pitchFamily="2" charset="2"/>
              </a:rPr>
              <a:t>,     </a:t>
            </a:r>
            <a:r>
              <a:rPr lang="en-US" sz="2400" smtClean="0">
                <a:solidFill>
                  <a:srgbClr val="3333CC"/>
                </a:solidFill>
                <a:sym typeface="Wingdings" pitchFamily="2" charset="2"/>
              </a:rPr>
              <a:t>20, 44, 50, 80</a:t>
            </a:r>
            <a:r>
              <a:rPr lang="en-US" sz="2400" smtClean="0">
                <a:sym typeface="Wingdings" pitchFamily="2" charset="2"/>
              </a:rPr>
              <a:t>,   </a:t>
            </a:r>
            <a:r>
              <a:rPr lang="en-US" sz="2400" smtClean="0">
                <a:solidFill>
                  <a:srgbClr val="C00000"/>
                </a:solidFill>
                <a:sym typeface="Wingdings" pitchFamily="2" charset="2"/>
              </a:rPr>
              <a:t>30, 70</a:t>
            </a:r>
            <a:endParaRPr lang="en-US" sz="2400" smtClean="0">
              <a:solidFill>
                <a:srgbClr val="C00000"/>
              </a:solidFill>
            </a:endParaRPr>
          </a:p>
          <a:p>
            <a:r>
              <a:rPr lang="en-US" sz="2400" smtClean="0"/>
              <a:t>Pass 3: Merge each pair of sorted quadruplets  </a:t>
            </a:r>
            <a:r>
              <a:rPr lang="en-US" sz="2400" smtClean="0">
                <a:sym typeface="Wingdings" pitchFamily="2" charset="2"/>
              </a:rPr>
              <a:t> sorted subarrays</a:t>
            </a:r>
          </a:p>
          <a:p>
            <a:pPr>
              <a:buFont typeface="Wingdings" pitchFamily="2" charset="2"/>
              <a:buNone/>
            </a:pPr>
            <a:r>
              <a:rPr lang="en-US" sz="2400" smtClean="0">
                <a:sym typeface="Wingdings" pitchFamily="2" charset="2"/>
              </a:rPr>
              <a:t>	</a:t>
            </a:r>
            <a:r>
              <a:rPr lang="en-US" sz="2400" smtClean="0">
                <a:solidFill>
                  <a:srgbClr val="3333CC"/>
                </a:solidFill>
                <a:sym typeface="Wingdings" pitchFamily="2" charset="2"/>
              </a:rPr>
              <a:t>11, 22, 33, 40, 55, 60, 66, 88</a:t>
            </a:r>
            <a:r>
              <a:rPr lang="en-US" sz="2400" smtClean="0">
                <a:sym typeface="Wingdings" pitchFamily="2" charset="2"/>
              </a:rPr>
              <a:t>,         </a:t>
            </a:r>
            <a:r>
              <a:rPr lang="en-US" sz="2400" smtClean="0">
                <a:solidFill>
                  <a:srgbClr val="C00000"/>
                </a:solidFill>
                <a:sym typeface="Wingdings" pitchFamily="2" charset="2"/>
              </a:rPr>
              <a:t>20, 30, 44, 50, 70, 80</a:t>
            </a:r>
          </a:p>
          <a:p>
            <a:r>
              <a:rPr lang="en-US" sz="2400" smtClean="0"/>
              <a:t>Pass 3: Merge two sorted subarrays   </a:t>
            </a:r>
            <a:r>
              <a:rPr lang="en-US" sz="2400" smtClean="0">
                <a:sym typeface="Wingdings" pitchFamily="2" charset="2"/>
              </a:rPr>
              <a:t> single sorted array</a:t>
            </a:r>
          </a:p>
          <a:p>
            <a:pPr>
              <a:buFont typeface="Wingdings" pitchFamily="2" charset="2"/>
              <a:buNone/>
            </a:pPr>
            <a:r>
              <a:rPr lang="en-US" sz="2400" smtClean="0">
                <a:solidFill>
                  <a:srgbClr val="C00000"/>
                </a:solidFill>
              </a:rPr>
              <a:t>	</a:t>
            </a:r>
            <a:r>
              <a:rPr lang="en-US" sz="2400" smtClean="0">
                <a:solidFill>
                  <a:srgbClr val="3333CC"/>
                </a:solidFill>
              </a:rPr>
              <a:t>11, 20, 22, 30, 33, 40, 44, 50, 55, 60, 66, 70, 80, 88</a:t>
            </a:r>
          </a:p>
        </p:txBody>
      </p:sp>
      <p:sp>
        <p:nvSpPr>
          <p:cNvPr id="88068" name="Slide Number Placeholder 3"/>
          <p:cNvSpPr>
            <a:spLocks noGrp="1"/>
          </p:cNvSpPr>
          <p:nvPr>
            <p:ph type="sldNum" sz="quarter" idx="12"/>
          </p:nvPr>
        </p:nvSpPr>
        <p:spPr>
          <a:noFill/>
        </p:spPr>
        <p:txBody>
          <a:bodyPr/>
          <a:lstStyle/>
          <a:p>
            <a:fld id="{689C40AD-91D4-4165-B7BA-B90DAFEF26D1}"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smtClean="0"/>
              <a:t>Merge Sort</a:t>
            </a:r>
          </a:p>
        </p:txBody>
      </p:sp>
      <p:sp>
        <p:nvSpPr>
          <p:cNvPr id="89091" name="Content Placeholder 2"/>
          <p:cNvSpPr>
            <a:spLocks noGrp="1"/>
          </p:cNvSpPr>
          <p:nvPr>
            <p:ph idx="1"/>
          </p:nvPr>
        </p:nvSpPr>
        <p:spPr/>
        <p:txBody>
          <a:bodyPr/>
          <a:lstStyle/>
          <a:p>
            <a:r>
              <a:rPr lang="en-US" smtClean="0"/>
              <a:t>Algorithm requires at most log </a:t>
            </a:r>
            <a:r>
              <a:rPr lang="en-US" i="1" smtClean="0"/>
              <a:t>n</a:t>
            </a:r>
            <a:r>
              <a:rPr lang="en-US" smtClean="0"/>
              <a:t> passes to sort an array of size </a:t>
            </a:r>
            <a:r>
              <a:rPr lang="en-US" i="1" smtClean="0"/>
              <a:t>n</a:t>
            </a:r>
          </a:p>
          <a:p>
            <a:endParaRPr lang="en-US" i="1" smtClean="0"/>
          </a:p>
          <a:p>
            <a:r>
              <a:rPr lang="en-US" smtClean="0"/>
              <a:t>Complexity is O(</a:t>
            </a:r>
            <a:r>
              <a:rPr lang="en-US" i="1" smtClean="0"/>
              <a:t>n</a:t>
            </a:r>
            <a:r>
              <a:rPr lang="en-US" smtClean="0"/>
              <a:t> log </a:t>
            </a:r>
            <a:r>
              <a:rPr lang="en-US" i="1" smtClean="0"/>
              <a:t>n</a:t>
            </a:r>
            <a:r>
              <a:rPr lang="en-US" smtClean="0"/>
              <a:t>)</a:t>
            </a:r>
          </a:p>
        </p:txBody>
      </p:sp>
      <p:sp>
        <p:nvSpPr>
          <p:cNvPr id="89092" name="Slide Number Placeholder 3"/>
          <p:cNvSpPr>
            <a:spLocks noGrp="1"/>
          </p:cNvSpPr>
          <p:nvPr>
            <p:ph type="sldNum" sz="quarter" idx="12"/>
          </p:nvPr>
        </p:nvSpPr>
        <p:spPr>
          <a:noFill/>
        </p:spPr>
        <p:txBody>
          <a:bodyPr/>
          <a:lstStyle/>
          <a:p>
            <a:fld id="{1330F974-05BC-4D9E-8457-F7F68D6ED5AF}" type="slidenum">
              <a:rPr lang="en-US" smtClean="0"/>
              <a:pPr/>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mtClean="0"/>
              <a:t>Radix Sort</a:t>
            </a:r>
          </a:p>
        </p:txBody>
      </p:sp>
      <p:sp>
        <p:nvSpPr>
          <p:cNvPr id="86019" name="Rectangle 3"/>
          <p:cNvSpPr>
            <a:spLocks noGrp="1" noChangeArrowheads="1"/>
          </p:cNvSpPr>
          <p:nvPr>
            <p:ph type="body" idx="1"/>
          </p:nvPr>
        </p:nvSpPr>
        <p:spPr/>
        <p:txBody>
          <a:bodyPr/>
          <a:lstStyle/>
          <a:p>
            <a:pPr>
              <a:lnSpc>
                <a:spcPct val="80000"/>
              </a:lnSpc>
            </a:pPr>
            <a:r>
              <a:rPr lang="en-US" sz="2800" smtClean="0"/>
              <a:t>The method that we intuitively use to arrange list of names alphabetically</a:t>
            </a:r>
          </a:p>
          <a:p>
            <a:pPr>
              <a:lnSpc>
                <a:spcPct val="80000"/>
              </a:lnSpc>
            </a:pPr>
            <a:endParaRPr lang="en-US" sz="2800" smtClean="0"/>
          </a:p>
          <a:p>
            <a:pPr>
              <a:lnSpc>
                <a:spcPct val="80000"/>
              </a:lnSpc>
            </a:pPr>
            <a:r>
              <a:rPr lang="en-US" sz="2800" smtClean="0"/>
              <a:t>Here radix is 26 as there are 26 alphabets</a:t>
            </a:r>
          </a:p>
          <a:p>
            <a:pPr>
              <a:lnSpc>
                <a:spcPct val="80000"/>
              </a:lnSpc>
              <a:buFont typeface="Wingdings" pitchFamily="2" charset="2"/>
              <a:buNone/>
            </a:pPr>
            <a:r>
              <a:rPr lang="en-US" sz="2800" smtClean="0"/>
              <a:t>	</a:t>
            </a:r>
            <a:r>
              <a:rPr lang="en-US" sz="2800" smtClean="0">
                <a:sym typeface="Wingdings" pitchFamily="2" charset="2"/>
              </a:rPr>
              <a:t> 26 pockets </a:t>
            </a:r>
          </a:p>
          <a:p>
            <a:pPr>
              <a:lnSpc>
                <a:spcPct val="80000"/>
              </a:lnSpc>
            </a:pPr>
            <a:r>
              <a:rPr lang="en-US" sz="2800" smtClean="0"/>
              <a:t>Put names in appropriate pocket considering first alphabet in the name </a:t>
            </a:r>
            <a:r>
              <a:rPr lang="en-US" sz="2800" smtClean="0">
                <a:sym typeface="Wingdings" pitchFamily="2" charset="2"/>
              </a:rPr>
              <a:t> first pass</a:t>
            </a:r>
          </a:p>
          <a:p>
            <a:pPr>
              <a:lnSpc>
                <a:spcPct val="80000"/>
              </a:lnSpc>
            </a:pPr>
            <a:r>
              <a:rPr lang="en-US" sz="2800" smtClean="0"/>
              <a:t>Put names in appropriate pocket considering second alphabet in the name </a:t>
            </a:r>
            <a:r>
              <a:rPr lang="en-US" sz="2800" smtClean="0">
                <a:sym typeface="Wingdings" pitchFamily="2" charset="2"/>
              </a:rPr>
              <a:t> second pass</a:t>
            </a:r>
          </a:p>
          <a:p>
            <a:pPr>
              <a:lnSpc>
                <a:spcPct val="80000"/>
              </a:lnSpc>
            </a:pPr>
            <a:r>
              <a:rPr lang="en-US" sz="2800" smtClean="0">
                <a:sym typeface="Wingdings" pitchFamily="2" charset="2"/>
              </a:rPr>
              <a:t>Same process continues till the last alphabet in the longest name gets processed ………..</a:t>
            </a:r>
          </a:p>
        </p:txBody>
      </p:sp>
      <p:sp>
        <p:nvSpPr>
          <p:cNvPr id="90116" name="Slide Number Placeholder 1"/>
          <p:cNvSpPr>
            <a:spLocks noGrp="1"/>
          </p:cNvSpPr>
          <p:nvPr>
            <p:ph type="sldNum" sz="quarter" idx="12"/>
          </p:nvPr>
        </p:nvSpPr>
        <p:spPr>
          <a:noFill/>
        </p:spPr>
        <p:txBody>
          <a:bodyPr/>
          <a:lstStyle/>
          <a:p>
            <a:fld id="{14C39F49-006E-4967-B7CB-84B3204B41E3}" type="slidenum">
              <a:rPr lang="en-US" smtClean="0"/>
              <a:pPr/>
              <a:t>42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mtClean="0"/>
              <a:t>Radix Sort</a:t>
            </a:r>
          </a:p>
        </p:txBody>
      </p:sp>
      <p:sp>
        <p:nvSpPr>
          <p:cNvPr id="91139" name="Rectangle 3"/>
          <p:cNvSpPr>
            <a:spLocks noGrp="1" noChangeArrowheads="1"/>
          </p:cNvSpPr>
          <p:nvPr>
            <p:ph type="body" idx="1"/>
          </p:nvPr>
        </p:nvSpPr>
        <p:spPr/>
        <p:txBody>
          <a:bodyPr/>
          <a:lstStyle/>
          <a:p>
            <a:r>
              <a:rPr lang="en-US" sz="2800" smtClean="0"/>
              <a:t>If the list to be sorted includes numbers, then  radix is 10 as there are 0,1, 2 …. 9 digits</a:t>
            </a:r>
          </a:p>
          <a:p>
            <a:pPr>
              <a:buFont typeface="Wingdings" pitchFamily="2" charset="2"/>
              <a:buNone/>
            </a:pPr>
            <a:r>
              <a:rPr lang="en-US" sz="2800" smtClean="0"/>
              <a:t>	</a:t>
            </a:r>
            <a:r>
              <a:rPr lang="en-US" sz="2800" smtClean="0">
                <a:sym typeface="Wingdings" pitchFamily="2" charset="2"/>
              </a:rPr>
              <a:t> 10 pockets </a:t>
            </a:r>
          </a:p>
          <a:p>
            <a:r>
              <a:rPr lang="en-US" sz="2800" smtClean="0"/>
              <a:t>Put numbers in appropriate pocket considering least significant bit </a:t>
            </a:r>
            <a:r>
              <a:rPr lang="en-US" sz="2800" smtClean="0">
                <a:sym typeface="Wingdings" pitchFamily="2" charset="2"/>
              </a:rPr>
              <a:t> first pass</a:t>
            </a:r>
          </a:p>
          <a:p>
            <a:r>
              <a:rPr lang="en-US" sz="2800" smtClean="0"/>
              <a:t>Put numbers in appropriate pocket considering second significant bit </a:t>
            </a:r>
            <a:r>
              <a:rPr lang="en-US" sz="2800" smtClean="0">
                <a:sym typeface="Wingdings" pitchFamily="2" charset="2"/>
              </a:rPr>
              <a:t> second pass</a:t>
            </a:r>
          </a:p>
          <a:p>
            <a:r>
              <a:rPr lang="en-US" sz="2800" smtClean="0">
                <a:sym typeface="Wingdings" pitchFamily="2" charset="2"/>
              </a:rPr>
              <a:t>Same process continues till the most significant bit of the largest number is processed ………..</a:t>
            </a:r>
          </a:p>
        </p:txBody>
      </p:sp>
      <p:sp>
        <p:nvSpPr>
          <p:cNvPr id="91140" name="Slide Number Placeholder 1"/>
          <p:cNvSpPr>
            <a:spLocks noGrp="1"/>
          </p:cNvSpPr>
          <p:nvPr>
            <p:ph type="sldNum" sz="quarter" idx="12"/>
          </p:nvPr>
        </p:nvSpPr>
        <p:spPr>
          <a:noFill/>
        </p:spPr>
        <p:txBody>
          <a:bodyPr/>
          <a:lstStyle/>
          <a:p>
            <a:fld id="{A4EA9DFF-3240-4B9B-9279-12ACCB6FA2CC}"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mtClean="0"/>
              <a:t>Radix Sort - Example</a:t>
            </a:r>
          </a:p>
        </p:txBody>
      </p:sp>
      <p:sp>
        <p:nvSpPr>
          <p:cNvPr id="79875" name="Rectangle 3"/>
          <p:cNvSpPr>
            <a:spLocks noGrp="1" noChangeArrowheads="1"/>
          </p:cNvSpPr>
          <p:nvPr>
            <p:ph type="body" idx="1"/>
          </p:nvPr>
        </p:nvSpPr>
        <p:spPr>
          <a:xfrm>
            <a:off x="596900" y="1368425"/>
            <a:ext cx="8358188" cy="5240338"/>
          </a:xfrm>
        </p:spPr>
        <p:txBody>
          <a:bodyPr/>
          <a:lstStyle/>
          <a:p>
            <a:pPr>
              <a:lnSpc>
                <a:spcPct val="90000"/>
              </a:lnSpc>
            </a:pPr>
            <a:r>
              <a:rPr lang="en-US" sz="2800" smtClean="0"/>
              <a:t>The list to be sorted is </a:t>
            </a:r>
          </a:p>
          <a:p>
            <a:pPr>
              <a:lnSpc>
                <a:spcPct val="90000"/>
              </a:lnSpc>
              <a:buFont typeface="Wingdings" pitchFamily="2" charset="2"/>
              <a:buNone/>
            </a:pPr>
            <a:r>
              <a:rPr lang="en-US" sz="2800" smtClean="0"/>
              <a:t>	121, 70, 965, 432, 12, 577, 683</a:t>
            </a:r>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r>
              <a:rPr lang="en-US" sz="2800" smtClean="0">
                <a:solidFill>
                  <a:schemeClr val="hlink"/>
                </a:solidFill>
              </a:rPr>
              <a:t>List after Pass-1 : 70, 121, 432, 12, 683, 965, 577</a:t>
            </a:r>
          </a:p>
        </p:txBody>
      </p:sp>
      <p:sp>
        <p:nvSpPr>
          <p:cNvPr id="80462" name="Rectangle 590"/>
          <p:cNvSpPr>
            <a:spLocks noChangeArrowheads="1"/>
          </p:cNvSpPr>
          <p:nvPr/>
        </p:nvSpPr>
        <p:spPr bwMode="auto">
          <a:xfrm>
            <a:off x="3819525" y="2338388"/>
            <a:ext cx="1376363" cy="519112"/>
          </a:xfrm>
          <a:prstGeom prst="rect">
            <a:avLst/>
          </a:prstGeom>
          <a:noFill/>
          <a:ln w="9525">
            <a:noFill/>
            <a:miter lim="800000"/>
            <a:headEnd/>
            <a:tailEnd/>
          </a:ln>
        </p:spPr>
        <p:txBody>
          <a:bodyPr anchor="ctr">
            <a:spAutoFit/>
          </a:bodyPr>
          <a:lstStyle/>
          <a:p>
            <a:pPr eaLnBrk="0" hangingPunct="0"/>
            <a:r>
              <a:rPr lang="en-US" sz="2800" b="1" u="sng">
                <a:solidFill>
                  <a:srgbClr val="FF0000"/>
                </a:solidFill>
                <a:ea typeface="Times New Roman" pitchFamily="18" charset="0"/>
                <a:cs typeface="Arial" pitchFamily="34" charset="0"/>
              </a:rPr>
              <a:t>Pass-1</a:t>
            </a:r>
            <a:endParaRPr lang="en-US" sz="2800" b="1">
              <a:ea typeface="Times New Roman" pitchFamily="18" charset="0"/>
              <a:cs typeface="Arial" pitchFamily="34" charset="0"/>
            </a:endParaRPr>
          </a:p>
        </p:txBody>
      </p:sp>
      <p:graphicFrame>
        <p:nvGraphicFramePr>
          <p:cNvPr id="83101" name="Group 1181"/>
          <p:cNvGraphicFramePr>
            <a:graphicFrameLocks noGrp="1"/>
          </p:cNvGraphicFramePr>
          <p:nvPr/>
        </p:nvGraphicFramePr>
        <p:xfrm>
          <a:off x="341313" y="2847975"/>
          <a:ext cx="8691562" cy="3195955"/>
        </p:xfrm>
        <a:graphic>
          <a:graphicData uri="http://schemas.openxmlformats.org/drawingml/2006/table">
            <a:tbl>
              <a:tblPr/>
              <a:tblGrid>
                <a:gridCol w="1014412"/>
                <a:gridCol w="646113"/>
                <a:gridCol w="785812"/>
                <a:gridCol w="785813"/>
                <a:gridCol w="784225"/>
                <a:gridCol w="776287"/>
                <a:gridCol w="785813"/>
                <a:gridCol w="776287"/>
                <a:gridCol w="784225"/>
                <a:gridCol w="777875"/>
                <a:gridCol w="774700"/>
              </a:tblGrid>
              <a:tr h="3365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ahoma" pitchFamily="34" charset="0"/>
                          <a:cs typeface="Times New Roman" pitchFamily="18" charset="0"/>
                        </a:rPr>
                        <a:t>Input</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0</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3</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4</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5</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6</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7</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8</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9</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2227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121</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12</a:t>
                      </a:r>
                      <a:r>
                        <a:rPr kumimoji="0" lang="en-US" sz="2000" b="1" i="0" u="none" strike="noStrike" cap="none" normalizeH="0" baseline="0" smtClean="0">
                          <a:ln>
                            <a:noFill/>
                          </a:ln>
                          <a:solidFill>
                            <a:srgbClr val="0000FF"/>
                          </a:solidFill>
                          <a:effectLst/>
                          <a:latin typeface="Tahoma" pitchFamily="34" charset="0"/>
                          <a:cs typeface="Times New Roman" pitchFamily="18" charset="0"/>
                        </a:rPr>
                        <a:t>1</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70</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7</a:t>
                      </a:r>
                      <a:r>
                        <a:rPr kumimoji="0" lang="en-US" sz="2000" b="1" i="0" u="none" strike="noStrike" cap="none" normalizeH="0" baseline="0" smtClean="0">
                          <a:ln>
                            <a:noFill/>
                          </a:ln>
                          <a:solidFill>
                            <a:srgbClr val="0000FF"/>
                          </a:solidFill>
                          <a:effectLst/>
                          <a:latin typeface="Tahoma" pitchFamily="34" charset="0"/>
                          <a:cs typeface="Times New Roman" pitchFamily="18" charset="0"/>
                        </a:rPr>
                        <a:t>0</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965</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96</a:t>
                      </a:r>
                      <a:r>
                        <a:rPr kumimoji="0" lang="en-US" sz="2000" b="1" i="0" u="none" strike="noStrike" cap="none" normalizeH="0" baseline="0" smtClean="0">
                          <a:ln>
                            <a:noFill/>
                          </a:ln>
                          <a:solidFill>
                            <a:srgbClr val="0000FF"/>
                          </a:solidFill>
                          <a:effectLst/>
                          <a:latin typeface="Tahoma" pitchFamily="34" charset="0"/>
                          <a:cs typeface="Times New Roman" pitchFamily="18" charset="0"/>
                        </a:rPr>
                        <a:t>5</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432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43</a:t>
                      </a:r>
                      <a:r>
                        <a:rPr kumimoji="0" lang="en-US" sz="2000" b="1" i="0" u="none" strike="noStrike" cap="none" normalizeH="0" baseline="0" smtClean="0">
                          <a:ln>
                            <a:noFill/>
                          </a:ln>
                          <a:solidFill>
                            <a:srgbClr val="0000FF"/>
                          </a:solidFill>
                          <a:effectLst/>
                          <a:latin typeface="Tahoma" pitchFamily="34" charset="0"/>
                          <a:cs typeface="Times New Roman" pitchFamily="18" charset="0"/>
                        </a:rPr>
                        <a:t>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a:t>
                      </a:r>
                      <a:r>
                        <a:rPr kumimoji="0" lang="en-US" sz="2000" b="1" i="0" u="none" strike="noStrike" cap="none" normalizeH="0" baseline="0" smtClean="0">
                          <a:ln>
                            <a:noFill/>
                          </a:ln>
                          <a:solidFill>
                            <a:srgbClr val="0000FF"/>
                          </a:solidFill>
                          <a:effectLst/>
                          <a:latin typeface="Tahoma" pitchFamily="34" charset="0"/>
                          <a:cs typeface="Times New Roman" pitchFamily="18" charset="0"/>
                        </a:rPr>
                        <a:t>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577</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57</a:t>
                      </a:r>
                      <a:r>
                        <a:rPr kumimoji="0" lang="en-US" sz="2000" b="1" i="0" u="none" strike="noStrike" cap="none" normalizeH="0" baseline="0" smtClean="0">
                          <a:ln>
                            <a:noFill/>
                          </a:ln>
                          <a:solidFill>
                            <a:srgbClr val="0000FF"/>
                          </a:solidFill>
                          <a:effectLst/>
                          <a:latin typeface="Tahoma" pitchFamily="34" charset="0"/>
                          <a:cs typeface="Times New Roman" pitchFamily="18" charset="0"/>
                        </a:rPr>
                        <a:t>7</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683</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68</a:t>
                      </a:r>
                      <a:r>
                        <a:rPr kumimoji="0" lang="en-US" sz="2000" b="1" i="0" u="none" strike="noStrike" cap="none" normalizeH="0" baseline="0" smtClean="0">
                          <a:ln>
                            <a:noFill/>
                          </a:ln>
                          <a:solidFill>
                            <a:srgbClr val="0000FF"/>
                          </a:solidFill>
                          <a:effectLst/>
                          <a:latin typeface="Tahoma" pitchFamily="34" charset="0"/>
                          <a:cs typeface="Times New Roman" pitchFamily="18" charset="0"/>
                        </a:rPr>
                        <a:t>3</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93299" name="Slide Number Placeholder 1"/>
          <p:cNvSpPr>
            <a:spLocks noGrp="1"/>
          </p:cNvSpPr>
          <p:nvPr>
            <p:ph type="sldNum" sz="quarter" idx="12"/>
          </p:nvPr>
        </p:nvSpPr>
        <p:spPr>
          <a:noFill/>
        </p:spPr>
        <p:txBody>
          <a:bodyPr/>
          <a:lstStyle/>
          <a:p>
            <a:fld id="{2E50F330-1D4D-48AC-ADDC-FBBEB6949200}" type="slidenum">
              <a:rPr lang="en-US" smtClean="0"/>
              <a:pPr/>
              <a:t>44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101"/>
                                        </p:tgtEl>
                                        <p:attrNameLst>
                                          <p:attrName>style.visibility</p:attrName>
                                        </p:attrNameLst>
                                      </p:cBhvr>
                                      <p:to>
                                        <p:strVal val="visible"/>
                                      </p:to>
                                    </p:set>
                                    <p:animEffect transition="in" filter="blinds(horizontal)">
                                      <p:cBhvr>
                                        <p:cTn id="7" dur="500"/>
                                        <p:tgtEl>
                                          <p:spTgt spid="83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462"/>
                                        </p:tgtEl>
                                        <p:attrNameLst>
                                          <p:attrName>style.visibility</p:attrName>
                                        </p:attrNameLst>
                                      </p:cBhvr>
                                      <p:to>
                                        <p:strVal val="visible"/>
                                      </p:to>
                                    </p:set>
                                    <p:animEffect transition="in" filter="blinds(horizontal)">
                                      <p:cBhvr>
                                        <p:cTn id="12" dur="500"/>
                                        <p:tgtEl>
                                          <p:spTgt spid="80462"/>
                                        </p:tgtEl>
                                      </p:cBhvr>
                                    </p:animEffect>
                                  </p:childTnLst>
                                </p:cTn>
                              </p:par>
                              <p:par>
                                <p:cTn id="13" presetID="3" presetClass="entr" presetSubtype="10" fill="hold" nodeType="withEffect">
                                  <p:stCondLst>
                                    <p:cond delay="0"/>
                                  </p:stCondLst>
                                  <p:childTnLst>
                                    <p:set>
                                      <p:cBhvr>
                                        <p:cTn id="14" dur="1" fill="hold">
                                          <p:stCondLst>
                                            <p:cond delay="0"/>
                                          </p:stCondLst>
                                        </p:cTn>
                                        <p:tgtEl>
                                          <p:spTgt spid="79875">
                                            <p:txEl>
                                              <p:pRg st="10" end="10"/>
                                            </p:txEl>
                                          </p:spTgt>
                                        </p:tgtEl>
                                        <p:attrNameLst>
                                          <p:attrName>style.visibility</p:attrName>
                                        </p:attrNameLst>
                                      </p:cBhvr>
                                      <p:to>
                                        <p:strVal val="visible"/>
                                      </p:to>
                                    </p:set>
                                    <p:animEffect transition="in" filter="blinds(horizontal)">
                                      <p:cBhvr>
                                        <p:cTn id="15" dur="500"/>
                                        <p:tgtEl>
                                          <p:spTgt spid="798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6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mtClean="0"/>
              <a:t>Radix Sort - Example</a:t>
            </a:r>
          </a:p>
        </p:txBody>
      </p:sp>
      <p:sp>
        <p:nvSpPr>
          <p:cNvPr id="83971" name="Rectangle 3"/>
          <p:cNvSpPr>
            <a:spLocks noGrp="1" noChangeArrowheads="1"/>
          </p:cNvSpPr>
          <p:nvPr>
            <p:ph type="body" idx="1"/>
          </p:nvPr>
        </p:nvSpPr>
        <p:spPr>
          <a:xfrm>
            <a:off x="596900" y="1352550"/>
            <a:ext cx="8358188" cy="5505450"/>
          </a:xfrm>
        </p:spPr>
        <p:txBody>
          <a:bodyPr/>
          <a:lstStyle/>
          <a:p>
            <a:pPr>
              <a:lnSpc>
                <a:spcPct val="90000"/>
              </a:lnSpc>
            </a:pPr>
            <a:r>
              <a:rPr lang="en-US" sz="2800" smtClean="0"/>
              <a:t>Input for Pass-2 </a:t>
            </a:r>
          </a:p>
          <a:p>
            <a:pPr>
              <a:lnSpc>
                <a:spcPct val="90000"/>
              </a:lnSpc>
              <a:buFont typeface="Wingdings" pitchFamily="2" charset="2"/>
              <a:buNone/>
            </a:pPr>
            <a:r>
              <a:rPr lang="en-US" sz="2800" smtClean="0"/>
              <a:t>	 70, 121, 432, 12, 683, 965, 577</a:t>
            </a:r>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r>
              <a:rPr lang="en-US" sz="2800" smtClean="0">
                <a:solidFill>
                  <a:schemeClr val="hlink"/>
                </a:solidFill>
              </a:rPr>
              <a:t>List after Pass-2 : 12, 121, 432, 965, 70, 577, 683</a:t>
            </a:r>
            <a:endParaRPr lang="en-US" sz="2800" smtClean="0"/>
          </a:p>
          <a:p>
            <a:pPr>
              <a:lnSpc>
                <a:spcPct val="90000"/>
              </a:lnSpc>
              <a:buFont typeface="Wingdings" pitchFamily="2" charset="2"/>
              <a:buNone/>
            </a:pPr>
            <a:endParaRPr lang="en-US" sz="2800" smtClean="0"/>
          </a:p>
        </p:txBody>
      </p:sp>
      <p:sp>
        <p:nvSpPr>
          <p:cNvPr id="83972" name="Rectangle 4"/>
          <p:cNvSpPr>
            <a:spLocks noChangeArrowheads="1"/>
          </p:cNvSpPr>
          <p:nvPr/>
        </p:nvSpPr>
        <p:spPr bwMode="auto">
          <a:xfrm>
            <a:off x="3819525" y="2332038"/>
            <a:ext cx="1376363" cy="519112"/>
          </a:xfrm>
          <a:prstGeom prst="rect">
            <a:avLst/>
          </a:prstGeom>
          <a:noFill/>
          <a:ln w="9525">
            <a:noFill/>
            <a:miter lim="800000"/>
            <a:headEnd/>
            <a:tailEnd/>
          </a:ln>
        </p:spPr>
        <p:txBody>
          <a:bodyPr anchor="ctr">
            <a:spAutoFit/>
          </a:bodyPr>
          <a:lstStyle/>
          <a:p>
            <a:pPr eaLnBrk="0" hangingPunct="0"/>
            <a:r>
              <a:rPr lang="en-US" sz="2800" b="1" u="sng">
                <a:solidFill>
                  <a:srgbClr val="FF0000"/>
                </a:solidFill>
                <a:ea typeface="Times New Roman" pitchFamily="18" charset="0"/>
                <a:cs typeface="Arial" pitchFamily="34" charset="0"/>
              </a:rPr>
              <a:t>Pass-2</a:t>
            </a:r>
            <a:endParaRPr lang="en-US" sz="2800" b="1">
              <a:ea typeface="Times New Roman" pitchFamily="18" charset="0"/>
              <a:cs typeface="Arial" pitchFamily="34" charset="0"/>
            </a:endParaRPr>
          </a:p>
        </p:txBody>
      </p:sp>
      <p:graphicFrame>
        <p:nvGraphicFramePr>
          <p:cNvPr id="84795" name="Group 827"/>
          <p:cNvGraphicFramePr>
            <a:graphicFrameLocks noGrp="1"/>
          </p:cNvGraphicFramePr>
          <p:nvPr/>
        </p:nvGraphicFramePr>
        <p:xfrm>
          <a:off x="487363" y="2838450"/>
          <a:ext cx="8656637" cy="3207703"/>
        </p:xfrm>
        <a:graphic>
          <a:graphicData uri="http://schemas.openxmlformats.org/drawingml/2006/table">
            <a:tbl>
              <a:tblPr/>
              <a:tblGrid>
                <a:gridCol w="979487"/>
                <a:gridCol w="646113"/>
                <a:gridCol w="785812"/>
                <a:gridCol w="785813"/>
                <a:gridCol w="784225"/>
                <a:gridCol w="776287"/>
                <a:gridCol w="785813"/>
                <a:gridCol w="776287"/>
                <a:gridCol w="784225"/>
                <a:gridCol w="777875"/>
                <a:gridCol w="774700"/>
              </a:tblGrid>
              <a:tr h="407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ahoma" pitchFamily="34" charset="0"/>
                          <a:cs typeface="Times New Roman" pitchFamily="18" charset="0"/>
                        </a:rPr>
                        <a:t>Input</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0</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3</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4</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5</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6</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7</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8</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9</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2227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70</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rPr>
                        <a:t>7</a:t>
                      </a:r>
                      <a:r>
                        <a:rPr kumimoji="0" lang="en-US" sz="20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121</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1</a:t>
                      </a:r>
                      <a:r>
                        <a:rPr kumimoji="0" lang="en-US" sz="2000" b="1" i="0" u="none" strike="noStrike" cap="none" normalizeH="0" baseline="0" smtClean="0">
                          <a:ln>
                            <a:noFill/>
                          </a:ln>
                          <a:solidFill>
                            <a:schemeClr val="folHlink"/>
                          </a:solidFill>
                          <a:effectLst/>
                          <a:latin typeface="Tahoma" pitchFamily="34" charset="0"/>
                        </a:rPr>
                        <a:t>2</a:t>
                      </a:r>
                      <a:r>
                        <a:rPr kumimoji="0" lang="en-US" sz="20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6830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432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4</a:t>
                      </a:r>
                      <a:r>
                        <a:rPr kumimoji="0" lang="en-US" sz="2000" b="1" i="0" u="none" strike="noStrike" cap="none" normalizeH="0" baseline="0" smtClean="0">
                          <a:ln>
                            <a:noFill/>
                          </a:ln>
                          <a:solidFill>
                            <a:schemeClr val="folHlink"/>
                          </a:solidFill>
                          <a:effectLst/>
                          <a:latin typeface="Tahoma" pitchFamily="34" charset="0"/>
                        </a:rPr>
                        <a:t>3</a:t>
                      </a:r>
                      <a:r>
                        <a:rPr kumimoji="0" lang="en-US" sz="20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rPr>
                        <a:t>1</a:t>
                      </a:r>
                      <a:r>
                        <a:rPr kumimoji="0" lang="en-US" sz="20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683</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6</a:t>
                      </a:r>
                      <a:r>
                        <a:rPr kumimoji="0" lang="en-US" sz="2000" b="1" i="0" u="none" strike="noStrike" cap="none" normalizeH="0" baseline="0" smtClean="0">
                          <a:ln>
                            <a:noFill/>
                          </a:ln>
                          <a:solidFill>
                            <a:schemeClr val="folHlink"/>
                          </a:solidFill>
                          <a:effectLst/>
                          <a:latin typeface="Tahoma" pitchFamily="34" charset="0"/>
                        </a:rPr>
                        <a:t>8</a:t>
                      </a:r>
                      <a:r>
                        <a:rPr kumimoji="0" lang="en-US" sz="2000" b="1" i="0" u="none" strike="noStrike" cap="none" normalizeH="0" baseline="0" smtClean="0">
                          <a:ln>
                            <a:noFill/>
                          </a:ln>
                          <a:solidFill>
                            <a:schemeClr val="tx1"/>
                          </a:solidFill>
                          <a:effectLst/>
                          <a:latin typeface="Tahoma" pitchFamily="34" charset="0"/>
                        </a:rPr>
                        <a:t>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965</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9</a:t>
                      </a:r>
                      <a:r>
                        <a:rPr kumimoji="0" lang="en-US" sz="2000" b="1" i="0" u="none" strike="noStrike" cap="none" normalizeH="0" baseline="0" smtClean="0">
                          <a:ln>
                            <a:noFill/>
                          </a:ln>
                          <a:solidFill>
                            <a:schemeClr val="folHlink"/>
                          </a:solidFill>
                          <a:effectLst/>
                          <a:latin typeface="Tahoma" pitchFamily="34" charset="0"/>
                        </a:rPr>
                        <a:t>6</a:t>
                      </a:r>
                      <a:r>
                        <a:rPr kumimoji="0" lang="en-US" sz="2000" b="1" i="0" u="none" strike="noStrike" cap="none" normalizeH="0" baseline="0" smtClean="0">
                          <a:ln>
                            <a:noFill/>
                          </a:ln>
                          <a:solidFill>
                            <a:schemeClr val="tx1"/>
                          </a:solidFill>
                          <a:effectLst/>
                          <a:latin typeface="Tahoma" pitchFamily="34" charset="0"/>
                        </a:rPr>
                        <a:t>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577</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Tahoma" pitchFamily="34" charset="0"/>
                        </a:rPr>
                        <a:t>5</a:t>
                      </a:r>
                      <a:r>
                        <a:rPr kumimoji="0" lang="en-US" sz="2000" b="1" i="0" u="none" strike="noStrike" cap="none" normalizeH="0" baseline="0" dirty="0" smtClean="0">
                          <a:ln>
                            <a:noFill/>
                          </a:ln>
                          <a:solidFill>
                            <a:schemeClr val="folHlink"/>
                          </a:solidFill>
                          <a:effectLst/>
                          <a:latin typeface="Tahoma" pitchFamily="34" charset="0"/>
                        </a:rPr>
                        <a:t>7</a:t>
                      </a:r>
                      <a:r>
                        <a:rPr kumimoji="0" lang="en-US" sz="2000" b="1" i="0" u="none" strike="noStrike" cap="none" normalizeH="0" baseline="0" dirty="0" smtClean="0">
                          <a:ln>
                            <a:noFill/>
                          </a:ln>
                          <a:solidFill>
                            <a:schemeClr val="tx1"/>
                          </a:solidFill>
                          <a:effectLst/>
                          <a:latin typeface="Tahoma" pitchFamily="34" charset="0"/>
                        </a:rPr>
                        <a:t>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94323" name="Slide Number Placeholder 1"/>
          <p:cNvSpPr>
            <a:spLocks noGrp="1"/>
          </p:cNvSpPr>
          <p:nvPr>
            <p:ph type="sldNum" sz="quarter" idx="12"/>
          </p:nvPr>
        </p:nvSpPr>
        <p:spPr>
          <a:noFill/>
        </p:spPr>
        <p:txBody>
          <a:bodyPr/>
          <a:lstStyle/>
          <a:p>
            <a:fld id="{CC025D49-00ED-48A7-9635-541E9322FF76}" type="slidenum">
              <a:rPr lang="en-US" smtClean="0"/>
              <a:pPr/>
              <a:t>45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795"/>
                                        </p:tgtEl>
                                        <p:attrNameLst>
                                          <p:attrName>style.visibility</p:attrName>
                                        </p:attrNameLst>
                                      </p:cBhvr>
                                      <p:to>
                                        <p:strVal val="visible"/>
                                      </p:to>
                                    </p:set>
                                    <p:animEffect transition="in" filter="blinds(horizontal)">
                                      <p:cBhvr>
                                        <p:cTn id="7" dur="500"/>
                                        <p:tgtEl>
                                          <p:spTgt spid="847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72"/>
                                        </p:tgtEl>
                                        <p:attrNameLst>
                                          <p:attrName>style.visibility</p:attrName>
                                        </p:attrNameLst>
                                      </p:cBhvr>
                                      <p:to>
                                        <p:strVal val="visible"/>
                                      </p:to>
                                    </p:set>
                                    <p:animEffect transition="in" filter="blinds(horizontal)">
                                      <p:cBhvr>
                                        <p:cTn id="12" dur="500"/>
                                        <p:tgtEl>
                                          <p:spTgt spid="839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3971">
                                            <p:txEl>
                                              <p:pRg st="10" end="10"/>
                                            </p:txEl>
                                          </p:spTgt>
                                        </p:tgtEl>
                                        <p:attrNameLst>
                                          <p:attrName>style.visibility</p:attrName>
                                        </p:attrNameLst>
                                      </p:cBhvr>
                                      <p:to>
                                        <p:strVal val="visible"/>
                                      </p:to>
                                    </p:set>
                                    <p:animEffect transition="in" filter="blinds(horizontal)">
                                      <p:cBhvr>
                                        <p:cTn id="17" dur="500"/>
                                        <p:tgtEl>
                                          <p:spTgt spid="839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mtClean="0"/>
              <a:t>Radix Sort - Algorithm</a:t>
            </a:r>
          </a:p>
        </p:txBody>
      </p:sp>
      <p:sp>
        <p:nvSpPr>
          <p:cNvPr id="92163" name="Rectangle 3"/>
          <p:cNvSpPr>
            <a:spLocks noGrp="1" noChangeArrowheads="1"/>
          </p:cNvSpPr>
          <p:nvPr>
            <p:ph type="body" idx="1"/>
          </p:nvPr>
        </p:nvSpPr>
        <p:spPr/>
        <p:txBody>
          <a:bodyPr/>
          <a:lstStyle/>
          <a:p>
            <a:endParaRPr lang="en-US" smtClean="0"/>
          </a:p>
        </p:txBody>
      </p:sp>
      <p:sp>
        <p:nvSpPr>
          <p:cNvPr id="92164" name="Rectangle 3"/>
          <p:cNvSpPr>
            <a:spLocks noChangeArrowheads="1"/>
          </p:cNvSpPr>
          <p:nvPr/>
        </p:nvSpPr>
        <p:spPr bwMode="auto">
          <a:xfrm>
            <a:off x="596900" y="1638300"/>
            <a:ext cx="8358188" cy="5219700"/>
          </a:xfrm>
          <a:prstGeom prst="rect">
            <a:avLst/>
          </a:prstGeom>
          <a:solidFill>
            <a:srgbClr val="DDDDDD"/>
          </a:solidFill>
          <a:ln w="9525">
            <a:noFill/>
            <a:miter lim="800000"/>
            <a:headEnd/>
            <a:tailEnd/>
          </a:ln>
        </p:spPr>
        <p:txBody>
          <a:bodyPr/>
          <a:lstStyle/>
          <a:p>
            <a:pPr marL="660400" indent="-660400" eaLnBrk="0" hangingPunct="0">
              <a:lnSpc>
                <a:spcPct val="90000"/>
              </a:lnSpc>
              <a:spcBef>
                <a:spcPct val="20000"/>
              </a:spcBef>
              <a:buClr>
                <a:schemeClr val="folHlink"/>
              </a:buClr>
              <a:buSzPct val="60000"/>
              <a:buFont typeface="Wingdings" pitchFamily="2" charset="2"/>
              <a:buNone/>
            </a:pPr>
            <a:r>
              <a:rPr lang="en-US" b="1">
                <a:solidFill>
                  <a:srgbClr val="3333CC"/>
                </a:solidFill>
              </a:rPr>
              <a:t>Algorithm RadixSort(list, last)</a:t>
            </a:r>
          </a:p>
          <a:p>
            <a:pPr marL="660400" indent="-660400" eaLnBrk="0" hangingPunct="0">
              <a:lnSpc>
                <a:spcPct val="90000"/>
              </a:lnSpc>
              <a:spcBef>
                <a:spcPct val="20000"/>
              </a:spcBef>
              <a:buClr>
                <a:schemeClr val="folHlink"/>
              </a:buClr>
              <a:buSzPct val="60000"/>
              <a:buFont typeface="Wingdings" pitchFamily="2" charset="2"/>
              <a:buNone/>
            </a:pPr>
            <a:r>
              <a:rPr lang="en-US" sz="900"/>
              <a:t>//list is a list of elements</a:t>
            </a:r>
          </a:p>
          <a:p>
            <a:pPr marL="660400" indent="-660400" eaLnBrk="0" hangingPunct="0">
              <a:lnSpc>
                <a:spcPct val="90000"/>
              </a:lnSpc>
              <a:spcBef>
                <a:spcPct val="20000"/>
              </a:spcBef>
              <a:buClr>
                <a:schemeClr val="folHlink"/>
              </a:buClr>
              <a:buSzPct val="60000"/>
              <a:buFont typeface="Wingdings" pitchFamily="2" charset="2"/>
              <a:buNone/>
            </a:pPr>
            <a:r>
              <a:rPr lang="en-US" sz="900"/>
              <a:t>//last is the position of the last element in the list</a:t>
            </a:r>
          </a:p>
          <a:p>
            <a:pPr marL="660400" indent="-660400" eaLnBrk="0" hangingPunct="0">
              <a:lnSpc>
                <a:spcPct val="90000"/>
              </a:lnSpc>
              <a:spcBef>
                <a:spcPct val="20000"/>
              </a:spcBef>
              <a:buClr>
                <a:schemeClr val="folHlink"/>
              </a:buClr>
              <a:buSzPct val="60000"/>
              <a:buFont typeface="Wingdings" pitchFamily="2" charset="2"/>
              <a:buNone/>
            </a:pPr>
            <a:endParaRPr lang="en-US" sz="900"/>
          </a:p>
          <a:p>
            <a:pPr marL="660400" indent="-660400" eaLnBrk="0" hangingPunct="0">
              <a:lnSpc>
                <a:spcPct val="90000"/>
              </a:lnSpc>
              <a:spcBef>
                <a:spcPct val="20000"/>
              </a:spcBef>
              <a:buClr>
                <a:schemeClr val="folHlink"/>
              </a:buClr>
              <a:buSzPct val="60000"/>
              <a:buFont typeface="Wingdings" pitchFamily="2" charset="2"/>
              <a:buNone/>
            </a:pPr>
            <a:r>
              <a:rPr lang="en-US" b="1"/>
              <a:t>Step 1: Find the largest element of the array</a:t>
            </a:r>
          </a:p>
          <a:p>
            <a:pPr marL="660400" indent="-660400" eaLnBrk="0" hangingPunct="0">
              <a:lnSpc>
                <a:spcPct val="90000"/>
              </a:lnSpc>
              <a:spcBef>
                <a:spcPct val="20000"/>
              </a:spcBef>
              <a:buClr>
                <a:schemeClr val="folHlink"/>
              </a:buClr>
              <a:buSzPct val="60000"/>
              <a:buFont typeface="Wingdings" pitchFamily="2" charset="2"/>
              <a:buNone/>
            </a:pPr>
            <a:r>
              <a:rPr lang="en-US" b="1"/>
              <a:t>Step 2: set len to length of largest element</a:t>
            </a:r>
          </a:p>
          <a:p>
            <a:pPr marL="660400" indent="-660400" eaLnBrk="0" hangingPunct="0">
              <a:lnSpc>
                <a:spcPct val="90000"/>
              </a:lnSpc>
              <a:spcBef>
                <a:spcPct val="20000"/>
              </a:spcBef>
              <a:buClr>
                <a:schemeClr val="folHlink"/>
              </a:buClr>
              <a:buSzPct val="60000"/>
              <a:buFont typeface="Wingdings" pitchFamily="2" charset="2"/>
              <a:buNone/>
            </a:pPr>
            <a:r>
              <a:rPr lang="en-US" b="1"/>
              <a:t>	 set pass to 1</a:t>
            </a:r>
          </a:p>
          <a:p>
            <a:pPr marL="660400" indent="-660400" eaLnBrk="0" hangingPunct="0">
              <a:lnSpc>
                <a:spcPct val="90000"/>
              </a:lnSpc>
              <a:spcBef>
                <a:spcPct val="20000"/>
              </a:spcBef>
              <a:buClr>
                <a:schemeClr val="folHlink"/>
              </a:buClr>
              <a:buSzPct val="60000"/>
              <a:buFont typeface="Wingdings" pitchFamily="2" charset="2"/>
              <a:buNone/>
            </a:pPr>
            <a:r>
              <a:rPr lang="en-US" b="1"/>
              <a:t>	 set radix to 10</a:t>
            </a:r>
          </a:p>
          <a:p>
            <a:pPr marL="660400" indent="-660400" eaLnBrk="0" hangingPunct="0">
              <a:lnSpc>
                <a:spcPct val="90000"/>
              </a:lnSpc>
              <a:spcBef>
                <a:spcPct val="20000"/>
              </a:spcBef>
              <a:buClr>
                <a:schemeClr val="folHlink"/>
              </a:buClr>
              <a:buSzPct val="60000"/>
              <a:buFont typeface="Wingdings" pitchFamily="2" charset="2"/>
              <a:buNone/>
            </a:pPr>
            <a:r>
              <a:rPr lang="en-US" b="1"/>
              <a:t>	 declare 10 arrays of size last+1 </a:t>
            </a:r>
          </a:p>
          <a:p>
            <a:pPr marL="660400" indent="-660400" eaLnBrk="0" hangingPunct="0">
              <a:lnSpc>
                <a:spcPct val="90000"/>
              </a:lnSpc>
              <a:spcBef>
                <a:spcPct val="20000"/>
              </a:spcBef>
              <a:buClr>
                <a:schemeClr val="folHlink"/>
              </a:buClr>
              <a:buSzPct val="60000"/>
              <a:buFont typeface="Wingdings" pitchFamily="2" charset="2"/>
              <a:buNone/>
            </a:pPr>
            <a:r>
              <a:rPr lang="en-US" b="1"/>
              <a:t>	pocket[][radix]	</a:t>
            </a:r>
          </a:p>
          <a:p>
            <a:pPr marL="660400" indent="-660400" eaLnBrk="0" hangingPunct="0">
              <a:lnSpc>
                <a:spcPct val="90000"/>
              </a:lnSpc>
              <a:spcBef>
                <a:spcPct val="20000"/>
              </a:spcBef>
              <a:buClr>
                <a:schemeClr val="folHlink"/>
              </a:buClr>
              <a:buSzPct val="60000"/>
              <a:buFont typeface="Wingdings" pitchFamily="2" charset="2"/>
              <a:buNone/>
            </a:pPr>
            <a:r>
              <a:rPr lang="en-US" b="1"/>
              <a:t>Step 3: Loop ( pass &lt;= len)</a:t>
            </a:r>
          </a:p>
          <a:p>
            <a:pPr marL="660400" indent="-660400" eaLnBrk="0" hangingPunct="0">
              <a:lnSpc>
                <a:spcPct val="90000"/>
              </a:lnSpc>
              <a:spcBef>
                <a:spcPct val="20000"/>
              </a:spcBef>
              <a:buClr>
                <a:schemeClr val="folHlink"/>
              </a:buClr>
              <a:buSzPct val="60000"/>
              <a:buFont typeface="Wingdings" pitchFamily="2" charset="2"/>
              <a:buNone/>
            </a:pPr>
            <a:r>
              <a:rPr lang="en-US" b="1"/>
              <a:t>		set k to 0 	</a:t>
            </a:r>
          </a:p>
          <a:p>
            <a:pPr marL="660400" indent="-660400" eaLnBrk="0" hangingPunct="0">
              <a:lnSpc>
                <a:spcPct val="90000"/>
              </a:lnSpc>
              <a:spcBef>
                <a:spcPct val="20000"/>
              </a:spcBef>
              <a:buClr>
                <a:schemeClr val="folHlink"/>
              </a:buClr>
              <a:buSzPct val="60000"/>
              <a:buFont typeface="Wingdings" pitchFamily="2" charset="2"/>
              <a:buNone/>
            </a:pPr>
            <a:r>
              <a:rPr lang="en-US" b="1"/>
              <a:t>		Loop (k&lt;=last)</a:t>
            </a:r>
          </a:p>
          <a:p>
            <a:pPr marL="660400" indent="-660400" eaLnBrk="0" hangingPunct="0">
              <a:lnSpc>
                <a:spcPct val="90000"/>
              </a:lnSpc>
              <a:spcBef>
                <a:spcPct val="20000"/>
              </a:spcBef>
              <a:buClr>
                <a:schemeClr val="folHlink"/>
              </a:buClr>
              <a:buSzPct val="60000"/>
              <a:buFont typeface="Wingdings" pitchFamily="2" charset="2"/>
              <a:buNone/>
            </a:pPr>
            <a:r>
              <a:rPr lang="en-US" b="1"/>
              <a:t>		    set digit to (pass) significant bit </a:t>
            </a:r>
          </a:p>
          <a:p>
            <a:pPr marL="660400" indent="-660400" eaLnBrk="0" hangingPunct="0">
              <a:lnSpc>
                <a:spcPct val="90000"/>
              </a:lnSpc>
              <a:spcBef>
                <a:spcPct val="20000"/>
              </a:spcBef>
              <a:buClr>
                <a:schemeClr val="folHlink"/>
              </a:buClr>
              <a:buSzPct val="60000"/>
              <a:buFont typeface="Wingdings" pitchFamily="2" charset="2"/>
              <a:buNone/>
            </a:pPr>
            <a:r>
              <a:rPr lang="en-US" b="1"/>
              <a:t>		     put list[k] in pocket[k][digit]		</a:t>
            </a:r>
          </a:p>
          <a:p>
            <a:pPr marL="660400" indent="-660400" eaLnBrk="0" hangingPunct="0">
              <a:lnSpc>
                <a:spcPct val="90000"/>
              </a:lnSpc>
              <a:spcBef>
                <a:spcPct val="20000"/>
              </a:spcBef>
              <a:buClr>
                <a:schemeClr val="folHlink"/>
              </a:buClr>
              <a:buSzPct val="60000"/>
              <a:buFont typeface="Wingdings" pitchFamily="2" charset="2"/>
              <a:buNone/>
            </a:pPr>
            <a:r>
              <a:rPr lang="en-US" b="1"/>
              <a:t>	    End loop</a:t>
            </a:r>
          </a:p>
          <a:p>
            <a:pPr marL="660400" indent="-660400" eaLnBrk="0" hangingPunct="0">
              <a:lnSpc>
                <a:spcPct val="90000"/>
              </a:lnSpc>
              <a:spcBef>
                <a:spcPct val="20000"/>
              </a:spcBef>
              <a:buClr>
                <a:schemeClr val="folHlink"/>
              </a:buClr>
              <a:buSzPct val="60000"/>
              <a:buFont typeface="Wingdings" pitchFamily="2" charset="2"/>
              <a:buNone/>
            </a:pPr>
            <a:r>
              <a:rPr lang="en-US" b="1"/>
              <a:t>	    Loop (r&lt;radix)</a:t>
            </a:r>
          </a:p>
          <a:p>
            <a:pPr marL="660400" indent="-660400" eaLnBrk="0" hangingPunct="0">
              <a:lnSpc>
                <a:spcPct val="90000"/>
              </a:lnSpc>
              <a:spcBef>
                <a:spcPct val="20000"/>
              </a:spcBef>
              <a:buClr>
                <a:schemeClr val="folHlink"/>
              </a:buClr>
              <a:buSzPct val="60000"/>
              <a:buFont typeface="Wingdings" pitchFamily="2" charset="2"/>
              <a:buNone/>
            </a:pPr>
            <a:r>
              <a:rPr lang="en-US" b="1"/>
              <a:t>	  	    </a:t>
            </a:r>
          </a:p>
          <a:p>
            <a:pPr marL="660400" indent="-660400" eaLnBrk="0" hangingPunct="0">
              <a:lnSpc>
                <a:spcPct val="90000"/>
              </a:lnSpc>
              <a:spcBef>
                <a:spcPct val="20000"/>
              </a:spcBef>
              <a:buClr>
                <a:schemeClr val="folHlink"/>
              </a:buClr>
              <a:buSzPct val="60000"/>
              <a:buFont typeface="Wingdings" pitchFamily="2" charset="2"/>
              <a:buNone/>
            </a:pPr>
            <a:r>
              <a:rPr lang="en-US" b="1"/>
              <a:t>	 End Loop</a:t>
            </a:r>
          </a:p>
          <a:p>
            <a:pPr marL="660400" indent="-660400" eaLnBrk="0" hangingPunct="0">
              <a:lnSpc>
                <a:spcPct val="90000"/>
              </a:lnSpc>
              <a:spcBef>
                <a:spcPct val="20000"/>
              </a:spcBef>
              <a:buClr>
                <a:schemeClr val="folHlink"/>
              </a:buClr>
              <a:buSzPct val="60000"/>
              <a:buFont typeface="Wingdings" pitchFamily="2" charset="2"/>
              <a:buNone/>
            </a:pPr>
            <a:endParaRPr lang="en-US" b="1"/>
          </a:p>
          <a:p>
            <a:pPr marL="660400" indent="-660400" eaLnBrk="0" hangingPunct="0">
              <a:lnSpc>
                <a:spcPct val="90000"/>
              </a:lnSpc>
              <a:spcBef>
                <a:spcPct val="20000"/>
              </a:spcBef>
              <a:buClr>
                <a:schemeClr val="folHlink"/>
              </a:buClr>
              <a:buSzPct val="60000"/>
              <a:buFont typeface="Wingdings" pitchFamily="2" charset="2"/>
              <a:buNone/>
            </a:pPr>
            <a:r>
              <a:rPr lang="en-US" b="1"/>
              <a:t>Step 3: if (l&lt;high) QuickSort(a,l,high)</a:t>
            </a:r>
          </a:p>
          <a:p>
            <a:pPr marL="660400" indent="-660400" eaLnBrk="0" hangingPunct="0">
              <a:lnSpc>
                <a:spcPct val="90000"/>
              </a:lnSpc>
              <a:spcBef>
                <a:spcPct val="20000"/>
              </a:spcBef>
              <a:buClr>
                <a:schemeClr val="folHlink"/>
              </a:buClr>
              <a:buSzPct val="60000"/>
              <a:buFont typeface="Wingdings" pitchFamily="2" charset="2"/>
              <a:buNone/>
            </a:pPr>
            <a:r>
              <a:rPr lang="en-US" b="1"/>
              <a:t>Step 4: if (low&lt;h) QuickSort(a,low,h)</a:t>
            </a:r>
          </a:p>
          <a:p>
            <a:pPr marL="660400" indent="-660400" eaLnBrk="0" hangingPunct="0">
              <a:lnSpc>
                <a:spcPct val="90000"/>
              </a:lnSpc>
              <a:spcBef>
                <a:spcPct val="20000"/>
              </a:spcBef>
              <a:buClr>
                <a:schemeClr val="folHlink"/>
              </a:buClr>
              <a:buSzPct val="60000"/>
              <a:buFont typeface="Wingdings" pitchFamily="2" charset="2"/>
              <a:buNone/>
            </a:pPr>
            <a:r>
              <a:rPr lang="en-US" b="1"/>
              <a:t>Step 5: Return</a:t>
            </a:r>
          </a:p>
          <a:p>
            <a:pPr marL="660400" indent="-660400" eaLnBrk="0" hangingPunct="0">
              <a:lnSpc>
                <a:spcPct val="90000"/>
              </a:lnSpc>
              <a:spcBef>
                <a:spcPct val="20000"/>
              </a:spcBef>
              <a:buClr>
                <a:schemeClr val="folHlink"/>
              </a:buClr>
              <a:buSzPct val="60000"/>
              <a:buFont typeface="Wingdings" pitchFamily="2" charset="2"/>
              <a:buNone/>
            </a:pPr>
            <a:r>
              <a:rPr lang="en-US" b="1">
                <a:solidFill>
                  <a:srgbClr val="3333CC"/>
                </a:solidFill>
              </a:rPr>
              <a:t>End QuickSort</a:t>
            </a:r>
          </a:p>
        </p:txBody>
      </p:sp>
      <p:sp>
        <p:nvSpPr>
          <p:cNvPr id="92165" name="Slide Number Placeholder 1"/>
          <p:cNvSpPr>
            <a:spLocks noGrp="1"/>
          </p:cNvSpPr>
          <p:nvPr>
            <p:ph type="sldNum" sz="quarter" idx="12"/>
          </p:nvPr>
        </p:nvSpPr>
        <p:spPr>
          <a:noFill/>
        </p:spPr>
        <p:txBody>
          <a:bodyPr/>
          <a:lstStyle/>
          <a:p>
            <a:fld id="{604DDED0-EF9D-4D97-A154-403DE47E024B}" type="slidenum">
              <a:rPr lang="en-US" smtClean="0"/>
              <a:pPr/>
              <a:t>46</a:t>
            </a:fld>
            <a:endParaRPr lang="en-US" smtClean="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8"/>
          <p:cNvSpPr>
            <a:spLocks noGrp="1" noChangeArrowheads="1"/>
          </p:cNvSpPr>
          <p:nvPr>
            <p:ph type="title"/>
          </p:nvPr>
        </p:nvSpPr>
        <p:spPr/>
        <p:txBody>
          <a:bodyPr/>
          <a:lstStyle/>
          <a:p>
            <a:r>
              <a:rPr lang="en-US" sz="4000" smtClean="0"/>
              <a:t>Comparison of Sorting algorithms</a:t>
            </a:r>
          </a:p>
        </p:txBody>
      </p:sp>
      <p:graphicFrame>
        <p:nvGraphicFramePr>
          <p:cNvPr id="95331" name="Group 99"/>
          <p:cNvGraphicFramePr>
            <a:graphicFrameLocks noGrp="1"/>
          </p:cNvGraphicFramePr>
          <p:nvPr>
            <p:ph idx="1"/>
          </p:nvPr>
        </p:nvGraphicFramePr>
        <p:xfrm>
          <a:off x="230188" y="1638300"/>
          <a:ext cx="8724900" cy="5006976"/>
        </p:xfrm>
        <a:graphic>
          <a:graphicData uri="http://schemas.openxmlformats.org/drawingml/2006/table">
            <a:tbl>
              <a:tblPr/>
              <a:tblGrid>
                <a:gridCol w="1455737"/>
                <a:gridCol w="1452563"/>
                <a:gridCol w="1455737"/>
                <a:gridCol w="1452563"/>
                <a:gridCol w="1455737"/>
                <a:gridCol w="1452563"/>
              </a:tblGrid>
              <a:tr h="2016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Average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Best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Worst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Space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Stability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762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Insertion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a:t>
                      </a:r>
                      <a:r>
                        <a:rPr kumimoji="0" lang="en-US" sz="1800" b="0" i="0" u="none" strike="noStrike" cap="none" normalizeH="0" baseline="30000" smtClean="0">
                          <a:ln>
                            <a:noFill/>
                          </a:ln>
                          <a:solidFill>
                            <a:schemeClr val="tx1"/>
                          </a:solidFill>
                          <a:effectLst/>
                          <a:latin typeface="Tahoma" pitchFamily="34" charset="0"/>
                        </a:rPr>
                        <a:t>2</a:t>
                      </a:r>
                      <a:r>
                        <a:rPr kumimoji="0" lang="en-US" sz="1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3872">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Shell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a:t>
                      </a:r>
                      <a:r>
                        <a:rPr kumimoji="0" lang="en-US" sz="1800" b="0" i="0" u="none" strike="noStrike" cap="none" normalizeH="0" baseline="30000" smtClean="0">
                          <a:ln>
                            <a:noFill/>
                          </a:ln>
                          <a:solidFill>
                            <a:schemeClr val="tx1"/>
                          </a:solidFill>
                          <a:effectLst/>
                          <a:latin typeface="Tahoma" pitchFamily="34" charset="0"/>
                        </a:rPr>
                        <a:t>1.25</a:t>
                      </a:r>
                      <a:r>
                        <a:rPr kumimoji="0" lang="en-US" sz="1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1.25</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762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Selection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a:t>
                      </a:r>
                      <a:r>
                        <a:rPr kumimoji="0" lang="en-US" sz="1800" b="0" i="0" u="none" strike="noStrike" cap="none" normalizeH="0" baseline="30000" smtClean="0">
                          <a:ln>
                            <a:noFill/>
                          </a:ln>
                          <a:solidFill>
                            <a:schemeClr val="tx1"/>
                          </a:solidFill>
                          <a:effectLst/>
                          <a:latin typeface="Tahoma" pitchFamily="34" charset="0"/>
                        </a:rPr>
                        <a:t>2</a:t>
                      </a:r>
                      <a:r>
                        <a:rPr kumimoji="0" lang="en-US" sz="1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1012">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Heap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Unstable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07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Quick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762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Merge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defRPr/>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Not 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762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Radix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Not 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mtClean="0"/>
              <a:t>External Sorts</a:t>
            </a:r>
          </a:p>
        </p:txBody>
      </p:sp>
      <p:sp>
        <p:nvSpPr>
          <p:cNvPr id="98307" name="Rectangle 3"/>
          <p:cNvSpPr>
            <a:spLocks noGrp="1" noChangeArrowheads="1"/>
          </p:cNvSpPr>
          <p:nvPr>
            <p:ph type="body" idx="1"/>
          </p:nvPr>
        </p:nvSpPr>
        <p:spPr/>
        <p:txBody>
          <a:bodyPr/>
          <a:lstStyle/>
          <a:p>
            <a:r>
              <a:rPr lang="en-US" smtClean="0"/>
              <a:t>External sorts allow portions of the data to be stored in secondary memory during the sorting process</a:t>
            </a:r>
          </a:p>
          <a:p>
            <a:r>
              <a:rPr lang="en-US" smtClean="0"/>
              <a:t>Steps</a:t>
            </a:r>
          </a:p>
          <a:p>
            <a:pPr lvl="1"/>
            <a:r>
              <a:rPr lang="en-US" smtClean="0">
                <a:solidFill>
                  <a:srgbClr val="FF0000"/>
                </a:solidFill>
              </a:rPr>
              <a:t>Sorting</a:t>
            </a:r>
            <a:r>
              <a:rPr lang="en-US" smtClean="0"/>
              <a:t> blocks of data internally and writing them into files</a:t>
            </a:r>
          </a:p>
          <a:p>
            <a:pPr lvl="1"/>
            <a:r>
              <a:rPr lang="en-US" smtClean="0"/>
              <a:t>Once all the data have been sorted internally, </a:t>
            </a:r>
            <a:r>
              <a:rPr lang="en-US" smtClean="0">
                <a:solidFill>
                  <a:srgbClr val="FF0000"/>
                </a:solidFill>
              </a:rPr>
              <a:t>merging</a:t>
            </a:r>
            <a:r>
              <a:rPr lang="en-US" smtClean="0"/>
              <a:t> of these sorted files</a:t>
            </a:r>
          </a:p>
        </p:txBody>
      </p:sp>
      <p:sp>
        <p:nvSpPr>
          <p:cNvPr id="98308" name="Slide Number Placeholder 1"/>
          <p:cNvSpPr>
            <a:spLocks noGrp="1"/>
          </p:cNvSpPr>
          <p:nvPr>
            <p:ph type="sldNum" sz="quarter" idx="12"/>
          </p:nvPr>
        </p:nvSpPr>
        <p:spPr>
          <a:noFill/>
        </p:spPr>
        <p:txBody>
          <a:bodyPr/>
          <a:lstStyle/>
          <a:p>
            <a:fld id="{525A2A85-F8FD-4913-8B53-DCDFAFB4BAD5}"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smtClean="0"/>
              <a:t>Hashed List Searches</a:t>
            </a:r>
          </a:p>
        </p:txBody>
      </p:sp>
      <p:sp>
        <p:nvSpPr>
          <p:cNvPr id="108547" name="Content Placeholder 2"/>
          <p:cNvSpPr>
            <a:spLocks noGrp="1"/>
          </p:cNvSpPr>
          <p:nvPr>
            <p:ph idx="1"/>
          </p:nvPr>
        </p:nvSpPr>
        <p:spPr/>
        <p:txBody>
          <a:bodyPr/>
          <a:lstStyle/>
          <a:p>
            <a:r>
              <a:rPr lang="en-US" smtClean="0"/>
              <a:t>Goal : To find the data with only one test</a:t>
            </a:r>
          </a:p>
          <a:p>
            <a:endParaRPr lang="en-US" smtClean="0"/>
          </a:p>
          <a:p>
            <a:r>
              <a:rPr lang="en-US" smtClean="0"/>
              <a:t>The key, through an algorithmic function, determines the location of the data</a:t>
            </a:r>
          </a:p>
          <a:p>
            <a:endParaRPr lang="en-US" smtClean="0"/>
          </a:p>
          <a:p>
            <a:r>
              <a:rPr lang="en-US" smtClean="0">
                <a:solidFill>
                  <a:srgbClr val="FF0000"/>
                </a:solidFill>
              </a:rPr>
              <a:t>Hashing is a Key-to-address mapping process</a:t>
            </a:r>
          </a:p>
        </p:txBody>
      </p:sp>
      <p:sp>
        <p:nvSpPr>
          <p:cNvPr id="108548" name="Slide Number Placeholder 3"/>
          <p:cNvSpPr>
            <a:spLocks noGrp="1"/>
          </p:cNvSpPr>
          <p:nvPr>
            <p:ph type="sldNum" sz="quarter" idx="12"/>
          </p:nvPr>
        </p:nvSpPr>
        <p:spPr>
          <a:noFill/>
        </p:spPr>
        <p:txBody>
          <a:bodyPr/>
          <a:lstStyle/>
          <a:p>
            <a:fld id="{33B8DB2B-B571-41A8-868C-3EBF7F77BDB0}"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Big O Notation</a:t>
            </a:r>
          </a:p>
        </p:txBody>
      </p:sp>
      <p:sp>
        <p:nvSpPr>
          <p:cNvPr id="12291" name="Content Placeholder 2"/>
          <p:cNvSpPr>
            <a:spLocks noGrp="1"/>
          </p:cNvSpPr>
          <p:nvPr>
            <p:ph idx="1"/>
          </p:nvPr>
        </p:nvSpPr>
        <p:spPr/>
        <p:txBody>
          <a:bodyPr/>
          <a:lstStyle/>
          <a:p>
            <a:r>
              <a:rPr lang="en-US" sz="2800" smtClean="0"/>
              <a:t>Suppose </a:t>
            </a:r>
            <a:r>
              <a:rPr lang="en-US" sz="2800" i="1" smtClean="0"/>
              <a:t>M</a:t>
            </a:r>
            <a:r>
              <a:rPr lang="en-US" sz="2800" smtClean="0"/>
              <a:t> is an algorithm and </a:t>
            </a:r>
            <a:r>
              <a:rPr lang="en-US" sz="2800" i="1" smtClean="0"/>
              <a:t>n</a:t>
            </a:r>
            <a:r>
              <a:rPr lang="en-US" sz="2800" smtClean="0"/>
              <a:t> is the size of input data.</a:t>
            </a:r>
          </a:p>
          <a:p>
            <a:endParaRPr lang="en-US" sz="2800" smtClean="0"/>
          </a:p>
          <a:p>
            <a:r>
              <a:rPr lang="en-US" sz="2800" smtClean="0"/>
              <a:t>Complexity </a:t>
            </a:r>
            <a:r>
              <a:rPr lang="en-US" sz="2800" i="1" smtClean="0"/>
              <a:t>f(n)</a:t>
            </a:r>
            <a:r>
              <a:rPr lang="en-US" sz="2800" smtClean="0"/>
              <a:t> of </a:t>
            </a:r>
            <a:r>
              <a:rPr lang="en-US" sz="2800" i="1" smtClean="0"/>
              <a:t>M</a:t>
            </a:r>
            <a:r>
              <a:rPr lang="en-US" sz="2800" smtClean="0"/>
              <a:t> increases with </a:t>
            </a:r>
            <a:r>
              <a:rPr lang="en-US" sz="2800" i="1" smtClean="0"/>
              <a:t>n</a:t>
            </a:r>
            <a:r>
              <a:rPr lang="en-US" sz="2800" smtClean="0"/>
              <a:t>.</a:t>
            </a:r>
          </a:p>
          <a:p>
            <a:endParaRPr lang="en-US" sz="2800" smtClean="0"/>
          </a:p>
          <a:p>
            <a:r>
              <a:rPr lang="en-US" sz="2800" smtClean="0"/>
              <a:t>Important to examine rate of increase of </a:t>
            </a:r>
            <a:r>
              <a:rPr lang="en-US" sz="2800" i="1" smtClean="0"/>
              <a:t>f(n)</a:t>
            </a:r>
            <a:r>
              <a:rPr lang="en-US" sz="2800" smtClean="0"/>
              <a:t> and done by comparing </a:t>
            </a:r>
            <a:r>
              <a:rPr lang="en-US" sz="2800" i="1" smtClean="0"/>
              <a:t>f(n)</a:t>
            </a:r>
            <a:r>
              <a:rPr lang="en-US" sz="2800" smtClean="0"/>
              <a:t> with some standard function </a:t>
            </a:r>
            <a:r>
              <a:rPr lang="en-US" sz="2800" i="1" smtClean="0"/>
              <a:t>g(n)</a:t>
            </a:r>
            <a:r>
              <a:rPr lang="en-US" sz="2800" smtClean="0"/>
              <a:t> such as log</a:t>
            </a:r>
            <a:r>
              <a:rPr lang="en-US" sz="2800" baseline="-25000" smtClean="0"/>
              <a:t>2</a:t>
            </a:r>
            <a:r>
              <a:rPr lang="en-US" sz="2800" i="1" smtClean="0"/>
              <a:t>n</a:t>
            </a:r>
            <a:r>
              <a:rPr lang="en-US" sz="2800" smtClean="0"/>
              <a:t>, </a:t>
            </a:r>
            <a:r>
              <a:rPr lang="en-US" sz="2800" i="1" smtClean="0"/>
              <a:t>n</a:t>
            </a:r>
            <a:r>
              <a:rPr lang="en-US" sz="2800" smtClean="0"/>
              <a:t>, </a:t>
            </a:r>
            <a:r>
              <a:rPr lang="en-US" sz="2800" i="1" smtClean="0"/>
              <a:t>n </a:t>
            </a:r>
            <a:r>
              <a:rPr lang="en-US" sz="2800" smtClean="0"/>
              <a:t>log</a:t>
            </a:r>
            <a:r>
              <a:rPr lang="en-US" sz="2800" baseline="-25000" smtClean="0"/>
              <a:t>2</a:t>
            </a:r>
            <a:r>
              <a:rPr lang="en-US" sz="2800" i="1" smtClean="0"/>
              <a:t>n</a:t>
            </a:r>
            <a:r>
              <a:rPr lang="en-US" sz="2800" smtClean="0"/>
              <a:t>, </a:t>
            </a:r>
            <a:r>
              <a:rPr lang="en-US" sz="2800" i="1" smtClean="0"/>
              <a:t>n</a:t>
            </a:r>
            <a:r>
              <a:rPr lang="en-US" sz="2800" baseline="30000" smtClean="0"/>
              <a:t>2</a:t>
            </a:r>
            <a:r>
              <a:rPr lang="en-US" sz="2800" smtClean="0"/>
              <a:t>, </a:t>
            </a:r>
            <a:r>
              <a:rPr lang="en-US" sz="2800" i="1" smtClean="0"/>
              <a:t>n</a:t>
            </a:r>
            <a:r>
              <a:rPr lang="en-US" sz="2800" baseline="30000" smtClean="0"/>
              <a:t>3</a:t>
            </a:r>
            <a:r>
              <a:rPr lang="en-US" sz="2800" smtClean="0"/>
              <a:t>, 2</a:t>
            </a:r>
            <a:r>
              <a:rPr lang="en-US" sz="2800" i="1" smtClean="0"/>
              <a:t>n</a:t>
            </a:r>
            <a:r>
              <a:rPr lang="en-US" sz="2800" smtClean="0"/>
              <a:t> etc. </a:t>
            </a:r>
            <a:r>
              <a:rPr lang="en-US" sz="2800" smtClean="0">
                <a:sym typeface="Wingdings" pitchFamily="2" charset="2"/>
              </a:rPr>
              <a:t> use functional O notation                 </a:t>
            </a:r>
            <a:r>
              <a:rPr lang="en-US" sz="2800" i="1" smtClean="0">
                <a:sym typeface="Wingdings" pitchFamily="2" charset="2"/>
              </a:rPr>
              <a:t>f(n)</a:t>
            </a:r>
            <a:r>
              <a:rPr lang="en-US" sz="2800" smtClean="0">
                <a:sym typeface="Wingdings" pitchFamily="2" charset="2"/>
              </a:rPr>
              <a:t> = </a:t>
            </a:r>
            <a:r>
              <a:rPr lang="en-US" sz="2800" i="1" smtClean="0">
                <a:sym typeface="Wingdings" pitchFamily="2" charset="2"/>
              </a:rPr>
              <a:t>O(g(n))  “f(n) </a:t>
            </a:r>
            <a:r>
              <a:rPr lang="en-US" sz="2800" smtClean="0">
                <a:sym typeface="Wingdings" pitchFamily="2" charset="2"/>
              </a:rPr>
              <a:t>is of order</a:t>
            </a:r>
            <a:r>
              <a:rPr lang="en-US" sz="2800" i="1" smtClean="0">
                <a:sym typeface="Wingdings" pitchFamily="2" charset="2"/>
              </a:rPr>
              <a:t> g(n)”</a:t>
            </a:r>
            <a:endParaRPr lang="en-US" sz="2800" i="1" smtClean="0"/>
          </a:p>
        </p:txBody>
      </p:sp>
      <p:sp>
        <p:nvSpPr>
          <p:cNvPr id="12292" name="Slide Number Placeholder 3"/>
          <p:cNvSpPr>
            <a:spLocks noGrp="1"/>
          </p:cNvSpPr>
          <p:nvPr>
            <p:ph type="sldNum" sz="quarter" idx="12"/>
          </p:nvPr>
        </p:nvSpPr>
        <p:spPr>
          <a:noFill/>
        </p:spPr>
        <p:txBody>
          <a:bodyPr/>
          <a:lstStyle/>
          <a:p>
            <a:fld id="{54E5802C-AA4B-4B6D-B916-839F69F74DE2}"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smtClean="0"/>
              <a:t>Hash Concept</a:t>
            </a:r>
          </a:p>
        </p:txBody>
      </p:sp>
      <p:sp>
        <p:nvSpPr>
          <p:cNvPr id="109571" name="Content Placeholder 2"/>
          <p:cNvSpPr>
            <a:spLocks noGrp="1"/>
          </p:cNvSpPr>
          <p:nvPr>
            <p:ph idx="1"/>
          </p:nvPr>
        </p:nvSpPr>
        <p:spPr/>
        <p:txBody>
          <a:bodyPr/>
          <a:lstStyle/>
          <a:p>
            <a:endParaRPr lang="en-US" smtClean="0"/>
          </a:p>
        </p:txBody>
      </p:sp>
      <p:sp>
        <p:nvSpPr>
          <p:cNvPr id="109572" name="Slide Number Placeholder 3"/>
          <p:cNvSpPr>
            <a:spLocks noGrp="1"/>
          </p:cNvSpPr>
          <p:nvPr>
            <p:ph type="sldNum" sz="quarter" idx="12"/>
          </p:nvPr>
        </p:nvSpPr>
        <p:spPr>
          <a:noFill/>
        </p:spPr>
        <p:txBody>
          <a:bodyPr/>
          <a:lstStyle/>
          <a:p>
            <a:fld id="{88F99E16-C432-414A-AD34-794090C20FA9}" type="slidenum">
              <a:rPr lang="en-US" smtClean="0"/>
              <a:pPr/>
              <a:t>50</a:t>
            </a:fld>
            <a:endParaRPr lang="en-US" smtClean="0"/>
          </a:p>
        </p:txBody>
      </p:sp>
      <p:pic>
        <p:nvPicPr>
          <p:cNvPr id="109573" name="Picture 2"/>
          <p:cNvPicPr>
            <a:picLocks noChangeAspect="1" noChangeArrowheads="1"/>
          </p:cNvPicPr>
          <p:nvPr/>
        </p:nvPicPr>
        <p:blipFill>
          <a:blip r:embed="rId2"/>
          <a:srcRect/>
          <a:stretch>
            <a:fillRect/>
          </a:stretch>
        </p:blipFill>
        <p:spPr bwMode="auto">
          <a:xfrm>
            <a:off x="228600" y="1309688"/>
            <a:ext cx="7935913" cy="534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smtClean="0"/>
              <a:t>Hash Concept</a:t>
            </a:r>
          </a:p>
        </p:txBody>
      </p:sp>
      <p:sp>
        <p:nvSpPr>
          <p:cNvPr id="110595" name="Content Placeholder 2"/>
          <p:cNvSpPr>
            <a:spLocks noGrp="1"/>
          </p:cNvSpPr>
          <p:nvPr>
            <p:ph idx="1"/>
          </p:nvPr>
        </p:nvSpPr>
        <p:spPr/>
        <p:txBody>
          <a:bodyPr/>
          <a:lstStyle/>
          <a:p>
            <a:r>
              <a:rPr lang="en-US" smtClean="0"/>
              <a:t>Set of keys that hash to the same location – </a:t>
            </a:r>
            <a:r>
              <a:rPr lang="en-US" smtClean="0">
                <a:solidFill>
                  <a:srgbClr val="FF0000"/>
                </a:solidFill>
              </a:rPr>
              <a:t>Synonyms</a:t>
            </a:r>
          </a:p>
          <a:p>
            <a:endParaRPr lang="en-US" smtClean="0"/>
          </a:p>
          <a:p>
            <a:r>
              <a:rPr lang="en-US" smtClean="0"/>
              <a:t>If the actual data to be inserted contain two or more synonyms – </a:t>
            </a:r>
            <a:r>
              <a:rPr lang="en-US" smtClean="0">
                <a:solidFill>
                  <a:srgbClr val="FF0000"/>
                </a:solidFill>
              </a:rPr>
              <a:t>collision</a:t>
            </a:r>
            <a:r>
              <a:rPr lang="en-US" smtClean="0"/>
              <a:t> occurs</a:t>
            </a:r>
          </a:p>
        </p:txBody>
      </p:sp>
      <p:sp>
        <p:nvSpPr>
          <p:cNvPr id="110596" name="Slide Number Placeholder 3"/>
          <p:cNvSpPr>
            <a:spLocks noGrp="1"/>
          </p:cNvSpPr>
          <p:nvPr>
            <p:ph type="sldNum" sz="quarter" idx="12"/>
          </p:nvPr>
        </p:nvSpPr>
        <p:spPr>
          <a:noFill/>
        </p:spPr>
        <p:txBody>
          <a:bodyPr/>
          <a:lstStyle/>
          <a:p>
            <a:fld id="{0A1C02EA-CAA1-49BD-A1D2-69009025D0BD}" type="slidenum">
              <a:rPr lang="en-US" smtClean="0"/>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smtClean="0"/>
              <a:t>Hashing Methods</a:t>
            </a:r>
          </a:p>
        </p:txBody>
      </p:sp>
      <p:sp>
        <p:nvSpPr>
          <p:cNvPr id="112644" name="Slide Number Placeholder 3"/>
          <p:cNvSpPr>
            <a:spLocks noGrp="1"/>
          </p:cNvSpPr>
          <p:nvPr>
            <p:ph type="sldNum" sz="quarter" idx="12"/>
          </p:nvPr>
        </p:nvSpPr>
        <p:spPr>
          <a:noFill/>
        </p:spPr>
        <p:txBody>
          <a:bodyPr/>
          <a:lstStyle/>
          <a:p>
            <a:fld id="{538DCCB9-0748-4847-B007-702C69ADECF3}" type="slidenum">
              <a:rPr lang="en-US" smtClean="0"/>
              <a:pPr/>
              <a:t>52</a:t>
            </a:fld>
            <a:endParaRPr lang="en-US" smtClean="0"/>
          </a:p>
        </p:txBody>
      </p:sp>
      <p:pic>
        <p:nvPicPr>
          <p:cNvPr id="112645" name="Picture 2"/>
          <p:cNvPicPr>
            <a:picLocks noChangeAspect="1" noChangeArrowheads="1"/>
          </p:cNvPicPr>
          <p:nvPr/>
        </p:nvPicPr>
        <p:blipFill>
          <a:blip r:embed="rId2"/>
          <a:srcRect/>
          <a:stretch>
            <a:fillRect/>
          </a:stretch>
        </p:blipFill>
        <p:spPr bwMode="auto">
          <a:xfrm>
            <a:off x="182563" y="1919288"/>
            <a:ext cx="8839200" cy="3779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US" smtClean="0"/>
              <a:t>Direct Hashing</a:t>
            </a:r>
          </a:p>
        </p:txBody>
      </p:sp>
      <p:sp>
        <p:nvSpPr>
          <p:cNvPr id="113667" name="Content Placeholder 2"/>
          <p:cNvSpPr>
            <a:spLocks noGrp="1"/>
          </p:cNvSpPr>
          <p:nvPr>
            <p:ph idx="1"/>
          </p:nvPr>
        </p:nvSpPr>
        <p:spPr/>
        <p:txBody>
          <a:bodyPr/>
          <a:lstStyle/>
          <a:p>
            <a:r>
              <a:rPr lang="en-US" smtClean="0"/>
              <a:t>The key is the address without any algorithmic manipulation</a:t>
            </a:r>
          </a:p>
          <a:p>
            <a:endParaRPr lang="en-US" smtClean="0"/>
          </a:p>
          <a:p>
            <a:r>
              <a:rPr lang="en-US" smtClean="0"/>
              <a:t>Limited use</a:t>
            </a:r>
          </a:p>
          <a:p>
            <a:endParaRPr lang="en-US" smtClean="0"/>
          </a:p>
          <a:p>
            <a:r>
              <a:rPr lang="en-US" smtClean="0"/>
              <a:t>Very powerful because </a:t>
            </a:r>
          </a:p>
          <a:p>
            <a:pPr lvl="1"/>
            <a:r>
              <a:rPr lang="en-US" smtClean="0"/>
              <a:t>No synonyms </a:t>
            </a:r>
          </a:p>
          <a:p>
            <a:pPr lvl="1"/>
            <a:r>
              <a:rPr lang="en-US" smtClean="0"/>
              <a:t>No collisions</a:t>
            </a:r>
          </a:p>
        </p:txBody>
      </p:sp>
      <p:sp>
        <p:nvSpPr>
          <p:cNvPr id="113668" name="Slide Number Placeholder 3"/>
          <p:cNvSpPr>
            <a:spLocks noGrp="1"/>
          </p:cNvSpPr>
          <p:nvPr>
            <p:ph type="sldNum" sz="quarter" idx="12"/>
          </p:nvPr>
        </p:nvSpPr>
        <p:spPr>
          <a:noFill/>
        </p:spPr>
        <p:txBody>
          <a:bodyPr/>
          <a:lstStyle/>
          <a:p>
            <a:fld id="{16C9D908-1208-45CB-A0F7-8DAA2451A10D}"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r>
              <a:rPr lang="en-US" smtClean="0"/>
              <a:t>Subtraction Method</a:t>
            </a:r>
          </a:p>
        </p:txBody>
      </p:sp>
      <p:sp>
        <p:nvSpPr>
          <p:cNvPr id="115715" name="Content Placeholder 2"/>
          <p:cNvSpPr>
            <a:spLocks noGrp="1"/>
          </p:cNvSpPr>
          <p:nvPr>
            <p:ph idx="1"/>
          </p:nvPr>
        </p:nvSpPr>
        <p:spPr/>
        <p:txBody>
          <a:bodyPr/>
          <a:lstStyle/>
          <a:p>
            <a:r>
              <a:rPr lang="en-US" sz="2800" smtClean="0"/>
              <a:t>Used when keys are consecutive but do not start from 1</a:t>
            </a:r>
          </a:p>
          <a:p>
            <a:endParaRPr lang="en-US" sz="2800" smtClean="0"/>
          </a:p>
          <a:p>
            <a:r>
              <a:rPr lang="en-US" sz="2800" smtClean="0"/>
              <a:t>Hash function subtracts a number from the key to determine the address</a:t>
            </a:r>
          </a:p>
          <a:p>
            <a:endParaRPr lang="en-US" sz="2800" smtClean="0"/>
          </a:p>
          <a:p>
            <a:r>
              <a:rPr lang="en-US" sz="2800" smtClean="0"/>
              <a:t>Simple method : No collisions</a:t>
            </a:r>
          </a:p>
          <a:p>
            <a:endParaRPr lang="en-US" sz="2800" smtClean="0"/>
          </a:p>
          <a:p>
            <a:r>
              <a:rPr lang="en-US" sz="2800" smtClean="0"/>
              <a:t>Used only for small lists in which the keys map to a densely filled list</a:t>
            </a:r>
          </a:p>
        </p:txBody>
      </p:sp>
      <p:sp>
        <p:nvSpPr>
          <p:cNvPr id="115716" name="Slide Number Placeholder 3"/>
          <p:cNvSpPr>
            <a:spLocks noGrp="1"/>
          </p:cNvSpPr>
          <p:nvPr>
            <p:ph type="sldNum" sz="quarter" idx="12"/>
          </p:nvPr>
        </p:nvSpPr>
        <p:spPr>
          <a:noFill/>
        </p:spPr>
        <p:txBody>
          <a:bodyPr/>
          <a:lstStyle/>
          <a:p>
            <a:fld id="{AC64FE6C-F742-436C-89A9-75C491AEE9C6}"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r>
              <a:rPr lang="en-US" dirty="0" smtClean="0"/>
              <a:t>Modulo-division - Example</a:t>
            </a:r>
          </a:p>
        </p:txBody>
      </p:sp>
      <p:sp>
        <p:nvSpPr>
          <p:cNvPr id="119812" name="Slide Number Placeholder 3"/>
          <p:cNvSpPr>
            <a:spLocks noGrp="1"/>
          </p:cNvSpPr>
          <p:nvPr>
            <p:ph type="sldNum" sz="quarter" idx="12"/>
          </p:nvPr>
        </p:nvSpPr>
        <p:spPr>
          <a:noFill/>
        </p:spPr>
        <p:txBody>
          <a:bodyPr/>
          <a:lstStyle/>
          <a:p>
            <a:fld id="{20A32B15-36A0-4DD3-B415-451A817C6E3A}" type="slidenum">
              <a:rPr lang="en-US" smtClean="0"/>
              <a:pPr/>
              <a:t>55</a:t>
            </a:fld>
            <a:endParaRPr lang="en-US" smtClean="0"/>
          </a:p>
        </p:txBody>
      </p:sp>
      <p:pic>
        <p:nvPicPr>
          <p:cNvPr id="119813" name="Picture 37"/>
          <p:cNvPicPr>
            <a:picLocks noChangeAspect="1" noChangeArrowheads="1"/>
          </p:cNvPicPr>
          <p:nvPr/>
        </p:nvPicPr>
        <p:blipFill>
          <a:blip r:embed="rId2"/>
          <a:srcRect/>
          <a:stretch>
            <a:fillRect/>
          </a:stretch>
        </p:blipFill>
        <p:spPr bwMode="auto">
          <a:xfrm>
            <a:off x="1031906" y="1357298"/>
            <a:ext cx="7897812" cy="5013325"/>
          </a:xfrm>
          <a:prstGeom prst="rect">
            <a:avLst/>
          </a:prstGeom>
          <a:noFill/>
          <a:ln w="9525">
            <a:noFill/>
            <a:miter lim="800000"/>
            <a:headEnd/>
            <a:tailEnd/>
          </a:ln>
        </p:spPr>
      </p:pic>
      <p:sp>
        <p:nvSpPr>
          <p:cNvPr id="119814" name="TextBox 31"/>
          <p:cNvSpPr txBox="1">
            <a:spLocks noChangeArrowheads="1"/>
          </p:cNvSpPr>
          <p:nvPr/>
        </p:nvSpPr>
        <p:spPr bwMode="auto">
          <a:xfrm>
            <a:off x="15875" y="1214422"/>
            <a:ext cx="4572000" cy="3693319"/>
          </a:xfrm>
          <a:prstGeom prst="rect">
            <a:avLst/>
          </a:prstGeom>
          <a:noFill/>
          <a:ln w="9525">
            <a:noFill/>
            <a:miter lim="800000"/>
            <a:headEnd/>
            <a:tailEnd/>
          </a:ln>
        </p:spPr>
        <p:txBody>
          <a:bodyPr>
            <a:spAutoFit/>
          </a:bodyPr>
          <a:lstStyle/>
          <a:p>
            <a:r>
              <a:rPr lang="en-US" b="1" dirty="0"/>
              <a:t>To provide data space for up to 300 employees. First prime number greater than 300 is 307</a:t>
            </a:r>
            <a:r>
              <a:rPr lang="en-US" b="1" dirty="0">
                <a:sym typeface="Wingdings" pitchFamily="2" charset="2"/>
              </a:rPr>
              <a:t> choose 307 as list size</a:t>
            </a:r>
            <a:endParaRPr lang="en-US" b="1" dirty="0"/>
          </a:p>
          <a:p>
            <a:endParaRPr lang="en-US" b="1" dirty="0"/>
          </a:p>
          <a:p>
            <a:r>
              <a:rPr lang="en-US" b="1" dirty="0" err="1"/>
              <a:t>Neha’s</a:t>
            </a:r>
            <a:r>
              <a:rPr lang="en-US" b="1" dirty="0"/>
              <a:t> employee number = 121267</a:t>
            </a:r>
          </a:p>
          <a:p>
            <a:endParaRPr lang="en-US" b="1" dirty="0" smtClean="0"/>
          </a:p>
          <a:p>
            <a:endParaRPr lang="en-US" b="1" dirty="0"/>
          </a:p>
          <a:p>
            <a:r>
              <a:rPr lang="en-US" b="1" dirty="0">
                <a:solidFill>
                  <a:srgbClr val="FF0000"/>
                </a:solidFill>
              </a:rPr>
              <a:t>121267/307 = 395 with remainder of 2</a:t>
            </a:r>
          </a:p>
          <a:p>
            <a:endParaRPr lang="en-US" b="1" dirty="0">
              <a:solidFill>
                <a:srgbClr val="FF0000"/>
              </a:solidFill>
            </a:endParaRPr>
          </a:p>
          <a:p>
            <a:endParaRPr lang="en-US" b="1" dirty="0" smtClean="0">
              <a:solidFill>
                <a:srgbClr val="FF0000"/>
              </a:solidFill>
              <a:sym typeface="Wingdings" pitchFamily="2" charset="2"/>
            </a:endParaRPr>
          </a:p>
          <a:p>
            <a:r>
              <a:rPr lang="en-US" b="1" dirty="0" smtClean="0">
                <a:solidFill>
                  <a:srgbClr val="FF0000"/>
                </a:solidFill>
                <a:sym typeface="Wingdings" pitchFamily="2" charset="2"/>
              </a:rPr>
              <a:t> </a:t>
            </a:r>
            <a:r>
              <a:rPr lang="en-US" b="1" dirty="0">
                <a:solidFill>
                  <a:srgbClr val="FF0000"/>
                </a:solidFill>
                <a:sym typeface="Wingdings" pitchFamily="2" charset="2"/>
              </a:rPr>
              <a:t>hash(121267) = 2</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smtClean="0"/>
              <a:t>Digit-extraction Method</a:t>
            </a:r>
          </a:p>
        </p:txBody>
      </p:sp>
      <p:sp>
        <p:nvSpPr>
          <p:cNvPr id="120835" name="Content Placeholder 2"/>
          <p:cNvSpPr>
            <a:spLocks noGrp="1"/>
          </p:cNvSpPr>
          <p:nvPr>
            <p:ph idx="1"/>
          </p:nvPr>
        </p:nvSpPr>
        <p:spPr/>
        <p:txBody>
          <a:bodyPr/>
          <a:lstStyle/>
          <a:p>
            <a:r>
              <a:rPr lang="en-US" smtClean="0"/>
              <a:t>Selected digits are extracted from the key and used as the address</a:t>
            </a:r>
          </a:p>
          <a:p>
            <a:endParaRPr lang="en-US" smtClean="0"/>
          </a:p>
          <a:p>
            <a:r>
              <a:rPr lang="en-US" smtClean="0"/>
              <a:t>E.g. using six-digit number to hash to a three-digit address (000-999)</a:t>
            </a:r>
          </a:p>
          <a:p>
            <a:pPr>
              <a:buFont typeface="Wingdings" pitchFamily="2" charset="2"/>
              <a:buNone/>
            </a:pPr>
            <a:r>
              <a:rPr lang="en-US" sz="2000" smtClean="0"/>
              <a:t>			</a:t>
            </a:r>
          </a:p>
          <a:p>
            <a:pPr>
              <a:buFont typeface="Wingdings" pitchFamily="2" charset="2"/>
              <a:buNone/>
            </a:pPr>
            <a:r>
              <a:rPr lang="en-US" sz="2000" smtClean="0"/>
              <a:t>			379452		394</a:t>
            </a:r>
          </a:p>
          <a:p>
            <a:pPr>
              <a:buFont typeface="Wingdings" pitchFamily="2" charset="2"/>
              <a:buNone/>
            </a:pPr>
            <a:r>
              <a:rPr lang="en-US" sz="2000" smtClean="0"/>
              <a:t>			121267		112</a:t>
            </a:r>
          </a:p>
          <a:p>
            <a:pPr>
              <a:buFont typeface="Wingdings" pitchFamily="2" charset="2"/>
              <a:buNone/>
            </a:pPr>
            <a:r>
              <a:rPr lang="en-US" sz="2000" smtClean="0"/>
              <a:t>			378845		388</a:t>
            </a:r>
          </a:p>
          <a:p>
            <a:pPr>
              <a:buFont typeface="Wingdings" pitchFamily="2" charset="2"/>
              <a:buNone/>
            </a:pPr>
            <a:r>
              <a:rPr lang="en-US" sz="2000" smtClean="0"/>
              <a:t>			160252		102</a:t>
            </a:r>
          </a:p>
          <a:p>
            <a:pPr>
              <a:buFont typeface="Wingdings" pitchFamily="2" charset="2"/>
              <a:buNone/>
            </a:pPr>
            <a:r>
              <a:rPr lang="en-US" sz="2000" smtClean="0"/>
              <a:t>			045128		051</a:t>
            </a:r>
          </a:p>
        </p:txBody>
      </p:sp>
      <p:sp>
        <p:nvSpPr>
          <p:cNvPr id="120836" name="Slide Number Placeholder 3"/>
          <p:cNvSpPr>
            <a:spLocks noGrp="1"/>
          </p:cNvSpPr>
          <p:nvPr>
            <p:ph type="sldNum" sz="quarter" idx="12"/>
          </p:nvPr>
        </p:nvSpPr>
        <p:spPr>
          <a:noFill/>
        </p:spPr>
        <p:txBody>
          <a:bodyPr/>
          <a:lstStyle/>
          <a:p>
            <a:fld id="{73537EF8-6875-43B7-927C-A49A9BBD87FB}"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US" smtClean="0"/>
              <a:t>Folding Method - Example</a:t>
            </a:r>
          </a:p>
        </p:txBody>
      </p:sp>
      <p:sp>
        <p:nvSpPr>
          <p:cNvPr id="123907" name="Content Placeholder 2"/>
          <p:cNvSpPr>
            <a:spLocks noGrp="1"/>
          </p:cNvSpPr>
          <p:nvPr>
            <p:ph idx="1"/>
          </p:nvPr>
        </p:nvSpPr>
        <p:spPr/>
        <p:txBody>
          <a:bodyPr/>
          <a:lstStyle/>
          <a:p>
            <a:endParaRPr lang="en-US" smtClean="0"/>
          </a:p>
        </p:txBody>
      </p:sp>
      <p:sp>
        <p:nvSpPr>
          <p:cNvPr id="123908" name="Slide Number Placeholder 3"/>
          <p:cNvSpPr>
            <a:spLocks noGrp="1"/>
          </p:cNvSpPr>
          <p:nvPr>
            <p:ph type="sldNum" sz="quarter" idx="12"/>
          </p:nvPr>
        </p:nvSpPr>
        <p:spPr>
          <a:noFill/>
        </p:spPr>
        <p:txBody>
          <a:bodyPr/>
          <a:lstStyle/>
          <a:p>
            <a:fld id="{88DFF742-D141-4CBE-A336-4C9C497B2D58}" type="slidenum">
              <a:rPr lang="en-US" smtClean="0"/>
              <a:pPr/>
              <a:t>57</a:t>
            </a:fld>
            <a:endParaRPr lang="en-US" smtClean="0"/>
          </a:p>
        </p:txBody>
      </p:sp>
      <p:pic>
        <p:nvPicPr>
          <p:cNvPr id="123909" name="Picture 5" descr="C:\Documents and Settings\Smriti\Desktop\DSF\My Work\Folding Method.jpg"/>
          <p:cNvPicPr>
            <a:picLocks noChangeAspect="1" noChangeArrowheads="1"/>
          </p:cNvPicPr>
          <p:nvPr/>
        </p:nvPicPr>
        <p:blipFill>
          <a:blip r:embed="rId2"/>
          <a:srcRect/>
          <a:stretch>
            <a:fillRect/>
          </a:stretch>
        </p:blipFill>
        <p:spPr bwMode="auto">
          <a:xfrm>
            <a:off x="139700" y="1431925"/>
            <a:ext cx="8577263" cy="496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smtClean="0"/>
              <a:t>Rotation Method - Example</a:t>
            </a:r>
          </a:p>
        </p:txBody>
      </p:sp>
      <p:sp>
        <p:nvSpPr>
          <p:cNvPr id="125956" name="Slide Number Placeholder 3"/>
          <p:cNvSpPr>
            <a:spLocks noGrp="1"/>
          </p:cNvSpPr>
          <p:nvPr>
            <p:ph type="sldNum" sz="quarter" idx="12"/>
          </p:nvPr>
        </p:nvSpPr>
        <p:spPr>
          <a:noFill/>
        </p:spPr>
        <p:txBody>
          <a:bodyPr/>
          <a:lstStyle/>
          <a:p>
            <a:fld id="{055BD2B6-21D8-44D3-8C9A-B9564A92BF6E}" type="slidenum">
              <a:rPr lang="en-US" smtClean="0"/>
              <a:pPr/>
              <a:t>58</a:t>
            </a:fld>
            <a:endParaRPr lang="en-US" smtClean="0"/>
          </a:p>
        </p:txBody>
      </p:sp>
      <p:pic>
        <p:nvPicPr>
          <p:cNvPr id="125957" name="Picture 5" descr="C:\Documents and Settings\Smriti\Desktop\DSF\My Work\Rotation Hashing.jpg"/>
          <p:cNvPicPr>
            <a:picLocks noChangeAspect="1" noChangeArrowheads="1"/>
          </p:cNvPicPr>
          <p:nvPr/>
        </p:nvPicPr>
        <p:blipFill>
          <a:blip r:embed="rId2"/>
          <a:srcRect/>
          <a:stretch>
            <a:fillRect/>
          </a:stretch>
        </p:blipFill>
        <p:spPr bwMode="auto">
          <a:xfrm>
            <a:off x="628650" y="1905000"/>
            <a:ext cx="78867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smtClean="0"/>
              <a:t>Pseudorandom Hashing</a:t>
            </a:r>
          </a:p>
        </p:txBody>
      </p:sp>
      <p:sp>
        <p:nvSpPr>
          <p:cNvPr id="126979" name="Content Placeholder 2"/>
          <p:cNvSpPr>
            <a:spLocks noGrp="1"/>
          </p:cNvSpPr>
          <p:nvPr>
            <p:ph idx="1"/>
          </p:nvPr>
        </p:nvSpPr>
        <p:spPr/>
        <p:txBody>
          <a:bodyPr/>
          <a:lstStyle/>
          <a:p>
            <a:r>
              <a:rPr lang="en-US" smtClean="0"/>
              <a:t>The key is used as the seed in a pseudorandom-number generator, and the resulting random number is then scaled into the possible address range using modulo-division</a:t>
            </a:r>
          </a:p>
          <a:p>
            <a:endParaRPr lang="en-US" smtClean="0"/>
          </a:p>
          <a:p>
            <a:r>
              <a:rPr lang="en-US" smtClean="0"/>
              <a:t>Given a fixed seed, pseudorandom-number generators always generate the same series of numbers</a:t>
            </a:r>
          </a:p>
          <a:p>
            <a:endParaRPr lang="en-US" smtClean="0"/>
          </a:p>
        </p:txBody>
      </p:sp>
      <p:sp>
        <p:nvSpPr>
          <p:cNvPr id="126980" name="Slide Number Placeholder 3"/>
          <p:cNvSpPr>
            <a:spLocks noGrp="1"/>
          </p:cNvSpPr>
          <p:nvPr>
            <p:ph type="sldNum" sz="quarter" idx="12"/>
          </p:nvPr>
        </p:nvSpPr>
        <p:spPr>
          <a:noFill/>
        </p:spPr>
        <p:txBody>
          <a:bodyPr/>
          <a:lstStyle/>
          <a:p>
            <a:fld id="{43872D95-DC22-4B29-8E69-C47405D590D1}"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3"/>
          <p:cNvSpPr>
            <a:spLocks noGrp="1" noChangeArrowheads="1"/>
          </p:cNvSpPr>
          <p:nvPr>
            <p:ph type="sldNum" sz="quarter" idx="12"/>
          </p:nvPr>
        </p:nvSpPr>
        <p:spPr>
          <a:noFill/>
        </p:spPr>
        <p:txBody>
          <a:bodyPr/>
          <a:lstStyle/>
          <a:p>
            <a:fld id="{BB7D8F28-06B0-4A8A-8F94-6B235F66D25B}" type="slidenum">
              <a:rPr lang="en-US" smtClean="0"/>
              <a:pPr/>
              <a:t>6</a:t>
            </a:fld>
            <a:endParaRPr lang="en-US" smtClean="0"/>
          </a:p>
        </p:txBody>
      </p:sp>
      <p:sp>
        <p:nvSpPr>
          <p:cNvPr id="6147"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8AC271AD-CB06-4D52-800C-D9B28FE14432}" type="slidenum">
              <a:rPr lang="en-US"/>
              <a:pPr algn="r"/>
              <a:t>6</a:t>
            </a:fld>
            <a:endParaRPr lang="en-US"/>
          </a:p>
        </p:txBody>
      </p:sp>
      <p:sp>
        <p:nvSpPr>
          <p:cNvPr id="6148" name="Rectangle 2"/>
          <p:cNvSpPr>
            <a:spLocks noGrp="1" noChangeArrowheads="1"/>
          </p:cNvSpPr>
          <p:nvPr>
            <p:ph type="title"/>
          </p:nvPr>
        </p:nvSpPr>
        <p:spPr>
          <a:xfrm>
            <a:off x="1142976" y="0"/>
            <a:ext cx="7793037" cy="1143000"/>
          </a:xfrm>
        </p:spPr>
        <p:txBody>
          <a:bodyPr/>
          <a:lstStyle/>
          <a:p>
            <a:pPr eaLnBrk="1" hangingPunct="1"/>
            <a:r>
              <a:rPr lang="en-US" dirty="0" smtClean="0"/>
              <a:t>Space and time complexity</a:t>
            </a:r>
          </a:p>
        </p:txBody>
      </p:sp>
      <p:pic>
        <p:nvPicPr>
          <p:cNvPr id="88066" name="Picture 2"/>
          <p:cNvPicPr>
            <a:picLocks noChangeAspect="1" noChangeArrowheads="1"/>
          </p:cNvPicPr>
          <p:nvPr/>
        </p:nvPicPr>
        <p:blipFill>
          <a:blip r:embed="rId2"/>
          <a:srcRect/>
          <a:stretch>
            <a:fillRect/>
          </a:stretch>
        </p:blipFill>
        <p:spPr bwMode="auto">
          <a:xfrm>
            <a:off x="642910" y="1267720"/>
            <a:ext cx="7581924" cy="5590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smtClean="0"/>
              <a:t>Pseudorandom Hashing</a:t>
            </a:r>
          </a:p>
        </p:txBody>
      </p:sp>
      <p:sp>
        <p:nvSpPr>
          <p:cNvPr id="128003" name="Content Placeholder 2"/>
          <p:cNvSpPr>
            <a:spLocks noGrp="1"/>
          </p:cNvSpPr>
          <p:nvPr>
            <p:ph idx="1"/>
          </p:nvPr>
        </p:nvSpPr>
        <p:spPr/>
        <p:txBody>
          <a:bodyPr/>
          <a:lstStyle/>
          <a:p>
            <a:r>
              <a:rPr lang="en-US" smtClean="0"/>
              <a:t>A common random-generator is</a:t>
            </a:r>
          </a:p>
          <a:p>
            <a:pPr>
              <a:buFont typeface="Wingdings" pitchFamily="2" charset="2"/>
              <a:buNone/>
            </a:pPr>
            <a:r>
              <a:rPr lang="en-US" smtClean="0"/>
              <a:t>			</a:t>
            </a:r>
            <a:r>
              <a:rPr lang="en-US" i="1" smtClean="0"/>
              <a:t>y</a:t>
            </a:r>
            <a:r>
              <a:rPr lang="en-US" smtClean="0"/>
              <a:t>  =  </a:t>
            </a:r>
            <a:r>
              <a:rPr lang="en-US" i="1" smtClean="0"/>
              <a:t>ax</a:t>
            </a:r>
            <a:r>
              <a:rPr lang="en-US" smtClean="0"/>
              <a:t>  +  </a:t>
            </a:r>
            <a:r>
              <a:rPr lang="en-US" i="1" smtClean="0"/>
              <a:t>c</a:t>
            </a:r>
          </a:p>
          <a:p>
            <a:pPr>
              <a:buFont typeface="Wingdings" pitchFamily="2" charset="2"/>
              <a:buNone/>
            </a:pPr>
            <a:endParaRPr lang="en-US" smtClean="0"/>
          </a:p>
          <a:p>
            <a:r>
              <a:rPr lang="en-US" smtClean="0"/>
              <a:t>Set </a:t>
            </a:r>
            <a:r>
              <a:rPr lang="en-US" i="1" smtClean="0"/>
              <a:t>x</a:t>
            </a:r>
            <a:r>
              <a:rPr lang="en-US" smtClean="0"/>
              <a:t> to the key</a:t>
            </a:r>
          </a:p>
          <a:p>
            <a:r>
              <a:rPr lang="en-US" smtClean="0"/>
              <a:t>Compute </a:t>
            </a:r>
            <a:r>
              <a:rPr lang="en-US" i="1" smtClean="0"/>
              <a:t>y</a:t>
            </a:r>
            <a:r>
              <a:rPr lang="en-US" smtClean="0"/>
              <a:t> and divide it by list size </a:t>
            </a:r>
            <a:r>
              <a:rPr lang="en-US" smtClean="0">
                <a:sym typeface="Wingdings" pitchFamily="2" charset="2"/>
              </a:rPr>
              <a:t> remainder is hashed address</a:t>
            </a:r>
          </a:p>
          <a:p>
            <a:pPr>
              <a:buFont typeface="Wingdings" pitchFamily="2" charset="2"/>
              <a:buNone/>
            </a:pPr>
            <a:endParaRPr lang="en-US" smtClean="0">
              <a:sym typeface="Wingdings" pitchFamily="2" charset="2"/>
            </a:endParaRPr>
          </a:p>
          <a:p>
            <a:r>
              <a:rPr lang="en-US" sz="2400" smtClean="0">
                <a:sym typeface="Wingdings" pitchFamily="2" charset="2"/>
              </a:rPr>
              <a:t>For maximum efficiency </a:t>
            </a:r>
            <a:r>
              <a:rPr lang="en-US" sz="2400" i="1" smtClean="0">
                <a:sym typeface="Wingdings" pitchFamily="2" charset="2"/>
              </a:rPr>
              <a:t>a</a:t>
            </a:r>
            <a:r>
              <a:rPr lang="en-US" sz="2400" smtClean="0">
                <a:sym typeface="Wingdings" pitchFamily="2" charset="2"/>
              </a:rPr>
              <a:t> and </a:t>
            </a:r>
            <a:r>
              <a:rPr lang="en-US" sz="2400" i="1" smtClean="0">
                <a:sym typeface="Wingdings" pitchFamily="2" charset="2"/>
              </a:rPr>
              <a:t>c</a:t>
            </a:r>
            <a:r>
              <a:rPr lang="en-US" sz="2400" smtClean="0">
                <a:sym typeface="Wingdings" pitchFamily="2" charset="2"/>
              </a:rPr>
              <a:t> should be prime numbers</a:t>
            </a:r>
            <a:endParaRPr lang="en-US" sz="2400" smtClean="0"/>
          </a:p>
          <a:p>
            <a:pPr>
              <a:buFont typeface="Wingdings" pitchFamily="2" charset="2"/>
              <a:buNone/>
            </a:pPr>
            <a:endParaRPr lang="en-US" smtClean="0"/>
          </a:p>
        </p:txBody>
      </p:sp>
      <p:sp>
        <p:nvSpPr>
          <p:cNvPr id="128004" name="Slide Number Placeholder 3"/>
          <p:cNvSpPr>
            <a:spLocks noGrp="1"/>
          </p:cNvSpPr>
          <p:nvPr>
            <p:ph type="sldNum" sz="quarter" idx="12"/>
          </p:nvPr>
        </p:nvSpPr>
        <p:spPr>
          <a:noFill/>
        </p:spPr>
        <p:txBody>
          <a:bodyPr/>
          <a:lstStyle/>
          <a:p>
            <a:fld id="{0AA901C8-BD12-49A6-AF77-8DD159932286}" type="slidenum">
              <a:rPr lang="en-US" smtClean="0"/>
              <a:pPr/>
              <a:t>60</a:t>
            </a:fld>
            <a:endParaRPr 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smtClean="0"/>
              <a:t>Pseudorandom Hashing - Example</a:t>
            </a:r>
          </a:p>
        </p:txBody>
      </p:sp>
      <p:sp>
        <p:nvSpPr>
          <p:cNvPr id="129027" name="Content Placeholder 2"/>
          <p:cNvSpPr>
            <a:spLocks noGrp="1"/>
          </p:cNvSpPr>
          <p:nvPr>
            <p:ph idx="1"/>
          </p:nvPr>
        </p:nvSpPr>
        <p:spPr/>
        <p:txBody>
          <a:bodyPr/>
          <a:lstStyle/>
          <a:p>
            <a:r>
              <a:rPr lang="en-US" smtClean="0"/>
              <a:t>If key = 121267, </a:t>
            </a:r>
            <a:r>
              <a:rPr lang="en-US" i="1" smtClean="0"/>
              <a:t>a</a:t>
            </a:r>
            <a:r>
              <a:rPr lang="en-US" smtClean="0"/>
              <a:t> = 17 and </a:t>
            </a:r>
            <a:r>
              <a:rPr lang="en-US" i="1" smtClean="0"/>
              <a:t>c</a:t>
            </a:r>
            <a:r>
              <a:rPr lang="en-US" smtClean="0"/>
              <a:t> = 7 then</a:t>
            </a:r>
          </a:p>
          <a:p>
            <a:pPr>
              <a:buFont typeface="Wingdings" pitchFamily="2" charset="2"/>
              <a:buNone/>
            </a:pPr>
            <a:endParaRPr lang="en-US" smtClean="0"/>
          </a:p>
          <a:p>
            <a:pPr>
              <a:buFont typeface="Wingdings" pitchFamily="2" charset="2"/>
              <a:buNone/>
            </a:pPr>
            <a:r>
              <a:rPr lang="en-US" smtClean="0"/>
              <a:t>	</a:t>
            </a:r>
            <a:r>
              <a:rPr lang="en-US" i="1" smtClean="0"/>
              <a:t>y</a:t>
            </a:r>
            <a:r>
              <a:rPr lang="en-US" smtClean="0"/>
              <a:t> = ((17 * 121267) + 7)  </a:t>
            </a:r>
            <a:r>
              <a:rPr lang="en-US" i="1" smtClean="0"/>
              <a:t>modulo</a:t>
            </a:r>
            <a:r>
              <a:rPr lang="en-US" smtClean="0"/>
              <a:t>  307</a:t>
            </a:r>
          </a:p>
          <a:p>
            <a:pPr>
              <a:buFont typeface="Wingdings" pitchFamily="2" charset="2"/>
              <a:buNone/>
            </a:pPr>
            <a:endParaRPr lang="en-US" smtClean="0"/>
          </a:p>
          <a:p>
            <a:pPr>
              <a:buFont typeface="Wingdings" pitchFamily="2" charset="2"/>
              <a:buNone/>
            </a:pPr>
            <a:r>
              <a:rPr lang="en-US" smtClean="0"/>
              <a:t>	</a:t>
            </a:r>
            <a:r>
              <a:rPr lang="en-US" i="1" smtClean="0"/>
              <a:t>y</a:t>
            </a:r>
            <a:r>
              <a:rPr lang="en-US" smtClean="0"/>
              <a:t> = 2061546  </a:t>
            </a:r>
            <a:r>
              <a:rPr lang="en-US" i="1" smtClean="0"/>
              <a:t>modulo</a:t>
            </a:r>
            <a:r>
              <a:rPr lang="en-US" smtClean="0"/>
              <a:t>  307</a:t>
            </a:r>
          </a:p>
          <a:p>
            <a:pPr>
              <a:buFont typeface="Wingdings" pitchFamily="2" charset="2"/>
              <a:buNone/>
            </a:pPr>
            <a:endParaRPr lang="en-US" smtClean="0"/>
          </a:p>
          <a:p>
            <a:pPr>
              <a:buFont typeface="Wingdings" pitchFamily="2" charset="2"/>
              <a:buNone/>
            </a:pPr>
            <a:r>
              <a:rPr lang="en-US" smtClean="0"/>
              <a:t>	</a:t>
            </a:r>
            <a:r>
              <a:rPr lang="en-US" i="1" smtClean="0"/>
              <a:t>y</a:t>
            </a:r>
            <a:r>
              <a:rPr lang="en-US" smtClean="0"/>
              <a:t> = 41</a:t>
            </a:r>
          </a:p>
        </p:txBody>
      </p:sp>
      <p:sp>
        <p:nvSpPr>
          <p:cNvPr id="129028" name="Slide Number Placeholder 3"/>
          <p:cNvSpPr>
            <a:spLocks noGrp="1"/>
          </p:cNvSpPr>
          <p:nvPr>
            <p:ph type="sldNum" sz="quarter" idx="12"/>
          </p:nvPr>
        </p:nvSpPr>
        <p:spPr>
          <a:noFill/>
        </p:spPr>
        <p:txBody>
          <a:bodyPr/>
          <a:lstStyle/>
          <a:p>
            <a:fld id="{C1E32514-763F-44F9-9532-3DA0CD83B527}"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Content Placeholder 2"/>
          <p:cNvSpPr>
            <a:spLocks noGrp="1"/>
          </p:cNvSpPr>
          <p:nvPr>
            <p:ph idx="1"/>
          </p:nvPr>
        </p:nvSpPr>
        <p:spPr/>
        <p:txBody>
          <a:bodyPr/>
          <a:lstStyle/>
          <a:p>
            <a:r>
              <a:rPr lang="en-US" smtClean="0"/>
              <a:t>All hash functions except direct hashing and subtraction hashing are many-to-one functions </a:t>
            </a:r>
            <a:r>
              <a:rPr lang="en-US" smtClean="0">
                <a:sym typeface="Wingdings" pitchFamily="2" charset="2"/>
              </a:rPr>
              <a:t> many keys hash to one address  create collision  </a:t>
            </a:r>
            <a:r>
              <a:rPr lang="en-US" smtClean="0">
                <a:solidFill>
                  <a:srgbClr val="FF0000"/>
                </a:solidFill>
                <a:sym typeface="Wingdings" pitchFamily="2" charset="2"/>
              </a:rPr>
              <a:t>Collision Resolution</a:t>
            </a:r>
            <a:r>
              <a:rPr lang="en-US" smtClean="0">
                <a:sym typeface="Wingdings" pitchFamily="2" charset="2"/>
              </a:rPr>
              <a:t> methods required</a:t>
            </a:r>
            <a:endParaRPr lang="en-US" smtClean="0"/>
          </a:p>
        </p:txBody>
      </p:sp>
      <p:sp>
        <p:nvSpPr>
          <p:cNvPr id="130052" name="Slide Number Placeholder 3"/>
          <p:cNvSpPr>
            <a:spLocks noGrp="1"/>
          </p:cNvSpPr>
          <p:nvPr>
            <p:ph type="sldNum" sz="quarter" idx="12"/>
          </p:nvPr>
        </p:nvSpPr>
        <p:spPr>
          <a:noFill/>
        </p:spPr>
        <p:txBody>
          <a:bodyPr/>
          <a:lstStyle/>
          <a:p>
            <a:fld id="{60E02521-7FB0-401E-9652-FF248027474A}"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smtClean="0"/>
              <a:t>Collision Resolution Methods</a:t>
            </a:r>
          </a:p>
        </p:txBody>
      </p:sp>
      <p:sp>
        <p:nvSpPr>
          <p:cNvPr id="131075" name="Content Placeholder 2"/>
          <p:cNvSpPr>
            <a:spLocks noGrp="1"/>
          </p:cNvSpPr>
          <p:nvPr>
            <p:ph idx="1"/>
          </p:nvPr>
        </p:nvSpPr>
        <p:spPr/>
        <p:txBody>
          <a:bodyPr/>
          <a:lstStyle/>
          <a:p>
            <a:endParaRPr lang="en-US" smtClean="0"/>
          </a:p>
        </p:txBody>
      </p:sp>
      <p:sp>
        <p:nvSpPr>
          <p:cNvPr id="131076" name="Slide Number Placeholder 3"/>
          <p:cNvSpPr>
            <a:spLocks noGrp="1"/>
          </p:cNvSpPr>
          <p:nvPr>
            <p:ph type="sldNum" sz="quarter" idx="12"/>
          </p:nvPr>
        </p:nvSpPr>
        <p:spPr>
          <a:noFill/>
        </p:spPr>
        <p:txBody>
          <a:bodyPr/>
          <a:lstStyle/>
          <a:p>
            <a:fld id="{B1C5FDC9-D5C1-4264-8EAA-356544887059}" type="slidenum">
              <a:rPr lang="en-US" smtClean="0"/>
              <a:pPr/>
              <a:t>63</a:t>
            </a:fld>
            <a:endParaRPr lang="en-US" smtClean="0"/>
          </a:p>
        </p:txBody>
      </p:sp>
      <p:pic>
        <p:nvPicPr>
          <p:cNvPr id="131077" name="Picture 7"/>
          <p:cNvPicPr>
            <a:picLocks noChangeAspect="1" noChangeArrowheads="1"/>
          </p:cNvPicPr>
          <p:nvPr/>
        </p:nvPicPr>
        <p:blipFill>
          <a:blip r:embed="rId3"/>
          <a:srcRect/>
          <a:stretch>
            <a:fillRect/>
          </a:stretch>
        </p:blipFill>
        <p:spPr bwMode="auto">
          <a:xfrm>
            <a:off x="304800" y="1285875"/>
            <a:ext cx="8839200" cy="504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smtClean="0"/>
              <a:t>Collision Resolution</a:t>
            </a:r>
          </a:p>
        </p:txBody>
      </p:sp>
      <p:sp>
        <p:nvSpPr>
          <p:cNvPr id="132099" name="Content Placeholder 2"/>
          <p:cNvSpPr>
            <a:spLocks noGrp="1"/>
          </p:cNvSpPr>
          <p:nvPr>
            <p:ph idx="1"/>
          </p:nvPr>
        </p:nvSpPr>
        <p:spPr/>
        <p:txBody>
          <a:bodyPr/>
          <a:lstStyle/>
          <a:p>
            <a:r>
              <a:rPr lang="en-US" smtClean="0"/>
              <a:t>There must be some empty records / elements in a list at all times</a:t>
            </a:r>
          </a:p>
          <a:p>
            <a:endParaRPr lang="en-US" smtClean="0"/>
          </a:p>
          <a:p>
            <a:r>
              <a:rPr lang="en-US" smtClean="0"/>
              <a:t>As a rule, a hashed list should not be allowed to become more than 75% full</a:t>
            </a:r>
          </a:p>
          <a:p>
            <a:endParaRPr lang="en-US" smtClean="0"/>
          </a:p>
          <a:p>
            <a:pPr>
              <a:buFont typeface="Wingdings" pitchFamily="2" charset="2"/>
              <a:buNone/>
            </a:pPr>
            <a:r>
              <a:rPr lang="en-US" smtClean="0">
                <a:sym typeface="Wingdings" pitchFamily="2" charset="2"/>
              </a:rPr>
              <a:t>	 load factor</a:t>
            </a:r>
            <a:endParaRPr lang="en-US" smtClean="0"/>
          </a:p>
        </p:txBody>
      </p:sp>
      <p:sp>
        <p:nvSpPr>
          <p:cNvPr id="132100" name="Slide Number Placeholder 3"/>
          <p:cNvSpPr>
            <a:spLocks noGrp="1"/>
          </p:cNvSpPr>
          <p:nvPr>
            <p:ph type="sldNum" sz="quarter" idx="12"/>
          </p:nvPr>
        </p:nvSpPr>
        <p:spPr>
          <a:noFill/>
        </p:spPr>
        <p:txBody>
          <a:bodyPr/>
          <a:lstStyle/>
          <a:p>
            <a:fld id="{A541C133-2C9D-47B3-ACAC-086D7409B9F1}"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smtClean="0"/>
              <a:t>Collision Resolution – Open Addressing</a:t>
            </a:r>
          </a:p>
        </p:txBody>
      </p:sp>
      <p:sp>
        <p:nvSpPr>
          <p:cNvPr id="135171" name="Content Placeholder 2"/>
          <p:cNvSpPr>
            <a:spLocks noGrp="1"/>
          </p:cNvSpPr>
          <p:nvPr>
            <p:ph idx="1"/>
          </p:nvPr>
        </p:nvSpPr>
        <p:spPr/>
        <p:txBody>
          <a:bodyPr/>
          <a:lstStyle/>
          <a:p>
            <a:r>
              <a:rPr lang="en-US" smtClean="0">
                <a:solidFill>
                  <a:srgbClr val="FF0000"/>
                </a:solidFill>
              </a:rPr>
              <a:t>Linear Probing</a:t>
            </a:r>
          </a:p>
          <a:p>
            <a:pPr lvl="1"/>
            <a:endParaRPr lang="en-US" smtClean="0"/>
          </a:p>
          <a:p>
            <a:pPr lvl="1"/>
            <a:r>
              <a:rPr lang="en-US" smtClean="0"/>
              <a:t>Simplest method</a:t>
            </a:r>
          </a:p>
          <a:p>
            <a:pPr lvl="1"/>
            <a:endParaRPr lang="en-US" smtClean="0"/>
          </a:p>
          <a:p>
            <a:pPr lvl="1"/>
            <a:r>
              <a:rPr lang="en-US" smtClean="0"/>
              <a:t>Resolve the collision by adding 1 to the current address</a:t>
            </a:r>
          </a:p>
        </p:txBody>
      </p:sp>
      <p:sp>
        <p:nvSpPr>
          <p:cNvPr id="135172" name="Slide Number Placeholder 3"/>
          <p:cNvSpPr>
            <a:spLocks noGrp="1"/>
          </p:cNvSpPr>
          <p:nvPr>
            <p:ph type="sldNum" sz="quarter" idx="12"/>
          </p:nvPr>
        </p:nvSpPr>
        <p:spPr>
          <a:noFill/>
        </p:spPr>
        <p:txBody>
          <a:bodyPr/>
          <a:lstStyle/>
          <a:p>
            <a:fld id="{725B967D-9580-4EFC-B7CA-70F60A545DBE}"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r>
              <a:rPr lang="en-US" smtClean="0"/>
              <a:t>Collision Resolution – Open Addressing</a:t>
            </a:r>
          </a:p>
        </p:txBody>
      </p:sp>
      <p:sp>
        <p:nvSpPr>
          <p:cNvPr id="139267" name="Content Placeholder 2"/>
          <p:cNvSpPr>
            <a:spLocks noGrp="1"/>
          </p:cNvSpPr>
          <p:nvPr>
            <p:ph idx="1"/>
          </p:nvPr>
        </p:nvSpPr>
        <p:spPr/>
        <p:txBody>
          <a:bodyPr/>
          <a:lstStyle/>
          <a:p>
            <a:r>
              <a:rPr lang="en-US" smtClean="0">
                <a:solidFill>
                  <a:srgbClr val="FF0000"/>
                </a:solidFill>
              </a:rPr>
              <a:t>Double Hashing</a:t>
            </a:r>
          </a:p>
          <a:p>
            <a:pPr lvl="1"/>
            <a:r>
              <a:rPr lang="en-US" sz="2400" smtClean="0"/>
              <a:t>Minimizes clustering in linear probing</a:t>
            </a:r>
          </a:p>
          <a:p>
            <a:pPr lvl="1"/>
            <a:r>
              <a:rPr lang="en-US" sz="2400" smtClean="0"/>
              <a:t>A second hash function H’ is used for resolving a collision</a:t>
            </a:r>
          </a:p>
          <a:p>
            <a:pPr lvl="1"/>
            <a:r>
              <a:rPr lang="en-US" sz="2400" smtClean="0"/>
              <a:t>Suppose a record </a:t>
            </a:r>
            <a:r>
              <a:rPr lang="en-US" sz="2400" i="1" smtClean="0"/>
              <a:t>R</a:t>
            </a:r>
            <a:r>
              <a:rPr lang="en-US" sz="2400" smtClean="0"/>
              <a:t> with key </a:t>
            </a:r>
            <a:r>
              <a:rPr lang="en-US" sz="2400" i="1" smtClean="0"/>
              <a:t>k</a:t>
            </a:r>
            <a:r>
              <a:rPr lang="en-US" sz="2400" smtClean="0"/>
              <a:t> has the hash addresses </a:t>
            </a:r>
            <a:r>
              <a:rPr lang="en-US" sz="2400" i="1" smtClean="0"/>
              <a:t>H</a:t>
            </a:r>
            <a:r>
              <a:rPr lang="en-US" sz="2400" smtClean="0"/>
              <a:t>(</a:t>
            </a:r>
            <a:r>
              <a:rPr lang="en-US" sz="2400" i="1" smtClean="0"/>
              <a:t>k</a:t>
            </a:r>
            <a:r>
              <a:rPr lang="en-US" sz="2400" smtClean="0"/>
              <a:t>) = </a:t>
            </a:r>
            <a:r>
              <a:rPr lang="en-US" sz="2400" i="1" smtClean="0"/>
              <a:t>h </a:t>
            </a:r>
            <a:r>
              <a:rPr lang="en-US" sz="2400" smtClean="0"/>
              <a:t>and </a:t>
            </a:r>
            <a:r>
              <a:rPr lang="en-US" sz="2400" i="1" smtClean="0"/>
              <a:t>H </a:t>
            </a:r>
            <a:r>
              <a:rPr lang="en-US" sz="2400" smtClean="0"/>
              <a:t>’(</a:t>
            </a:r>
            <a:r>
              <a:rPr lang="en-US" sz="2400" i="1" smtClean="0"/>
              <a:t>k</a:t>
            </a:r>
            <a:r>
              <a:rPr lang="en-US" sz="2400" smtClean="0"/>
              <a:t>) = </a:t>
            </a:r>
            <a:r>
              <a:rPr lang="en-US" sz="2400" i="1" smtClean="0"/>
              <a:t>h </a:t>
            </a:r>
            <a:r>
              <a:rPr lang="en-US" sz="2400" smtClean="0"/>
              <a:t>’ </a:t>
            </a:r>
            <a:r>
              <a:rPr lang="en-US" sz="2400" smtClean="0">
                <a:sym typeface="Symbol" pitchFamily="18" charset="2"/>
              </a:rPr>
              <a:t> </a:t>
            </a:r>
            <a:r>
              <a:rPr lang="en-US" sz="2400" i="1" smtClean="0">
                <a:sym typeface="Symbol" pitchFamily="18" charset="2"/>
              </a:rPr>
              <a:t>m</a:t>
            </a:r>
            <a:r>
              <a:rPr lang="en-US" sz="2400" smtClean="0">
                <a:sym typeface="Symbol" pitchFamily="18" charset="2"/>
              </a:rPr>
              <a:t>.</a:t>
            </a:r>
            <a:r>
              <a:rPr lang="en-US" sz="2400" smtClean="0"/>
              <a:t> Then we linearly search the locations with addresses </a:t>
            </a:r>
          </a:p>
          <a:p>
            <a:pPr lvl="1">
              <a:buFont typeface="Wingdings" pitchFamily="2" charset="2"/>
              <a:buNone/>
            </a:pPr>
            <a:r>
              <a:rPr lang="en-US" sz="2400" smtClean="0"/>
              <a:t>	</a:t>
            </a:r>
            <a:r>
              <a:rPr lang="en-US" sz="2400" i="1" smtClean="0"/>
              <a:t>h</a:t>
            </a:r>
            <a:r>
              <a:rPr lang="en-US" sz="2400" smtClean="0"/>
              <a:t>, </a:t>
            </a:r>
            <a:r>
              <a:rPr lang="en-US" sz="2400" i="1" smtClean="0"/>
              <a:t>h</a:t>
            </a:r>
            <a:r>
              <a:rPr lang="en-US" sz="2400" smtClean="0"/>
              <a:t> + </a:t>
            </a:r>
            <a:r>
              <a:rPr lang="en-US" sz="2400" i="1" smtClean="0"/>
              <a:t>h</a:t>
            </a:r>
            <a:r>
              <a:rPr lang="en-US" sz="2400" smtClean="0"/>
              <a:t>’, </a:t>
            </a:r>
            <a:r>
              <a:rPr lang="en-US" sz="2400" i="1" smtClean="0"/>
              <a:t>h</a:t>
            </a:r>
            <a:r>
              <a:rPr lang="en-US" sz="2400" smtClean="0"/>
              <a:t> + 2</a:t>
            </a:r>
            <a:r>
              <a:rPr lang="en-US" sz="2400" i="1" smtClean="0"/>
              <a:t>h</a:t>
            </a:r>
            <a:r>
              <a:rPr lang="en-US" sz="2400" smtClean="0"/>
              <a:t>’, </a:t>
            </a:r>
            <a:r>
              <a:rPr lang="en-US" sz="2400" i="1" smtClean="0"/>
              <a:t>h</a:t>
            </a:r>
            <a:r>
              <a:rPr lang="en-US" sz="2400" smtClean="0"/>
              <a:t> + 3</a:t>
            </a:r>
            <a:r>
              <a:rPr lang="en-US" sz="2400" i="1" smtClean="0"/>
              <a:t>h</a:t>
            </a:r>
            <a:r>
              <a:rPr lang="en-US" sz="2400" smtClean="0"/>
              <a:t>’, …  </a:t>
            </a:r>
          </a:p>
          <a:p>
            <a:pPr lvl="1"/>
            <a:r>
              <a:rPr lang="en-US" sz="2400" smtClean="0"/>
              <a:t>If the number </a:t>
            </a:r>
            <a:r>
              <a:rPr lang="en-US" sz="2400" i="1" smtClean="0"/>
              <a:t>m</a:t>
            </a:r>
            <a:r>
              <a:rPr lang="en-US" sz="2400" smtClean="0"/>
              <a:t> of the locations in the table </a:t>
            </a:r>
            <a:r>
              <a:rPr lang="en-US" sz="2400" i="1" smtClean="0"/>
              <a:t>T</a:t>
            </a:r>
            <a:r>
              <a:rPr lang="en-US" sz="2400" smtClean="0"/>
              <a:t> is a prime number, then the above sequence will access all the locations in </a:t>
            </a:r>
            <a:r>
              <a:rPr lang="en-US" sz="2400" i="1" smtClean="0"/>
              <a:t>T</a:t>
            </a:r>
            <a:r>
              <a:rPr lang="en-US" sz="2400" smtClean="0"/>
              <a:t>.</a:t>
            </a:r>
          </a:p>
        </p:txBody>
      </p:sp>
      <p:sp>
        <p:nvSpPr>
          <p:cNvPr id="139268" name="Slide Number Placeholder 3"/>
          <p:cNvSpPr>
            <a:spLocks noGrp="1"/>
          </p:cNvSpPr>
          <p:nvPr>
            <p:ph type="sldNum" sz="quarter" idx="12"/>
          </p:nvPr>
        </p:nvSpPr>
        <p:spPr>
          <a:noFill/>
        </p:spPr>
        <p:txBody>
          <a:bodyPr/>
          <a:lstStyle/>
          <a:p>
            <a:fld id="{D97715BC-D02A-4555-ABD3-5CE540AA4890}" type="slidenum">
              <a:rPr lang="en-US" smtClean="0"/>
              <a:pPr/>
              <a:t>66</a:t>
            </a:fld>
            <a:endParaRPr 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p:txBody>
          <a:bodyPr/>
          <a:lstStyle/>
          <a:p>
            <a:r>
              <a:rPr lang="en-US" smtClean="0"/>
              <a:t>Collision Resolution – Linked Lists</a:t>
            </a:r>
          </a:p>
        </p:txBody>
      </p:sp>
      <p:sp>
        <p:nvSpPr>
          <p:cNvPr id="145411" name="Content Placeholder 2"/>
          <p:cNvSpPr>
            <a:spLocks noGrp="1"/>
          </p:cNvSpPr>
          <p:nvPr>
            <p:ph idx="1"/>
          </p:nvPr>
        </p:nvSpPr>
        <p:spPr/>
        <p:txBody>
          <a:bodyPr/>
          <a:lstStyle/>
          <a:p>
            <a:r>
              <a:rPr lang="en-US" smtClean="0"/>
              <a:t>Uses a separate area to store collisions and chains all synonyms together in a linked list</a:t>
            </a:r>
          </a:p>
          <a:p>
            <a:endParaRPr lang="en-US" smtClean="0"/>
          </a:p>
          <a:p>
            <a:r>
              <a:rPr lang="en-US" smtClean="0"/>
              <a:t>Uses two storage areas: the </a:t>
            </a:r>
            <a:r>
              <a:rPr lang="en-US" b="1" smtClean="0"/>
              <a:t>prime area</a:t>
            </a:r>
            <a:r>
              <a:rPr lang="en-US" smtClean="0"/>
              <a:t> and the </a:t>
            </a:r>
            <a:r>
              <a:rPr lang="en-US" b="1" smtClean="0"/>
              <a:t>overflow area</a:t>
            </a:r>
            <a:r>
              <a:rPr lang="en-US" smtClean="0"/>
              <a:t> </a:t>
            </a:r>
          </a:p>
          <a:p>
            <a:endParaRPr lang="en-US" smtClean="0"/>
          </a:p>
          <a:p>
            <a:r>
              <a:rPr lang="en-US" smtClean="0"/>
              <a:t>Each record in the prime area contains an additional field – a link to a linked list of overflow data in the overflow area</a:t>
            </a:r>
          </a:p>
        </p:txBody>
      </p:sp>
      <p:sp>
        <p:nvSpPr>
          <p:cNvPr id="145412" name="Slide Number Placeholder 3"/>
          <p:cNvSpPr>
            <a:spLocks noGrp="1"/>
          </p:cNvSpPr>
          <p:nvPr>
            <p:ph type="sldNum" sz="quarter" idx="12"/>
          </p:nvPr>
        </p:nvSpPr>
        <p:spPr>
          <a:noFill/>
        </p:spPr>
        <p:txBody>
          <a:bodyPr/>
          <a:lstStyle/>
          <a:p>
            <a:fld id="{49985C59-A419-4A42-80F1-97B2DACC636E}" type="slidenum">
              <a:rPr lang="en-US" smtClean="0"/>
              <a:pPr/>
              <a:t>67</a:t>
            </a:fld>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r>
              <a:rPr lang="en-US" smtClean="0"/>
              <a:t>Collision Resolution – Linked Lists</a:t>
            </a:r>
          </a:p>
        </p:txBody>
      </p:sp>
      <p:sp>
        <p:nvSpPr>
          <p:cNvPr id="146436" name="Slide Number Placeholder 3"/>
          <p:cNvSpPr>
            <a:spLocks noGrp="1"/>
          </p:cNvSpPr>
          <p:nvPr>
            <p:ph type="sldNum" sz="quarter" idx="12"/>
          </p:nvPr>
        </p:nvSpPr>
        <p:spPr>
          <a:noFill/>
        </p:spPr>
        <p:txBody>
          <a:bodyPr/>
          <a:lstStyle/>
          <a:p>
            <a:fld id="{8B72A332-DDF5-4ED7-8B64-D212D3EE0F2E}" type="slidenum">
              <a:rPr lang="en-US" smtClean="0"/>
              <a:pPr/>
              <a:t>68</a:t>
            </a:fld>
            <a:endParaRPr lang="en-US" smtClean="0"/>
          </a:p>
        </p:txBody>
      </p:sp>
      <p:pic>
        <p:nvPicPr>
          <p:cNvPr id="146437" name="Picture 2"/>
          <p:cNvPicPr>
            <a:picLocks noChangeAspect="1" noChangeArrowheads="1"/>
          </p:cNvPicPr>
          <p:nvPr/>
        </p:nvPicPr>
        <p:blipFill>
          <a:blip r:embed="rId2"/>
          <a:srcRect/>
          <a:stretch>
            <a:fillRect/>
          </a:stretch>
        </p:blipFill>
        <p:spPr bwMode="auto">
          <a:xfrm>
            <a:off x="1087438" y="1728788"/>
            <a:ext cx="6608762" cy="5129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r>
              <a:rPr lang="en-US" smtClean="0"/>
              <a:t>Searching</a:t>
            </a:r>
          </a:p>
        </p:txBody>
      </p:sp>
      <p:sp>
        <p:nvSpPr>
          <p:cNvPr id="16387" name="Rectangle 3"/>
          <p:cNvSpPr>
            <a:spLocks noGrp="1" noChangeArrowheads="1"/>
          </p:cNvSpPr>
          <p:nvPr>
            <p:ph type="body" idx="4294967295"/>
          </p:nvPr>
        </p:nvSpPr>
        <p:spPr/>
        <p:txBody>
          <a:bodyPr/>
          <a:lstStyle/>
          <a:p>
            <a:r>
              <a:rPr lang="en-US" smtClean="0"/>
              <a:t>Sequential Search</a:t>
            </a:r>
          </a:p>
          <a:p>
            <a:endParaRPr lang="en-US" smtClean="0"/>
          </a:p>
          <a:p>
            <a:r>
              <a:rPr lang="en-US" smtClean="0"/>
              <a:t>Binary Search</a:t>
            </a:r>
          </a:p>
          <a:p>
            <a:endParaRPr lang="en-US" smtClean="0"/>
          </a:p>
          <a:p>
            <a:r>
              <a:rPr lang="en-US" smtClean="0"/>
              <a:t>Fibonacci Search</a:t>
            </a:r>
          </a:p>
          <a:p>
            <a:endParaRPr lang="en-US" smtClean="0"/>
          </a:p>
          <a:p>
            <a:endParaRPr lang="en-US" smtClean="0"/>
          </a:p>
        </p:txBody>
      </p:sp>
      <p:sp>
        <p:nvSpPr>
          <p:cNvPr id="1638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7BF69A97-F76E-4709-B685-BFFDA683E843}" type="slidenum">
              <a:rPr lang="en-US"/>
              <a:pPr algn="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Sequential / Linear Search</a:t>
            </a:r>
          </a:p>
        </p:txBody>
      </p:sp>
      <p:sp>
        <p:nvSpPr>
          <p:cNvPr id="17411" name="Rectangle 3"/>
          <p:cNvSpPr>
            <a:spLocks noGrp="1" noChangeArrowheads="1"/>
          </p:cNvSpPr>
          <p:nvPr>
            <p:ph type="body" idx="1"/>
          </p:nvPr>
        </p:nvSpPr>
        <p:spPr/>
        <p:txBody>
          <a:bodyPr/>
          <a:lstStyle/>
          <a:p>
            <a:r>
              <a:rPr lang="en-US" sz="2800" smtClean="0"/>
              <a:t>Searching in a linear list</a:t>
            </a:r>
          </a:p>
          <a:p>
            <a:endParaRPr lang="en-US" sz="2800" smtClean="0"/>
          </a:p>
          <a:p>
            <a:r>
              <a:rPr lang="en-US" sz="2800" smtClean="0"/>
              <a:t>Element by element comparison with the search key</a:t>
            </a:r>
          </a:p>
          <a:p>
            <a:endParaRPr lang="en-US" sz="2800" smtClean="0"/>
          </a:p>
          <a:p>
            <a:r>
              <a:rPr lang="en-US" sz="2800" smtClean="0"/>
              <a:t>Used whenever the list is not ordered.</a:t>
            </a:r>
          </a:p>
          <a:p>
            <a:endParaRPr lang="en-US" sz="2800" smtClean="0"/>
          </a:p>
          <a:p>
            <a:r>
              <a:rPr lang="en-US" sz="2800" smtClean="0"/>
              <a:t>Typically used for small lists or lists that are not searched often.</a:t>
            </a:r>
          </a:p>
        </p:txBody>
      </p:sp>
      <p:sp>
        <p:nvSpPr>
          <p:cNvPr id="17412"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16008030-66D7-4043-BCC3-59DB09B0E54E}" type="slidenum">
              <a:rPr lang="en-US"/>
              <a:pPr algn="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Sequential / Linear Search</a:t>
            </a:r>
          </a:p>
        </p:txBody>
      </p:sp>
      <p:sp>
        <p:nvSpPr>
          <p:cNvPr id="25603" name="Rectangle 3"/>
          <p:cNvSpPr>
            <a:spLocks noGrp="1" noChangeArrowheads="1"/>
          </p:cNvSpPr>
          <p:nvPr>
            <p:ph type="body" idx="1"/>
          </p:nvPr>
        </p:nvSpPr>
        <p:spPr>
          <a:xfrm>
            <a:off x="596900" y="1638300"/>
            <a:ext cx="8358188" cy="4891088"/>
          </a:xfrm>
        </p:spPr>
        <p:txBody>
          <a:bodyPr/>
          <a:lstStyle/>
          <a:p>
            <a:pPr>
              <a:lnSpc>
                <a:spcPct val="90000"/>
              </a:lnSpc>
            </a:pPr>
            <a:r>
              <a:rPr lang="en-US" sz="2400" smtClean="0"/>
              <a:t>Analysis </a:t>
            </a:r>
          </a:p>
          <a:p>
            <a:pPr lvl="1">
              <a:lnSpc>
                <a:spcPct val="90000"/>
              </a:lnSpc>
            </a:pPr>
            <a:r>
              <a:rPr lang="en-US" sz="2000" smtClean="0"/>
              <a:t>Best Case </a:t>
            </a:r>
          </a:p>
          <a:p>
            <a:pPr lvl="2">
              <a:lnSpc>
                <a:spcPct val="90000"/>
              </a:lnSpc>
            </a:pPr>
            <a:r>
              <a:rPr lang="en-US" sz="1800" smtClean="0"/>
              <a:t>First element itself is the required element</a:t>
            </a:r>
          </a:p>
          <a:p>
            <a:pPr lvl="2">
              <a:lnSpc>
                <a:spcPct val="90000"/>
              </a:lnSpc>
            </a:pPr>
            <a:r>
              <a:rPr lang="en-US" sz="1800" smtClean="0"/>
              <a:t>Only one comparison is needed</a:t>
            </a:r>
          </a:p>
          <a:p>
            <a:pPr lvl="2">
              <a:lnSpc>
                <a:spcPct val="90000"/>
              </a:lnSpc>
            </a:pPr>
            <a:r>
              <a:rPr lang="en-US" sz="1800" smtClean="0"/>
              <a:t>Best case time complexity is 1</a:t>
            </a:r>
          </a:p>
          <a:p>
            <a:pPr lvl="1">
              <a:lnSpc>
                <a:spcPct val="90000"/>
              </a:lnSpc>
            </a:pPr>
            <a:r>
              <a:rPr lang="en-US" sz="2000" smtClean="0"/>
              <a:t>Worst case</a:t>
            </a:r>
          </a:p>
          <a:p>
            <a:pPr lvl="2">
              <a:lnSpc>
                <a:spcPct val="90000"/>
              </a:lnSpc>
            </a:pPr>
            <a:r>
              <a:rPr lang="en-US" sz="1800" smtClean="0"/>
              <a:t>None of the element is same as the search element</a:t>
            </a:r>
          </a:p>
          <a:p>
            <a:pPr lvl="2">
              <a:lnSpc>
                <a:spcPct val="90000"/>
              </a:lnSpc>
            </a:pPr>
            <a:r>
              <a:rPr lang="en-US" sz="1800" smtClean="0"/>
              <a:t>If the list consists of </a:t>
            </a:r>
            <a:r>
              <a:rPr lang="en-US" sz="1800" i="1" smtClean="0"/>
              <a:t>n</a:t>
            </a:r>
            <a:r>
              <a:rPr lang="en-US" sz="1800" smtClean="0"/>
              <a:t> elements, then </a:t>
            </a:r>
            <a:r>
              <a:rPr lang="en-US" sz="1800" i="1" smtClean="0"/>
              <a:t>n</a:t>
            </a:r>
            <a:r>
              <a:rPr lang="en-US" sz="1800" smtClean="0"/>
              <a:t> comparisons are needed</a:t>
            </a:r>
          </a:p>
          <a:p>
            <a:pPr lvl="2">
              <a:lnSpc>
                <a:spcPct val="90000"/>
              </a:lnSpc>
            </a:pPr>
            <a:r>
              <a:rPr lang="en-US" sz="1800" smtClean="0"/>
              <a:t>Worst case time complexity is </a:t>
            </a:r>
            <a:r>
              <a:rPr lang="en-US" sz="1800" i="1" smtClean="0"/>
              <a:t>n</a:t>
            </a:r>
          </a:p>
          <a:p>
            <a:pPr lvl="2">
              <a:lnSpc>
                <a:spcPct val="90000"/>
              </a:lnSpc>
            </a:pPr>
            <a:endParaRPr lang="en-US" sz="1800" smtClean="0"/>
          </a:p>
          <a:p>
            <a:pPr lvl="1">
              <a:lnSpc>
                <a:spcPct val="90000"/>
              </a:lnSpc>
            </a:pPr>
            <a:r>
              <a:rPr lang="en-US" sz="2000" smtClean="0"/>
              <a:t>Average number of comparisons = (n+1)/2 i.e. order of complexity is O(n) </a:t>
            </a:r>
            <a:r>
              <a:rPr lang="en-US" sz="2000" smtClean="0">
                <a:sym typeface="Wingdings" pitchFamily="2" charset="2"/>
              </a:rPr>
              <a:t> as power for n is 1 in complexity expression, it is called as linear search algorithm.</a:t>
            </a:r>
          </a:p>
          <a:p>
            <a:pPr lvl="1">
              <a:lnSpc>
                <a:spcPct val="90000"/>
              </a:lnSpc>
            </a:pPr>
            <a:r>
              <a:rPr lang="en-US" sz="2000" smtClean="0"/>
              <a:t>Also known as serial or sequential search or brute force search</a:t>
            </a:r>
          </a:p>
        </p:txBody>
      </p:sp>
      <p:sp>
        <p:nvSpPr>
          <p:cNvPr id="2560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BC9956B9-2378-4CC5-8EC7-68322BEA7671}" type="slidenum">
              <a:rPr lang="en-US"/>
              <a:pPr algn="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2947</Words>
  <Application>Microsoft Office PowerPoint</Application>
  <PresentationFormat>On-screen Show (4:3)</PresentationFormat>
  <Paragraphs>710</Paragraphs>
  <Slides>68</Slides>
  <Notes>9</Notes>
  <HiddenSlides>1</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Blends</vt:lpstr>
      <vt:lpstr>Searching and Sorting Techniques</vt:lpstr>
      <vt:lpstr>What to Study?</vt:lpstr>
      <vt:lpstr>Complexity of Algorithms</vt:lpstr>
      <vt:lpstr>Complexity of Algorithms</vt:lpstr>
      <vt:lpstr>Big O Notation</vt:lpstr>
      <vt:lpstr>Space and time complexity</vt:lpstr>
      <vt:lpstr>Searching</vt:lpstr>
      <vt:lpstr>Sequential / Linear Search</vt:lpstr>
      <vt:lpstr>Sequential / Linear Search</vt:lpstr>
      <vt:lpstr>Binary Search</vt:lpstr>
      <vt:lpstr>Slide 11</vt:lpstr>
      <vt:lpstr>Binary Search</vt:lpstr>
      <vt:lpstr>Fibonacci Search</vt:lpstr>
      <vt:lpstr>Slide 14</vt:lpstr>
      <vt:lpstr>Sorting</vt:lpstr>
      <vt:lpstr>Sorting</vt:lpstr>
      <vt:lpstr>Straight Insertion Sort</vt:lpstr>
      <vt:lpstr>Straight Insertion Sort - Example</vt:lpstr>
      <vt:lpstr>Straight Insertion Sort</vt:lpstr>
      <vt:lpstr>Shell Sort</vt:lpstr>
      <vt:lpstr>Shell Sort - Example</vt:lpstr>
      <vt:lpstr>Shell Sort - Example</vt:lpstr>
      <vt:lpstr>Shell Sort - Algorithm</vt:lpstr>
      <vt:lpstr>Shell Sort</vt:lpstr>
      <vt:lpstr>Selection Sort</vt:lpstr>
      <vt:lpstr>Straight Selection Sort</vt:lpstr>
      <vt:lpstr>Heap Sort </vt:lpstr>
      <vt:lpstr>Heap Sort</vt:lpstr>
      <vt:lpstr>Exchange Sorts</vt:lpstr>
      <vt:lpstr>Exchange Sorts</vt:lpstr>
      <vt:lpstr>Bubble Sort Concept</vt:lpstr>
      <vt:lpstr>Slide 32</vt:lpstr>
      <vt:lpstr>Quick Sort</vt:lpstr>
      <vt:lpstr>Quick Sort</vt:lpstr>
      <vt:lpstr>Quick Sort</vt:lpstr>
      <vt:lpstr>Slide 36</vt:lpstr>
      <vt:lpstr>Quick Sort - Algorithm</vt:lpstr>
      <vt:lpstr>Complexity of Quick Sort</vt:lpstr>
      <vt:lpstr>Merge Sort</vt:lpstr>
      <vt:lpstr>Merge Sort - Example</vt:lpstr>
      <vt:lpstr>Merge Sort</vt:lpstr>
      <vt:lpstr>Radix Sort</vt:lpstr>
      <vt:lpstr>Radix Sort</vt:lpstr>
      <vt:lpstr>Radix Sort - Example</vt:lpstr>
      <vt:lpstr>Radix Sort - Example</vt:lpstr>
      <vt:lpstr>Radix Sort - Algorithm</vt:lpstr>
      <vt:lpstr>Comparison of Sorting algorithms</vt:lpstr>
      <vt:lpstr>External Sorts</vt:lpstr>
      <vt:lpstr>Hashed List Searches</vt:lpstr>
      <vt:lpstr>Hash Concept</vt:lpstr>
      <vt:lpstr>Hash Concept</vt:lpstr>
      <vt:lpstr>Hashing Methods</vt:lpstr>
      <vt:lpstr>Direct Hashing</vt:lpstr>
      <vt:lpstr>Subtraction Method</vt:lpstr>
      <vt:lpstr>Modulo-division - Example</vt:lpstr>
      <vt:lpstr>Digit-extraction Method</vt:lpstr>
      <vt:lpstr>Folding Method - Example</vt:lpstr>
      <vt:lpstr>Rotation Method - Example</vt:lpstr>
      <vt:lpstr>Pseudorandom Hashing</vt:lpstr>
      <vt:lpstr>Pseudorandom Hashing</vt:lpstr>
      <vt:lpstr>Pseudorandom Hashing - Example</vt:lpstr>
      <vt:lpstr>Slide 62</vt:lpstr>
      <vt:lpstr>Collision Resolution Methods</vt:lpstr>
      <vt:lpstr>Collision Resolution</vt:lpstr>
      <vt:lpstr>Collision Resolution – Open Addressing</vt:lpstr>
      <vt:lpstr>Collision Resolution – Open Addressing</vt:lpstr>
      <vt:lpstr>Collision Resolution – Linked Lists</vt:lpstr>
      <vt:lpstr>Collision Resolution – Linked Lists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 s</dc:creator>
  <cp:lastModifiedBy>Ashish s</cp:lastModifiedBy>
  <cp:revision>28</cp:revision>
  <dcterms:created xsi:type="dcterms:W3CDTF">2020-10-21T12:03:47Z</dcterms:created>
  <dcterms:modified xsi:type="dcterms:W3CDTF">2020-11-24T04:10:56Z</dcterms:modified>
</cp:coreProperties>
</file>