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61" r:id="rId12"/>
    <p:sldId id="262" r:id="rId13"/>
    <p:sldId id="263" r:id="rId14"/>
    <p:sldId id="264" r:id="rId15"/>
    <p:sldId id="265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7EF5F-93A5-435C-8B01-461D9ABE2561}" type="datetimeFigureOut">
              <a:rPr lang="en-US" smtClean="0"/>
              <a:t>10/21/2020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08C21-A7C4-4DFA-AC30-778C90F1631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7FF546-84DB-4128-B344-1B9C06E2E1AA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1341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Data structure : conceptual and concrete ways to organize data for efficient storage and manipulation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8B07CD-4903-40F7-A1E0-7F5F480D8848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138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r>
              <a:rPr lang="en-US" smtClean="0"/>
              <a:t>● How would you store the data in your computer’s memory?</a:t>
            </a:r>
          </a:p>
          <a:p>
            <a:pPr algn="just"/>
            <a:r>
              <a:rPr lang="en-US" smtClean="0"/>
              <a:t>● Would your method work for a hundred file cards? A thousand? A million?</a:t>
            </a:r>
          </a:p>
          <a:p>
            <a:pPr algn="just"/>
            <a:r>
              <a:rPr lang="en-US" smtClean="0"/>
              <a:t>● Would your method permit quick insertion of new cards and deletion of old ones?</a:t>
            </a:r>
          </a:p>
          <a:p>
            <a:pPr algn="just"/>
            <a:r>
              <a:rPr lang="en-US" smtClean="0"/>
              <a:t>● Would it allow for fast searching for a specified card?</a:t>
            </a:r>
          </a:p>
          <a:p>
            <a:pPr algn="just"/>
            <a:r>
              <a:rPr lang="en-US" smtClean="0"/>
              <a:t>● Suppose you wanted to arrange the cards in alphabetical order. How would you sort them?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900" smtClean="0"/>
              <a:t>The rules imply that smaller disks must be “out of the way” to move larger disks from one peg to another</a:t>
            </a:r>
          </a:p>
          <a:p>
            <a:endParaRPr lang="en-US" sz="900" smtClean="0"/>
          </a:p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DA2C-83B2-44D8-A6A8-8D76C992EC6F}" type="datetimeFigureOut">
              <a:rPr lang="en-US" smtClean="0"/>
              <a:t>10/21/2020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3059-2763-4AF0-9968-A7AC517EE5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DA2C-83B2-44D8-A6A8-8D76C992EC6F}" type="datetimeFigureOut">
              <a:rPr lang="en-US" smtClean="0"/>
              <a:t>10/21/2020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3059-2763-4AF0-9968-A7AC517EE5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DA2C-83B2-44D8-A6A8-8D76C992EC6F}" type="datetimeFigureOut">
              <a:rPr lang="en-US" smtClean="0"/>
              <a:t>10/21/2020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3059-2763-4AF0-9968-A7AC517EE5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081213"/>
            <a:ext cx="9009063" cy="1052512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</a:endParaRPr>
            </a:p>
          </p:txBody>
        </p:sp>
      </p:grpSp>
      <p:sp>
        <p:nvSpPr>
          <p:cNvPr id="3010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47161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10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October 18, 2001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CHOROC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D0509C9-6E14-4C9A-8A99-58361FC01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18, 2001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CHOROC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F48C6-B3C6-4A5E-AE76-5C663E55A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18, 2001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CHOROC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0A91F-3C4C-45B6-B62F-E8974CA48F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1638300"/>
            <a:ext cx="4102100" cy="4494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1400" y="1638300"/>
            <a:ext cx="4103688" cy="4494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18, 2001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CHOROC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F71A4-A62D-4F93-B3F9-1EE4224BB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18, 2001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CHOROC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74AA4-7C9D-46D0-A050-87CAC632B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18, 2001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CHOROC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71E44-FEA7-4976-9305-7B788AF27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18, 2001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CHOROC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5DD6A-28C5-4DC3-AA60-A0BE250C1C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18, 2001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CHOROC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2633C-AFE4-42D1-9328-24C0A82CC6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DA2C-83B2-44D8-A6A8-8D76C992EC6F}" type="datetimeFigureOut">
              <a:rPr lang="en-US" smtClean="0"/>
              <a:t>10/21/2020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3059-2763-4AF0-9968-A7AC517EE5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18, 2001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CHOROC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A444F-A5BA-4141-AA11-643E5ECB4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18, 2001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CHOROC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F02DD-0158-4353-9138-FFE41465C7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5938" y="101600"/>
            <a:ext cx="2089150" cy="6030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6900" y="101600"/>
            <a:ext cx="6116638" cy="6030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18, 2001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CHOROC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51B0C-F6C9-45AC-B54D-CA4E20BFEA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016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6900" y="1638300"/>
            <a:ext cx="4102100" cy="4494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1400" y="1638300"/>
            <a:ext cx="4103688" cy="4494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18, 2001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CHOROC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7CBBD-521D-4E3C-83C8-83289639D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016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6900" y="1638300"/>
            <a:ext cx="4102100" cy="4494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1400" y="1638300"/>
            <a:ext cx="4103688" cy="2170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51400" y="3960813"/>
            <a:ext cx="4103688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18, 2001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CHOROC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F6C88-CA4F-4B8B-B8DC-45F7D5CF56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016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596900" y="1638300"/>
            <a:ext cx="8358188" cy="44942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18, 2001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CHOROC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60277-CF85-4E64-8BE2-A55457454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016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96900" y="1638300"/>
            <a:ext cx="8358188" cy="44942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18, 2001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CHOROC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43FA3-D81E-44D6-837C-B57B75581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18, 2001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CHOROC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E6185-490A-4E66-83CA-92D9BDB131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DA2C-83B2-44D8-A6A8-8D76C992EC6F}" type="datetimeFigureOut">
              <a:rPr lang="en-US" smtClean="0"/>
              <a:t>10/21/2020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3059-2763-4AF0-9968-A7AC517EE5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DA2C-83B2-44D8-A6A8-8D76C992EC6F}" type="datetimeFigureOut">
              <a:rPr lang="en-US" smtClean="0"/>
              <a:t>10/21/2020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3059-2763-4AF0-9968-A7AC517EE5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DA2C-83B2-44D8-A6A8-8D76C992EC6F}" type="datetimeFigureOut">
              <a:rPr lang="en-US" smtClean="0"/>
              <a:t>10/21/2020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3059-2763-4AF0-9968-A7AC517EE5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DA2C-83B2-44D8-A6A8-8D76C992EC6F}" type="datetimeFigureOut">
              <a:rPr lang="en-US" smtClean="0"/>
              <a:t>10/21/2020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3059-2763-4AF0-9968-A7AC517EE5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DA2C-83B2-44D8-A6A8-8D76C992EC6F}" type="datetimeFigureOut">
              <a:rPr lang="en-US" smtClean="0"/>
              <a:t>10/21/2020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3059-2763-4AF0-9968-A7AC517EE5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DA2C-83B2-44D8-A6A8-8D76C992EC6F}" type="datetimeFigureOut">
              <a:rPr lang="en-US" smtClean="0"/>
              <a:t>10/21/2020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3059-2763-4AF0-9968-A7AC517EE5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DA2C-83B2-44D8-A6A8-8D76C992EC6F}" type="datetimeFigureOut">
              <a:rPr lang="en-US" smtClean="0"/>
              <a:t>10/21/2020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93059-2763-4AF0-9968-A7AC517EE5A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3DA2C-83B2-44D8-A6A8-8D76C992EC6F}" type="datetimeFigureOut">
              <a:rPr lang="en-US" smtClean="0"/>
              <a:t>10/21/2020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93059-2763-4AF0-9968-A7AC517EE5A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ChangeArrowheads="1"/>
          </p:cNvSpPr>
          <p:nvPr/>
        </p:nvSpPr>
        <p:spPr bwMode="ltGray">
          <a:xfrm>
            <a:off x="417513" y="58261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ltGray">
          <a:xfrm>
            <a:off x="800100" y="582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300036" name="Rectangle 4"/>
          <p:cNvSpPr>
            <a:spLocks noChangeArrowheads="1"/>
          </p:cNvSpPr>
          <p:nvPr/>
        </p:nvSpPr>
        <p:spPr bwMode="ltGray">
          <a:xfrm>
            <a:off x="541338" y="100488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300037" name="Rectangle 5"/>
          <p:cNvSpPr>
            <a:spLocks noChangeArrowheads="1"/>
          </p:cNvSpPr>
          <p:nvPr/>
        </p:nvSpPr>
        <p:spPr bwMode="ltGray">
          <a:xfrm>
            <a:off x="911225" y="1004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300038" name="Rectangle 6"/>
          <p:cNvSpPr>
            <a:spLocks noChangeArrowheads="1"/>
          </p:cNvSpPr>
          <p:nvPr/>
        </p:nvSpPr>
        <p:spPr bwMode="ltGray">
          <a:xfrm>
            <a:off x="127000" y="931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gray">
          <a:xfrm>
            <a:off x="762000" y="47466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300040" name="Rectangle 8"/>
          <p:cNvSpPr>
            <a:spLocks noChangeArrowheads="1"/>
          </p:cNvSpPr>
          <p:nvPr/>
        </p:nvSpPr>
        <p:spPr bwMode="gray">
          <a:xfrm>
            <a:off x="442913" y="1265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33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01600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6900" y="1638300"/>
            <a:ext cx="8358188" cy="449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0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October 18, 2001</a:t>
            </a:r>
          </a:p>
        </p:txBody>
      </p:sp>
      <p:sp>
        <p:nvSpPr>
          <p:cNvPr id="300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CHOROC</a:t>
            </a:r>
          </a:p>
        </p:txBody>
      </p:sp>
      <p:sp>
        <p:nvSpPr>
          <p:cNvPr id="300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ahoma" pitchFamily="34" charset="0"/>
              </a:defRPr>
            </a:lvl1pPr>
          </a:lstStyle>
          <a:p>
            <a:pPr>
              <a:defRPr/>
            </a:pPr>
            <a:fld id="{FAB35350-D6F7-49D7-91BE-9D2537BD9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E2C956-7E52-476D-B4F3-9FD7DFA688D5}" type="slidenum">
              <a:rPr lang="en-US" smtClean="0">
                <a:latin typeface="Tahoma" charset="0"/>
              </a:rPr>
              <a:pPr/>
              <a:t>1</a:t>
            </a:fld>
            <a:endParaRPr lang="en-US" smtClean="0">
              <a:latin typeface="Tahoma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Course Contents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smtClean="0"/>
              <a:t>Introduction</a:t>
            </a:r>
          </a:p>
          <a:p>
            <a:pPr eaLnBrk="1" hangingPunct="1"/>
            <a:r>
              <a:rPr lang="da-DK" smtClean="0"/>
              <a:t>Linked Lists </a:t>
            </a:r>
          </a:p>
          <a:p>
            <a:pPr eaLnBrk="1" hangingPunct="1"/>
            <a:r>
              <a:rPr lang="da-DK" smtClean="0"/>
              <a:t>Stacks and Queues</a:t>
            </a:r>
          </a:p>
          <a:p>
            <a:pPr eaLnBrk="1" hangingPunct="1"/>
            <a:r>
              <a:rPr lang="da-DK" smtClean="0"/>
              <a:t>Trees</a:t>
            </a:r>
          </a:p>
          <a:p>
            <a:pPr eaLnBrk="1" hangingPunct="1"/>
            <a:r>
              <a:rPr lang="da-DK" smtClean="0"/>
              <a:t>Graphs</a:t>
            </a:r>
          </a:p>
          <a:p>
            <a:pPr eaLnBrk="1" hangingPunct="1"/>
            <a:r>
              <a:rPr lang="da-DK" smtClean="0"/>
              <a:t>Searching and Sorting Techniques</a:t>
            </a:r>
          </a:p>
          <a:p>
            <a:pPr eaLnBrk="1" hangingPunct="1">
              <a:buFont typeface="Wingdings" pitchFamily="2" charset="2"/>
              <a:buNone/>
            </a:pPr>
            <a:endParaRPr lang="da-D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1150938" y="101600"/>
            <a:ext cx="7993062" cy="1143000"/>
          </a:xfrm>
        </p:spPr>
        <p:txBody>
          <a:bodyPr/>
          <a:lstStyle/>
          <a:p>
            <a:r>
              <a:rPr lang="en-US" smtClean="0"/>
              <a:t>Designing Recursive Algorithms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Rules</a:t>
            </a:r>
          </a:p>
          <a:p>
            <a:pPr lvl="1"/>
            <a:r>
              <a:rPr lang="en-US" smtClean="0"/>
              <a:t>First, determine the base case</a:t>
            </a:r>
          </a:p>
          <a:p>
            <a:pPr lvl="1"/>
            <a:r>
              <a:rPr lang="en-US" smtClean="0"/>
              <a:t>Then determine the general case</a:t>
            </a:r>
          </a:p>
          <a:p>
            <a:pPr lvl="1"/>
            <a:r>
              <a:rPr lang="en-US" smtClean="0"/>
              <a:t>Combine the base case and the general cases into an algorithm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7E80FC-B751-4E1E-83B5-0676BAA72F5D}" type="slidenum">
              <a:rPr lang="en-US" smtClean="0">
                <a:latin typeface="Tahoma" charset="0"/>
              </a:rPr>
              <a:pPr/>
              <a:t>10</a:t>
            </a:fld>
            <a:endParaRPr lang="en-US" smtClean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Vs Indirect Recursion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Direct recursion occurs when a function or method invokes itself</a:t>
            </a:r>
          </a:p>
          <a:p>
            <a:endParaRPr lang="en-US" smtClean="0"/>
          </a:p>
          <a:p>
            <a:r>
              <a:rPr lang="en-US" smtClean="0"/>
              <a:t>Indirect recursion occurs when a function or method invokes another function or method, eventually resulting in the original function or method being invoked again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C53C9D-BD72-4EA6-8494-BB1252DB8981}" type="slidenum">
              <a:rPr lang="en-US" smtClean="0">
                <a:latin typeface="Tahoma" charset="0"/>
              </a:rPr>
              <a:pPr/>
              <a:t>11</a:t>
            </a:fld>
            <a:endParaRPr lang="en-US" smtClean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4000" smtClean="0"/>
              <a:t>Hanoi Strategy (Generalization)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4294967295"/>
          </p:nvPr>
        </p:nvSpPr>
        <p:spPr>
          <a:xfrm>
            <a:off x="596900" y="1638300"/>
            <a:ext cx="8358188" cy="4762500"/>
          </a:xfrm>
        </p:spPr>
        <p:txBody>
          <a:bodyPr/>
          <a:lstStyle/>
          <a:p>
            <a:r>
              <a:rPr lang="en-US" sz="2400" smtClean="0"/>
              <a:t>General strategy for moving N disks from the source peg to the destination peg:</a:t>
            </a:r>
          </a:p>
          <a:p>
            <a:endParaRPr lang="en-US" sz="2400" smtClean="0"/>
          </a:p>
          <a:p>
            <a:pPr>
              <a:buFont typeface="Wingdings" pitchFamily="2" charset="2"/>
              <a:buNone/>
            </a:pPr>
            <a:r>
              <a:rPr lang="en-US" sz="2400" smtClean="0"/>
              <a:t>	1. Move the topmost N − 1 disks from the source peg to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       the extra peg 		</a:t>
            </a:r>
            <a:r>
              <a:rPr lang="en-US" sz="2400" smtClean="0">
                <a:solidFill>
                  <a:schemeClr val="hlink"/>
                </a:solidFill>
              </a:rPr>
              <a:t>[General Case]	A </a:t>
            </a:r>
            <a:r>
              <a:rPr lang="en-US" sz="2400" smtClean="0">
                <a:solidFill>
                  <a:schemeClr val="hlink"/>
                </a:solidFill>
                <a:sym typeface="Wingdings" pitchFamily="2" charset="2"/>
              </a:rPr>
              <a:t> B</a:t>
            </a:r>
            <a:endParaRPr lang="en-US" sz="2400" smtClean="0">
              <a:solidFill>
                <a:schemeClr val="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400" smtClean="0"/>
              <a:t>	2. Move the largest disk from source peg to destination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       peg			</a:t>
            </a:r>
            <a:r>
              <a:rPr lang="en-US" sz="2400" smtClean="0">
                <a:solidFill>
                  <a:schemeClr val="folHlink"/>
                </a:solidFill>
              </a:rPr>
              <a:t>[Base Case]		A </a:t>
            </a:r>
            <a:r>
              <a:rPr lang="en-US" sz="2400" smtClean="0">
                <a:solidFill>
                  <a:schemeClr val="folHlink"/>
                </a:solidFill>
                <a:sym typeface="Wingdings" pitchFamily="2" charset="2"/>
              </a:rPr>
              <a:t> C</a:t>
            </a:r>
            <a:endParaRPr lang="en-US" sz="2400" smtClean="0">
              <a:solidFill>
                <a:schemeClr val="fol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400" smtClean="0"/>
              <a:t>	3. Move N − 1 disks from the extra peg to the destination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       peg			</a:t>
            </a:r>
            <a:r>
              <a:rPr lang="en-US" sz="2400" smtClean="0">
                <a:solidFill>
                  <a:schemeClr val="hlink"/>
                </a:solidFill>
              </a:rPr>
              <a:t>[General Case]	B </a:t>
            </a:r>
            <a:r>
              <a:rPr lang="en-US" sz="2400" smtClean="0">
                <a:solidFill>
                  <a:schemeClr val="hlink"/>
                </a:solidFill>
                <a:sym typeface="Wingdings" pitchFamily="2" charset="2"/>
              </a:rPr>
              <a:t> C</a:t>
            </a:r>
            <a:endParaRPr lang="en-US" sz="2400" smtClean="0">
              <a:solidFill>
                <a:schemeClr val="hlink"/>
              </a:solidFill>
            </a:endParaRPr>
          </a:p>
        </p:txBody>
      </p:sp>
      <p:sp>
        <p:nvSpPr>
          <p:cNvPr id="99332" name="Slide Number Placeholder 3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C61BB4D-2DD7-4A71-AEEF-02731C240512}" type="slidenum">
              <a:rPr lang="en-US"/>
              <a:pPr algn="r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Recursive Solution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sz="2400" smtClean="0"/>
              <a:t>This strategy lends itself to a recursive solution</a:t>
            </a:r>
          </a:p>
          <a:p>
            <a:endParaRPr lang="en-US" sz="2400" smtClean="0"/>
          </a:p>
          <a:p>
            <a:r>
              <a:rPr lang="en-US" sz="2400" smtClean="0"/>
              <a:t>Step 1 and 3 are the same problems over and over again: </a:t>
            </a:r>
            <a:r>
              <a:rPr lang="en-US" sz="2400" b="1" smtClean="0"/>
              <a:t>move a stack of disks</a:t>
            </a:r>
            <a:endParaRPr lang="en-US" sz="2400" smtClean="0"/>
          </a:p>
          <a:p>
            <a:pPr>
              <a:buFont typeface="Wingdings" pitchFamily="2" charset="2"/>
              <a:buNone/>
            </a:pPr>
            <a:r>
              <a:rPr lang="en-US" sz="2400" smtClean="0"/>
              <a:t>	– the problem size is reduced each time;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– what’s referred to as the destination and extra peg may change each time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r>
              <a:rPr lang="en-US" sz="2400" smtClean="0"/>
              <a:t>The base case for this problem occurs when we want to move a “stack” that consists of only one disk. This step can be accomplished without recursion.</a:t>
            </a:r>
          </a:p>
        </p:txBody>
      </p:sp>
      <p:sp>
        <p:nvSpPr>
          <p:cNvPr id="101380" name="Slide Number Placeholder 3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E2F9CE8-EA21-4B0F-ACCB-AE9660CDDD6A}" type="slidenum">
              <a:rPr lang="en-US"/>
              <a:pPr algn="r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01600"/>
            <a:ext cx="7793037" cy="654050"/>
          </a:xfrm>
        </p:spPr>
        <p:txBody>
          <a:bodyPr/>
          <a:lstStyle/>
          <a:p>
            <a:r>
              <a:rPr lang="en-US" sz="3600" smtClean="0"/>
              <a:t>Towers of Hanoi – C Implementation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28596" y="1071546"/>
            <a:ext cx="7358082" cy="3746504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1" dirty="0"/>
              <a:t>/* Test Towers of Hanoi */ /* </a:t>
            </a:r>
            <a:r>
              <a:rPr lang="en-US" sz="1400" b="1" dirty="0">
                <a:solidFill>
                  <a:srgbClr val="FF0000"/>
                </a:solidFill>
              </a:rPr>
              <a:t>Recursive approach</a:t>
            </a:r>
            <a:r>
              <a:rPr lang="en-US" sz="1400" b="1" dirty="0"/>
              <a:t> */</a:t>
            </a:r>
          </a:p>
          <a:p>
            <a:r>
              <a:rPr lang="en-US" sz="1400" b="1" dirty="0"/>
              <a:t>#include&lt;</a:t>
            </a:r>
            <a:r>
              <a:rPr lang="en-US" sz="1400" b="1" dirty="0" err="1"/>
              <a:t>stdio.h</a:t>
            </a:r>
            <a:r>
              <a:rPr lang="en-US" sz="1400" b="1" dirty="0"/>
              <a:t>&gt;</a:t>
            </a:r>
          </a:p>
          <a:p>
            <a:r>
              <a:rPr lang="en-US" sz="1400" b="1" dirty="0"/>
              <a:t>void towers(</a:t>
            </a:r>
            <a:r>
              <a:rPr lang="en-US" sz="1400" b="1" dirty="0" err="1"/>
              <a:t>int</a:t>
            </a:r>
            <a:r>
              <a:rPr lang="en-US" sz="1400" b="1" dirty="0"/>
              <a:t> n, char source, char </a:t>
            </a:r>
            <a:r>
              <a:rPr lang="en-US" sz="1400" b="1" dirty="0" err="1"/>
              <a:t>dest</a:t>
            </a:r>
            <a:r>
              <a:rPr lang="en-US" sz="1400" b="1" dirty="0"/>
              <a:t>, char extra);</a:t>
            </a:r>
          </a:p>
          <a:p>
            <a:r>
              <a:rPr lang="en-US" sz="1400" b="1" dirty="0">
                <a:solidFill>
                  <a:schemeClr val="folHlink"/>
                </a:solidFill>
              </a:rPr>
              <a:t>void main(void)</a:t>
            </a:r>
          </a:p>
          <a:p>
            <a:r>
              <a:rPr lang="en-US" sz="1400" b="1" dirty="0"/>
              <a:t>{</a:t>
            </a:r>
          </a:p>
          <a:p>
            <a:r>
              <a:rPr lang="en-US" sz="1400" b="1" dirty="0"/>
              <a:t>   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numDisks</a:t>
            </a:r>
            <a:r>
              <a:rPr lang="en-US" sz="1400" b="1" dirty="0"/>
              <a:t>;</a:t>
            </a:r>
          </a:p>
          <a:p>
            <a:r>
              <a:rPr lang="en-US" sz="1400" b="1" dirty="0"/>
              <a:t>   </a:t>
            </a:r>
            <a:r>
              <a:rPr lang="en-US" sz="1400" b="1" dirty="0" err="1"/>
              <a:t>printf</a:t>
            </a:r>
            <a:r>
              <a:rPr lang="en-US" sz="1400" b="1" dirty="0"/>
              <a:t>("Please enter number of disks: ");</a:t>
            </a:r>
          </a:p>
          <a:p>
            <a:r>
              <a:rPr lang="en-US" sz="1400" b="1" dirty="0"/>
              <a:t>   </a:t>
            </a:r>
            <a:r>
              <a:rPr lang="en-US" sz="1400" b="1" dirty="0" err="1"/>
              <a:t>scanf</a:t>
            </a:r>
            <a:r>
              <a:rPr lang="en-US" sz="1400" b="1" dirty="0"/>
              <a:t>("%d", &amp;</a:t>
            </a:r>
            <a:r>
              <a:rPr lang="en-US" sz="1400" b="1" dirty="0" err="1"/>
              <a:t>numDisks</a:t>
            </a:r>
            <a:r>
              <a:rPr lang="en-US" sz="1400" b="1" dirty="0"/>
              <a:t>);</a:t>
            </a:r>
          </a:p>
          <a:p>
            <a:r>
              <a:rPr lang="en-US" sz="1400" b="1" dirty="0"/>
              <a:t>   </a:t>
            </a:r>
            <a:r>
              <a:rPr lang="en-US" sz="1400" b="1" dirty="0" err="1"/>
              <a:t>printf</a:t>
            </a:r>
            <a:r>
              <a:rPr lang="en-US" sz="1400" b="1" dirty="0"/>
              <a:t>("\n\</a:t>
            </a:r>
            <a:r>
              <a:rPr lang="en-US" sz="1400" b="1" dirty="0" err="1"/>
              <a:t>nStart</a:t>
            </a:r>
            <a:r>
              <a:rPr lang="en-US" sz="1400" b="1" dirty="0"/>
              <a:t> Towers of Hanoi\n\n");</a:t>
            </a:r>
          </a:p>
          <a:p>
            <a:r>
              <a:rPr lang="en-US" sz="1400" b="1" dirty="0"/>
              <a:t>   </a:t>
            </a:r>
            <a:r>
              <a:rPr lang="en-US" sz="1400" b="1" dirty="0">
                <a:solidFill>
                  <a:schemeClr val="hlink"/>
                </a:solidFill>
              </a:rPr>
              <a:t>towers(</a:t>
            </a:r>
            <a:r>
              <a:rPr lang="en-US" sz="1400" b="1" dirty="0" err="1">
                <a:solidFill>
                  <a:schemeClr val="hlink"/>
                </a:solidFill>
              </a:rPr>
              <a:t>numDisks</a:t>
            </a:r>
            <a:r>
              <a:rPr lang="en-US" sz="1400" b="1" dirty="0">
                <a:solidFill>
                  <a:schemeClr val="hlink"/>
                </a:solidFill>
              </a:rPr>
              <a:t>, 'A', 'C', 'B');</a:t>
            </a:r>
          </a:p>
          <a:p>
            <a:r>
              <a:rPr lang="en-US" sz="1400" b="1" dirty="0"/>
              <a:t>   </a:t>
            </a:r>
            <a:r>
              <a:rPr lang="en-US" sz="1400" b="1" dirty="0" err="1"/>
              <a:t>printf</a:t>
            </a:r>
            <a:r>
              <a:rPr lang="en-US" sz="1400" b="1" dirty="0"/>
              <a:t>("\n\</a:t>
            </a:r>
            <a:r>
              <a:rPr lang="en-US" sz="1400" b="1" dirty="0" err="1"/>
              <a:t>nEnd</a:t>
            </a:r>
            <a:r>
              <a:rPr lang="en-US" sz="1400" b="1" dirty="0"/>
              <a:t>");</a:t>
            </a:r>
          </a:p>
          <a:p>
            <a:r>
              <a:rPr lang="en-US" sz="1400" b="1" dirty="0" smtClean="0"/>
              <a:t>}</a:t>
            </a:r>
            <a:endParaRPr lang="en-US" sz="1400" b="1" dirty="0"/>
          </a:p>
          <a:p>
            <a:r>
              <a:rPr lang="en-US" sz="1400" b="1" dirty="0">
                <a:solidFill>
                  <a:schemeClr val="folHlink"/>
                </a:solidFill>
              </a:rPr>
              <a:t>void towers(</a:t>
            </a:r>
            <a:r>
              <a:rPr lang="en-US" sz="1400" b="1" dirty="0" err="1">
                <a:solidFill>
                  <a:schemeClr val="folHlink"/>
                </a:solidFill>
              </a:rPr>
              <a:t>int</a:t>
            </a:r>
            <a:r>
              <a:rPr lang="en-US" sz="1400" b="1" dirty="0">
                <a:solidFill>
                  <a:schemeClr val="folHlink"/>
                </a:solidFill>
              </a:rPr>
              <a:t> n, char source, char </a:t>
            </a:r>
            <a:r>
              <a:rPr lang="en-US" sz="1400" b="1" dirty="0" err="1">
                <a:solidFill>
                  <a:schemeClr val="folHlink"/>
                </a:solidFill>
              </a:rPr>
              <a:t>dest</a:t>
            </a:r>
            <a:r>
              <a:rPr lang="en-US" sz="1400" b="1" dirty="0">
                <a:solidFill>
                  <a:schemeClr val="folHlink"/>
                </a:solidFill>
              </a:rPr>
              <a:t>, char extra)</a:t>
            </a:r>
          </a:p>
          <a:p>
            <a:r>
              <a:rPr lang="en-US" sz="1400" b="1" dirty="0"/>
              <a:t>{</a:t>
            </a:r>
          </a:p>
          <a:p>
            <a:r>
              <a:rPr lang="en-US" sz="1400" b="1" dirty="0"/>
              <a:t>   static </a:t>
            </a:r>
            <a:r>
              <a:rPr lang="en-US" sz="1400" b="1" dirty="0" err="1"/>
              <a:t>int</a:t>
            </a:r>
            <a:r>
              <a:rPr lang="en-US" sz="1400" b="1" dirty="0"/>
              <a:t> step = 0;</a:t>
            </a:r>
          </a:p>
          <a:p>
            <a:r>
              <a:rPr lang="en-US" sz="1400" b="1" dirty="0"/>
              <a:t>   </a:t>
            </a:r>
            <a:r>
              <a:rPr lang="en-US" sz="1400" b="1" dirty="0" err="1"/>
              <a:t>printf</a:t>
            </a:r>
            <a:r>
              <a:rPr lang="en-US" sz="1400" b="1" dirty="0"/>
              <a:t>("Towers (%d %c %c %c)\n", n, source, </a:t>
            </a:r>
            <a:r>
              <a:rPr lang="en-US" sz="1400" b="1" dirty="0" err="1"/>
              <a:t>dest</a:t>
            </a:r>
            <a:r>
              <a:rPr lang="en-US" sz="1400" b="1" dirty="0"/>
              <a:t>, extra);</a:t>
            </a:r>
          </a:p>
          <a:p>
            <a:r>
              <a:rPr lang="en-US" sz="1400" b="1" dirty="0"/>
              <a:t>   if (n==1)	/*    Base case    */</a:t>
            </a:r>
          </a:p>
          <a:p>
            <a:r>
              <a:rPr lang="en-US" sz="1400" b="1" dirty="0"/>
              <a:t>     </a:t>
            </a:r>
            <a:r>
              <a:rPr lang="en-US" sz="1400" b="1" dirty="0" err="1"/>
              <a:t>printf</a:t>
            </a:r>
            <a:r>
              <a:rPr lang="en-US" sz="1400" b="1" dirty="0"/>
              <a:t>("\t\t\t Step %3d: Move from %c to %c\n",++step, source, </a:t>
            </a:r>
            <a:r>
              <a:rPr lang="en-US" sz="1400" b="1" dirty="0" err="1"/>
              <a:t>dest</a:t>
            </a:r>
            <a:r>
              <a:rPr lang="en-US" sz="1400" b="1" dirty="0"/>
              <a:t>);</a:t>
            </a:r>
          </a:p>
          <a:p>
            <a:r>
              <a:rPr lang="en-US" sz="1400" b="1" dirty="0"/>
              <a:t>   else		/* General case */</a:t>
            </a:r>
          </a:p>
          <a:p>
            <a:r>
              <a:rPr lang="en-US" sz="1400" b="1" dirty="0"/>
              <a:t>     {</a:t>
            </a:r>
          </a:p>
          <a:p>
            <a:r>
              <a:rPr lang="en-US" sz="1400" b="1" dirty="0"/>
              <a:t>       </a:t>
            </a:r>
            <a:r>
              <a:rPr lang="en-US" sz="1400" b="1" dirty="0">
                <a:solidFill>
                  <a:schemeClr val="hlink"/>
                </a:solidFill>
              </a:rPr>
              <a:t>towers (n-1, source, extra, </a:t>
            </a:r>
            <a:r>
              <a:rPr lang="en-US" sz="1400" b="1" dirty="0" err="1">
                <a:solidFill>
                  <a:schemeClr val="hlink"/>
                </a:solidFill>
              </a:rPr>
              <a:t>dest</a:t>
            </a:r>
            <a:r>
              <a:rPr lang="en-US" sz="1400" b="1" dirty="0">
                <a:solidFill>
                  <a:schemeClr val="hlink"/>
                </a:solidFill>
              </a:rPr>
              <a:t>);</a:t>
            </a:r>
          </a:p>
          <a:p>
            <a:r>
              <a:rPr lang="en-US" sz="1400" b="1" dirty="0"/>
              <a:t>       </a:t>
            </a:r>
            <a:r>
              <a:rPr lang="en-US" sz="1400" b="1" dirty="0" err="1"/>
              <a:t>printf</a:t>
            </a:r>
            <a:r>
              <a:rPr lang="en-US" sz="1400" b="1" dirty="0"/>
              <a:t>("\t\t\t Step %3d: Move from %c to %c\n",++step, source, </a:t>
            </a:r>
            <a:r>
              <a:rPr lang="en-US" sz="1400" b="1" dirty="0" err="1"/>
              <a:t>dest</a:t>
            </a:r>
            <a:r>
              <a:rPr lang="en-US" sz="1400" b="1" dirty="0"/>
              <a:t>);</a:t>
            </a:r>
          </a:p>
          <a:p>
            <a:r>
              <a:rPr lang="en-US" sz="1400" b="1" dirty="0"/>
              <a:t>       </a:t>
            </a:r>
            <a:r>
              <a:rPr lang="en-US" sz="1400" b="1" dirty="0">
                <a:solidFill>
                  <a:schemeClr val="hlink"/>
                </a:solidFill>
              </a:rPr>
              <a:t>towers (n-1, extra, </a:t>
            </a:r>
            <a:r>
              <a:rPr lang="en-US" sz="1400" b="1" dirty="0" err="1">
                <a:solidFill>
                  <a:schemeClr val="hlink"/>
                </a:solidFill>
              </a:rPr>
              <a:t>dest</a:t>
            </a:r>
            <a:r>
              <a:rPr lang="en-US" sz="1400" b="1" dirty="0">
                <a:solidFill>
                  <a:schemeClr val="hlink"/>
                </a:solidFill>
              </a:rPr>
              <a:t>, source);</a:t>
            </a:r>
          </a:p>
          <a:p>
            <a:r>
              <a:rPr lang="en-US" sz="1400" b="1" dirty="0"/>
              <a:t>     }</a:t>
            </a:r>
          </a:p>
          <a:p>
            <a:r>
              <a:rPr lang="en-US" sz="1400" b="1" dirty="0"/>
              <a:t>}</a:t>
            </a:r>
          </a:p>
        </p:txBody>
      </p:sp>
      <p:pic>
        <p:nvPicPr>
          <p:cNvPr id="12391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1438" y="1436688"/>
            <a:ext cx="3927475" cy="20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06" name="Slide Number Placeholder 3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30E21A6-9104-4CDF-BED2-C3AB319350BA}" type="slidenum">
              <a:rPr lang="en-US"/>
              <a:pPr algn="r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066800"/>
            <a:ext cx="7772400" cy="1470025"/>
          </a:xfrm>
        </p:spPr>
        <p:txBody>
          <a:bodyPr/>
          <a:lstStyle/>
          <a:p>
            <a:pPr algn="ctr"/>
            <a:r>
              <a:rPr lang="en-US" sz="4800" b="1" smtClean="0"/>
              <a:t>Linked Lists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r" eaLnBrk="1" hangingPunct="1">
              <a:buFont typeface="Wingdings" pitchFamily="2" charset="2"/>
              <a:buNone/>
            </a:pPr>
            <a:r>
              <a:rPr lang="en-US" sz="3000" smtClean="0">
                <a:solidFill>
                  <a:srgbClr val="FF0066"/>
                </a:solidFill>
                <a:latin typeface="Comic Sans MS" pitchFamily="66" charset="0"/>
              </a:rPr>
              <a:t>[Module – 2]</a:t>
            </a:r>
          </a:p>
          <a:p>
            <a:pPr marL="0" indent="0" algn="ctr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88925" y="5903913"/>
            <a:ext cx="8474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b="1">
                <a:solidFill>
                  <a:srgbClr val="FF0066"/>
                </a:solidFill>
                <a:latin typeface="Arial" charset="0"/>
              </a:rPr>
              <a:t>WCE - SY (CSE) – CS 212: Data Structures and Files</a:t>
            </a:r>
          </a:p>
          <a:p>
            <a:pPr algn="ctr"/>
            <a:r>
              <a:rPr lang="en-US" sz="1800" b="1">
                <a:solidFill>
                  <a:srgbClr val="FF0066"/>
                </a:solidFill>
                <a:latin typeface="Arial" charset="0"/>
              </a:rPr>
              <a:t>Subject Teacher: Smriti Bhandari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68D7FB-B2F3-49DE-8CFD-6311F2BDBF35}" type="slidenum">
              <a:rPr lang="en-US" smtClean="0">
                <a:latin typeface="Tahoma" charset="0"/>
              </a:rPr>
              <a:pPr/>
              <a:t>16</a:t>
            </a:fld>
            <a:endParaRPr lang="en-US" smtClean="0">
              <a:latin typeface="Tahoma" charset="0"/>
            </a:endParaRPr>
          </a:p>
        </p:txBody>
      </p:sp>
      <p:sp>
        <p:nvSpPr>
          <p:cNvPr id="10243" name="Slide Number Placeholder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296E928-2FE0-487D-A381-EEFCE6F56D03}" type="slidenum">
              <a:rPr lang="en-US"/>
              <a:pPr algn="r"/>
              <a:t>16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to Study?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/>
              <a:t>Concept of linked organization</a:t>
            </a:r>
          </a:p>
          <a:p>
            <a:r>
              <a:rPr lang="en-US" sz="2800" smtClean="0"/>
              <a:t>Singly linked list </a:t>
            </a:r>
          </a:p>
          <a:p>
            <a:r>
              <a:rPr lang="en-US" sz="2800" smtClean="0"/>
              <a:t>Doubly linked list</a:t>
            </a:r>
          </a:p>
          <a:p>
            <a:r>
              <a:rPr lang="en-US" sz="2800" smtClean="0"/>
              <a:t>Circular linked list</a:t>
            </a:r>
          </a:p>
          <a:p>
            <a:r>
              <a:rPr lang="en-US" sz="2800" smtClean="0"/>
              <a:t>Operations </a:t>
            </a:r>
          </a:p>
          <a:p>
            <a:pPr lvl="1"/>
            <a:r>
              <a:rPr lang="en-US" sz="2400" smtClean="0"/>
              <a:t>Insertion, deletion, inversion, concatenation, Computation of length, traversal on linked list</a:t>
            </a:r>
          </a:p>
          <a:p>
            <a:r>
              <a:rPr lang="en-US" sz="2800" smtClean="0"/>
              <a:t>Representation &amp; manipulations of polynomials using linked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FDDC77-C0BF-4248-8EA2-6947459BD4A7}" type="slidenum">
              <a:rPr lang="en-US" smtClean="0">
                <a:latin typeface="Tahoma" charset="0"/>
              </a:rPr>
              <a:pPr/>
              <a:t>17</a:t>
            </a:fld>
            <a:endParaRPr lang="en-US" smtClean="0">
              <a:latin typeface="Tahoma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Ways to store the data</a:t>
            </a:r>
          </a:p>
          <a:p>
            <a:pPr lvl="1"/>
            <a:r>
              <a:rPr lang="en-US" smtClean="0"/>
              <a:t>Arrays</a:t>
            </a:r>
          </a:p>
          <a:p>
            <a:pPr lvl="1"/>
            <a:endParaRPr lang="en-US" smtClean="0"/>
          </a:p>
          <a:p>
            <a:pPr lvl="1"/>
            <a:r>
              <a:rPr lang="en-US" smtClean="0"/>
              <a:t>Linked Lists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84B8EF-3067-43F6-88F3-C655DC23F9CD}" type="slidenum">
              <a:rPr lang="en-US" smtClean="0">
                <a:latin typeface="Tahoma" charset="0"/>
              </a:rPr>
              <a:pPr/>
              <a:t>18</a:t>
            </a:fld>
            <a:endParaRPr lang="en-US" smtClean="0">
              <a:latin typeface="Tahoma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Linked Lists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Linear collection of data elements called </a:t>
            </a:r>
            <a:r>
              <a:rPr lang="en-US" smtClean="0">
                <a:solidFill>
                  <a:schemeClr val="folHlink"/>
                </a:solidFill>
              </a:rPr>
              <a:t>nodes</a:t>
            </a:r>
            <a:r>
              <a:rPr lang="en-US" smtClean="0"/>
              <a:t>, where the linear order is given by means of </a:t>
            </a:r>
            <a:r>
              <a:rPr lang="en-US" smtClean="0">
                <a:solidFill>
                  <a:schemeClr val="folHlink"/>
                </a:solidFill>
              </a:rPr>
              <a:t>pointers</a:t>
            </a:r>
          </a:p>
          <a:p>
            <a:endParaRPr lang="en-US" smtClean="0"/>
          </a:p>
          <a:p>
            <a:r>
              <a:rPr lang="en-US" smtClean="0"/>
              <a:t>Each node is divided into two parts:</a:t>
            </a:r>
          </a:p>
          <a:p>
            <a:pPr lvl="1"/>
            <a:r>
              <a:rPr lang="en-US" smtClean="0"/>
              <a:t>Part 1 : contains information / data</a:t>
            </a:r>
          </a:p>
          <a:p>
            <a:pPr lvl="1"/>
            <a:r>
              <a:rPr lang="en-US" smtClean="0"/>
              <a:t>Part 2 : called link field, contains address of the next node in the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AB6BCF-41FC-48D8-B10D-98F826DF4DAD}" type="slidenum">
              <a:rPr lang="en-US" smtClean="0">
                <a:latin typeface="Tahoma" charset="0"/>
              </a:rPr>
              <a:pPr/>
              <a:t>19</a:t>
            </a:fld>
            <a:endParaRPr lang="en-US" smtClean="0">
              <a:latin typeface="Tahoma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of Linked Lists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Static Implementation </a:t>
            </a:r>
          </a:p>
          <a:p>
            <a:pPr lvl="1"/>
            <a:r>
              <a:rPr lang="en-US" smtClean="0"/>
              <a:t>Using Parallel arrays</a:t>
            </a:r>
          </a:p>
          <a:p>
            <a:pPr lvl="1"/>
            <a:r>
              <a:rPr lang="en-US" smtClean="0"/>
              <a:t>Using Array of Structures</a:t>
            </a:r>
          </a:p>
          <a:p>
            <a:pPr lvl="1"/>
            <a:endParaRPr lang="en-US" smtClean="0"/>
          </a:p>
          <a:p>
            <a:r>
              <a:rPr lang="en-US" smtClean="0"/>
              <a:t>Dynamic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FCB543-02A8-44A9-884E-22187AD85D94}" type="slidenum">
              <a:rPr lang="en-US" smtClean="0">
                <a:latin typeface="Tahoma" charset="0"/>
              </a:rPr>
              <a:pPr/>
              <a:t>2</a:t>
            </a:fld>
            <a:endParaRPr lang="en-US" smtClean="0">
              <a:latin typeface="Tahoma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Data Structure?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chemeClr val="hlink"/>
                </a:solidFill>
              </a:rPr>
              <a:t>Data structure</a:t>
            </a:r>
            <a:r>
              <a:rPr lang="en-US" b="1" i="1" smtClean="0"/>
              <a:t> </a:t>
            </a:r>
            <a:r>
              <a:rPr lang="en-US" smtClean="0"/>
              <a:t>is the way to store and organize data in order to facilitate access and modification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OR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logical or mathematical model of a particular organization of data is called </a:t>
            </a:r>
            <a:r>
              <a:rPr lang="en-US" smtClean="0">
                <a:solidFill>
                  <a:schemeClr val="hlink"/>
                </a:solidFill>
              </a:rPr>
              <a:t>data structure</a:t>
            </a:r>
            <a:r>
              <a:rPr 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EAFEEA-7193-4AD7-8977-34F67B3776E7}" type="slidenum">
              <a:rPr lang="en-US" smtClean="0">
                <a:latin typeface="Tahoma" charset="0"/>
              </a:rPr>
              <a:pPr/>
              <a:t>20</a:t>
            </a:fld>
            <a:endParaRPr lang="en-US" smtClean="0">
              <a:latin typeface="Tahoma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Static Implementation Using Parallel Arrays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1638300"/>
            <a:ext cx="4102100" cy="44942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Easiest way of implementation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Start=9 </a:t>
            </a:r>
            <a:r>
              <a:rPr lang="en-US" sz="2400" smtClean="0">
                <a:sym typeface="Wingdings" pitchFamily="2" charset="2"/>
              </a:rPr>
              <a:t>        info[9]=‘S’ (first node)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sym typeface="Wingdings" pitchFamily="2" charset="2"/>
              </a:rPr>
              <a:t>Successor[9]=6  info[6]=‘O’ (second node)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sym typeface="Wingdings" pitchFamily="2" charset="2"/>
              </a:rPr>
              <a:t>Successor[6]=5  info[5]=‘N’ (third node)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sym typeface="Wingdings" pitchFamily="2" charset="2"/>
              </a:rPr>
              <a:t>Successor[5]=2  info[2]=‘G’ (fourth node)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sym typeface="Wingdings" pitchFamily="2" charset="2"/>
              </a:rPr>
              <a:t>Successor[2]=-1  illegal index value  end of list</a:t>
            </a:r>
            <a:endParaRPr lang="en-US" sz="2400" smtClean="0"/>
          </a:p>
        </p:txBody>
      </p:sp>
      <p:graphicFrame>
        <p:nvGraphicFramePr>
          <p:cNvPr id="184591" name="Group 271"/>
          <p:cNvGraphicFramePr>
            <a:graphicFrameLocks noGrp="1"/>
          </p:cNvGraphicFramePr>
          <p:nvPr>
            <p:ph sz="half" idx="2"/>
          </p:nvPr>
        </p:nvGraphicFramePr>
        <p:xfrm>
          <a:off x="5540375" y="1638300"/>
          <a:ext cx="3435350" cy="4595813"/>
        </p:xfrm>
        <a:graphic>
          <a:graphicData uri="http://schemas.openxmlformats.org/drawingml/2006/table">
            <a:tbl>
              <a:tblPr/>
              <a:tblGrid>
                <a:gridCol w="828675"/>
                <a:gridCol w="703263"/>
                <a:gridCol w="531812"/>
                <a:gridCol w="13716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Successor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62" name="Text Box 268"/>
          <p:cNvSpPr txBox="1">
            <a:spLocks noChangeArrowheads="1"/>
          </p:cNvSpPr>
          <p:nvPr/>
        </p:nvSpPr>
        <p:spPr bwMode="auto">
          <a:xfrm>
            <a:off x="4448175" y="4075113"/>
            <a:ext cx="73183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Start</a:t>
            </a:r>
          </a:p>
        </p:txBody>
      </p:sp>
      <p:sp>
        <p:nvSpPr>
          <p:cNvPr id="16463" name="Line 269"/>
          <p:cNvSpPr>
            <a:spLocks noChangeShapeType="1"/>
          </p:cNvSpPr>
          <p:nvPr/>
        </p:nvSpPr>
        <p:spPr bwMode="auto">
          <a:xfrm>
            <a:off x="4722813" y="4495800"/>
            <a:ext cx="855662" cy="14779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E827F9-F7D4-4ACE-A0D6-A59DD5BA7494}" type="slidenum">
              <a:rPr lang="en-US" smtClean="0">
                <a:latin typeface="Tahoma" charset="0"/>
              </a:rPr>
              <a:pPr/>
              <a:t>21</a:t>
            </a:fld>
            <a:endParaRPr lang="en-US" smtClean="0">
              <a:latin typeface="Tahoma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Static Implementation Using Array of Structures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38300"/>
            <a:ext cx="8547100" cy="47990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chemeClr val="folHlink"/>
                </a:solidFill>
              </a:rPr>
              <a:t># define MAXNODES 100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folHlink"/>
                </a:solidFill>
              </a:rPr>
              <a:t>   struct nodetype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folHlink"/>
                </a:solidFill>
              </a:rPr>
              <a:t> 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folHlink"/>
                </a:solidFill>
              </a:rPr>
              <a:t>      int info;	/* Information field of node 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folHlink"/>
                </a:solidFill>
              </a:rPr>
              <a:t>      int next;	/* Pointer to its successor 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folHlink"/>
                </a:solidFill>
              </a:rPr>
              <a:t>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folHlink"/>
                </a:solidFill>
              </a:rPr>
              <a:t>   struct nodetype node[maxnodes];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[Note: next node is represented by an array index]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3A47C5-4164-4DF9-B13A-ABF01A4BDAD3}" type="slidenum">
              <a:rPr lang="en-US" smtClean="0">
                <a:latin typeface="Tahoma" charset="0"/>
              </a:rPr>
              <a:pPr/>
              <a:t>22</a:t>
            </a:fld>
            <a:endParaRPr lang="en-US" smtClean="0">
              <a:latin typeface="Tahoma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Linked List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linear data structure to store data elements</a:t>
            </a:r>
          </a:p>
          <a:p>
            <a:r>
              <a:rPr lang="en-US" smtClean="0"/>
              <a:t>Each node contains two parts:</a:t>
            </a:r>
          </a:p>
          <a:p>
            <a:pPr lvl="1"/>
            <a:r>
              <a:rPr lang="en-US" smtClean="0"/>
              <a:t>Part 1: contains information / data</a:t>
            </a:r>
          </a:p>
          <a:p>
            <a:pPr lvl="1"/>
            <a:r>
              <a:rPr lang="en-US" smtClean="0"/>
              <a:t>Part 2: contains the address of the next node</a:t>
            </a:r>
          </a:p>
          <a:p>
            <a:pPr lvl="1">
              <a:buFont typeface="Wingdings" pitchFamily="2" charset="2"/>
              <a:buNone/>
            </a:pPr>
            <a:r>
              <a:rPr lang="en-US" smtClean="0"/>
              <a:t> 			 (pointer / link)</a:t>
            </a:r>
          </a:p>
          <a:p>
            <a:r>
              <a:rPr lang="en-US" smtClean="0"/>
              <a:t>Elements that are logically adjacent need not be physically adjacent in the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5B1D97-9629-4064-818D-E3E41BEC23BB}" type="slidenum">
              <a:rPr lang="en-US" smtClean="0">
                <a:latin typeface="Tahoma" charset="0"/>
              </a:rPr>
              <a:pPr/>
              <a:t>23</a:t>
            </a:fld>
            <a:endParaRPr lang="en-US" smtClean="0">
              <a:latin typeface="Tahoma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Linked List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Basic Operations</a:t>
            </a:r>
          </a:p>
          <a:p>
            <a:pPr lvl="1"/>
            <a:r>
              <a:rPr lang="en-US" smtClean="0"/>
              <a:t>Insertion / addition</a:t>
            </a:r>
          </a:p>
          <a:p>
            <a:pPr lvl="1"/>
            <a:r>
              <a:rPr lang="en-US" smtClean="0"/>
              <a:t>Deletion</a:t>
            </a:r>
          </a:p>
          <a:p>
            <a:pPr lvl="1"/>
            <a:r>
              <a:rPr lang="en-US" smtClean="0"/>
              <a:t>Retrieval</a:t>
            </a:r>
          </a:p>
          <a:p>
            <a:pPr lvl="1"/>
            <a:r>
              <a:rPr lang="en-US" smtClean="0"/>
              <a:t>Traversal</a:t>
            </a:r>
          </a:p>
          <a:p>
            <a:pPr lvl="1"/>
            <a:r>
              <a:rPr lang="en-US" smtClean="0"/>
              <a:t>Reverse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0CA1ED-E976-430D-894E-10CB16C1C6A5}" type="slidenum">
              <a:rPr lang="en-US" smtClean="0">
                <a:latin typeface="Tahoma" charset="0"/>
              </a:rPr>
              <a:pPr/>
              <a:t>24</a:t>
            </a:fld>
            <a:endParaRPr lang="en-US" smtClean="0">
              <a:latin typeface="Tahoma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 – Insert List Node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38300"/>
            <a:ext cx="8358188" cy="4965700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solidFill>
                  <a:schemeClr val="folHlink"/>
                </a:solidFill>
              </a:rPr>
              <a:t>Algorithm insertNode (start, pPre, dataIn)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rgbClr val="6F676A"/>
                </a:solidFill>
              </a:rPr>
              <a:t>Insert data into a new node in the list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rgbClr val="6F676A"/>
                </a:solidFill>
              </a:rPr>
              <a:t>	pPre is pointer to data’s logical predecessor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rgbClr val="6F676A"/>
                </a:solidFill>
              </a:rPr>
              <a:t>	dataIn contains data to be inserted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solidFill>
                  <a:srgbClr val="6F676A"/>
                </a:solidFill>
              </a:rPr>
              <a:t>	</a:t>
            </a:r>
            <a:r>
              <a:rPr lang="en-US" sz="1800" smtClean="0"/>
              <a:t>allocate (pNew)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set pNew data to dataIn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if (pPre 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</a:t>
            </a:r>
            <a:r>
              <a:rPr lang="en-US" sz="1400" smtClean="0">
                <a:solidFill>
                  <a:srgbClr val="6F676A"/>
                </a:solidFill>
              </a:rPr>
              <a:t>Adding before first node or to empty list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set pNew link to start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set start to pNew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</a:t>
            </a:r>
            <a:r>
              <a:rPr lang="en-US" sz="1400" smtClean="0">
                <a:solidFill>
                  <a:srgbClr val="6F676A"/>
                </a:solidFill>
              </a:rPr>
              <a:t>Adding in middle or at end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set pNew link to pPre link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set pPre link to pNew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end if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return true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solidFill>
                  <a:schemeClr val="folHlink"/>
                </a:solidFill>
              </a:rPr>
              <a:t>end insertNode</a:t>
            </a:r>
            <a:r>
              <a:rPr lang="en-US" sz="180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EDFBAE-C1BC-4B88-9D0B-69F865359E0D}" type="slidenum">
              <a:rPr lang="en-US" smtClean="0">
                <a:latin typeface="Tahoma" charset="0"/>
              </a:rPr>
              <a:pPr/>
              <a:t>25</a:t>
            </a:fld>
            <a:endParaRPr lang="en-US" smtClean="0">
              <a:latin typeface="Tahoma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 – Delete List Node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38300"/>
            <a:ext cx="8358188" cy="4965700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chemeClr val="folHlink"/>
                </a:solidFill>
              </a:rPr>
              <a:t>Algorithm deleteNode (start, pPre, pLoc, dataOut)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solidFill>
                  <a:srgbClr val="6F676A"/>
                </a:solidFill>
              </a:rPr>
              <a:t>Deletes data from list and returns it to calling module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solidFill>
                  <a:srgbClr val="6F676A"/>
                </a:solidFill>
              </a:rPr>
              <a:t>	pPre is a pointer to predecessor node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solidFill>
                  <a:srgbClr val="6F676A"/>
                </a:solidFill>
              </a:rPr>
              <a:t>	pLoc is a pointer to node to be deleted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solidFill>
                  <a:srgbClr val="6F676A"/>
                </a:solidFill>
              </a:rPr>
              <a:t>	dataOut is variable to receive deleted data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6F676A"/>
                </a:solidFill>
              </a:rPr>
              <a:t>	</a:t>
            </a:r>
            <a:r>
              <a:rPr lang="en-US" sz="2000" smtClean="0"/>
              <a:t>move pLoc data to dataOut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if (pPre 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</a:t>
            </a:r>
            <a:r>
              <a:rPr lang="en-US" sz="1600" smtClean="0">
                <a:solidFill>
                  <a:srgbClr val="6F676A"/>
                </a:solidFill>
              </a:rPr>
              <a:t>Deleting first node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set start to pLoc link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</a:t>
            </a:r>
            <a:r>
              <a:rPr lang="en-US" sz="1600" smtClean="0">
                <a:solidFill>
                  <a:srgbClr val="6F676A"/>
                </a:solidFill>
              </a:rPr>
              <a:t>Deleting other nodes</a:t>
            </a:r>
            <a:endParaRPr lang="en-US" sz="20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set pPre link to pLoc link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end if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recycle (pLoc)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chemeClr val="folHlink"/>
                </a:solidFill>
              </a:rPr>
              <a:t>end deleteNode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3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86F998-26B7-4A66-AA06-47DBF1653C62}" type="slidenum">
              <a:rPr lang="en-US" smtClean="0">
                <a:latin typeface="Tahoma" charset="0"/>
              </a:rPr>
              <a:pPr/>
              <a:t>26</a:t>
            </a:fld>
            <a:endParaRPr lang="en-US" smtClean="0">
              <a:latin typeface="Tahoma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Algorithm – Search Ordered List 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38300"/>
            <a:ext cx="8358188" cy="5006975"/>
          </a:xfrm>
          <a:solidFill>
            <a:srgbClr val="DDDDDD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folHlink"/>
                </a:solidFill>
              </a:rPr>
              <a:t>Algorithm searchList (start, pPre, pLoc, target)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solidFill>
                  <a:srgbClr val="6F676A"/>
                </a:solidFill>
              </a:rPr>
              <a:t>Searches list and passes back address of node containing target and its logical predecessor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solidFill>
                  <a:srgbClr val="6F676A"/>
                </a:solidFill>
              </a:rPr>
              <a:t>	pPre is a pointer to predecessor node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solidFill>
                  <a:srgbClr val="6F676A"/>
                </a:solidFill>
              </a:rPr>
              <a:t>	pLoc is a pointer to current node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 smtClean="0">
                <a:solidFill>
                  <a:srgbClr val="6F676A"/>
                </a:solidFill>
              </a:rPr>
              <a:t>	target is the key being sought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000" smtClean="0">
              <a:solidFill>
                <a:srgbClr val="6F676A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set pPre to null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set pLoc to start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loop (pLoc not null AND target &gt; pLoc key)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	set pPre to pLoc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	set pLoc to pLoc link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end loop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if (pLoc null)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</a:t>
            </a:r>
            <a:r>
              <a:rPr lang="en-US" sz="1000" smtClean="0">
                <a:solidFill>
                  <a:srgbClr val="6F676A"/>
                </a:solidFill>
              </a:rPr>
              <a:t>Set return value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	set found to false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	if (target equal pLoc key)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	        set found to true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	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	        set found to false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	end if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end if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/>
              <a:t>	return found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chemeClr val="folHlink"/>
                </a:solidFill>
              </a:rPr>
              <a:t>end searchList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Linked List ADT Implementation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596900" y="1638300"/>
            <a:ext cx="4111625" cy="4494213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Generic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typedef struct node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  void* dataPtr;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  struct node* link;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} NODE;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1028BF-F261-4257-A458-7A1E1E0A7695}" type="slidenum">
              <a:rPr lang="en-US" smtClean="0">
                <a:latin typeface="Tahoma" charset="0"/>
              </a:rPr>
              <a:pPr/>
              <a:t>27</a:t>
            </a:fld>
            <a:endParaRPr lang="en-US" smtClean="0">
              <a:latin typeface="Tahoma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11700" y="1638300"/>
            <a:ext cx="41116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200" kern="0" dirty="0">
                <a:solidFill>
                  <a:srgbClr val="FF0000"/>
                </a:solidFill>
                <a:latin typeface="+mn-lt"/>
              </a:rPr>
              <a:t>E.g. Integer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200" kern="0" dirty="0" err="1">
                <a:latin typeface="+mn-lt"/>
              </a:rPr>
              <a:t>typedef</a:t>
            </a:r>
            <a:r>
              <a:rPr lang="en-US" sz="2200" kern="0" dirty="0">
                <a:latin typeface="+mn-lt"/>
              </a:rPr>
              <a:t> </a:t>
            </a:r>
            <a:r>
              <a:rPr lang="en-US" sz="2200" kern="0" dirty="0" err="1">
                <a:latin typeface="+mn-lt"/>
              </a:rPr>
              <a:t>struct</a:t>
            </a:r>
            <a:r>
              <a:rPr lang="en-US" sz="2200" kern="0" dirty="0">
                <a:latin typeface="+mn-lt"/>
              </a:rPr>
              <a:t> node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200" kern="0" dirty="0">
                <a:latin typeface="+mn-lt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200" kern="0" dirty="0">
                <a:latin typeface="+mn-lt"/>
              </a:rPr>
              <a:t>	  </a:t>
            </a:r>
            <a:r>
              <a:rPr lang="en-US" sz="2200" kern="0" dirty="0" err="1">
                <a:latin typeface="+mn-lt"/>
              </a:rPr>
              <a:t>int</a:t>
            </a:r>
            <a:r>
              <a:rPr lang="en-US" sz="2200" kern="0" dirty="0">
                <a:latin typeface="+mn-lt"/>
              </a:rPr>
              <a:t> data;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200" kern="0" dirty="0">
                <a:latin typeface="+mn-lt"/>
              </a:rPr>
              <a:t>	  </a:t>
            </a:r>
            <a:r>
              <a:rPr lang="en-US" sz="2200" kern="0" dirty="0" err="1">
                <a:latin typeface="+mn-lt"/>
              </a:rPr>
              <a:t>struct</a:t>
            </a:r>
            <a:r>
              <a:rPr lang="en-US" sz="2200" kern="0" dirty="0">
                <a:latin typeface="+mn-lt"/>
              </a:rPr>
              <a:t> node* link;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200" kern="0" dirty="0">
                <a:latin typeface="+mn-lt"/>
              </a:rPr>
              <a:t>}NODE;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sz="2200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200" u="sng" kern="0" dirty="0">
                <a:latin typeface="+mn-lt"/>
              </a:rPr>
              <a:t>OR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200" kern="0" dirty="0" err="1"/>
              <a:t>struct</a:t>
            </a:r>
            <a:r>
              <a:rPr lang="en-US" sz="2200" kern="0" dirty="0"/>
              <a:t> node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200" kern="0" dirty="0"/>
              <a:t>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200" kern="0" dirty="0"/>
              <a:t>	  </a:t>
            </a:r>
            <a:r>
              <a:rPr lang="en-US" sz="2200" kern="0" dirty="0" err="1"/>
              <a:t>int</a:t>
            </a:r>
            <a:r>
              <a:rPr lang="en-US" sz="2200" kern="0" dirty="0"/>
              <a:t> data;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200" kern="0" dirty="0"/>
              <a:t>	  </a:t>
            </a:r>
            <a:r>
              <a:rPr lang="en-US" sz="2200" kern="0" dirty="0" err="1"/>
              <a:t>struct</a:t>
            </a:r>
            <a:r>
              <a:rPr lang="en-US" sz="2200" kern="0" dirty="0"/>
              <a:t> node* link;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200" kern="0" dirty="0"/>
              <a:t>};</a:t>
            </a:r>
            <a:endParaRPr lang="en-US" sz="22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Doubly Linked List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596900" y="1638300"/>
            <a:ext cx="8358188" cy="4899025"/>
          </a:xfrm>
        </p:spPr>
        <p:txBody>
          <a:bodyPr/>
          <a:lstStyle/>
          <a:p>
            <a:r>
              <a:rPr lang="en-US" smtClean="0"/>
              <a:t>Two-way list : One can move in either directions from L to R or from R to L</a:t>
            </a:r>
          </a:p>
          <a:p>
            <a:endParaRPr lang="en-US" smtClean="0"/>
          </a:p>
          <a:p>
            <a:r>
              <a:rPr lang="en-US" smtClean="0"/>
              <a:t>Each node has three parts:</a:t>
            </a:r>
          </a:p>
          <a:p>
            <a:pPr lvl="1"/>
            <a:r>
              <a:rPr lang="en-US" i="1" smtClean="0">
                <a:solidFill>
                  <a:srgbClr val="0070C0"/>
                </a:solidFill>
              </a:rPr>
              <a:t>info</a:t>
            </a:r>
            <a:r>
              <a:rPr lang="en-US" smtClean="0">
                <a:solidFill>
                  <a:srgbClr val="0070C0"/>
                </a:solidFill>
              </a:rPr>
              <a:t> field </a:t>
            </a:r>
            <a:r>
              <a:rPr lang="en-US" smtClean="0"/>
              <a:t>: contains data</a:t>
            </a:r>
          </a:p>
          <a:p>
            <a:pPr lvl="1"/>
            <a:r>
              <a:rPr lang="en-US" i="1" smtClean="0">
                <a:solidFill>
                  <a:srgbClr val="0070C0"/>
                </a:solidFill>
              </a:rPr>
              <a:t>next</a:t>
            </a:r>
            <a:r>
              <a:rPr lang="en-US" smtClean="0">
                <a:solidFill>
                  <a:srgbClr val="0070C0"/>
                </a:solidFill>
              </a:rPr>
              <a:t> pointer field </a:t>
            </a:r>
            <a:r>
              <a:rPr lang="en-US" smtClean="0"/>
              <a:t>: contains location of the next node (forward pointer)</a:t>
            </a:r>
          </a:p>
          <a:p>
            <a:pPr lvl="1"/>
            <a:r>
              <a:rPr lang="en-US" i="1" smtClean="0">
                <a:solidFill>
                  <a:srgbClr val="0070C0"/>
                </a:solidFill>
              </a:rPr>
              <a:t>prev</a:t>
            </a:r>
            <a:r>
              <a:rPr lang="en-US" smtClean="0">
                <a:solidFill>
                  <a:srgbClr val="0070C0"/>
                </a:solidFill>
              </a:rPr>
              <a:t> pointer field </a:t>
            </a:r>
            <a:r>
              <a:rPr lang="en-US" smtClean="0"/>
              <a:t>: contains location of the preceding node (backward pointer)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244532-D358-4418-B0C7-99C11970AAEB}" type="slidenum">
              <a:rPr lang="en-US" smtClean="0">
                <a:latin typeface="Tahoma" charset="0"/>
              </a:rPr>
              <a:pPr/>
              <a:t>28</a:t>
            </a:fld>
            <a:endParaRPr lang="en-US" smtClean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Doubly Linked List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455758-BAA9-4FCA-B81C-4FF1F4C618F9}" type="slidenum">
              <a:rPr lang="en-US" smtClean="0">
                <a:latin typeface="Tahoma" charset="0"/>
              </a:rPr>
              <a:pPr/>
              <a:t>29</a:t>
            </a:fld>
            <a:endParaRPr lang="en-US" smtClean="0">
              <a:latin typeface="Tahoma" charset="0"/>
            </a:endParaRPr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475" y="2163763"/>
            <a:ext cx="8716963" cy="310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F0B8FA-2D31-4AAA-91B7-5C3B41CAA1E8}" type="slidenum">
              <a:rPr lang="en-US" smtClean="0">
                <a:latin typeface="Tahoma" charset="0"/>
              </a:rPr>
              <a:pPr/>
              <a:t>3</a:t>
            </a:fld>
            <a:endParaRPr lang="en-US" smtClean="0">
              <a:latin typeface="Tahoma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Classification of Data Structure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7653" name="Picture 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525" y="1762125"/>
            <a:ext cx="7964488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150938" y="101600"/>
            <a:ext cx="7793037" cy="858838"/>
          </a:xfrm>
        </p:spPr>
        <p:txBody>
          <a:bodyPr/>
          <a:lstStyle/>
          <a:p>
            <a:r>
              <a:rPr lang="en-US" smtClean="0"/>
              <a:t>Doubly Linked List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043C75-8CB4-49AF-B0E9-03D98C3A03A0}" type="slidenum">
              <a:rPr lang="en-US" smtClean="0">
                <a:latin typeface="Tahoma" charset="0"/>
              </a:rPr>
              <a:pPr/>
              <a:t>30</a:t>
            </a:fld>
            <a:endParaRPr lang="en-US" smtClean="0">
              <a:latin typeface="Tahoma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96900" y="944563"/>
            <a:ext cx="8358188" cy="591343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chemeClr val="folHlink"/>
                </a:solidFill>
                <a:latin typeface="+mn-lt"/>
              </a:rPr>
              <a:t>Algorithm </a:t>
            </a:r>
            <a:r>
              <a:rPr lang="en-US" sz="2000" kern="0" dirty="0" err="1">
                <a:solidFill>
                  <a:schemeClr val="folHlink"/>
                </a:solidFill>
                <a:latin typeface="+mn-lt"/>
              </a:rPr>
              <a:t>insertDbl</a:t>
            </a:r>
            <a:r>
              <a:rPr lang="en-US" sz="2000" kern="0" dirty="0">
                <a:solidFill>
                  <a:schemeClr val="folHlink"/>
                </a:solidFill>
                <a:latin typeface="+mn-lt"/>
              </a:rPr>
              <a:t> (start, </a:t>
            </a:r>
            <a:r>
              <a:rPr lang="en-US" sz="2000" kern="0" dirty="0" err="1">
                <a:solidFill>
                  <a:schemeClr val="folHlink"/>
                </a:solidFill>
                <a:latin typeface="+mn-lt"/>
              </a:rPr>
              <a:t>dataIn</a:t>
            </a:r>
            <a:r>
              <a:rPr lang="en-US" sz="2000" kern="0" dirty="0">
                <a:solidFill>
                  <a:schemeClr val="folHlink"/>
                </a:solidFill>
                <a:latin typeface="+mn-lt"/>
              </a:rPr>
              <a:t>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200" kern="0" dirty="0">
                <a:solidFill>
                  <a:srgbClr val="6F676A"/>
                </a:solidFill>
                <a:latin typeface="+mn-lt"/>
              </a:rPr>
              <a:t>Insert data into a doubly linked list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200" kern="0" dirty="0">
                <a:solidFill>
                  <a:srgbClr val="6F676A"/>
                </a:solidFill>
                <a:latin typeface="+mn-lt"/>
              </a:rPr>
              <a:t>	</a:t>
            </a:r>
            <a:r>
              <a:rPr lang="en-US" sz="1200" kern="0" dirty="0" err="1">
                <a:solidFill>
                  <a:srgbClr val="6F676A"/>
                </a:solidFill>
                <a:latin typeface="+mn-lt"/>
              </a:rPr>
              <a:t>dataIn</a:t>
            </a:r>
            <a:r>
              <a:rPr lang="en-US" sz="1200" kern="0" dirty="0">
                <a:solidFill>
                  <a:srgbClr val="6F676A"/>
                </a:solidFill>
                <a:latin typeface="+mn-lt"/>
              </a:rPr>
              <a:t> contains the data to be inserted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200" kern="0" dirty="0">
                <a:solidFill>
                  <a:srgbClr val="6F676A"/>
                </a:solidFill>
                <a:latin typeface="+mn-lt"/>
              </a:rPr>
              <a:t>	Return true if successful, false otherwise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1200" kern="0" dirty="0">
              <a:solidFill>
                <a:srgbClr val="6F676A"/>
              </a:solidFill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200" kern="0" dirty="0">
                <a:solidFill>
                  <a:srgbClr val="6F676A"/>
                </a:solidFill>
              </a:rPr>
              <a:t>	Locate insertion point in list</a:t>
            </a:r>
            <a:endParaRPr lang="en-US" sz="1200" kern="0" dirty="0">
              <a:solidFill>
                <a:srgbClr val="6F676A"/>
              </a:solidFill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latin typeface="+mn-lt"/>
              </a:rPr>
              <a:t>	allocate new node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latin typeface="+mn-lt"/>
              </a:rPr>
              <a:t>	move </a:t>
            </a:r>
            <a:r>
              <a:rPr lang="en-US" sz="1600" kern="0" dirty="0" err="1">
                <a:latin typeface="+mn-lt"/>
              </a:rPr>
              <a:t>dataIn</a:t>
            </a:r>
            <a:r>
              <a:rPr lang="en-US" sz="1600" kern="0" dirty="0">
                <a:latin typeface="+mn-lt"/>
              </a:rPr>
              <a:t> to new node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latin typeface="+mn-lt"/>
              </a:rPr>
              <a:t>	if (</a:t>
            </a:r>
            <a:r>
              <a:rPr lang="en-US" sz="1600" kern="0" dirty="0" err="1">
                <a:latin typeface="+mn-lt"/>
              </a:rPr>
              <a:t>pPre</a:t>
            </a:r>
            <a:r>
              <a:rPr lang="en-US" sz="1600" kern="0" dirty="0">
                <a:latin typeface="+mn-lt"/>
              </a:rPr>
              <a:t> is null)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200" kern="0" dirty="0">
                <a:latin typeface="+mn-lt"/>
              </a:rPr>
              <a:t>	</a:t>
            </a:r>
            <a:r>
              <a:rPr lang="en-US" sz="1200" kern="0" dirty="0">
                <a:solidFill>
                  <a:srgbClr val="6F676A"/>
                </a:solidFill>
              </a:rPr>
              <a:t>Inserting before first node or into empty list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600" kern="0" dirty="0">
                <a:latin typeface="+mn-lt"/>
              </a:rPr>
              <a:t>		set new node </a:t>
            </a:r>
            <a:r>
              <a:rPr lang="en-US" sz="1600" kern="0" dirty="0" err="1">
                <a:latin typeface="+mn-lt"/>
              </a:rPr>
              <a:t>prev</a:t>
            </a:r>
            <a:r>
              <a:rPr lang="en-US" sz="1600" kern="0" dirty="0">
                <a:latin typeface="+mn-lt"/>
              </a:rPr>
              <a:t> pointer to null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600" kern="0" dirty="0">
                <a:latin typeface="+mn-lt"/>
              </a:rPr>
              <a:t>		set new node next pointer to start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600" kern="0" dirty="0">
                <a:latin typeface="+mn-lt"/>
              </a:rPr>
              <a:t>		set start to new node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600" kern="0" dirty="0">
                <a:latin typeface="+mn-lt"/>
              </a:rPr>
              <a:t>	else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200" kern="0" dirty="0">
                <a:latin typeface="+mn-lt"/>
              </a:rPr>
              <a:t>	</a:t>
            </a:r>
            <a:r>
              <a:rPr lang="en-US" sz="1200" kern="0" dirty="0">
                <a:solidFill>
                  <a:srgbClr val="6F676A"/>
                </a:solidFill>
              </a:rPr>
              <a:t> Inserting into middle or end of the list 	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600" kern="0" dirty="0">
                <a:solidFill>
                  <a:srgbClr val="6F676A"/>
                </a:solidFill>
                <a:latin typeface="+mn-lt"/>
              </a:rPr>
              <a:t>		</a:t>
            </a:r>
            <a:r>
              <a:rPr lang="en-US" sz="1600" kern="0" dirty="0">
                <a:latin typeface="+mn-lt"/>
              </a:rPr>
              <a:t>set new node next pointer to </a:t>
            </a:r>
            <a:r>
              <a:rPr lang="en-US" sz="1600" kern="0" dirty="0" err="1">
                <a:latin typeface="+mn-lt"/>
              </a:rPr>
              <a:t>pPre</a:t>
            </a:r>
            <a:r>
              <a:rPr lang="en-US" sz="1600" kern="0" dirty="0">
                <a:latin typeface="+mn-lt"/>
              </a:rPr>
              <a:t> next pointer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600" kern="0" dirty="0">
                <a:latin typeface="+mn-lt"/>
              </a:rPr>
              <a:t>		set new node </a:t>
            </a:r>
            <a:r>
              <a:rPr lang="en-US" sz="1600" kern="0" dirty="0" err="1">
                <a:latin typeface="+mn-lt"/>
              </a:rPr>
              <a:t>prev</a:t>
            </a:r>
            <a:r>
              <a:rPr lang="en-US" sz="1600" kern="0" dirty="0">
                <a:latin typeface="+mn-lt"/>
              </a:rPr>
              <a:t> pointer to </a:t>
            </a:r>
            <a:r>
              <a:rPr lang="en-US" sz="1600" kern="0" dirty="0" err="1">
                <a:latin typeface="+mn-lt"/>
              </a:rPr>
              <a:t>pPre</a:t>
            </a:r>
            <a:endParaRPr lang="en-US" sz="1600" kern="0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600" kern="0" dirty="0">
                <a:latin typeface="+mn-lt"/>
              </a:rPr>
              <a:t>	end if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600" kern="0" dirty="0">
                <a:latin typeface="+mn-lt"/>
              </a:rPr>
              <a:t>	if (</a:t>
            </a:r>
            <a:r>
              <a:rPr lang="en-US" sz="1600" kern="0" dirty="0" err="1">
                <a:latin typeface="+mn-lt"/>
              </a:rPr>
              <a:t>pPre</a:t>
            </a:r>
            <a:r>
              <a:rPr lang="en-US" sz="1600" kern="0" dirty="0">
                <a:latin typeface="+mn-lt"/>
              </a:rPr>
              <a:t> next not null or new node next not null)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800" kern="0" dirty="0"/>
              <a:t>	</a:t>
            </a:r>
            <a:r>
              <a:rPr lang="en-US" sz="1200" kern="0" dirty="0">
                <a:solidFill>
                  <a:srgbClr val="6F676A"/>
                </a:solidFill>
              </a:rPr>
              <a:t>Inserting in middle of list – point successor to new </a:t>
            </a:r>
            <a:r>
              <a:rPr lang="en-US" sz="1800" kern="0" dirty="0">
                <a:solidFill>
                  <a:srgbClr val="6F676A"/>
                </a:solidFill>
              </a:rPr>
              <a:t>	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600" kern="0" dirty="0">
                <a:latin typeface="+mn-lt"/>
              </a:rPr>
              <a:t>		set successor </a:t>
            </a:r>
            <a:r>
              <a:rPr lang="en-US" sz="1600" kern="0" dirty="0" err="1">
                <a:latin typeface="+mn-lt"/>
              </a:rPr>
              <a:t>prev</a:t>
            </a:r>
            <a:r>
              <a:rPr lang="en-US" sz="1600" kern="0" dirty="0">
                <a:latin typeface="+mn-lt"/>
              </a:rPr>
              <a:t> to new node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600" kern="0" dirty="0">
                <a:latin typeface="+mn-lt"/>
              </a:rPr>
              <a:t>	end if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600" kern="0" dirty="0">
                <a:latin typeface="+mn-lt"/>
              </a:rPr>
              <a:t>	set </a:t>
            </a:r>
            <a:r>
              <a:rPr lang="en-US" sz="1600" kern="0" dirty="0" err="1">
                <a:latin typeface="+mn-lt"/>
              </a:rPr>
              <a:t>pPre</a:t>
            </a:r>
            <a:r>
              <a:rPr lang="en-US" sz="1600" kern="0" dirty="0">
                <a:latin typeface="+mn-lt"/>
              </a:rPr>
              <a:t> next to new node	</a:t>
            </a:r>
            <a:r>
              <a:rPr lang="en-US" sz="1600" kern="0" dirty="0">
                <a:solidFill>
                  <a:srgbClr val="6F676A"/>
                </a:solidFill>
              </a:rPr>
              <a:t>	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1600" kern="0" dirty="0">
                <a:latin typeface="+mn-lt"/>
              </a:rPr>
              <a:t>	return true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chemeClr val="folHlink"/>
                </a:solidFill>
                <a:latin typeface="+mn-lt"/>
              </a:rPr>
              <a:t>end </a:t>
            </a:r>
            <a:r>
              <a:rPr lang="en-US" sz="2000" kern="0" dirty="0" err="1">
                <a:solidFill>
                  <a:schemeClr val="folHlink"/>
                </a:solidFill>
                <a:latin typeface="+mn-lt"/>
              </a:rPr>
              <a:t>insertDbl</a:t>
            </a:r>
            <a:r>
              <a:rPr lang="en-US" sz="2000" kern="0" dirty="0">
                <a:solidFill>
                  <a:schemeClr val="folHlink"/>
                </a:solidFill>
                <a:latin typeface="+mn-lt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Doubly Linked List - ADT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	Struct dblNode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{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int data;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struct dblNode *prev;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	struct dblNode *next;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	}; 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D40F98-FB8D-432D-AB3E-899B95AA557D}" type="slidenum">
              <a:rPr lang="en-US" smtClean="0">
                <a:latin typeface="Tahoma" charset="0"/>
              </a:rPr>
              <a:pPr/>
              <a:t>31</a:t>
            </a:fld>
            <a:endParaRPr lang="en-US" smtClean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Circular Linked Lists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</a:t>
            </a:r>
            <a:r>
              <a:rPr lang="en-US" smtClean="0">
                <a:solidFill>
                  <a:srgbClr val="0070C0"/>
                </a:solidFill>
              </a:rPr>
              <a:t>Circular linked list</a:t>
            </a:r>
            <a:r>
              <a:rPr lang="en-US" smtClean="0"/>
              <a:t>, the last node’s link points to the first node of the list</a:t>
            </a:r>
          </a:p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521E7D-A114-49C4-AD90-F69DAAB3DD9B}" type="slidenum">
              <a:rPr lang="en-US" smtClean="0">
                <a:latin typeface="Tahoma" charset="0"/>
              </a:rPr>
              <a:pPr/>
              <a:t>32</a:t>
            </a:fld>
            <a:endParaRPr lang="en-US" smtClean="0">
              <a:latin typeface="Tahoma" charset="0"/>
            </a:endParaRPr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638" y="2922588"/>
            <a:ext cx="7756525" cy="361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From any point in the list, it is possible to reach any other point in the list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</a:t>
            </a:r>
          </a:p>
          <a:p>
            <a:r>
              <a:rPr lang="en-US" smtClean="0"/>
              <a:t>Circular linked list does not have a first and last node (Establish first and last node by convention)</a:t>
            </a:r>
          </a:p>
          <a:p>
            <a:endParaRPr lang="en-US" smtClean="0"/>
          </a:p>
          <a:p>
            <a:r>
              <a:rPr lang="en-US" smtClean="0"/>
              <a:t>Circular linked list can be used to represent a stack or a queue</a:t>
            </a:r>
          </a:p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557BFB-3124-4569-8462-54D19706C428}" type="slidenum">
              <a:rPr lang="en-US" smtClean="0">
                <a:latin typeface="Tahoma" charset="0"/>
              </a:rPr>
              <a:pPr/>
              <a:t>33</a:t>
            </a:fld>
            <a:endParaRPr lang="en-US" smtClean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E26AB6-4CA0-4244-B1A2-DBA28F02DB6D}" type="slidenum">
              <a:rPr lang="en-US" smtClean="0">
                <a:latin typeface="Tahoma" charset="0"/>
              </a:rPr>
              <a:pPr/>
              <a:t>4</a:t>
            </a:fld>
            <a:endParaRPr lang="en-US" smtClean="0">
              <a:latin typeface="Tahoma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Programmer’s considerations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to store data in computer’s memory?</a:t>
            </a:r>
          </a:p>
          <a:p>
            <a:pPr eaLnBrk="1" hangingPunct="1"/>
            <a:r>
              <a:rPr lang="en-US" dirty="0" smtClean="0"/>
              <a:t>Whether the method works for a hundred file cards? A thousand ? A million?</a:t>
            </a:r>
          </a:p>
          <a:p>
            <a:pPr eaLnBrk="1" hangingPunct="1"/>
            <a:r>
              <a:rPr lang="en-US" dirty="0" smtClean="0"/>
              <a:t>Whether the method permits quick insertion or deletion?</a:t>
            </a:r>
          </a:p>
          <a:p>
            <a:pPr eaLnBrk="1" hangingPunct="1"/>
            <a:r>
              <a:rPr lang="en-US" dirty="0" smtClean="0"/>
              <a:t>Whether it allows for fast searching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5E312E-B1A5-4FA4-BDBD-6964EC446C3F}" type="slidenum">
              <a:rPr lang="en-US" smtClean="0">
                <a:latin typeface="Tahoma" charset="0"/>
              </a:rPr>
              <a:pPr/>
              <a:t>5</a:t>
            </a:fld>
            <a:endParaRPr lang="en-US" smtClean="0">
              <a:latin typeface="Tahoma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Pointers</a:t>
            </a:r>
            <a:endParaRPr lang="en-US" dirty="0" smtClean="0"/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665163" y="1878013"/>
            <a:ext cx="4787900" cy="435133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/>
              <a:t>main( )</a:t>
            </a:r>
          </a:p>
          <a:p>
            <a:r>
              <a:rPr lang="en-US" sz="2000"/>
              <a:t>{</a:t>
            </a:r>
          </a:p>
          <a:p>
            <a:r>
              <a:rPr lang="en-US" sz="2000"/>
              <a:t>   int i = 3;</a:t>
            </a:r>
          </a:p>
          <a:p>
            <a:r>
              <a:rPr lang="en-US" sz="2000"/>
              <a:t>   int *j;</a:t>
            </a:r>
          </a:p>
          <a:p>
            <a:endParaRPr lang="en-US" sz="2000"/>
          </a:p>
          <a:p>
            <a:r>
              <a:rPr lang="en-US" sz="2000"/>
              <a:t>   j=&amp;i;</a:t>
            </a:r>
          </a:p>
          <a:p>
            <a:r>
              <a:rPr lang="en-US" sz="2000"/>
              <a:t>   printf(“\nAddress of i = %u”, &amp;i);</a:t>
            </a:r>
          </a:p>
          <a:p>
            <a:r>
              <a:rPr lang="en-US" sz="2000"/>
              <a:t>   printf(“\nAddress of i = %u”, j);</a:t>
            </a:r>
          </a:p>
          <a:p>
            <a:r>
              <a:rPr lang="en-US"/>
              <a:t>    </a:t>
            </a:r>
            <a:r>
              <a:rPr lang="en-US" sz="2000"/>
              <a:t>printf(“\nAddress of j = %u”, &amp;j);</a:t>
            </a:r>
          </a:p>
          <a:p>
            <a:r>
              <a:rPr lang="en-US"/>
              <a:t>    </a:t>
            </a:r>
            <a:r>
              <a:rPr lang="en-US" sz="2000"/>
              <a:t>printf(“\nValue of j = %d”, j);</a:t>
            </a:r>
          </a:p>
          <a:p>
            <a:r>
              <a:rPr lang="en-US" sz="2000"/>
              <a:t>   printf(“\nValue of i = %d”, i);</a:t>
            </a:r>
          </a:p>
          <a:p>
            <a:r>
              <a:rPr lang="en-US" sz="2000"/>
              <a:t>   printf(“\nValue of i = %d”, *(&amp;i));</a:t>
            </a:r>
          </a:p>
          <a:p>
            <a:r>
              <a:rPr lang="en-US" sz="2000"/>
              <a:t>   printf(“\nValue of i = %d”, *j);</a:t>
            </a:r>
          </a:p>
          <a:p>
            <a:r>
              <a:rPr lang="en-US" sz="2000"/>
              <a:t>}</a:t>
            </a:r>
          </a:p>
          <a:p>
            <a:endParaRPr lang="en-US" sz="2000"/>
          </a:p>
        </p:txBody>
      </p:sp>
      <p:sp>
        <p:nvSpPr>
          <p:cNvPr id="761861" name="Text Box 5"/>
          <p:cNvSpPr txBox="1">
            <a:spLocks noChangeArrowheads="1"/>
          </p:cNvSpPr>
          <p:nvPr/>
        </p:nvSpPr>
        <p:spPr bwMode="auto">
          <a:xfrm>
            <a:off x="5753100" y="1968500"/>
            <a:ext cx="2790825" cy="356711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>
              <a:solidFill>
                <a:srgbClr val="800000"/>
              </a:solidFill>
              <a:cs typeface="Tahoma" charset="0"/>
            </a:endParaRPr>
          </a:p>
          <a:p>
            <a:r>
              <a:rPr lang="en-US" sz="2000">
                <a:solidFill>
                  <a:srgbClr val="800000"/>
                </a:solidFill>
                <a:cs typeface="Tahoma" charset="0"/>
              </a:rPr>
              <a:t>Output:</a:t>
            </a:r>
          </a:p>
          <a:p>
            <a:endParaRPr lang="en-US" sz="2000">
              <a:solidFill>
                <a:srgbClr val="800000"/>
              </a:solidFill>
              <a:cs typeface="Tahoma" charset="0"/>
            </a:endParaRPr>
          </a:p>
          <a:p>
            <a:r>
              <a:rPr lang="en-US" sz="2000">
                <a:solidFill>
                  <a:srgbClr val="800000"/>
                </a:solidFill>
                <a:cs typeface="Tahoma" charset="0"/>
              </a:rPr>
              <a:t>Address of i = 6485</a:t>
            </a:r>
          </a:p>
          <a:p>
            <a:r>
              <a:rPr lang="en-US" sz="2000">
                <a:solidFill>
                  <a:srgbClr val="800000"/>
                </a:solidFill>
                <a:cs typeface="Tahoma" charset="0"/>
              </a:rPr>
              <a:t>Address of i = 6485</a:t>
            </a:r>
          </a:p>
          <a:p>
            <a:r>
              <a:rPr lang="en-US" sz="2000">
                <a:solidFill>
                  <a:srgbClr val="800000"/>
                </a:solidFill>
                <a:cs typeface="Tahoma" charset="0"/>
              </a:rPr>
              <a:t>Address of j = 3276</a:t>
            </a:r>
          </a:p>
          <a:p>
            <a:r>
              <a:rPr lang="en-US" sz="2000">
                <a:solidFill>
                  <a:srgbClr val="800000"/>
                </a:solidFill>
                <a:cs typeface="Tahoma" charset="0"/>
              </a:rPr>
              <a:t>Value of j = 6485</a:t>
            </a:r>
          </a:p>
          <a:p>
            <a:r>
              <a:rPr lang="en-US" sz="2000">
                <a:solidFill>
                  <a:srgbClr val="800000"/>
                </a:solidFill>
                <a:cs typeface="Tahoma" charset="0"/>
              </a:rPr>
              <a:t>Value of i = 3</a:t>
            </a:r>
          </a:p>
          <a:p>
            <a:r>
              <a:rPr lang="en-US" sz="2000">
                <a:solidFill>
                  <a:srgbClr val="800000"/>
                </a:solidFill>
                <a:cs typeface="Tahoma" charset="0"/>
              </a:rPr>
              <a:t>Value of i = 3</a:t>
            </a:r>
          </a:p>
          <a:p>
            <a:r>
              <a:rPr lang="en-US" sz="2000">
                <a:solidFill>
                  <a:srgbClr val="800000"/>
                </a:solidFill>
                <a:cs typeface="Tahoma" charset="0"/>
              </a:rPr>
              <a:t>Value of i = 3</a:t>
            </a:r>
          </a:p>
          <a:p>
            <a:endParaRPr lang="en-US" sz="2000">
              <a:solidFill>
                <a:srgbClr val="800000"/>
              </a:solidFill>
              <a:cs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1FF8BA-0F6C-47D5-A455-CEE1FF28CD71}" type="slidenum">
              <a:rPr lang="en-US" smtClean="0">
                <a:latin typeface="Tahoma" charset="0"/>
              </a:rPr>
              <a:pPr/>
              <a:t>6</a:t>
            </a:fld>
            <a:endParaRPr lang="en-US" smtClean="0">
              <a:latin typeface="Tahoma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Structures in C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A structure gathers together different atoms of information that form a given entity </a:t>
            </a:r>
            <a:r>
              <a:rPr lang="en-US" smtClean="0">
                <a:sym typeface="Wingdings" pitchFamily="2" charset="2"/>
              </a:rPr>
              <a:t> structure combines dissimilar data types into a single entity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E.g. Book is described as title, author, call number, publisher, number of pages, date of publication, price etc.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D952A5-B954-450A-B78C-2B56FE4E48AB}" type="slidenum">
              <a:rPr lang="en-US" smtClean="0">
                <a:latin typeface="Tahoma" charset="0"/>
              </a:rPr>
              <a:pPr/>
              <a:t>7</a:t>
            </a:fld>
            <a:endParaRPr lang="en-US" smtClean="0">
              <a:latin typeface="Tahoma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38300"/>
            <a:ext cx="8358188" cy="4676775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47688" y="1441450"/>
            <a:ext cx="7099300" cy="54165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800" b="1"/>
              <a:t>main()</a:t>
            </a:r>
          </a:p>
          <a:p>
            <a:r>
              <a:rPr lang="en-US" sz="1800" b="1"/>
              <a:t>{   </a:t>
            </a:r>
          </a:p>
          <a:p>
            <a:r>
              <a:rPr lang="en-US" sz="1800" b="1"/>
              <a:t>    struct  account </a:t>
            </a:r>
          </a:p>
          <a:p>
            <a:r>
              <a:rPr lang="en-US" sz="1800" b="1"/>
              <a:t>    {</a:t>
            </a:r>
          </a:p>
          <a:p>
            <a:r>
              <a:rPr lang="en-US" sz="1800" b="1"/>
              <a:t>        int no;</a:t>
            </a:r>
          </a:p>
          <a:p>
            <a:r>
              <a:rPr lang="en-US" sz="1800" b="1"/>
              <a:t>        char name[15];</a:t>
            </a:r>
          </a:p>
          <a:p>
            <a:r>
              <a:rPr lang="en-US" sz="1800" b="1"/>
              <a:t>        float balance;</a:t>
            </a:r>
          </a:p>
          <a:p>
            <a:r>
              <a:rPr lang="en-US" sz="1800" b="1"/>
              <a:t>    };</a:t>
            </a:r>
          </a:p>
          <a:p>
            <a:r>
              <a:rPr lang="en-US" sz="1800" b="1"/>
              <a:t>    struct account a1, a2, a3;</a:t>
            </a:r>
          </a:p>
          <a:p>
            <a:r>
              <a:rPr lang="en-US" sz="1800" b="1"/>
              <a:t>    </a:t>
            </a:r>
          </a:p>
          <a:p>
            <a:r>
              <a:rPr lang="en-US" sz="1800" b="1"/>
              <a:t>    printf(“\nEnter account nos., names and balances\n”);</a:t>
            </a:r>
          </a:p>
          <a:p>
            <a:r>
              <a:rPr lang="en-US" sz="1800" b="1"/>
              <a:t>    scanf(“%d %s %f”, &amp;a1.no, a1.name, &amp;a1.balance);</a:t>
            </a:r>
          </a:p>
          <a:p>
            <a:r>
              <a:rPr lang="en-US" sz="1800" b="1"/>
              <a:t>    scanf(“%d %s %f”, &amp;a2.no, a2.name, &amp;a2.balance);</a:t>
            </a:r>
          </a:p>
          <a:p>
            <a:r>
              <a:rPr lang="en-US" sz="1800" b="1"/>
              <a:t>    scanf(“%d %s %f”, &amp;a3.no, a3.name, &amp;a3.balance);</a:t>
            </a:r>
          </a:p>
          <a:p>
            <a:endParaRPr lang="en-US" sz="1800" b="1"/>
          </a:p>
          <a:p>
            <a:r>
              <a:rPr lang="en-US" sz="1800" b="1"/>
              <a:t>    printf(“\n%d %s %f”, a1.no, a1.name, a1.balance);</a:t>
            </a:r>
          </a:p>
          <a:p>
            <a:r>
              <a:rPr lang="en-US" sz="1800" b="1"/>
              <a:t>    printf(“\n%d %s %f”, a2.no, a2.name, a2.balance);</a:t>
            </a:r>
          </a:p>
          <a:p>
            <a:r>
              <a:rPr lang="en-US" sz="1800" b="1"/>
              <a:t>    printf(“\n%d %s %f”, a3.no, a3.name, a3.balance);</a:t>
            </a:r>
          </a:p>
          <a:p>
            <a:r>
              <a:rPr lang="en-US" sz="1800" b="1"/>
              <a:t> }</a:t>
            </a:r>
          </a:p>
          <a:p>
            <a:endParaRPr lang="en-US" sz="1800" b="1"/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rot="10800000" flipV="1">
            <a:off x="2784475" y="2016125"/>
            <a:ext cx="1870075" cy="166688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miter lim="800000"/>
            <a:headEnd/>
            <a:tailEnd type="arrow" w="med" len="med"/>
          </a:ln>
        </p:spPr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75188" y="1828800"/>
            <a:ext cx="16160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Structure Name</a:t>
            </a:r>
          </a:p>
        </p:txBody>
      </p:sp>
      <p:sp>
        <p:nvSpPr>
          <p:cNvPr id="9" name="Right Brace 8"/>
          <p:cNvSpPr>
            <a:spLocks/>
          </p:cNvSpPr>
          <p:nvPr/>
        </p:nvSpPr>
        <p:spPr bwMode="auto">
          <a:xfrm>
            <a:off x="3159125" y="2473325"/>
            <a:ext cx="290513" cy="1101725"/>
          </a:xfrm>
          <a:prstGeom prst="rightBrace">
            <a:avLst>
              <a:gd name="adj1" fmla="val 8340"/>
              <a:gd name="adj2" fmla="val 50000"/>
            </a:avLst>
          </a:prstGeom>
          <a:noFill/>
          <a:ln w="952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786313" y="2916238"/>
            <a:ext cx="19272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Structure Elements</a:t>
            </a:r>
          </a:p>
        </p:txBody>
      </p:sp>
      <p:cxnSp>
        <p:nvCxnSpPr>
          <p:cNvPr id="11" name="Straight Arrow Connector 10"/>
          <p:cNvCxnSpPr>
            <a:cxnSpLocks noChangeShapeType="1"/>
            <a:stCxn id="10" idx="1"/>
            <a:endCxn id="9" idx="1"/>
          </p:cNvCxnSpPr>
          <p:nvPr/>
        </p:nvCxnSpPr>
        <p:spPr bwMode="auto">
          <a:xfrm rot="10800000">
            <a:off x="3449638" y="3024188"/>
            <a:ext cx="1336675" cy="46037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miter lim="800000"/>
            <a:headEnd/>
            <a:tailEnd type="arrow" w="med" len="med"/>
          </a:ln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V="1">
            <a:off x="2640013" y="4011613"/>
            <a:ext cx="1454150" cy="41275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miter lim="800000"/>
            <a:headEnd/>
            <a:tailEnd type="arrow" w="med" len="med"/>
          </a:ln>
        </p:spPr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294188" y="3775075"/>
            <a:ext cx="1930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Structure Variables</a:t>
            </a:r>
          </a:p>
        </p:txBody>
      </p:sp>
      <p:sp>
        <p:nvSpPr>
          <p:cNvPr id="72717" name="Title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Structures - Example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953193" y="1489075"/>
            <a:ext cx="4933950" cy="1381125"/>
            <a:chOff x="1410" y="2116"/>
            <a:chExt cx="7770" cy="2174"/>
          </a:xfrm>
        </p:grpSpPr>
        <p:sp>
          <p:nvSpPr>
            <p:cNvPr id="72718" name="Text Box 27"/>
            <p:cNvSpPr txBox="1">
              <a:spLocks noChangeArrowheads="1"/>
            </p:cNvSpPr>
            <p:nvPr/>
          </p:nvSpPr>
          <p:spPr bwMode="auto">
            <a:xfrm>
              <a:off x="1410" y="2116"/>
              <a:ext cx="7770" cy="2174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endParaRPr lang="en-GB" sz="1100" noProof="1">
                <a:solidFill>
                  <a:srgbClr val="FF5050"/>
                </a:solidFill>
                <a:latin typeface="Times New Roman" pitchFamily="18" charset="0"/>
              </a:endParaRPr>
            </a:p>
            <a:p>
              <a:pPr>
                <a:spcAft>
                  <a:spcPts val="1000"/>
                </a:spcAft>
              </a:pPr>
              <a:r>
                <a:rPr lang="en-GB" sz="1100" noProof="1">
                  <a:latin typeface="Calibri" pitchFamily="34" charset="0"/>
                </a:rPr>
                <a:t>          </a:t>
              </a:r>
              <a:r>
                <a:rPr lang="en-GB" sz="1100" b="1" noProof="1">
                  <a:latin typeface="Calibri" pitchFamily="34" charset="0"/>
                </a:rPr>
                <a:t>    a1.no         a1.name                                                                    a1.balance</a:t>
              </a:r>
            </a:p>
            <a:p>
              <a:pPr>
                <a:spcAft>
                  <a:spcPts val="1000"/>
                </a:spcAft>
              </a:pPr>
              <a:endParaRPr lang="en-US" sz="1100">
                <a:latin typeface="Times New Roman" pitchFamily="18" charset="0"/>
              </a:endParaRPr>
            </a:p>
            <a:p>
              <a:pPr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             </a:t>
              </a:r>
              <a:r>
                <a:rPr lang="en-US" sz="1100" b="1">
                  <a:latin typeface="Calibri" pitchFamily="34" charset="0"/>
                </a:rPr>
                <a:t>4001           4003                                                                           4018</a:t>
              </a:r>
              <a:endParaRPr lang="en-US"/>
            </a:p>
          </p:txBody>
        </p:sp>
        <p:sp>
          <p:nvSpPr>
            <p:cNvPr id="61468" name="Text Box 28"/>
            <p:cNvSpPr txBox="1">
              <a:spLocks noChangeArrowheads="1"/>
            </p:cNvSpPr>
            <p:nvPr/>
          </p:nvSpPr>
          <p:spPr bwMode="auto">
            <a:xfrm>
              <a:off x="2070" y="2896"/>
              <a:ext cx="6405" cy="5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spcAft>
                  <a:spcPts val="1000"/>
                </a:spcAft>
                <a:defRPr/>
              </a:pPr>
              <a:r>
                <a:rPr lang="en-US" b="1">
                  <a:latin typeface="Calibri" pitchFamily="34" charset="0"/>
                </a:rPr>
                <a:t>375        Sameer\0                                               1234.55</a:t>
              </a:r>
              <a:endParaRPr lang="en-US">
                <a:latin typeface="Tahoma" pitchFamily="34" charset="0"/>
              </a:endParaRPr>
            </a:p>
          </p:txBody>
        </p:sp>
        <p:cxnSp>
          <p:nvCxnSpPr>
            <p:cNvPr id="72720" name="AutoShape 29"/>
            <p:cNvCxnSpPr>
              <a:cxnSpLocks noChangeShapeType="1"/>
            </p:cNvCxnSpPr>
            <p:nvPr/>
          </p:nvCxnSpPr>
          <p:spPr bwMode="auto">
            <a:xfrm>
              <a:off x="2955" y="2895"/>
              <a:ext cx="0" cy="5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2721" name="AutoShape 30"/>
            <p:cNvCxnSpPr>
              <a:cxnSpLocks noChangeShapeType="1"/>
            </p:cNvCxnSpPr>
            <p:nvPr/>
          </p:nvCxnSpPr>
          <p:spPr bwMode="auto">
            <a:xfrm>
              <a:off x="7020" y="2895"/>
              <a:ext cx="0" cy="5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10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3EBF07-A7A9-4124-B90C-06967679DA5A}" type="slidenum">
              <a:rPr lang="en-US" smtClean="0">
                <a:latin typeface="Tahoma" charset="0"/>
              </a:rPr>
              <a:pPr/>
              <a:t>8</a:t>
            </a:fld>
            <a:endParaRPr lang="en-US" smtClean="0">
              <a:latin typeface="Tahoma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47688" y="1441450"/>
            <a:ext cx="7099300" cy="54165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800" b="1"/>
              <a:t>main()</a:t>
            </a:r>
          </a:p>
          <a:p>
            <a:r>
              <a:rPr lang="en-US" sz="1800" b="1"/>
              <a:t>{   </a:t>
            </a:r>
          </a:p>
          <a:p>
            <a:r>
              <a:rPr lang="en-US" sz="1800" b="1"/>
              <a:t>    struct  account </a:t>
            </a:r>
          </a:p>
          <a:p>
            <a:r>
              <a:rPr lang="en-US" sz="1800" b="1"/>
              <a:t>    {</a:t>
            </a:r>
          </a:p>
          <a:p>
            <a:r>
              <a:rPr lang="en-US" sz="1800" b="1"/>
              <a:t>        int no;</a:t>
            </a:r>
          </a:p>
          <a:p>
            <a:r>
              <a:rPr lang="en-US" sz="1800" b="1"/>
              <a:t>        float balance;</a:t>
            </a:r>
          </a:p>
          <a:p>
            <a:r>
              <a:rPr lang="en-US" sz="1800" b="1"/>
              <a:t>    };</a:t>
            </a:r>
          </a:p>
          <a:p>
            <a:r>
              <a:rPr lang="en-US" sz="1800" b="1"/>
              <a:t>    struct account a[10];</a:t>
            </a:r>
          </a:p>
          <a:p>
            <a:r>
              <a:rPr lang="en-US" sz="1800" b="1"/>
              <a:t>    int i, acn;</a:t>
            </a:r>
          </a:p>
          <a:p>
            <a:r>
              <a:rPr lang="en-US" sz="1800" b="1"/>
              <a:t>    float bal;</a:t>
            </a:r>
          </a:p>
          <a:p>
            <a:r>
              <a:rPr lang="en-US" sz="1800" b="1"/>
              <a:t>    for (i=0; i&lt;=9; i++)</a:t>
            </a:r>
          </a:p>
          <a:p>
            <a:r>
              <a:rPr lang="en-US" sz="1800" b="1"/>
              <a:t>    { </a:t>
            </a:r>
          </a:p>
          <a:p>
            <a:r>
              <a:rPr lang="en-US" sz="1800" b="1"/>
              <a:t>       printf(“\nEnter account no. and balance: ”);</a:t>
            </a:r>
          </a:p>
          <a:p>
            <a:r>
              <a:rPr lang="en-US" sz="1800" b="1"/>
              <a:t>       scanf(“%d %f”, &amp;acn, &amp;bal);</a:t>
            </a:r>
          </a:p>
          <a:p>
            <a:r>
              <a:rPr lang="en-US" sz="1800" b="1"/>
              <a:t>       a[i].no = acn;</a:t>
            </a:r>
          </a:p>
          <a:p>
            <a:r>
              <a:rPr lang="en-US" sz="1800" b="1"/>
              <a:t>       a[i].balance = bal;</a:t>
            </a:r>
          </a:p>
          <a:p>
            <a:r>
              <a:rPr lang="en-US" sz="1800" b="1"/>
              <a:t>       printf(“\n%d %f”, a[i].no, a[i].balance);</a:t>
            </a:r>
          </a:p>
          <a:p>
            <a:r>
              <a:rPr lang="en-US" sz="1800" b="1"/>
              <a:t>    }</a:t>
            </a:r>
          </a:p>
          <a:p>
            <a:r>
              <a:rPr lang="en-US" sz="1800" b="1"/>
              <a:t>}</a:t>
            </a:r>
          </a:p>
          <a:p>
            <a:endParaRPr lang="en-US" sz="1800" b="1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09900" y="1828800"/>
            <a:ext cx="6134100" cy="1381125"/>
            <a:chOff x="1410" y="2116"/>
            <a:chExt cx="9660" cy="2174"/>
          </a:xfrm>
        </p:grpSpPr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10" y="2116"/>
              <a:ext cx="9660" cy="2174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Aft>
                  <a:spcPts val="1000"/>
                </a:spcAft>
              </a:pPr>
              <a:endParaRPr lang="en-GB" sz="1100" noProof="1">
                <a:solidFill>
                  <a:srgbClr val="FF5050"/>
                </a:solidFill>
                <a:latin typeface="Times New Roman" pitchFamily="18" charset="0"/>
              </a:endParaRPr>
            </a:p>
            <a:p>
              <a:pPr>
                <a:spcAft>
                  <a:spcPts val="1000"/>
                </a:spcAft>
              </a:pPr>
              <a:r>
                <a:rPr lang="en-GB" sz="1100" noProof="1">
                  <a:latin typeface="Calibri" pitchFamily="34" charset="0"/>
                </a:rPr>
                <a:t>          </a:t>
              </a:r>
              <a:r>
                <a:rPr lang="en-GB" sz="1100" b="1" noProof="1">
                  <a:latin typeface="Calibri" pitchFamily="34" charset="0"/>
                </a:rPr>
                <a:t>    a[0].no   a[0]</a:t>
              </a:r>
              <a:r>
                <a:rPr lang="en-GB" sz="1100" b="1" noProof="1">
                  <a:latin typeface="Times New Roman" pitchFamily="18" charset="0"/>
                </a:rPr>
                <a:t>.</a:t>
              </a:r>
              <a:r>
                <a:rPr lang="en-GB" sz="1100" b="1" noProof="1">
                  <a:latin typeface="Calibri" pitchFamily="34" charset="0"/>
                </a:rPr>
                <a:t>balance   a[1].no  a[1]</a:t>
              </a:r>
              <a:r>
                <a:rPr lang="en-GB" sz="1100" b="1" noProof="1">
                  <a:latin typeface="Times New Roman" pitchFamily="18" charset="0"/>
                </a:rPr>
                <a:t>.</a:t>
              </a:r>
              <a:r>
                <a:rPr lang="en-GB" sz="1100" b="1" noProof="1">
                  <a:latin typeface="Calibri" pitchFamily="34" charset="0"/>
                </a:rPr>
                <a:t>balance                                               a[9].no     a[9].balance</a:t>
              </a:r>
            </a:p>
            <a:p>
              <a:pPr>
                <a:spcAft>
                  <a:spcPts val="1000"/>
                </a:spcAft>
              </a:pPr>
              <a:endParaRPr lang="en-US" sz="1100">
                <a:latin typeface="Times New Roman" pitchFamily="18" charset="0"/>
              </a:endParaRPr>
            </a:p>
            <a:p>
              <a:pPr>
                <a:spcAft>
                  <a:spcPts val="1000"/>
                </a:spcAft>
              </a:pPr>
              <a:r>
                <a:rPr lang="en-US" sz="1100">
                  <a:latin typeface="Calibri" pitchFamily="34" charset="0"/>
                </a:rPr>
                <a:t>             </a:t>
              </a:r>
              <a:r>
                <a:rPr lang="en-US" sz="1100" b="1">
                  <a:latin typeface="Calibri" pitchFamily="34" charset="0"/>
                </a:rPr>
                <a:t>4001        4003                4007      4009                                                              4055          4057</a:t>
              </a:r>
              <a:endParaRPr lang="en-US"/>
            </a:p>
          </p:txBody>
        </p:sp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2070" y="2896"/>
              <a:ext cx="8535" cy="5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spcAft>
                  <a:spcPts val="1000"/>
                </a:spcAft>
                <a:defRPr/>
              </a:pPr>
              <a:r>
                <a:rPr lang="en-US" b="1" dirty="0">
                  <a:latin typeface="Calibri" pitchFamily="34" charset="0"/>
                </a:rPr>
                <a:t>375      1234.55     405     2446</a:t>
              </a:r>
              <a:r>
                <a:rPr lang="en-US" b="1" dirty="0">
                  <a:latin typeface="Times New Roman" pitchFamily="18" charset="0"/>
                </a:rPr>
                <a:t>.</a:t>
              </a:r>
              <a:r>
                <a:rPr lang="en-US" b="1" dirty="0">
                  <a:latin typeface="Calibri" pitchFamily="34" charset="0"/>
                </a:rPr>
                <a:t>60      ----                               209       6489.75</a:t>
              </a:r>
              <a:endParaRPr lang="en-US" b="1" dirty="0">
                <a:latin typeface="Times New Roman" pitchFamily="18" charset="0"/>
              </a:endParaRPr>
            </a:p>
            <a:p>
              <a:pPr>
                <a:defRPr/>
              </a:pPr>
              <a:endParaRPr lang="en-US" dirty="0">
                <a:latin typeface="Tahoma" pitchFamily="34" charset="0"/>
              </a:endParaRPr>
            </a:p>
          </p:txBody>
        </p:sp>
        <p:cxnSp>
          <p:nvCxnSpPr>
            <p:cNvPr id="73737" name="AutoShape 8"/>
            <p:cNvCxnSpPr>
              <a:cxnSpLocks noChangeShapeType="1"/>
            </p:cNvCxnSpPr>
            <p:nvPr/>
          </p:nvCxnSpPr>
          <p:spPr bwMode="auto">
            <a:xfrm>
              <a:off x="2835" y="2895"/>
              <a:ext cx="0" cy="5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3738" name="AutoShape 9"/>
            <p:cNvCxnSpPr>
              <a:cxnSpLocks noChangeShapeType="1"/>
            </p:cNvCxnSpPr>
            <p:nvPr/>
          </p:nvCxnSpPr>
          <p:spPr bwMode="auto">
            <a:xfrm>
              <a:off x="4125" y="2895"/>
              <a:ext cx="0" cy="5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3739" name="AutoShape 10"/>
            <p:cNvCxnSpPr>
              <a:cxnSpLocks noChangeShapeType="1"/>
            </p:cNvCxnSpPr>
            <p:nvPr/>
          </p:nvCxnSpPr>
          <p:spPr bwMode="auto">
            <a:xfrm>
              <a:off x="4860" y="2895"/>
              <a:ext cx="0" cy="5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3740" name="AutoShape 11"/>
            <p:cNvCxnSpPr>
              <a:cxnSpLocks noChangeShapeType="1"/>
            </p:cNvCxnSpPr>
            <p:nvPr/>
          </p:nvCxnSpPr>
          <p:spPr bwMode="auto">
            <a:xfrm>
              <a:off x="6135" y="2895"/>
              <a:ext cx="0" cy="5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3741" name="AutoShape 12"/>
            <p:cNvCxnSpPr>
              <a:cxnSpLocks noChangeShapeType="1"/>
            </p:cNvCxnSpPr>
            <p:nvPr/>
          </p:nvCxnSpPr>
          <p:spPr bwMode="auto">
            <a:xfrm>
              <a:off x="8385" y="2895"/>
              <a:ext cx="0" cy="5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3742" name="AutoShape 13"/>
            <p:cNvCxnSpPr>
              <a:cxnSpLocks noChangeShapeType="1"/>
            </p:cNvCxnSpPr>
            <p:nvPr/>
          </p:nvCxnSpPr>
          <p:spPr bwMode="auto">
            <a:xfrm>
              <a:off x="9300" y="2895"/>
              <a:ext cx="0" cy="5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73734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of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1150938" y="101600"/>
            <a:ext cx="7993062" cy="1143000"/>
          </a:xfrm>
        </p:spPr>
        <p:txBody>
          <a:bodyPr/>
          <a:lstStyle/>
          <a:p>
            <a:r>
              <a:rPr lang="en-US" sz="4200" smtClean="0"/>
              <a:t>Structures – Points to Remember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One structure can be nested within another structure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FBEEEE-9535-46AD-8D9D-53C94F6C32A4}" type="slidenum">
              <a:rPr lang="en-US" smtClean="0">
                <a:latin typeface="Tahoma" charset="0"/>
              </a:rPr>
              <a:pPr/>
              <a:t>9</a:t>
            </a:fld>
            <a:endParaRPr lang="en-US" smtClean="0">
              <a:latin typeface="Tahoma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81088" y="2951163"/>
            <a:ext cx="6421437" cy="35750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800" b="1"/>
              <a:t>struct  part</a:t>
            </a:r>
          </a:p>
          <a:p>
            <a:r>
              <a:rPr lang="en-US" sz="1800" b="1"/>
              <a:t>    {</a:t>
            </a:r>
          </a:p>
          <a:p>
            <a:r>
              <a:rPr lang="en-US" sz="1800" b="1"/>
              <a:t>        char type;</a:t>
            </a:r>
          </a:p>
          <a:p>
            <a:r>
              <a:rPr lang="en-US" sz="1800" b="1"/>
              <a:t>        int qty;</a:t>
            </a:r>
          </a:p>
          <a:p>
            <a:r>
              <a:rPr lang="en-US" sz="1800" b="1"/>
              <a:t>    };</a:t>
            </a:r>
          </a:p>
          <a:p>
            <a:r>
              <a:rPr lang="en-US" sz="1800" b="1"/>
              <a:t>struct vehicle </a:t>
            </a:r>
          </a:p>
          <a:p>
            <a:r>
              <a:rPr lang="en-US" sz="1800" b="1"/>
              <a:t>    {</a:t>
            </a:r>
          </a:p>
          <a:p>
            <a:r>
              <a:rPr lang="en-US" sz="1800" b="1"/>
              <a:t>        char maruti[20];</a:t>
            </a:r>
          </a:p>
          <a:p>
            <a:r>
              <a:rPr lang="en-US" sz="1800" b="1"/>
              <a:t>        struct part bolt;</a:t>
            </a:r>
          </a:p>
          <a:p>
            <a:r>
              <a:rPr lang="en-US" sz="1800" b="1"/>
              <a:t>     }</a:t>
            </a:r>
          </a:p>
          <a:p>
            <a:r>
              <a:rPr lang="en-US" sz="1800" b="1"/>
              <a:t>    struct vehicle v;   </a:t>
            </a:r>
          </a:p>
          <a:p>
            <a:r>
              <a:rPr lang="en-US" sz="1800" b="1"/>
              <a:t>    v.bolt.qty = 300;</a:t>
            </a:r>
          </a:p>
          <a:p>
            <a:endParaRPr lang="en-US" sz="1800" b="1"/>
          </a:p>
          <a:p>
            <a:endParaRPr 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1577</Words>
  <Application>Microsoft Office PowerPoint</Application>
  <PresentationFormat>On-screen Show (4:3)</PresentationFormat>
  <Paragraphs>417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Blends</vt:lpstr>
      <vt:lpstr>Course Contents</vt:lpstr>
      <vt:lpstr>What is Data Structure?</vt:lpstr>
      <vt:lpstr>Classification of Data Structure</vt:lpstr>
      <vt:lpstr>Programmer’s considerations</vt:lpstr>
      <vt:lpstr>Pointers</vt:lpstr>
      <vt:lpstr>Structures in C</vt:lpstr>
      <vt:lpstr>Structures - Example</vt:lpstr>
      <vt:lpstr>Array of Structures</vt:lpstr>
      <vt:lpstr>Structures – Points to Remember</vt:lpstr>
      <vt:lpstr>Designing Recursive Algorithms</vt:lpstr>
      <vt:lpstr>Direct Vs Indirect Recursion</vt:lpstr>
      <vt:lpstr>Hanoi Strategy (Generalization)</vt:lpstr>
      <vt:lpstr>Recursive Solution</vt:lpstr>
      <vt:lpstr>Towers of Hanoi – C Implementation</vt:lpstr>
      <vt:lpstr>Linked Lists</vt:lpstr>
      <vt:lpstr>What to Study?</vt:lpstr>
      <vt:lpstr>Slide 17</vt:lpstr>
      <vt:lpstr>Linked Lists</vt:lpstr>
      <vt:lpstr>Implementation of Linked Lists</vt:lpstr>
      <vt:lpstr>Static Implementation Using Parallel Arrays</vt:lpstr>
      <vt:lpstr>Static Implementation Using Array of Structures</vt:lpstr>
      <vt:lpstr>Linked List</vt:lpstr>
      <vt:lpstr>Linked List</vt:lpstr>
      <vt:lpstr>Algorithm – Insert List Node</vt:lpstr>
      <vt:lpstr>Algorithm – Delete List Node</vt:lpstr>
      <vt:lpstr>Algorithm – Search Ordered List </vt:lpstr>
      <vt:lpstr>Linked List ADT Implementation</vt:lpstr>
      <vt:lpstr>Doubly Linked List</vt:lpstr>
      <vt:lpstr>Doubly Linked List</vt:lpstr>
      <vt:lpstr>Doubly Linked List</vt:lpstr>
      <vt:lpstr>Doubly Linked List - ADT</vt:lpstr>
      <vt:lpstr>Circular Linked Lists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Ashish s</dc:creator>
  <cp:lastModifiedBy>Ashish s</cp:lastModifiedBy>
  <cp:revision>8</cp:revision>
  <dcterms:created xsi:type="dcterms:W3CDTF">2020-10-21T12:03:47Z</dcterms:created>
  <dcterms:modified xsi:type="dcterms:W3CDTF">2020-10-21T13:00:54Z</dcterms:modified>
</cp:coreProperties>
</file>