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5" r:id="rId3"/>
  </p:sldMasterIdLst>
  <p:notesMasterIdLst>
    <p:notesMasterId r:id="rId38"/>
  </p:notesMasterIdLst>
  <p:sldIdLst>
    <p:sldId id="261" r:id="rId4"/>
    <p:sldId id="262" r:id="rId5"/>
    <p:sldId id="263" r:id="rId6"/>
    <p:sldId id="274" r:id="rId7"/>
    <p:sldId id="264" r:id="rId8"/>
    <p:sldId id="265" r:id="rId9"/>
    <p:sldId id="266" r:id="rId10"/>
    <p:sldId id="267" r:id="rId11"/>
    <p:sldId id="268" r:id="rId12"/>
    <p:sldId id="269" r:id="rId13"/>
    <p:sldId id="270" r:id="rId14"/>
    <p:sldId id="271" r:id="rId15"/>
    <p:sldId id="272" r:id="rId16"/>
    <p:sldId id="273"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3" r:id="rId35"/>
    <p:sldId id="294" r:id="rId36"/>
    <p:sldId id="29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090823-6E1A-48BA-B16A-090642E22F6D}" type="datetimeFigureOut">
              <a:rPr lang="en-US" smtClean="0"/>
              <a:pPr/>
              <a:t>10/20/2020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68A652-D5DF-4114-B338-056759D491FA}"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7"/>
          <p:cNvSpPr>
            <a:spLocks noGrp="1" noChangeArrowheads="1"/>
          </p:cNvSpPr>
          <p:nvPr>
            <p:ph type="sldNum" sz="quarter"/>
          </p:nvPr>
        </p:nvSpPr>
        <p:spPr>
          <a:noFill/>
        </p:spPr>
        <p:txBody>
          <a:bodyPr/>
          <a:lstStyle/>
          <a:p>
            <a:fld id="{5C0F1A59-9510-48D8-A2E0-9FD00732C7EB}" type="slidenum">
              <a:rPr lang="en-US" smtClean="0">
                <a:latin typeface="Arial" pitchFamily="34" charset="0"/>
                <a:ea typeface="DejaVu Sans"/>
                <a:cs typeface="DejaVu Sans"/>
              </a:rPr>
              <a:pPr/>
              <a:t>1</a:t>
            </a:fld>
            <a:endParaRPr lang="en-US" smtClean="0">
              <a:latin typeface="Arial" pitchFamily="34" charset="0"/>
              <a:ea typeface="DejaVu Sans"/>
              <a:cs typeface="DejaVu Sans"/>
            </a:endParaRPr>
          </a:p>
        </p:txBody>
      </p:sp>
      <p:sp>
        <p:nvSpPr>
          <p:cNvPr id="82947" name="Rectangle 1"/>
          <p:cNvSpPr>
            <a:spLocks noGrp="1" noRot="1" noChangeAspect="1" noChangeArrowheads="1" noTextEdit="1"/>
          </p:cNvSpPr>
          <p:nvPr>
            <p:ph type="sldImg"/>
          </p:nvPr>
        </p:nvSpPr>
        <p:spPr>
          <a:xfrm>
            <a:off x="1143000" y="685800"/>
            <a:ext cx="4572000" cy="3429000"/>
          </a:xfrm>
          <a:ln/>
        </p:spPr>
      </p:sp>
      <p:sp>
        <p:nvSpPr>
          <p:cNvPr id="82948" name="Text Box 2"/>
          <p:cNvSpPr>
            <a:spLocks noGrp="1" noChangeArrowheads="1"/>
          </p:cNvSpPr>
          <p:nvPr>
            <p:ph type="body" idx="1"/>
          </p:nvPr>
        </p:nvSpPr>
        <p:spPr>
          <a:xfrm>
            <a:off x="914400" y="4343400"/>
            <a:ext cx="5029200" cy="4114800"/>
          </a:xfrm>
          <a:noFill/>
          <a:ln/>
        </p:spPr>
        <p:txBody>
          <a:bodyPr anchorCtr="1"/>
          <a:lstStyle/>
          <a:p>
            <a:pPr algn="just">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latin typeface="Times New Roman" pitchFamily="18" charset="0"/>
              </a:rPr>
              <a:t>A </a:t>
            </a:r>
            <a:r>
              <a:rPr lang="en-IN" b="1" smtClean="0">
                <a:latin typeface="Times New Roman" pitchFamily="18" charset="0"/>
              </a:rPr>
              <a:t>database-management system </a:t>
            </a:r>
            <a:r>
              <a:rPr lang="en-IN" smtClean="0">
                <a:latin typeface="Times New Roman" pitchFamily="18" charset="0"/>
              </a:rPr>
              <a:t>(DBMS) is a collection of interrelated data and a set of programs to access those data. The collection of data, usually referred to as the </a:t>
            </a:r>
            <a:r>
              <a:rPr lang="en-IN" b="1" smtClean="0">
                <a:latin typeface="Times New Roman" pitchFamily="18" charset="0"/>
              </a:rPr>
              <a:t>database</a:t>
            </a:r>
            <a:r>
              <a:rPr lang="en-IN" smtClean="0">
                <a:latin typeface="Times New Roman" pitchFamily="18" charset="0"/>
              </a:rPr>
              <a:t>, contains information relevant to an enterprise. The primary goal of a DBMS is to provide a way to store and retrieve database information that is both </a:t>
            </a:r>
            <a:r>
              <a:rPr lang="en-IN" i="1" smtClean="0">
                <a:latin typeface="Times New Roman" pitchFamily="18" charset="0"/>
              </a:rPr>
              <a:t>convenient </a:t>
            </a:r>
            <a:r>
              <a:rPr lang="en-IN" smtClean="0">
                <a:latin typeface="Times New Roman" pitchFamily="18" charset="0"/>
              </a:rPr>
              <a:t>and </a:t>
            </a:r>
            <a:r>
              <a:rPr lang="en-IN" i="1" smtClean="0">
                <a:latin typeface="Times New Roman" pitchFamily="18" charset="0"/>
              </a:rPr>
              <a:t>efficient</a:t>
            </a:r>
            <a:r>
              <a:rPr lang="en-IN" smtClean="0">
                <a:latin typeface="Times New Roman" pitchFamily="18" charset="0"/>
              </a:rPr>
              <a:t>.</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latin typeface="Times New Roman" pitchFamily="18" charset="0"/>
              </a:rPr>
              <a:t>Database systems are designed to manage large bodies of information. Management of data involves both defining structures for storage of information and providing mechanisms for the manipulation of information. In addition, the database system must ensure the safety of the information stored, despite system crashes or attempts at unauthorized access. If data are to be shared among several users, the system must avoid possible anomalous results.</a:t>
            </a:r>
          </a:p>
          <a:p>
            <a:pPr algn="just">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latin typeface="Times New Roman" pitchFamily="18" charset="0"/>
              </a:rPr>
              <a:t>Because information is so important in most organizations, computer scientists have developed a large body of concepts and techniques for managing data. These concepts and technique form the focus of this subject. </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latin typeface="Times New Roman" pitchFamily="18" charset="0"/>
              </a:rPr>
              <a:t>The first chapter briefly introduces the principles of database systems.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7"/>
          <p:cNvSpPr>
            <a:spLocks noGrp="1" noChangeArrowheads="1"/>
          </p:cNvSpPr>
          <p:nvPr>
            <p:ph type="sldNum" sz="quarter"/>
          </p:nvPr>
        </p:nvSpPr>
        <p:spPr>
          <a:noFill/>
        </p:spPr>
        <p:txBody>
          <a:bodyPr/>
          <a:lstStyle/>
          <a:p>
            <a:fld id="{C983A0FB-FB7D-457A-A305-5A63BEE75EF2}" type="slidenum">
              <a:rPr lang="en-US" smtClean="0">
                <a:latin typeface="Arial" pitchFamily="34" charset="0"/>
                <a:ea typeface="DejaVu Sans"/>
                <a:cs typeface="DejaVu Sans"/>
              </a:rPr>
              <a:pPr/>
              <a:t>2</a:t>
            </a:fld>
            <a:endParaRPr lang="en-US" smtClean="0">
              <a:latin typeface="Arial" pitchFamily="34" charset="0"/>
              <a:ea typeface="DejaVu Sans"/>
              <a:cs typeface="DejaVu Sans"/>
            </a:endParaRPr>
          </a:p>
        </p:txBody>
      </p:sp>
      <p:sp>
        <p:nvSpPr>
          <p:cNvPr id="91139" name="Rectangle 1"/>
          <p:cNvSpPr>
            <a:spLocks noGrp="1" noRot="1" noChangeAspect="1" noChangeArrowheads="1" noTextEdit="1"/>
          </p:cNvSpPr>
          <p:nvPr>
            <p:ph type="sldImg"/>
          </p:nvPr>
        </p:nvSpPr>
        <p:spPr>
          <a:xfrm>
            <a:off x="1143000" y="685800"/>
            <a:ext cx="4572000" cy="3429000"/>
          </a:xfrm>
          <a:ln/>
        </p:spPr>
      </p:sp>
      <p:sp>
        <p:nvSpPr>
          <p:cNvPr id="91140" name="Text Box 2"/>
          <p:cNvSpPr>
            <a:spLocks noGrp="1" noChangeArrowheads="1"/>
          </p:cNvSpPr>
          <p:nvPr>
            <p:ph type="body" idx="1"/>
          </p:nvPr>
        </p:nvSpPr>
        <p:spPr>
          <a:xfrm>
            <a:off x="914400" y="4343400"/>
            <a:ext cx="5029200" cy="4606925"/>
          </a:xfrm>
          <a:noFill/>
          <a:ln/>
        </p:spPr>
        <p:txBody>
          <a:bodyPr anchorCtr="1"/>
          <a:lstStyle/>
          <a:p>
            <a:pPr algn="just">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000" i="1" smtClean="0">
                <a:latin typeface="Times New Roman" pitchFamily="18" charset="0"/>
              </a:rPr>
              <a:t>•</a:t>
            </a:r>
            <a:r>
              <a:rPr lang="en-IN" sz="1000" b="1" smtClean="0">
                <a:latin typeface="Times New Roman" pitchFamily="18" charset="0"/>
              </a:rPr>
              <a:t> Data redundancy and inconsistency</a:t>
            </a:r>
            <a:r>
              <a:rPr lang="en-IN" sz="1000" smtClean="0">
                <a:latin typeface="Times New Roman" pitchFamily="18" charset="0"/>
              </a:rPr>
              <a:t>. Since different programmers create the files and application programs over a long period, the various files are likely to have different formats and the programs may be written in several programming languages. Moreover, the same information may be duplicated in several places (files). For example, the address and telephone number of a particular customer may appear in a file that consists of savings-account records and in a file that consists of checking-account records. This redundancy leads to higher storage and access cost. In addition, it may lead to </a:t>
            </a:r>
            <a:r>
              <a:rPr lang="en-IN" sz="1000" b="1" smtClean="0">
                <a:latin typeface="Times New Roman" pitchFamily="18" charset="0"/>
              </a:rPr>
              <a:t>data inconsistency</a:t>
            </a:r>
            <a:r>
              <a:rPr lang="en-IN" sz="1000" smtClean="0">
                <a:latin typeface="Times New Roman" pitchFamily="18" charset="0"/>
              </a:rPr>
              <a:t>; that is, the various copies of the same data may no longer agree. For example, a changed customer address may be reflected in savings-account records but not elsewhere in the system.</a:t>
            </a:r>
          </a:p>
          <a:p>
            <a:pPr algn="just">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000" i="1" smtClean="0">
                <a:latin typeface="Times New Roman" pitchFamily="18" charset="0"/>
              </a:rPr>
              <a:t>• </a:t>
            </a:r>
            <a:r>
              <a:rPr lang="en-IN" sz="1000" b="1" smtClean="0">
                <a:latin typeface="Times New Roman" pitchFamily="18" charset="0"/>
              </a:rPr>
              <a:t>Difficulty in accessing data</a:t>
            </a:r>
            <a:r>
              <a:rPr lang="en-IN" sz="1000" smtClean="0">
                <a:latin typeface="Times New Roman" pitchFamily="18" charset="0"/>
              </a:rPr>
              <a:t>. Suppose that one of the bank officers needs to find out the names of all customers who live within a particular postal-code area. The officer asks the data-processing department to generate such a list. Because the designers of the original system did not anticipate this request, there is no application program on hand to meet it. There is, however, an application program to generate the list of </a:t>
            </a:r>
            <a:r>
              <a:rPr lang="en-IN" sz="1000" i="1" smtClean="0">
                <a:latin typeface="Times New Roman" pitchFamily="18" charset="0"/>
              </a:rPr>
              <a:t>all </a:t>
            </a:r>
            <a:r>
              <a:rPr lang="en-IN" sz="1000" smtClean="0">
                <a:latin typeface="Times New Roman" pitchFamily="18" charset="0"/>
              </a:rPr>
              <a:t>customers. The bank officer has now two choices: either obtain the list of all customers and extract the needed information manually or ask a system programmer to write the necessary application program. Both alternatives are obviously unsatisfactory. Suppose that such a program is written, and that, several days later, the same officer needs to trim that list to include only those customers who have an account balance of $10,000 or more. As expected, a program to generate such a list does not exist. Again, the officer has the preceding two options, neither of which is satisfactory. The point here is that conventional file-processing environments do not allow needed data to be retrieved in a convenient and efficient manner. More responsive data-retrieval systems are required for general use.</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000" i="1" smtClean="0">
                <a:latin typeface="Times New Roman" pitchFamily="18" charset="0"/>
              </a:rPr>
              <a:t>• </a:t>
            </a:r>
            <a:r>
              <a:rPr lang="en-IN" sz="1000" b="1" smtClean="0">
                <a:latin typeface="Times New Roman" pitchFamily="18" charset="0"/>
              </a:rPr>
              <a:t>Data isolation</a:t>
            </a:r>
            <a:r>
              <a:rPr lang="en-IN" sz="1000" smtClean="0">
                <a:latin typeface="Times New Roman" pitchFamily="18" charset="0"/>
              </a:rPr>
              <a:t>. Because data are scattered in various files, and files may be in different formats, writing new application programs to retrieve the appropriate data is difficult.</a:t>
            </a:r>
          </a:p>
          <a:p>
            <a:pPr algn="just">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000" i="1" smtClean="0">
                <a:latin typeface="Times New Roman" pitchFamily="18" charset="0"/>
              </a:rPr>
              <a:t>• </a:t>
            </a:r>
            <a:r>
              <a:rPr lang="en-IN" sz="1000" b="1" smtClean="0">
                <a:latin typeface="Times New Roman" pitchFamily="18" charset="0"/>
              </a:rPr>
              <a:t>Integrity problems</a:t>
            </a:r>
            <a:r>
              <a:rPr lang="en-IN" sz="1000" smtClean="0">
                <a:latin typeface="Times New Roman" pitchFamily="18" charset="0"/>
              </a:rPr>
              <a:t>. The data values stored in the database must satisfy certain types of </a:t>
            </a:r>
            <a:r>
              <a:rPr lang="en-IN" sz="1000" b="1" smtClean="0">
                <a:latin typeface="Times New Roman" pitchFamily="18" charset="0"/>
              </a:rPr>
              <a:t>consistency constraints</a:t>
            </a:r>
            <a:r>
              <a:rPr lang="en-IN" sz="1000" smtClean="0">
                <a:latin typeface="Times New Roman" pitchFamily="18" charset="0"/>
              </a:rPr>
              <a:t>. For example, the balance of a bank account may never fall below a prescribed amount (say, $25). Developers enforce these constraints in the system by adding appropriate code in the various application programs. However, when new constraints are added, it is difficult to change the programs to enforce them. The problem is compounded when constraints involve several data items from different files.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7"/>
          <p:cNvSpPr>
            <a:spLocks noGrp="1" noChangeArrowheads="1"/>
          </p:cNvSpPr>
          <p:nvPr>
            <p:ph type="sldNum" sz="quarter"/>
          </p:nvPr>
        </p:nvSpPr>
        <p:spPr>
          <a:noFill/>
        </p:spPr>
        <p:txBody>
          <a:bodyPr/>
          <a:lstStyle/>
          <a:p>
            <a:fld id="{24EE8D85-B919-4D4A-A480-C43C93F5525A}" type="slidenum">
              <a:rPr lang="en-US" smtClean="0">
                <a:latin typeface="Arial" pitchFamily="34" charset="0"/>
                <a:ea typeface="DejaVu Sans"/>
                <a:cs typeface="DejaVu Sans"/>
              </a:rPr>
              <a:pPr/>
              <a:t>3</a:t>
            </a:fld>
            <a:endParaRPr lang="en-US" smtClean="0">
              <a:latin typeface="Arial" pitchFamily="34" charset="0"/>
              <a:ea typeface="DejaVu Sans"/>
              <a:cs typeface="DejaVu Sans"/>
            </a:endParaRPr>
          </a:p>
        </p:txBody>
      </p:sp>
      <p:sp>
        <p:nvSpPr>
          <p:cNvPr id="94211" name="Rectangle 1"/>
          <p:cNvSpPr>
            <a:spLocks noGrp="1" noRot="1" noChangeAspect="1" noChangeArrowheads="1" noTextEdit="1"/>
          </p:cNvSpPr>
          <p:nvPr>
            <p:ph type="sldImg"/>
          </p:nvPr>
        </p:nvSpPr>
        <p:spPr>
          <a:xfrm>
            <a:off x="1143000" y="685800"/>
            <a:ext cx="4572000" cy="3429000"/>
          </a:xfrm>
          <a:ln/>
        </p:spPr>
      </p:sp>
      <p:sp>
        <p:nvSpPr>
          <p:cNvPr id="94212" name="Text Box 2"/>
          <p:cNvSpPr>
            <a:spLocks noGrp="1" noChangeArrowheads="1"/>
          </p:cNvSpPr>
          <p:nvPr>
            <p:ph type="body" idx="1"/>
          </p:nvPr>
        </p:nvSpPr>
        <p:spPr>
          <a:xfrm>
            <a:off x="914400" y="4343400"/>
            <a:ext cx="5029200" cy="4114800"/>
          </a:xfrm>
          <a:noFill/>
          <a:ln/>
        </p:spPr>
        <p:txBody>
          <a:bodyPr anchorCtr="1"/>
          <a:lstStyle/>
          <a:p>
            <a:pPr algn="just">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latin typeface="Times New Roman" pitchFamily="18" charset="0"/>
              </a:rPr>
              <a:t>For the system to be usable, it must retrieve data efficiently. The need for efficiency has led designers to use complex data structures to represent data in the database. Since many database-systems users are not computer trained, developers hide the complexity from users through several levels of abstraction, to simplify users’ interactions with the system: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6F467BD0-718C-4886-976D-08AD13E6622B}" type="slidenum">
              <a:rPr lang="en-US" smtClean="0"/>
              <a:pPr/>
              <a:t>7</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algn="just"/>
            <a:r>
              <a:rPr lang="en-US" smtClean="0"/>
              <a:t>Each entity has a </a:t>
            </a:r>
            <a:r>
              <a:rPr lang="en-US" b="1" smtClean="0"/>
              <a:t>value </a:t>
            </a:r>
            <a:r>
              <a:rPr lang="en-US" smtClean="0"/>
              <a:t>for each of its attributes. For instance, a particular </a:t>
            </a:r>
            <a:r>
              <a:rPr lang="en-US" i="1" smtClean="0"/>
              <a:t>customer </a:t>
            </a:r>
            <a:r>
              <a:rPr lang="en-US" smtClean="0"/>
              <a:t>entity may have the value 321-12-3123 for </a:t>
            </a:r>
            <a:r>
              <a:rPr lang="en-US" i="1" smtClean="0"/>
              <a:t>customer-id</a:t>
            </a:r>
            <a:r>
              <a:rPr lang="en-US" smtClean="0"/>
              <a:t>. </a:t>
            </a:r>
          </a:p>
          <a:p>
            <a:pPr algn="just"/>
            <a:r>
              <a:rPr lang="en-US" smtClean="0"/>
              <a:t>For each attribute, there is a set of permitted values, called the </a:t>
            </a:r>
            <a:r>
              <a:rPr lang="en-US" b="1" smtClean="0"/>
              <a:t>domain</a:t>
            </a:r>
            <a:r>
              <a:rPr lang="en-US" smtClean="0"/>
              <a:t>, or </a:t>
            </a:r>
            <a:r>
              <a:rPr lang="en-US" b="1" smtClean="0"/>
              <a:t>value set</a:t>
            </a:r>
            <a:r>
              <a:rPr lang="en-US" smtClean="0"/>
              <a:t>, of that attribute. The domain of attribute </a:t>
            </a:r>
            <a:r>
              <a:rPr lang="en-US" i="1" smtClean="0"/>
              <a:t>customer-name </a:t>
            </a:r>
            <a:r>
              <a:rPr lang="en-US" smtClean="0"/>
              <a:t>might be the set of all text strings of a certain length. Similarly, the domain of attribute </a:t>
            </a:r>
            <a:r>
              <a:rPr lang="en-US" i="1" smtClean="0"/>
              <a:t>loan-number </a:t>
            </a:r>
            <a:r>
              <a:rPr lang="en-US" smtClean="0"/>
              <a:t>might be the set of all strings of the form “L-</a:t>
            </a:r>
            <a:r>
              <a:rPr lang="en-US" i="1" smtClean="0"/>
              <a:t>n</a:t>
            </a:r>
            <a:r>
              <a:rPr lang="en-US" smtClean="0"/>
              <a:t>” where </a:t>
            </a:r>
            <a:r>
              <a:rPr lang="en-US" i="1" smtClean="0"/>
              <a:t>n </a:t>
            </a:r>
            <a:r>
              <a:rPr lang="en-US" smtClean="0"/>
              <a:t>is a positive integer.</a:t>
            </a:r>
          </a:p>
          <a:p>
            <a:pPr algn="just"/>
            <a:endParaRPr lang="en-US" smtClean="0"/>
          </a:p>
          <a:p>
            <a:pPr algn="just"/>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3CD1A0FF-438D-430D-A694-F3FB70690171}" type="slidenum">
              <a:rPr lang="en-US" smtClean="0"/>
              <a:pPr/>
              <a:t>8</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algn="just"/>
            <a:r>
              <a:rPr lang="en-US" smtClean="0"/>
              <a:t>A database thus includes a collection of entity sets, each of which contains any number of entities of the same type.</a:t>
            </a:r>
          </a:p>
          <a:p>
            <a:pPr algn="just"/>
            <a:r>
              <a:rPr lang="en-US" smtClean="0"/>
              <a:t>Each entity can be described by a set of (attribute, data value) pairs, one pair for each attribute of the entity set. For example, a particular </a:t>
            </a:r>
            <a:r>
              <a:rPr lang="en-US" i="1" smtClean="0"/>
              <a:t>customer </a:t>
            </a:r>
            <a:r>
              <a:rPr lang="en-US" smtClean="0"/>
              <a:t>entity may be described by the set </a:t>
            </a:r>
            <a:r>
              <a:rPr lang="en-US" i="1" smtClean="0"/>
              <a:t>{</a:t>
            </a:r>
            <a:r>
              <a:rPr lang="en-US" smtClean="0"/>
              <a:t>(</a:t>
            </a:r>
            <a:r>
              <a:rPr lang="en-US" i="1" smtClean="0"/>
              <a:t>customer-id</a:t>
            </a:r>
            <a:r>
              <a:rPr lang="en-US" smtClean="0"/>
              <a:t>, 677-89-9011), (</a:t>
            </a:r>
            <a:r>
              <a:rPr lang="en-US" i="1" smtClean="0"/>
              <a:t>customer-name</a:t>
            </a:r>
            <a:r>
              <a:rPr lang="en-US" smtClean="0"/>
              <a:t>, Hayes), (</a:t>
            </a:r>
            <a:r>
              <a:rPr lang="en-US" i="1" smtClean="0"/>
              <a:t>customer-street</a:t>
            </a:r>
            <a:r>
              <a:rPr lang="en-US" smtClean="0"/>
              <a:t>, Main), (</a:t>
            </a:r>
            <a:r>
              <a:rPr lang="en-US" i="1" smtClean="0"/>
              <a:t>customer-city</a:t>
            </a:r>
            <a:r>
              <a:rPr lang="en-US" smtClean="0"/>
              <a:t>, Harrison)</a:t>
            </a:r>
            <a:r>
              <a:rPr lang="en-US" i="1" smtClean="0"/>
              <a:t>}</a:t>
            </a:r>
            <a:endParaRPr lang="en-US" smtClean="0"/>
          </a:p>
          <a:p>
            <a:pPr algn="just"/>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400DBEE5-61F2-4D78-8B0C-400827CF1296}" type="slidenum">
              <a:rPr lang="en-US" smtClean="0"/>
              <a:pPr/>
              <a:t>9</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algn="just"/>
            <a:r>
              <a:rPr lang="en-US" i="1" smtClean="0"/>
              <a:t>• </a:t>
            </a:r>
            <a:r>
              <a:rPr lang="en-US" b="1" smtClean="0"/>
              <a:t>Simple </a:t>
            </a:r>
            <a:r>
              <a:rPr lang="en-US" smtClean="0"/>
              <a:t>and </a:t>
            </a:r>
            <a:r>
              <a:rPr lang="en-US" b="1" smtClean="0"/>
              <a:t>composite </a:t>
            </a:r>
            <a:r>
              <a:rPr lang="en-US" smtClean="0"/>
              <a:t>attributes. In our examples thus far, the attributes have been simple; that is, they are not divided into subparts. </a:t>
            </a:r>
            <a:r>
              <a:rPr lang="en-US" b="1" smtClean="0"/>
              <a:t>Composite </a:t>
            </a:r>
            <a:r>
              <a:rPr lang="en-US" smtClean="0"/>
              <a:t>attributes, on the other hand, can be divided into subparts (that is, other attributes). For example, an attribute </a:t>
            </a:r>
            <a:r>
              <a:rPr lang="en-US" i="1" smtClean="0"/>
              <a:t>name </a:t>
            </a:r>
            <a:r>
              <a:rPr lang="en-US" smtClean="0"/>
              <a:t>could be structured as a composite attribute consisting of </a:t>
            </a:r>
            <a:r>
              <a:rPr lang="en-US" i="1" smtClean="0"/>
              <a:t>first-name</a:t>
            </a:r>
            <a:r>
              <a:rPr lang="en-US" smtClean="0"/>
              <a:t>, </a:t>
            </a:r>
            <a:r>
              <a:rPr lang="en-US" i="1" smtClean="0"/>
              <a:t>middle-initial</a:t>
            </a:r>
            <a:r>
              <a:rPr lang="en-US" smtClean="0"/>
              <a:t>, and </a:t>
            </a:r>
            <a:r>
              <a:rPr lang="en-US" i="1" smtClean="0"/>
              <a:t>last-name</a:t>
            </a:r>
            <a:r>
              <a:rPr lang="en-US" smtClean="0"/>
              <a:t>.</a:t>
            </a:r>
          </a:p>
          <a:p>
            <a:pPr algn="just"/>
            <a:r>
              <a:rPr lang="en-US" i="1" smtClean="0"/>
              <a:t>• </a:t>
            </a:r>
            <a:r>
              <a:rPr lang="en-US" b="1" smtClean="0"/>
              <a:t>Single-valued </a:t>
            </a:r>
            <a:r>
              <a:rPr lang="en-US" smtClean="0"/>
              <a:t>and </a:t>
            </a:r>
            <a:r>
              <a:rPr lang="en-US" b="1" smtClean="0"/>
              <a:t>multivalued </a:t>
            </a:r>
            <a:r>
              <a:rPr lang="en-US" smtClean="0"/>
              <a:t>attributes. The attributes in our examples all have a single value for a particular entity. For instance, the </a:t>
            </a:r>
            <a:r>
              <a:rPr lang="en-US" i="1" smtClean="0"/>
              <a:t>loan-number </a:t>
            </a:r>
            <a:r>
              <a:rPr lang="en-US" smtClean="0"/>
              <a:t>attribute for a specific loan entity refers to only one loan number. Such attributes are said to be </a:t>
            </a:r>
            <a:r>
              <a:rPr lang="en-US" b="1" smtClean="0"/>
              <a:t>single valued</a:t>
            </a:r>
            <a:r>
              <a:rPr lang="en-US" smtClean="0"/>
              <a:t>. There may be instances where an attribute has a set of values for a specific entity. Consider an </a:t>
            </a:r>
            <a:r>
              <a:rPr lang="en-US" i="1" smtClean="0"/>
              <a:t>employee </a:t>
            </a:r>
            <a:r>
              <a:rPr lang="en-US" smtClean="0"/>
              <a:t>entity set with the attribute </a:t>
            </a:r>
            <a:r>
              <a:rPr lang="en-US" i="1" smtClean="0"/>
              <a:t>phone-number</a:t>
            </a:r>
            <a:r>
              <a:rPr lang="en-US" smtClean="0"/>
              <a:t>. An employee may have zero, one, or several phone numbers, and different employees may have different numbers of phones. This type of attribute is said to be </a:t>
            </a:r>
            <a:r>
              <a:rPr lang="en-US" b="1" smtClean="0"/>
              <a:t>multivalued</a:t>
            </a:r>
            <a:r>
              <a:rPr lang="en-US" smtClean="0"/>
              <a:t>.</a:t>
            </a:r>
          </a:p>
          <a:p>
            <a:pPr algn="just"/>
            <a:r>
              <a:rPr lang="en-US" i="1" smtClean="0"/>
              <a:t>• </a:t>
            </a:r>
            <a:r>
              <a:rPr lang="en-US" b="1" smtClean="0"/>
              <a:t>Derived </a:t>
            </a:r>
            <a:r>
              <a:rPr lang="en-US" smtClean="0"/>
              <a:t>attribute. The value for this type of attribute can be derived from the values of other related attributes or entities. For instance, let us say that the </a:t>
            </a:r>
            <a:r>
              <a:rPr lang="en-US" i="1" smtClean="0"/>
              <a:t>customer </a:t>
            </a:r>
            <a:r>
              <a:rPr lang="en-US" smtClean="0"/>
              <a:t>entity set has an attribute </a:t>
            </a:r>
            <a:r>
              <a:rPr lang="en-US" i="1" smtClean="0"/>
              <a:t>loans-held</a:t>
            </a:r>
            <a:r>
              <a:rPr lang="en-US" smtClean="0"/>
              <a:t>, which represents how many loans a customer has from the bank. We can derive the value for this attribute by counting the number of </a:t>
            </a:r>
            <a:r>
              <a:rPr lang="en-US" i="1" smtClean="0"/>
              <a:t>loan </a:t>
            </a:r>
            <a:r>
              <a:rPr lang="en-US" smtClean="0"/>
              <a:t>entities associated with that customer. As another example, suppose that the </a:t>
            </a:r>
            <a:r>
              <a:rPr lang="en-US" i="1" smtClean="0"/>
              <a:t>customer </a:t>
            </a:r>
            <a:r>
              <a:rPr lang="en-US" smtClean="0"/>
              <a:t>entity set has an attribute </a:t>
            </a:r>
            <a:r>
              <a:rPr lang="en-US" i="1" smtClean="0"/>
              <a:t>age</a:t>
            </a:r>
            <a:r>
              <a:rPr lang="en-US" smtClean="0"/>
              <a:t>, which indicates the customer’s age. If the </a:t>
            </a:r>
            <a:r>
              <a:rPr lang="en-US" i="1" smtClean="0"/>
              <a:t>customer </a:t>
            </a:r>
            <a:r>
              <a:rPr lang="en-US" smtClean="0"/>
              <a:t>entity set also has an attribute </a:t>
            </a:r>
            <a:r>
              <a:rPr lang="en-US" i="1" smtClean="0"/>
              <a:t>date-of-birth</a:t>
            </a:r>
            <a:r>
              <a:rPr lang="en-US" smtClean="0"/>
              <a:t>, we can calculate </a:t>
            </a:r>
            <a:r>
              <a:rPr lang="en-US" i="1" smtClean="0"/>
              <a:t>age </a:t>
            </a:r>
            <a:r>
              <a:rPr lang="en-US" smtClean="0"/>
              <a:t>from </a:t>
            </a:r>
            <a:r>
              <a:rPr lang="en-US" i="1" smtClean="0"/>
              <a:t>date-of-birth </a:t>
            </a:r>
            <a:r>
              <a:rPr lang="en-US" smtClean="0"/>
              <a:t>and the current date. Thus, </a:t>
            </a:r>
            <a:r>
              <a:rPr lang="en-US" i="1" smtClean="0"/>
              <a:t>age </a:t>
            </a:r>
            <a:r>
              <a:rPr lang="en-US" smtClean="0"/>
              <a:t>is a derived attribute. In this case, </a:t>
            </a:r>
            <a:r>
              <a:rPr lang="en-US" i="1" smtClean="0"/>
              <a:t>date-of-birth </a:t>
            </a:r>
            <a:r>
              <a:rPr lang="en-US" smtClean="0"/>
              <a:t>may be referred to as a </a:t>
            </a:r>
            <a:r>
              <a:rPr lang="en-US" i="1" smtClean="0"/>
              <a:t>base </a:t>
            </a:r>
            <a:r>
              <a:rPr lang="en-US" smtClean="0"/>
              <a:t>attribute, or a </a:t>
            </a:r>
            <a:r>
              <a:rPr lang="en-US" i="1" smtClean="0"/>
              <a:t>stored </a:t>
            </a:r>
            <a:r>
              <a:rPr lang="en-US" smtClean="0"/>
              <a:t>attribute. The value of a derived attribute is not stored, but is computed when required.</a:t>
            </a:r>
          </a:p>
          <a:p>
            <a:pPr algn="just"/>
            <a:endParaRPr lang="en-US" smtClean="0"/>
          </a:p>
          <a:p>
            <a:pPr algn="just"/>
            <a:r>
              <a:rPr lang="en-US" smtClean="0"/>
              <a:t>An attribute takes a </a:t>
            </a:r>
            <a:r>
              <a:rPr lang="en-US" b="1" smtClean="0"/>
              <a:t>null </a:t>
            </a:r>
            <a:r>
              <a:rPr lang="en-US" smtClean="0"/>
              <a:t>value when an entity does not have a value for it.</a:t>
            </a:r>
          </a:p>
          <a:p>
            <a:pPr algn="just"/>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3.xml"/><Relationship Id="rId1" Type="http://schemas.openxmlformats.org/officeDocument/2006/relationships/vmlDrawing" Target="../drawings/vmlDrawing2.v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1026"/>
          <p:cNvSpPr>
            <a:spLocks/>
          </p:cNvSpPr>
          <p:nvPr/>
        </p:nvSpPr>
        <p:spPr bwMode="gray">
          <a:xfrm>
            <a:off x="690563" y="3340100"/>
            <a:ext cx="7653337" cy="485775"/>
          </a:xfrm>
          <a:custGeom>
            <a:avLst/>
            <a:gdLst/>
            <a:ahLst/>
            <a:cxnLst>
              <a:cxn ang="0">
                <a:pos x="163" y="200"/>
              </a:cxn>
              <a:cxn ang="0">
                <a:pos x="4128" y="200"/>
              </a:cxn>
              <a:cxn ang="0">
                <a:pos x="4128" y="429"/>
              </a:cxn>
              <a:cxn ang="0">
                <a:pos x="0" y="441"/>
              </a:cxn>
              <a:cxn ang="0">
                <a:pos x="163" y="200"/>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w="9525">
            <a:noFill/>
            <a:round/>
            <a:headEnd/>
            <a:tailEnd/>
          </a:ln>
        </p:spPr>
        <p:txBody>
          <a:bodyPr wrap="none" anchor="ctr"/>
          <a:lstStyle/>
          <a:p>
            <a:pPr>
              <a:defRPr/>
            </a:pPr>
            <a:endParaRPr lang="en-US"/>
          </a:p>
        </p:txBody>
      </p:sp>
      <p:graphicFrame>
        <p:nvGraphicFramePr>
          <p:cNvPr id="5" name="Rectangle 1032"/>
          <p:cNvGraphicFramePr>
            <a:graphicFrameLocks/>
          </p:cNvGraphicFramePr>
          <p:nvPr/>
        </p:nvGraphicFramePr>
        <p:xfrm>
          <a:off x="1524000" y="1397000"/>
          <a:ext cx="6096000" cy="4064000"/>
        </p:xfrm>
        <a:graphic>
          <a:graphicData uri="http://schemas.openxmlformats.org/presentationml/2006/ole">
            <p:oleObj spid="_x0000_s1026" name="Clip" r:id="rId3" imgW="0" imgH="0" progId="">
              <p:embed/>
            </p:oleObj>
          </a:graphicData>
        </a:graphic>
      </p:graphicFrame>
      <p:sp>
        <p:nvSpPr>
          <p:cNvPr id="63491" name="Rectangle 1027"/>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63492" name="Rectangle 1028"/>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r>
              <a:rPr lang="en-US"/>
              <a:t>Click to edit Master subtitle style</a:t>
            </a:r>
          </a:p>
        </p:txBody>
      </p:sp>
      <p:sp>
        <p:nvSpPr>
          <p:cNvPr id="6" name="Rectangle 1029"/>
          <p:cNvSpPr>
            <a:spLocks noGrp="1" noChangeArrowheads="1"/>
          </p:cNvSpPr>
          <p:nvPr>
            <p:ph type="dt" sz="half" idx="10"/>
          </p:nvPr>
        </p:nvSpPr>
        <p:spPr/>
        <p:txBody>
          <a:bodyPr/>
          <a:lstStyle>
            <a:lvl1pPr>
              <a:defRPr>
                <a:solidFill>
                  <a:srgbClr val="578963"/>
                </a:solidFill>
              </a:defRPr>
            </a:lvl1pPr>
          </a:lstStyle>
          <a:p>
            <a:pPr>
              <a:defRPr/>
            </a:pPr>
            <a:endParaRPr lang="en-US"/>
          </a:p>
        </p:txBody>
      </p:sp>
      <p:sp>
        <p:nvSpPr>
          <p:cNvPr id="7" name="Rectangle 1030"/>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solidFill>
                  <a:srgbClr val="578963"/>
                </a:solidFill>
                <a:latin typeface="Times New Roman" pitchFamily="18" charset="0"/>
              </a:defRPr>
            </a:lvl1pPr>
          </a:lstStyle>
          <a:p>
            <a:pPr>
              <a:defRPr/>
            </a:pPr>
            <a:endParaRPr lang="en-US"/>
          </a:p>
        </p:txBody>
      </p:sp>
      <p:sp>
        <p:nvSpPr>
          <p:cNvPr id="8" name="Rectangle 1031"/>
          <p:cNvSpPr>
            <a:spLocks noGrp="1" noChangeArrowheads="1"/>
          </p:cNvSpPr>
          <p:nvPr>
            <p:ph type="sldNum" sz="quarter" idx="12"/>
          </p:nvPr>
        </p:nvSpPr>
        <p:spPr/>
        <p:txBody>
          <a:bodyPr/>
          <a:lstStyle>
            <a:lvl1pPr>
              <a:defRPr>
                <a:solidFill>
                  <a:srgbClr val="578963"/>
                </a:solidFill>
              </a:defRPr>
            </a:lvl1pPr>
          </a:lstStyle>
          <a:p>
            <a:pPr>
              <a:defRPr/>
            </a:pPr>
            <a:fld id="{296FFEC9-0567-45FD-BFCA-5631406D456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9E2FC4B6-6560-46FD-B865-1CC9D57050F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2275" y="0"/>
            <a:ext cx="2066925" cy="5991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71500" y="0"/>
            <a:ext cx="6048375" cy="5991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D99E547E-840B-4358-9CD4-B60A5DCE410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90600" y="1676400"/>
            <a:ext cx="7770813" cy="1460500"/>
          </a:xfrm>
        </p:spPr>
        <p:txBody>
          <a:bodyPr/>
          <a:lstStyle/>
          <a:p>
            <a:r>
              <a:rPr lang="en-US" smtClean="0"/>
              <a:t>Click to edit Master title style</a:t>
            </a:r>
            <a:endParaRPr lang="en-US"/>
          </a:p>
        </p:txBody>
      </p:sp>
      <p:sp>
        <p:nvSpPr>
          <p:cNvPr id="3" name="Rectangle 12"/>
          <p:cNvSpPr>
            <a:spLocks noGrp="1" noChangeArrowheads="1"/>
          </p:cNvSpPr>
          <p:nvPr>
            <p:ph type="dt" idx="10"/>
          </p:nvPr>
        </p:nvSpPr>
        <p:spPr/>
        <p:txBody>
          <a:bodyPr/>
          <a:lstStyle>
            <a:lvl1pPr>
              <a:defRPr/>
            </a:lvl1pPr>
          </a:lstStyle>
          <a:p>
            <a:pPr>
              <a:defRPr/>
            </a:pPr>
            <a:endParaRPr lang="en-IN"/>
          </a:p>
        </p:txBody>
      </p:sp>
      <p:sp>
        <p:nvSpPr>
          <p:cNvPr id="4" name="Rectangle 13"/>
          <p:cNvSpPr>
            <a:spLocks noGrp="1" noChangeArrowheads="1"/>
          </p:cNvSpPr>
          <p:nvPr>
            <p:ph type="ftr" idx="11"/>
          </p:nvPr>
        </p:nvSpPr>
        <p:spPr>
          <a:xfrm>
            <a:off x="3429000" y="6248400"/>
            <a:ext cx="2894013" cy="455613"/>
          </a:xfrm>
          <a:prstGeom prst="rect">
            <a:avLst/>
          </a:prstGeom>
        </p:spPr>
        <p:txBody>
          <a:bodyPr/>
          <a:lstStyle>
            <a:lvl1pPr>
              <a:defRPr/>
            </a:lvl1pPr>
          </a:lstStyle>
          <a:p>
            <a:pPr>
              <a:defRPr/>
            </a:pPr>
            <a:endParaRPr lang="en-IN"/>
          </a:p>
        </p:txBody>
      </p:sp>
      <p:sp>
        <p:nvSpPr>
          <p:cNvPr id="5" name="Rectangle 14"/>
          <p:cNvSpPr>
            <a:spLocks noGrp="1" noChangeArrowheads="1"/>
          </p:cNvSpPr>
          <p:nvPr>
            <p:ph type="sldNum" idx="12"/>
          </p:nvPr>
        </p:nvSpPr>
        <p:spPr/>
        <p:txBody>
          <a:bodyPr/>
          <a:lstStyle>
            <a:lvl1pPr>
              <a:defRPr/>
            </a:lvl1pPr>
          </a:lstStyle>
          <a:p>
            <a:pPr>
              <a:defRPr/>
            </a:pPr>
            <a:fld id="{43EDD683-910C-4D70-8FB2-01981DF805D3}" type="slidenum">
              <a:rPr lang="en-IN"/>
              <a:pPr>
                <a:defRPr/>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4"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54636"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15463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6159A38A-C52D-4902-9E68-CFCA889DCAC9}"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p:txBody>
          <a:bodyPr/>
          <a:lstStyle>
            <a:lvl1pPr>
              <a:defRPr/>
            </a:lvl1pPr>
          </a:lstStyle>
          <a:p>
            <a:pPr>
              <a:defRPr/>
            </a:pPr>
            <a:endParaRPr lang="en-US"/>
          </a:p>
        </p:txBody>
      </p:sp>
      <p:sp>
        <p:nvSpPr>
          <p:cNvPr id="5" name="Rectangle 12"/>
          <p:cNvSpPr>
            <a:spLocks noGrp="1" noChangeArrowheads="1"/>
          </p:cNvSpPr>
          <p:nvPr>
            <p:ph type="ftr" sz="quarter" idx="11"/>
          </p:nvPr>
        </p:nvSpPr>
        <p:spPr/>
        <p:txBody>
          <a:bodyPr/>
          <a:lstStyle>
            <a:lvl1pPr>
              <a:defRPr/>
            </a:lvl1pPr>
          </a:lstStyle>
          <a:p>
            <a:pPr>
              <a:defRPr/>
            </a:pPr>
            <a:endParaRPr lang="en-US"/>
          </a:p>
        </p:txBody>
      </p:sp>
      <p:sp>
        <p:nvSpPr>
          <p:cNvPr id="6" name="Rectangle 13"/>
          <p:cNvSpPr>
            <a:spLocks noGrp="1" noChangeArrowheads="1"/>
          </p:cNvSpPr>
          <p:nvPr>
            <p:ph type="sldNum" sz="quarter" idx="12"/>
          </p:nvPr>
        </p:nvSpPr>
        <p:spPr/>
        <p:txBody>
          <a:bodyPr/>
          <a:lstStyle>
            <a:lvl1pPr>
              <a:defRPr/>
            </a:lvl1pPr>
          </a:lstStyle>
          <a:p>
            <a:pPr>
              <a:defRPr/>
            </a:pPr>
            <a:fld id="{1CD18F1B-3CE9-4ED7-AFE5-86BAF56FD0DE}"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p:txBody>
          <a:bodyPr/>
          <a:lstStyle>
            <a:lvl1pPr>
              <a:defRPr/>
            </a:lvl1pPr>
          </a:lstStyle>
          <a:p>
            <a:pPr>
              <a:defRPr/>
            </a:pPr>
            <a:endParaRPr lang="en-US"/>
          </a:p>
        </p:txBody>
      </p:sp>
      <p:sp>
        <p:nvSpPr>
          <p:cNvPr id="5" name="Rectangle 12"/>
          <p:cNvSpPr>
            <a:spLocks noGrp="1" noChangeArrowheads="1"/>
          </p:cNvSpPr>
          <p:nvPr>
            <p:ph type="ftr" sz="quarter" idx="11"/>
          </p:nvPr>
        </p:nvSpPr>
        <p:spPr/>
        <p:txBody>
          <a:bodyPr/>
          <a:lstStyle>
            <a:lvl1pPr>
              <a:defRPr/>
            </a:lvl1pPr>
          </a:lstStyle>
          <a:p>
            <a:pPr>
              <a:defRPr/>
            </a:pPr>
            <a:endParaRPr lang="en-US"/>
          </a:p>
        </p:txBody>
      </p:sp>
      <p:sp>
        <p:nvSpPr>
          <p:cNvPr id="6" name="Rectangle 13"/>
          <p:cNvSpPr>
            <a:spLocks noGrp="1" noChangeArrowheads="1"/>
          </p:cNvSpPr>
          <p:nvPr>
            <p:ph type="sldNum" sz="quarter" idx="12"/>
          </p:nvPr>
        </p:nvSpPr>
        <p:spPr/>
        <p:txBody>
          <a:bodyPr/>
          <a:lstStyle>
            <a:lvl1pPr>
              <a:defRPr/>
            </a:lvl1pPr>
          </a:lstStyle>
          <a:p>
            <a:pPr>
              <a:defRPr/>
            </a:pPr>
            <a:fld id="{DE6D1938-CA91-413E-A7EE-1E560E6E9C08}"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1639888"/>
            <a:ext cx="3810000" cy="4492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1639888"/>
            <a:ext cx="3810000" cy="4492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p:txBody>
          <a:bodyPr/>
          <a:lstStyle>
            <a:lvl1pPr>
              <a:defRPr/>
            </a:lvl1pPr>
          </a:lstStyle>
          <a:p>
            <a:pPr>
              <a:defRPr/>
            </a:pPr>
            <a:endParaRPr lang="en-US"/>
          </a:p>
        </p:txBody>
      </p:sp>
      <p:sp>
        <p:nvSpPr>
          <p:cNvPr id="6" name="Rectangle 12"/>
          <p:cNvSpPr>
            <a:spLocks noGrp="1" noChangeArrowheads="1"/>
          </p:cNvSpPr>
          <p:nvPr>
            <p:ph type="ftr" sz="quarter" idx="11"/>
          </p:nvPr>
        </p:nvSpPr>
        <p:spPr/>
        <p:txBody>
          <a:bodyPr/>
          <a:lstStyle>
            <a:lvl1pPr>
              <a:defRPr/>
            </a:lvl1pPr>
          </a:lstStyle>
          <a:p>
            <a:pPr>
              <a:defRPr/>
            </a:pPr>
            <a:endParaRPr lang="en-US"/>
          </a:p>
        </p:txBody>
      </p:sp>
      <p:sp>
        <p:nvSpPr>
          <p:cNvPr id="7" name="Rectangle 13"/>
          <p:cNvSpPr>
            <a:spLocks noGrp="1" noChangeArrowheads="1"/>
          </p:cNvSpPr>
          <p:nvPr>
            <p:ph type="sldNum" sz="quarter" idx="12"/>
          </p:nvPr>
        </p:nvSpPr>
        <p:spPr/>
        <p:txBody>
          <a:bodyPr/>
          <a:lstStyle>
            <a:lvl1pPr>
              <a:defRPr/>
            </a:lvl1pPr>
          </a:lstStyle>
          <a:p>
            <a:pPr>
              <a:defRPr/>
            </a:pPr>
            <a:fld id="{C0D65759-6CFD-4CB7-8F20-BD632ED3DA93}"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p:txBody>
          <a:bodyPr/>
          <a:lstStyle>
            <a:lvl1pPr>
              <a:defRPr/>
            </a:lvl1pPr>
          </a:lstStyle>
          <a:p>
            <a:pPr>
              <a:defRPr/>
            </a:pPr>
            <a:endParaRPr lang="en-US"/>
          </a:p>
        </p:txBody>
      </p:sp>
      <p:sp>
        <p:nvSpPr>
          <p:cNvPr id="8" name="Rectangle 12"/>
          <p:cNvSpPr>
            <a:spLocks noGrp="1" noChangeArrowheads="1"/>
          </p:cNvSpPr>
          <p:nvPr>
            <p:ph type="ftr" sz="quarter" idx="11"/>
          </p:nvPr>
        </p:nvSpPr>
        <p:spPr/>
        <p:txBody>
          <a:bodyPr/>
          <a:lstStyle>
            <a:lvl1pPr>
              <a:defRPr/>
            </a:lvl1pPr>
          </a:lstStyle>
          <a:p>
            <a:pPr>
              <a:defRPr/>
            </a:pPr>
            <a:endParaRPr lang="en-US"/>
          </a:p>
        </p:txBody>
      </p:sp>
      <p:sp>
        <p:nvSpPr>
          <p:cNvPr id="9" name="Rectangle 13"/>
          <p:cNvSpPr>
            <a:spLocks noGrp="1" noChangeArrowheads="1"/>
          </p:cNvSpPr>
          <p:nvPr>
            <p:ph type="sldNum" sz="quarter" idx="12"/>
          </p:nvPr>
        </p:nvSpPr>
        <p:spPr/>
        <p:txBody>
          <a:bodyPr/>
          <a:lstStyle>
            <a:lvl1pPr>
              <a:defRPr/>
            </a:lvl1pPr>
          </a:lstStyle>
          <a:p>
            <a:pPr>
              <a:defRPr/>
            </a:pPr>
            <a:fld id="{B5C1D682-EC25-48B6-A0FF-AE0A9B9AD64C}"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p:txBody>
          <a:bodyPr/>
          <a:lstStyle>
            <a:lvl1pPr>
              <a:defRPr/>
            </a:lvl1pPr>
          </a:lstStyle>
          <a:p>
            <a:pPr>
              <a:defRPr/>
            </a:pPr>
            <a:endParaRPr lang="en-US"/>
          </a:p>
        </p:txBody>
      </p:sp>
      <p:sp>
        <p:nvSpPr>
          <p:cNvPr id="4" name="Rectangle 12"/>
          <p:cNvSpPr>
            <a:spLocks noGrp="1" noChangeArrowheads="1"/>
          </p:cNvSpPr>
          <p:nvPr>
            <p:ph type="ftr" sz="quarter" idx="11"/>
          </p:nvPr>
        </p:nvSpPr>
        <p:spPr/>
        <p:txBody>
          <a:bodyPr/>
          <a:lstStyle>
            <a:lvl1pPr>
              <a:defRPr/>
            </a:lvl1pPr>
          </a:lstStyle>
          <a:p>
            <a:pPr>
              <a:defRPr/>
            </a:pPr>
            <a:endParaRPr lang="en-US"/>
          </a:p>
        </p:txBody>
      </p:sp>
      <p:sp>
        <p:nvSpPr>
          <p:cNvPr id="5" name="Rectangle 13"/>
          <p:cNvSpPr>
            <a:spLocks noGrp="1" noChangeArrowheads="1"/>
          </p:cNvSpPr>
          <p:nvPr>
            <p:ph type="sldNum" sz="quarter" idx="12"/>
          </p:nvPr>
        </p:nvSpPr>
        <p:spPr/>
        <p:txBody>
          <a:bodyPr/>
          <a:lstStyle>
            <a:lvl1pPr>
              <a:defRPr/>
            </a:lvl1pPr>
          </a:lstStyle>
          <a:p>
            <a:pPr>
              <a:defRPr/>
            </a:pPr>
            <a:fld id="{070A6734-111E-49F3-9486-90F0F8333019}"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pPr>
              <a:defRPr/>
            </a:pPr>
            <a:endParaRPr lang="en-US"/>
          </a:p>
        </p:txBody>
      </p:sp>
      <p:sp>
        <p:nvSpPr>
          <p:cNvPr id="3" name="Rectangle 12"/>
          <p:cNvSpPr>
            <a:spLocks noGrp="1" noChangeArrowheads="1"/>
          </p:cNvSpPr>
          <p:nvPr>
            <p:ph type="ftr" sz="quarter" idx="11"/>
          </p:nvPr>
        </p:nvSpPr>
        <p:spPr/>
        <p:txBody>
          <a:bodyPr/>
          <a:lstStyle>
            <a:lvl1pPr>
              <a:defRPr/>
            </a:lvl1pPr>
          </a:lstStyle>
          <a:p>
            <a:pPr>
              <a:defRPr/>
            </a:pPr>
            <a:endParaRPr lang="en-US"/>
          </a:p>
        </p:txBody>
      </p:sp>
      <p:sp>
        <p:nvSpPr>
          <p:cNvPr id="4" name="Rectangle 13"/>
          <p:cNvSpPr>
            <a:spLocks noGrp="1" noChangeArrowheads="1"/>
          </p:cNvSpPr>
          <p:nvPr>
            <p:ph type="sldNum" sz="quarter" idx="12"/>
          </p:nvPr>
        </p:nvSpPr>
        <p:spPr/>
        <p:txBody>
          <a:bodyPr/>
          <a:lstStyle>
            <a:lvl1pPr>
              <a:defRPr/>
            </a:lvl1pPr>
          </a:lstStyle>
          <a:p>
            <a:pPr>
              <a:defRPr/>
            </a:pPr>
            <a:fld id="{01241AA4-4C9D-4632-AEE3-D1F6DAE8737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747B13A0-4D1C-4290-BACB-1B7DAD25F113}"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p:txBody>
          <a:bodyPr/>
          <a:lstStyle>
            <a:lvl1pPr>
              <a:defRPr/>
            </a:lvl1pPr>
          </a:lstStyle>
          <a:p>
            <a:pPr>
              <a:defRPr/>
            </a:pPr>
            <a:endParaRPr lang="en-US"/>
          </a:p>
        </p:txBody>
      </p:sp>
      <p:sp>
        <p:nvSpPr>
          <p:cNvPr id="6" name="Rectangle 12"/>
          <p:cNvSpPr>
            <a:spLocks noGrp="1" noChangeArrowheads="1"/>
          </p:cNvSpPr>
          <p:nvPr>
            <p:ph type="ftr" sz="quarter" idx="11"/>
          </p:nvPr>
        </p:nvSpPr>
        <p:spPr/>
        <p:txBody>
          <a:bodyPr/>
          <a:lstStyle>
            <a:lvl1pPr>
              <a:defRPr/>
            </a:lvl1pPr>
          </a:lstStyle>
          <a:p>
            <a:pPr>
              <a:defRPr/>
            </a:pPr>
            <a:endParaRPr lang="en-US"/>
          </a:p>
        </p:txBody>
      </p:sp>
      <p:sp>
        <p:nvSpPr>
          <p:cNvPr id="7" name="Rectangle 13"/>
          <p:cNvSpPr>
            <a:spLocks noGrp="1" noChangeArrowheads="1"/>
          </p:cNvSpPr>
          <p:nvPr>
            <p:ph type="sldNum" sz="quarter" idx="12"/>
          </p:nvPr>
        </p:nvSpPr>
        <p:spPr/>
        <p:txBody>
          <a:bodyPr/>
          <a:lstStyle>
            <a:lvl1pPr>
              <a:defRPr/>
            </a:lvl1pPr>
          </a:lstStyle>
          <a:p>
            <a:pPr>
              <a:defRPr/>
            </a:pPr>
            <a:fld id="{C0DE7E11-A174-46B0-8695-DC8A2F8BE2EE}"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p:txBody>
          <a:bodyPr/>
          <a:lstStyle>
            <a:lvl1pPr>
              <a:defRPr/>
            </a:lvl1pPr>
          </a:lstStyle>
          <a:p>
            <a:pPr>
              <a:defRPr/>
            </a:pPr>
            <a:endParaRPr lang="en-US"/>
          </a:p>
        </p:txBody>
      </p:sp>
      <p:sp>
        <p:nvSpPr>
          <p:cNvPr id="6" name="Rectangle 12"/>
          <p:cNvSpPr>
            <a:spLocks noGrp="1" noChangeArrowheads="1"/>
          </p:cNvSpPr>
          <p:nvPr>
            <p:ph type="ftr" sz="quarter" idx="11"/>
          </p:nvPr>
        </p:nvSpPr>
        <p:spPr/>
        <p:txBody>
          <a:bodyPr/>
          <a:lstStyle>
            <a:lvl1pPr>
              <a:defRPr/>
            </a:lvl1pPr>
          </a:lstStyle>
          <a:p>
            <a:pPr>
              <a:defRPr/>
            </a:pPr>
            <a:endParaRPr lang="en-US"/>
          </a:p>
        </p:txBody>
      </p:sp>
      <p:sp>
        <p:nvSpPr>
          <p:cNvPr id="7" name="Rectangle 13"/>
          <p:cNvSpPr>
            <a:spLocks noGrp="1" noChangeArrowheads="1"/>
          </p:cNvSpPr>
          <p:nvPr>
            <p:ph type="sldNum" sz="quarter" idx="12"/>
          </p:nvPr>
        </p:nvSpPr>
        <p:spPr/>
        <p:txBody>
          <a:bodyPr/>
          <a:lstStyle>
            <a:lvl1pPr>
              <a:defRPr/>
            </a:lvl1pPr>
          </a:lstStyle>
          <a:p>
            <a:pPr>
              <a:defRPr/>
            </a:pPr>
            <a:fld id="{A3E2F771-A0FE-427C-BACC-F55AE274EA77}"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p:txBody>
          <a:bodyPr/>
          <a:lstStyle>
            <a:lvl1pPr>
              <a:defRPr/>
            </a:lvl1pPr>
          </a:lstStyle>
          <a:p>
            <a:pPr>
              <a:defRPr/>
            </a:pPr>
            <a:endParaRPr lang="en-US"/>
          </a:p>
        </p:txBody>
      </p:sp>
      <p:sp>
        <p:nvSpPr>
          <p:cNvPr id="5" name="Rectangle 12"/>
          <p:cNvSpPr>
            <a:spLocks noGrp="1" noChangeArrowheads="1"/>
          </p:cNvSpPr>
          <p:nvPr>
            <p:ph type="ftr" sz="quarter" idx="11"/>
          </p:nvPr>
        </p:nvSpPr>
        <p:spPr/>
        <p:txBody>
          <a:bodyPr/>
          <a:lstStyle>
            <a:lvl1pPr>
              <a:defRPr/>
            </a:lvl1pPr>
          </a:lstStyle>
          <a:p>
            <a:pPr>
              <a:defRPr/>
            </a:pPr>
            <a:endParaRPr lang="en-US"/>
          </a:p>
        </p:txBody>
      </p:sp>
      <p:sp>
        <p:nvSpPr>
          <p:cNvPr id="6" name="Rectangle 13"/>
          <p:cNvSpPr>
            <a:spLocks noGrp="1" noChangeArrowheads="1"/>
          </p:cNvSpPr>
          <p:nvPr>
            <p:ph type="sldNum" sz="quarter" idx="12"/>
          </p:nvPr>
        </p:nvSpPr>
        <p:spPr/>
        <p:txBody>
          <a:bodyPr/>
          <a:lstStyle>
            <a:lvl1pPr>
              <a:defRPr/>
            </a:lvl1pPr>
          </a:lstStyle>
          <a:p>
            <a:pPr>
              <a:defRPr/>
            </a:pPr>
            <a:fld id="{2624ECAF-2491-414F-A203-8FBA3C30A304}"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p:txBody>
          <a:bodyPr/>
          <a:lstStyle>
            <a:lvl1pPr>
              <a:defRPr/>
            </a:lvl1pPr>
          </a:lstStyle>
          <a:p>
            <a:pPr>
              <a:defRPr/>
            </a:pPr>
            <a:endParaRPr lang="en-US"/>
          </a:p>
        </p:txBody>
      </p:sp>
      <p:sp>
        <p:nvSpPr>
          <p:cNvPr id="5" name="Rectangle 12"/>
          <p:cNvSpPr>
            <a:spLocks noGrp="1" noChangeArrowheads="1"/>
          </p:cNvSpPr>
          <p:nvPr>
            <p:ph type="ftr" sz="quarter" idx="11"/>
          </p:nvPr>
        </p:nvSpPr>
        <p:spPr/>
        <p:txBody>
          <a:bodyPr/>
          <a:lstStyle>
            <a:lvl1pPr>
              <a:defRPr/>
            </a:lvl1pPr>
          </a:lstStyle>
          <a:p>
            <a:pPr>
              <a:defRPr/>
            </a:pPr>
            <a:endParaRPr lang="en-US"/>
          </a:p>
        </p:txBody>
      </p:sp>
      <p:sp>
        <p:nvSpPr>
          <p:cNvPr id="6" name="Rectangle 13"/>
          <p:cNvSpPr>
            <a:spLocks noGrp="1" noChangeArrowheads="1"/>
          </p:cNvSpPr>
          <p:nvPr>
            <p:ph type="sldNum" sz="quarter" idx="12"/>
          </p:nvPr>
        </p:nvSpPr>
        <p:spPr/>
        <p:txBody>
          <a:bodyPr/>
          <a:lstStyle>
            <a:lvl1pPr>
              <a:defRPr/>
            </a:lvl1pPr>
          </a:lstStyle>
          <a:p>
            <a:pPr>
              <a:defRPr/>
            </a:pPr>
            <a:fld id="{F26BCD4C-88EF-4DB0-97FB-AF13B2315E14}"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1026"/>
          <p:cNvSpPr>
            <a:spLocks/>
          </p:cNvSpPr>
          <p:nvPr/>
        </p:nvSpPr>
        <p:spPr bwMode="gray">
          <a:xfrm>
            <a:off x="690563" y="3340100"/>
            <a:ext cx="7653337" cy="485775"/>
          </a:xfrm>
          <a:custGeom>
            <a:avLst/>
            <a:gdLst/>
            <a:ahLst/>
            <a:cxnLst>
              <a:cxn ang="0">
                <a:pos x="163" y="200"/>
              </a:cxn>
              <a:cxn ang="0">
                <a:pos x="4128" y="200"/>
              </a:cxn>
              <a:cxn ang="0">
                <a:pos x="4128" y="429"/>
              </a:cxn>
              <a:cxn ang="0">
                <a:pos x="0" y="441"/>
              </a:cxn>
              <a:cxn ang="0">
                <a:pos x="163" y="200"/>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w="9525">
            <a:noFill/>
            <a:round/>
            <a:headEnd/>
            <a:tailEnd/>
          </a:ln>
        </p:spPr>
        <p:txBody>
          <a:bodyPr wrap="none" anchor="ctr"/>
          <a:lstStyle/>
          <a:p>
            <a:pPr>
              <a:defRPr/>
            </a:pPr>
            <a:endParaRPr lang="en-US"/>
          </a:p>
        </p:txBody>
      </p:sp>
      <p:graphicFrame>
        <p:nvGraphicFramePr>
          <p:cNvPr id="5" name="Rectangle 1032"/>
          <p:cNvGraphicFramePr>
            <a:graphicFrameLocks/>
          </p:cNvGraphicFramePr>
          <p:nvPr/>
        </p:nvGraphicFramePr>
        <p:xfrm>
          <a:off x="1524000" y="1397000"/>
          <a:ext cx="6096000" cy="4064000"/>
        </p:xfrm>
        <a:graphic>
          <a:graphicData uri="http://schemas.openxmlformats.org/presentationml/2006/ole">
            <p:oleObj spid="_x0000_s3074" name="Clip" r:id="rId3" imgW="0" imgH="0" progId="">
              <p:embed/>
            </p:oleObj>
          </a:graphicData>
        </a:graphic>
      </p:graphicFrame>
      <p:sp>
        <p:nvSpPr>
          <p:cNvPr id="97283" name="Rectangle 1027"/>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97284" name="Rectangle 1028"/>
          <p:cNvSpPr>
            <a:spLocks noGrp="1" noChangeArrowheads="1"/>
          </p:cNvSpPr>
          <p:nvPr>
            <p:ph type="subTitle" idx="1"/>
          </p:nvPr>
        </p:nvSpPr>
        <p:spPr>
          <a:xfrm>
            <a:off x="1371600" y="3886200"/>
            <a:ext cx="6400800" cy="1752600"/>
          </a:xfrm>
        </p:spPr>
        <p:txBody>
          <a:bodyPr/>
          <a:lstStyle>
            <a:lvl1pPr marL="0" indent="0" algn="ctr">
              <a:buFont typeface="Monotype Sorts" charset="2"/>
              <a:buNone/>
              <a:defRPr/>
            </a:lvl1pPr>
          </a:lstStyle>
          <a:p>
            <a:r>
              <a:rPr lang="en-US"/>
              <a:t>Click to edit Master subtitle style</a:t>
            </a:r>
          </a:p>
        </p:txBody>
      </p:sp>
      <p:sp>
        <p:nvSpPr>
          <p:cNvPr id="6" name="Rectangle 1029"/>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50000"/>
              </a:spcBef>
              <a:buClrTx/>
              <a:buSzTx/>
              <a:buFontTx/>
              <a:buNone/>
              <a:defRPr kumimoji="0" sz="1400" i="0">
                <a:solidFill>
                  <a:srgbClr val="578963"/>
                </a:solidFill>
                <a:latin typeface="Times New Roman" pitchFamily="18" charset="0"/>
              </a:defRPr>
            </a:lvl1pPr>
          </a:lstStyle>
          <a:p>
            <a:pPr>
              <a:defRPr/>
            </a:pPr>
            <a:endParaRPr lang="en-US"/>
          </a:p>
        </p:txBody>
      </p:sp>
      <p:sp>
        <p:nvSpPr>
          <p:cNvPr id="7" name="Rectangle 1030"/>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buClrTx/>
              <a:buSzTx/>
              <a:buFontTx/>
              <a:buNone/>
              <a:defRPr kumimoji="0" sz="1400" i="0">
                <a:solidFill>
                  <a:srgbClr val="578963"/>
                </a:solidFill>
                <a:latin typeface="Times New Roman" pitchFamily="18" charset="0"/>
              </a:defRPr>
            </a:lvl1pPr>
          </a:lstStyle>
          <a:p>
            <a:pPr>
              <a:defRPr/>
            </a:pPr>
            <a:endParaRPr lang="en-US"/>
          </a:p>
        </p:txBody>
      </p:sp>
      <p:sp>
        <p:nvSpPr>
          <p:cNvPr id="8" name="Rectangle 1031"/>
          <p:cNvSpPr>
            <a:spLocks noGrp="1" noChangeArrowheads="1"/>
          </p:cNvSpPr>
          <p:nvPr>
            <p:ph type="sldNum" sz="quarter" idx="12"/>
          </p:nvPr>
        </p:nvSpPr>
        <p:spPr/>
        <p:txBody>
          <a:bodyPr/>
          <a:lstStyle>
            <a:lvl1pPr>
              <a:defRPr>
                <a:solidFill>
                  <a:srgbClr val="578963"/>
                </a:solidFill>
              </a:defRPr>
            </a:lvl1pPr>
          </a:lstStyle>
          <a:p>
            <a:pPr>
              <a:defRPr/>
            </a:pPr>
            <a:fld id="{896FE7D4-1128-40CF-A654-2EE610B68BD7}"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2FAE389F-C188-4A42-8436-B53D0C2EE946}"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8228F387-361E-4132-9E89-9F7CF07A591D}"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15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fld id="{357ED7BE-D2C9-42CA-8673-A08A1E406C3D}"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fld id="{CE5D2627-91EF-4867-A151-FB18A3468CB6}"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fld id="{DDEE7BC8-106F-4EE1-AFC6-9F24AE9FF06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87A8F90E-5AEA-4FA0-8F5B-19E3DD775B17}"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B2A24DF5-D06F-49B4-8719-2394097386BC}"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EF3183E7-58C0-4CF5-AA9D-7D39DEA5F20D}"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C2CB72B7-63DC-4BB4-B5DE-245B49784CD3}"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FB57E108-BFEB-4FAB-B806-9660B87D2A0C}"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200025"/>
            <a:ext cx="201930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52450" y="200025"/>
            <a:ext cx="59055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4B95D8EB-E30D-47AB-9A28-179CE14049E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15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58F2EA1C-9B76-47D5-99D5-C5376FF924B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sldNum" sz="quarter" idx="11"/>
          </p:nvPr>
        </p:nvSpPr>
        <p:spPr>
          <a:ln/>
        </p:spPr>
        <p:txBody>
          <a:bodyPr/>
          <a:lstStyle>
            <a:lvl1pPr>
              <a:defRPr/>
            </a:lvl1pPr>
          </a:lstStyle>
          <a:p>
            <a:pPr>
              <a:defRPr/>
            </a:pPr>
            <a:fld id="{CFD3DFCA-0AD2-40DB-BF22-88EBBDC1D91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sldNum" sz="quarter" idx="11"/>
          </p:nvPr>
        </p:nvSpPr>
        <p:spPr>
          <a:ln/>
        </p:spPr>
        <p:txBody>
          <a:bodyPr/>
          <a:lstStyle>
            <a:lvl1pPr>
              <a:defRPr/>
            </a:lvl1pPr>
          </a:lstStyle>
          <a:p>
            <a:pPr>
              <a:defRPr/>
            </a:pPr>
            <a:fld id="{125C7C18-5D48-4D52-B6BA-89C43CB5972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sldNum" sz="quarter" idx="11"/>
          </p:nvPr>
        </p:nvSpPr>
        <p:spPr>
          <a:ln/>
        </p:spPr>
        <p:txBody>
          <a:bodyPr/>
          <a:lstStyle>
            <a:lvl1pPr>
              <a:defRPr/>
            </a:lvl1pPr>
          </a:lstStyle>
          <a:p>
            <a:pPr>
              <a:defRPr/>
            </a:pPr>
            <a:fld id="{FFD397DD-C5D0-4EE3-9500-429EB70C5DC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4004A970-483C-41DF-8FE4-81D6838E96B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16A18377-5582-4C6B-B3E5-015649F57FA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bwMode="auto">
          <a:xfrm>
            <a:off x="571500" y="1114425"/>
            <a:ext cx="7848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246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spcBef>
                <a:spcPct val="50000"/>
              </a:spcBef>
              <a:defRPr sz="1400">
                <a:solidFill>
                  <a:schemeClr val="bg2"/>
                </a:solidFill>
                <a:latin typeface="Times New Roman" pitchFamily="18" charset="0"/>
              </a:defRPr>
            </a:lvl1pPr>
          </a:lstStyle>
          <a:p>
            <a:pPr>
              <a:defRPr/>
            </a:pPr>
            <a:endParaRPr lang="en-US"/>
          </a:p>
        </p:txBody>
      </p:sp>
      <p:sp>
        <p:nvSpPr>
          <p:cNvPr id="62469" name="Rectangle 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itchFamily="18" charset="0"/>
              </a:defRPr>
            </a:lvl1pPr>
          </a:lstStyle>
          <a:p>
            <a:pPr>
              <a:defRPr/>
            </a:pPr>
            <a:fld id="{5413A1A4-99DD-4826-8C04-EAF853E11CD1}" type="slidenum">
              <a:rPr lang="en-US"/>
              <a:pPr>
                <a:defRPr/>
              </a:pPr>
              <a:t>‹#›</a:t>
            </a:fld>
            <a:endParaRPr lang="en-US"/>
          </a:p>
        </p:txBody>
      </p:sp>
      <p:sp>
        <p:nvSpPr>
          <p:cNvPr id="62506" name="Rectangle 42"/>
          <p:cNvSpPr>
            <a:spLocks noGrp="1" noChangeArrowheads="1"/>
          </p:cNvSpPr>
          <p:nvPr>
            <p:ph type="title"/>
          </p:nvPr>
        </p:nvSpPr>
        <p:spPr bwMode="auto">
          <a:xfrm>
            <a:off x="762000" y="0"/>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62507" name="Text Box 43"/>
          <p:cNvSpPr txBox="1">
            <a:spLocks noChangeArrowheads="1"/>
          </p:cNvSpPr>
          <p:nvPr/>
        </p:nvSpPr>
        <p:spPr bwMode="auto">
          <a:xfrm>
            <a:off x="0" y="6613525"/>
            <a:ext cx="1512888" cy="244475"/>
          </a:xfrm>
          <a:prstGeom prst="rect">
            <a:avLst/>
          </a:prstGeom>
          <a:noFill/>
          <a:ln w="9525">
            <a:noFill/>
            <a:miter lim="800000"/>
            <a:headEnd/>
            <a:tailEnd/>
          </a:ln>
          <a:effectLst/>
        </p:spPr>
        <p:txBody>
          <a:bodyPr wrap="none">
            <a:spAutoFit/>
          </a:bodyPr>
          <a:lstStyle/>
          <a:p>
            <a:pPr algn="l">
              <a:spcBef>
                <a:spcPct val="50000"/>
              </a:spcBef>
              <a:defRPr/>
            </a:pPr>
            <a:r>
              <a:rPr lang="en-US" sz="1000" b="1">
                <a:solidFill>
                  <a:schemeClr val="tx2"/>
                </a:solidFill>
              </a:rPr>
              <a:t>Database Engineering</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sz="20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105000"/>
        <a:buFont typeface="Monotype Sorts" pitchFamily="2" charset="2"/>
        <a:buChar char="H"/>
        <a:defRPr kumimoji="1" sz="2800">
          <a:solidFill>
            <a:schemeClr val="tx1"/>
          </a:solidFill>
          <a:latin typeface="+mn-lt"/>
        </a:defRPr>
      </a:lvl2pPr>
      <a:lvl3pPr marL="1085850" indent="-228600" algn="l" rtl="0" eaLnBrk="0" fontAlgn="base" hangingPunct="0">
        <a:spcBef>
          <a:spcPct val="35000"/>
        </a:spcBef>
        <a:spcAft>
          <a:spcPct val="0"/>
        </a:spcAft>
        <a:buClr>
          <a:srgbClr val="000099"/>
        </a:buClr>
        <a:buSzPct val="85000"/>
        <a:buFont typeface="Monotype Sorts" pitchFamily="2" charset="2"/>
        <a:buChar char="4"/>
        <a:defRPr kumimoji="1" sz="2400">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sz="2000">
          <a:solidFill>
            <a:schemeClr val="tx1"/>
          </a:solidFill>
          <a:latin typeface="+mn-lt"/>
        </a:defRPr>
      </a:lvl4pPr>
      <a:lvl5pPr marL="1771650" indent="-228600" algn="l" rtl="0" eaLnBrk="0" fontAlgn="base" hangingPunct="0">
        <a:spcBef>
          <a:spcPct val="35000"/>
        </a:spcBef>
        <a:spcAft>
          <a:spcPct val="0"/>
        </a:spcAft>
        <a:buClr>
          <a:schemeClr val="tx2"/>
        </a:buClr>
        <a:buChar char="»"/>
        <a:defRPr kumimoji="1" sz="2000">
          <a:solidFill>
            <a:schemeClr val="tx1"/>
          </a:solidFill>
          <a:latin typeface="+mn-lt"/>
        </a:defRPr>
      </a:lvl5pPr>
      <a:lvl6pPr marL="2228850" indent="-228600" algn="l" rtl="0" eaLnBrk="0" fontAlgn="base" hangingPunct="0">
        <a:spcBef>
          <a:spcPct val="35000"/>
        </a:spcBef>
        <a:spcAft>
          <a:spcPct val="0"/>
        </a:spcAft>
        <a:buClr>
          <a:schemeClr val="tx2"/>
        </a:buClr>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02" name="Rectangle 2"/>
          <p:cNvSpPr>
            <a:spLocks noChangeArrowheads="1"/>
          </p:cNvSpPr>
          <p:nvPr/>
        </p:nvSpPr>
        <p:spPr bwMode="ltGray">
          <a:xfrm>
            <a:off x="417513" y="841375"/>
            <a:ext cx="438150" cy="474663"/>
          </a:xfrm>
          <a:prstGeom prst="rect">
            <a:avLst/>
          </a:prstGeom>
          <a:solidFill>
            <a:schemeClr val="accent2"/>
          </a:solidFill>
          <a:ln w="9525">
            <a:noFill/>
            <a:miter lim="800000"/>
            <a:headEnd/>
            <a:tailEnd/>
          </a:ln>
          <a:effectLst/>
        </p:spPr>
        <p:txBody>
          <a:bodyPr wrap="none" anchor="ctr"/>
          <a:lstStyle/>
          <a:p>
            <a:pPr algn="ctr" eaLnBrk="1" hangingPunct="1">
              <a:defRPr/>
            </a:pPr>
            <a:endParaRPr kumimoji="1" lang="en-US" sz="2400"/>
          </a:p>
        </p:txBody>
      </p:sp>
      <p:sp>
        <p:nvSpPr>
          <p:cNvPr id="153603" name="Rectangle 3"/>
          <p:cNvSpPr>
            <a:spLocks noChangeArrowheads="1"/>
          </p:cNvSpPr>
          <p:nvPr/>
        </p:nvSpPr>
        <p:spPr bwMode="ltGray">
          <a:xfrm>
            <a:off x="800100" y="841375"/>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153604" name="Rectangle 4"/>
          <p:cNvSpPr>
            <a:spLocks noChangeArrowheads="1"/>
          </p:cNvSpPr>
          <p:nvPr/>
        </p:nvSpPr>
        <p:spPr bwMode="ltGray">
          <a:xfrm>
            <a:off x="541338" y="1263650"/>
            <a:ext cx="422275"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sz="2400"/>
          </a:p>
        </p:txBody>
      </p:sp>
      <p:sp>
        <p:nvSpPr>
          <p:cNvPr id="153605" name="Rectangle 5"/>
          <p:cNvSpPr>
            <a:spLocks noChangeArrowheads="1"/>
          </p:cNvSpPr>
          <p:nvPr/>
        </p:nvSpPr>
        <p:spPr bwMode="ltGray">
          <a:xfrm>
            <a:off x="911225" y="1263650"/>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153606" name="Rectangle 6"/>
          <p:cNvSpPr>
            <a:spLocks noChangeArrowheads="1"/>
          </p:cNvSpPr>
          <p:nvPr/>
        </p:nvSpPr>
        <p:spPr bwMode="ltGray">
          <a:xfrm>
            <a:off x="127000" y="1190625"/>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defRPr/>
            </a:pPr>
            <a:endParaRPr kumimoji="1" lang="en-US" sz="2400"/>
          </a:p>
        </p:txBody>
      </p:sp>
      <p:sp>
        <p:nvSpPr>
          <p:cNvPr id="153607" name="Rectangle 7"/>
          <p:cNvSpPr>
            <a:spLocks noChangeArrowheads="1"/>
          </p:cNvSpPr>
          <p:nvPr/>
        </p:nvSpPr>
        <p:spPr bwMode="gray">
          <a:xfrm>
            <a:off x="762000" y="733425"/>
            <a:ext cx="31750" cy="1052513"/>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sz="2400"/>
          </a:p>
        </p:txBody>
      </p:sp>
      <p:sp>
        <p:nvSpPr>
          <p:cNvPr id="153608" name="Rectangle 8"/>
          <p:cNvSpPr>
            <a:spLocks noChangeArrowheads="1"/>
          </p:cNvSpPr>
          <p:nvPr/>
        </p:nvSpPr>
        <p:spPr bwMode="gray">
          <a:xfrm>
            <a:off x="442913" y="15240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153609" name="Rectangle 9"/>
          <p:cNvSpPr>
            <a:spLocks noGrp="1" noChangeArrowheads="1"/>
          </p:cNvSpPr>
          <p:nvPr>
            <p:ph type="title"/>
          </p:nvPr>
        </p:nvSpPr>
        <p:spPr bwMode="auto">
          <a:xfrm>
            <a:off x="1150938" y="214313"/>
            <a:ext cx="7793037" cy="11858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1182688" y="1639888"/>
            <a:ext cx="7772400" cy="4492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3611"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en-US"/>
          </a:p>
        </p:txBody>
      </p:sp>
      <p:sp>
        <p:nvSpPr>
          <p:cNvPr id="153612"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US"/>
          </a:p>
        </p:txBody>
      </p:sp>
      <p:sp>
        <p:nvSpPr>
          <p:cNvPr id="153613"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90C7A506-5464-4313-BB22-971BDC84EAC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rtl="0" eaLnBrk="0" fontAlgn="base" hangingPunct="0">
        <a:spcBef>
          <a:spcPct val="0"/>
        </a:spcBef>
        <a:spcAft>
          <a:spcPct val="0"/>
        </a:spcAft>
        <a:defRPr sz="4000" b="1">
          <a:solidFill>
            <a:srgbClr val="CC33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000" b="1">
          <a:solidFill>
            <a:srgbClr val="CC3300"/>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sz="4000" b="1">
          <a:solidFill>
            <a:srgbClr val="CC3300"/>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sz="4000" b="1">
          <a:solidFill>
            <a:srgbClr val="CC3300"/>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sz="4000" b="1">
          <a:solidFill>
            <a:srgbClr val="CC3300"/>
          </a:solidFill>
          <a:effectLst>
            <a:outerShdw blurRad="38100" dist="38100" dir="2700000" algn="tl">
              <a:srgbClr val="C0C0C0"/>
            </a:outerShdw>
          </a:effectLst>
          <a:latin typeface="Tahoma" pitchFamily="34" charset="0"/>
        </a:defRPr>
      </a:lvl5pPr>
      <a:lvl6pPr marL="457200" algn="l" rtl="0" fontAlgn="base">
        <a:spcBef>
          <a:spcPct val="0"/>
        </a:spcBef>
        <a:spcAft>
          <a:spcPct val="0"/>
        </a:spcAft>
        <a:defRPr sz="4000" b="1">
          <a:solidFill>
            <a:srgbClr val="CC3300"/>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4000" b="1">
          <a:solidFill>
            <a:srgbClr val="CC3300"/>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4000" b="1">
          <a:solidFill>
            <a:srgbClr val="CC3300"/>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4000" b="1">
          <a:solidFill>
            <a:srgbClr val="CC3300"/>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lr>
          <a:srgbClr val="CC3300"/>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0000CC"/>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rgbClr val="990099"/>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bwMode="auto">
          <a:xfrm>
            <a:off x="571500" y="1114425"/>
            <a:ext cx="7848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6261" name="Rectangle 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buClrTx/>
              <a:buSzTx/>
              <a:buFontTx/>
              <a:buNone/>
              <a:defRPr kumimoji="0" sz="1400" i="0">
                <a:solidFill>
                  <a:schemeClr val="bg2"/>
                </a:solidFill>
                <a:latin typeface="Times New Roman" pitchFamily="18" charset="0"/>
              </a:defRPr>
            </a:lvl1pPr>
          </a:lstStyle>
          <a:p>
            <a:pPr>
              <a:defRPr/>
            </a:pPr>
            <a:fld id="{4784291F-14FD-4AFF-A14D-E75BDD0E02B3}" type="slidenum">
              <a:rPr lang="en-US"/>
              <a:pPr>
                <a:defRPr/>
              </a:pPr>
              <a:t>‹#›</a:t>
            </a:fld>
            <a:endParaRPr lang="en-US"/>
          </a:p>
        </p:txBody>
      </p:sp>
      <p:sp>
        <p:nvSpPr>
          <p:cNvPr id="96298" name="Rectangle 42"/>
          <p:cNvSpPr>
            <a:spLocks noGrp="1" noChangeArrowheads="1"/>
          </p:cNvSpPr>
          <p:nvPr>
            <p:ph type="title"/>
          </p:nvPr>
        </p:nvSpPr>
        <p:spPr bwMode="auto">
          <a:xfrm>
            <a:off x="552450" y="200025"/>
            <a:ext cx="8077200" cy="6731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96299" name="Text Box 43"/>
          <p:cNvSpPr txBox="1">
            <a:spLocks noChangeArrowheads="1"/>
          </p:cNvSpPr>
          <p:nvPr/>
        </p:nvSpPr>
        <p:spPr bwMode="auto">
          <a:xfrm>
            <a:off x="0" y="6613525"/>
            <a:ext cx="1512888" cy="244475"/>
          </a:xfrm>
          <a:prstGeom prst="rect">
            <a:avLst/>
          </a:prstGeom>
          <a:noFill/>
          <a:ln w="9525">
            <a:noFill/>
            <a:miter lim="800000"/>
            <a:headEnd/>
            <a:tailEnd/>
          </a:ln>
          <a:effectLst/>
        </p:spPr>
        <p:txBody>
          <a:bodyPr wrap="none">
            <a:spAutoFit/>
          </a:bodyPr>
          <a:lstStyle/>
          <a:p>
            <a:pPr>
              <a:spcBef>
                <a:spcPct val="50000"/>
              </a:spcBef>
              <a:buClrTx/>
              <a:buSzTx/>
              <a:buFontTx/>
              <a:buNone/>
              <a:defRPr/>
            </a:pPr>
            <a:r>
              <a:rPr kumimoji="0" lang="en-US" sz="1000" b="1" i="0">
                <a:solidFill>
                  <a:schemeClr val="tx2"/>
                </a:solidFill>
              </a:rPr>
              <a:t>Database Engineering</a:t>
            </a: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charset="2"/>
        <a:buChar char="n"/>
        <a:defRPr kumimoji="1" sz="20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105000"/>
        <a:buFont typeface="Monotype Sorts" charset="2"/>
        <a:buChar char="H"/>
        <a:defRPr kumimoji="1" sz="2800">
          <a:solidFill>
            <a:schemeClr val="tx1"/>
          </a:solidFill>
          <a:latin typeface="+mn-lt"/>
        </a:defRPr>
      </a:lvl2pPr>
      <a:lvl3pPr marL="1085850" indent="-228600" algn="l" rtl="0" eaLnBrk="0" fontAlgn="base" hangingPunct="0">
        <a:spcBef>
          <a:spcPct val="35000"/>
        </a:spcBef>
        <a:spcAft>
          <a:spcPct val="0"/>
        </a:spcAft>
        <a:buClr>
          <a:srgbClr val="000099"/>
        </a:buClr>
        <a:buSzPct val="85000"/>
        <a:buFont typeface="Monotype Sorts" charset="2"/>
        <a:buChar char="4"/>
        <a:defRPr kumimoji="1" sz="2400">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sz="2000">
          <a:solidFill>
            <a:schemeClr val="tx1"/>
          </a:solidFill>
          <a:latin typeface="+mn-lt"/>
        </a:defRPr>
      </a:lvl4pPr>
      <a:lvl5pPr marL="1771650" indent="-228600" algn="l" rtl="0" eaLnBrk="0" fontAlgn="base" hangingPunct="0">
        <a:spcBef>
          <a:spcPct val="35000"/>
        </a:spcBef>
        <a:spcAft>
          <a:spcPct val="0"/>
        </a:spcAft>
        <a:buClr>
          <a:schemeClr val="tx2"/>
        </a:buClr>
        <a:buChar char="»"/>
        <a:defRPr kumimoji="1" sz="2000">
          <a:solidFill>
            <a:schemeClr val="tx1"/>
          </a:solidFill>
          <a:latin typeface="+mn-lt"/>
        </a:defRPr>
      </a:lvl5pPr>
      <a:lvl6pPr marL="2228850" indent="-228600" algn="l" rtl="0" eaLnBrk="0" fontAlgn="base" hangingPunct="0">
        <a:spcBef>
          <a:spcPct val="35000"/>
        </a:spcBef>
        <a:spcAft>
          <a:spcPct val="0"/>
        </a:spcAft>
        <a:buClr>
          <a:schemeClr val="tx2"/>
        </a:buClr>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990600" y="1676400"/>
            <a:ext cx="7772400" cy="1462088"/>
          </a:xfrm>
        </p:spPr>
        <p:txBody>
          <a:bodyPr/>
          <a:lstStyle/>
          <a:p>
            <a:pPr algn="ct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sz="4800" smtClean="0"/>
              <a:t>Database Engineering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defRPr/>
            </a:pPr>
            <a:r>
              <a:rPr lang="en-US" smtClean="0"/>
              <a:t>Attribute Types</a:t>
            </a:r>
          </a:p>
        </p:txBody>
      </p:sp>
      <p:sp>
        <p:nvSpPr>
          <p:cNvPr id="18435" name="Rectangle 3"/>
          <p:cNvSpPr>
            <a:spLocks noGrp="1" noChangeArrowheads="1"/>
          </p:cNvSpPr>
          <p:nvPr>
            <p:ph type="body" idx="1"/>
          </p:nvPr>
        </p:nvSpPr>
        <p:spPr>
          <a:xfrm>
            <a:off x="1182688" y="1639888"/>
            <a:ext cx="7772400" cy="4927600"/>
          </a:xfrm>
        </p:spPr>
        <p:txBody>
          <a:bodyPr/>
          <a:lstStyle/>
          <a:p>
            <a:pPr eaLnBrk="1" hangingPunct="1"/>
            <a:r>
              <a:rPr lang="en-US" i="1" smtClean="0">
                <a:solidFill>
                  <a:schemeClr val="tx2"/>
                </a:solidFill>
              </a:rPr>
              <a:t>Simple</a:t>
            </a:r>
            <a:r>
              <a:rPr lang="en-US" smtClean="0"/>
              <a:t> and </a:t>
            </a:r>
            <a:r>
              <a:rPr lang="en-US" i="1" smtClean="0">
                <a:solidFill>
                  <a:schemeClr val="tx2"/>
                </a:solidFill>
              </a:rPr>
              <a:t>composite</a:t>
            </a:r>
            <a:r>
              <a:rPr lang="en-US" smtClean="0"/>
              <a:t> attributes</a:t>
            </a:r>
          </a:p>
          <a:p>
            <a:pPr lvl="1" eaLnBrk="1" hangingPunct="1"/>
            <a:endParaRPr lang="en-US" smtClean="0"/>
          </a:p>
          <a:p>
            <a:pPr eaLnBrk="1" hangingPunct="1"/>
            <a:r>
              <a:rPr lang="en-US" i="1" smtClean="0">
                <a:solidFill>
                  <a:schemeClr val="tx2"/>
                </a:solidFill>
              </a:rPr>
              <a:t>Single-valued</a:t>
            </a:r>
            <a:r>
              <a:rPr lang="en-US" smtClean="0"/>
              <a:t> and </a:t>
            </a:r>
            <a:r>
              <a:rPr lang="en-US" i="1" smtClean="0">
                <a:solidFill>
                  <a:schemeClr val="tx2"/>
                </a:solidFill>
              </a:rPr>
              <a:t>multi-valued </a:t>
            </a:r>
            <a:r>
              <a:rPr lang="en-US" smtClean="0"/>
              <a:t>attributes</a:t>
            </a:r>
          </a:p>
          <a:p>
            <a:pPr lvl="1" eaLnBrk="1" hangingPunct="1"/>
            <a:r>
              <a:rPr lang="en-US" smtClean="0"/>
              <a:t>E.g. multivalued attribute: </a:t>
            </a:r>
            <a:r>
              <a:rPr lang="en-US" i="1" smtClean="0"/>
              <a:t>phone-numbers</a:t>
            </a:r>
          </a:p>
          <a:p>
            <a:pPr lvl="2" eaLnBrk="1" hangingPunct="1"/>
            <a:endParaRPr lang="en-US" i="1" smtClean="0"/>
          </a:p>
          <a:p>
            <a:pPr eaLnBrk="1" hangingPunct="1"/>
            <a:r>
              <a:rPr lang="en-US" i="1" smtClean="0">
                <a:solidFill>
                  <a:schemeClr val="tx2"/>
                </a:solidFill>
              </a:rPr>
              <a:t>Derived </a:t>
            </a:r>
            <a:r>
              <a:rPr lang="en-US" smtClean="0"/>
              <a:t>attributes</a:t>
            </a:r>
          </a:p>
          <a:p>
            <a:pPr lvl="1" eaLnBrk="1" hangingPunct="1"/>
            <a:r>
              <a:rPr lang="en-US" smtClean="0"/>
              <a:t>Can be computed from other attributes</a:t>
            </a:r>
          </a:p>
          <a:p>
            <a:pPr lvl="1" eaLnBrk="1" hangingPunct="1"/>
            <a:r>
              <a:rPr lang="en-US" smtClean="0"/>
              <a:t>E.g.  </a:t>
            </a:r>
            <a:r>
              <a:rPr lang="en-US" i="1" smtClean="0"/>
              <a:t>age</a:t>
            </a:r>
            <a:r>
              <a:rPr lang="en-US" smtClean="0"/>
              <a:t>, given date of birth</a:t>
            </a:r>
            <a:endParaRPr lang="en-US" sz="2000" smtClean="0"/>
          </a:p>
        </p:txBody>
      </p:sp>
      <p:sp>
        <p:nvSpPr>
          <p:cNvPr id="18436"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8CF3B99D-0A60-4FD0-8C90-51B40C93A1E6}" type="slidenum">
              <a:rPr lang="en-US" sz="1400"/>
              <a:pPr algn="r" eaLnBrk="1" hangingPunct="1"/>
              <a:t>10</a:t>
            </a:fld>
            <a:endParaRPr lang="en-US" sz="14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131888" y="0"/>
            <a:ext cx="8012112" cy="1349375"/>
          </a:xfrm>
        </p:spPr>
        <p:txBody>
          <a:bodyPr/>
          <a:lstStyle/>
          <a:p>
            <a:pPr eaLnBrk="1" hangingPunct="1">
              <a:defRPr/>
            </a:pPr>
            <a:r>
              <a:rPr lang="en-US" sz="3200" smtClean="0"/>
              <a:t>Composite Attributes</a:t>
            </a:r>
          </a:p>
        </p:txBody>
      </p:sp>
      <p:pic>
        <p:nvPicPr>
          <p:cNvPr id="19459" name="Picture 3"/>
          <p:cNvPicPr>
            <a:picLocks noChangeAspect="1" noChangeArrowheads="1"/>
          </p:cNvPicPr>
          <p:nvPr/>
        </p:nvPicPr>
        <p:blipFill>
          <a:blip r:embed="rId2"/>
          <a:srcRect l="1147" t="29082" r="1913" b="28827"/>
          <a:stretch>
            <a:fillRect/>
          </a:stretch>
        </p:blipFill>
        <p:spPr bwMode="auto">
          <a:xfrm>
            <a:off x="750888" y="2738438"/>
            <a:ext cx="7735887" cy="2519362"/>
          </a:xfrm>
          <a:prstGeom prst="rect">
            <a:avLst/>
          </a:prstGeom>
          <a:noFill/>
          <a:ln w="76200" cmpd="tri">
            <a:solidFill>
              <a:schemeClr val="tx2"/>
            </a:solidFill>
            <a:miter lim="800000"/>
            <a:headEnd/>
            <a:tailEnd/>
          </a:ln>
        </p:spPr>
      </p:pic>
      <p:sp>
        <p:nvSpPr>
          <p:cNvPr id="19460"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E5F49D1D-A221-4A94-AFFB-09CB77AB3427}" type="slidenum">
              <a:rPr lang="en-US" sz="1400"/>
              <a:pPr algn="r" eaLnBrk="1" hangingPunct="1"/>
              <a:t>11</a:t>
            </a:fld>
            <a:endParaRPr lang="en-US" sz="14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lang="en-US" smtClean="0"/>
              <a:t>Relationship</a:t>
            </a:r>
          </a:p>
        </p:txBody>
      </p:sp>
      <p:sp>
        <p:nvSpPr>
          <p:cNvPr id="20483" name="Rectangle 3"/>
          <p:cNvSpPr>
            <a:spLocks noGrp="1" noChangeArrowheads="1"/>
          </p:cNvSpPr>
          <p:nvPr>
            <p:ph type="body" idx="1"/>
          </p:nvPr>
        </p:nvSpPr>
        <p:spPr>
          <a:xfrm>
            <a:off x="571500" y="1827213"/>
            <a:ext cx="7848600" cy="4613275"/>
          </a:xfrm>
        </p:spPr>
        <p:txBody>
          <a:bodyPr/>
          <a:lstStyle/>
          <a:p>
            <a:pPr eaLnBrk="1" hangingPunct="1">
              <a:lnSpc>
                <a:spcPct val="90000"/>
              </a:lnSpc>
              <a:tabLst>
                <a:tab pos="1536700" algn="ctr"/>
                <a:tab pos="3543300" algn="ctr"/>
                <a:tab pos="5481638" algn="ctr"/>
              </a:tabLst>
            </a:pPr>
            <a:r>
              <a:rPr lang="en-US" smtClean="0"/>
              <a:t>A </a:t>
            </a:r>
            <a:r>
              <a:rPr lang="en-US" i="1" smtClean="0">
                <a:solidFill>
                  <a:schemeClr val="tx2"/>
                </a:solidFill>
              </a:rPr>
              <a:t>relationship</a:t>
            </a:r>
            <a:r>
              <a:rPr lang="en-US" smtClean="0"/>
              <a:t> is an association among several entities</a:t>
            </a:r>
          </a:p>
          <a:p>
            <a:pPr eaLnBrk="1" hangingPunct="1">
              <a:lnSpc>
                <a:spcPct val="90000"/>
              </a:lnSpc>
              <a:tabLst>
                <a:tab pos="1536700" algn="ctr"/>
                <a:tab pos="3543300" algn="ctr"/>
                <a:tab pos="5481638" algn="ctr"/>
              </a:tabLst>
            </a:pPr>
            <a:endParaRPr lang="en-US" smtClean="0"/>
          </a:p>
          <a:p>
            <a:pPr eaLnBrk="1" hangingPunct="1">
              <a:lnSpc>
                <a:spcPct val="90000"/>
              </a:lnSpc>
              <a:buFont typeface="Wingdings" pitchFamily="2" charset="2"/>
              <a:buNone/>
              <a:tabLst>
                <a:tab pos="1536700" algn="ctr"/>
                <a:tab pos="3543300" algn="ctr"/>
                <a:tab pos="5481638" algn="ctr"/>
              </a:tabLst>
            </a:pPr>
            <a:r>
              <a:rPr lang="en-US" smtClean="0"/>
              <a:t>	Example:</a:t>
            </a:r>
            <a:br>
              <a:rPr lang="en-US" smtClean="0"/>
            </a:br>
            <a:endParaRPr lang="en-US" smtClean="0"/>
          </a:p>
          <a:p>
            <a:pPr eaLnBrk="1" hangingPunct="1">
              <a:lnSpc>
                <a:spcPct val="90000"/>
              </a:lnSpc>
              <a:buFont typeface="Wingdings" pitchFamily="2" charset="2"/>
              <a:buNone/>
              <a:tabLst>
                <a:tab pos="1536700" algn="ctr"/>
                <a:tab pos="3543300" algn="ctr"/>
                <a:tab pos="5481638" algn="ctr"/>
              </a:tabLst>
            </a:pPr>
            <a:r>
              <a:rPr lang="en-US" smtClean="0"/>
              <a:t>	</a:t>
            </a:r>
            <a:r>
              <a:rPr lang="en-US" u="sng" smtClean="0"/>
              <a:t>Hayes</a:t>
            </a:r>
            <a:r>
              <a:rPr lang="en-US" smtClean="0"/>
              <a:t>		      </a:t>
            </a:r>
            <a:r>
              <a:rPr lang="en-US" i="1" u="sng" smtClean="0"/>
              <a:t>depositor</a:t>
            </a:r>
            <a:r>
              <a:rPr lang="en-US" smtClean="0"/>
              <a:t>		     </a:t>
            </a:r>
            <a:r>
              <a:rPr lang="en-US" u="sng" smtClean="0"/>
              <a:t>A-102</a:t>
            </a:r>
            <a:r>
              <a:rPr lang="en-US" smtClean="0"/>
              <a:t/>
            </a:r>
            <a:br>
              <a:rPr lang="en-US" smtClean="0"/>
            </a:br>
            <a:r>
              <a:rPr lang="en-US" smtClean="0"/>
              <a:t>c</a:t>
            </a:r>
            <a:r>
              <a:rPr lang="en-US" sz="2400" i="1" smtClean="0"/>
              <a:t>ustomer </a:t>
            </a:r>
            <a:r>
              <a:rPr lang="en-US" sz="2400" smtClean="0"/>
              <a:t>entity 	    relationship set		  </a:t>
            </a:r>
            <a:r>
              <a:rPr lang="en-US" sz="2400" i="1" smtClean="0"/>
              <a:t>account</a:t>
            </a:r>
            <a:r>
              <a:rPr lang="en-US" sz="2400" smtClean="0"/>
              <a:t> entity</a:t>
            </a:r>
          </a:p>
        </p:txBody>
      </p:sp>
      <p:sp>
        <p:nvSpPr>
          <p:cNvPr id="2048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9792EA22-7D07-4BF0-BD6E-0ADBCB8E1DE5}" type="slidenum">
              <a:rPr lang="en-US" sz="1400"/>
              <a:pPr algn="r" eaLnBrk="1" hangingPunct="1"/>
              <a:t>12</a:t>
            </a:fld>
            <a:endParaRPr lang="en-US" sz="14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defRPr/>
            </a:pPr>
            <a:r>
              <a:rPr lang="en-US" smtClean="0"/>
              <a:t>Relationship Sets</a:t>
            </a:r>
          </a:p>
        </p:txBody>
      </p:sp>
      <p:sp>
        <p:nvSpPr>
          <p:cNvPr id="21507" name="Rectangle 3"/>
          <p:cNvSpPr>
            <a:spLocks noGrp="1" noChangeArrowheads="1"/>
          </p:cNvSpPr>
          <p:nvPr>
            <p:ph type="body" idx="1"/>
          </p:nvPr>
        </p:nvSpPr>
        <p:spPr>
          <a:xfrm>
            <a:off x="1182688" y="1639888"/>
            <a:ext cx="7772400" cy="4986337"/>
          </a:xfrm>
        </p:spPr>
        <p:txBody>
          <a:bodyPr/>
          <a:lstStyle/>
          <a:p>
            <a:pPr eaLnBrk="1" hangingPunct="1">
              <a:lnSpc>
                <a:spcPct val="110000"/>
              </a:lnSpc>
            </a:pPr>
            <a:r>
              <a:rPr lang="en-US" sz="2400" smtClean="0"/>
              <a:t>A </a:t>
            </a:r>
            <a:r>
              <a:rPr lang="en-US" sz="2400" b="1" i="1" smtClean="0">
                <a:solidFill>
                  <a:schemeClr val="tx2"/>
                </a:solidFill>
              </a:rPr>
              <a:t>relationship set</a:t>
            </a:r>
            <a:r>
              <a:rPr lang="en-US" sz="2400" smtClean="0"/>
              <a:t> is a set of relationships of the same type. Formally, it is a mathematical relation on </a:t>
            </a:r>
            <a:r>
              <a:rPr lang="en-US" sz="2400" i="1" smtClean="0"/>
              <a:t>n</a:t>
            </a:r>
            <a:r>
              <a:rPr lang="en-US" sz="2400" smtClean="0"/>
              <a:t> </a:t>
            </a:r>
            <a:r>
              <a:rPr lang="en-US" sz="2400" smtClean="0">
                <a:sym typeface="Symbol" pitchFamily="18" charset="2"/>
              </a:rPr>
              <a:t> 2 entities, each taken from entity sets</a:t>
            </a:r>
          </a:p>
          <a:p>
            <a:pPr eaLnBrk="1" hangingPunct="1">
              <a:buFont typeface="Wingdings" pitchFamily="2" charset="2"/>
              <a:buNone/>
            </a:pPr>
            <a:r>
              <a:rPr lang="en-US" sz="2400" smtClean="0">
                <a:sym typeface="Symbol" pitchFamily="18" charset="2"/>
              </a:rPr>
              <a:t>	If </a:t>
            </a:r>
            <a:r>
              <a:rPr lang="en-US" sz="2400" i="1" smtClean="0">
                <a:sym typeface="Symbol" pitchFamily="18" charset="2"/>
              </a:rPr>
              <a:t>E</a:t>
            </a:r>
            <a:r>
              <a:rPr lang="en-US" sz="2400" i="1" baseline="-25000" smtClean="0">
                <a:sym typeface="Symbol" pitchFamily="18" charset="2"/>
              </a:rPr>
              <a:t>1</a:t>
            </a:r>
            <a:r>
              <a:rPr lang="en-US" sz="2400" i="1" smtClean="0">
                <a:sym typeface="Symbol" pitchFamily="18" charset="2"/>
              </a:rPr>
              <a:t>, E</a:t>
            </a:r>
            <a:r>
              <a:rPr lang="en-US" sz="2400" i="1" baseline="-25000" smtClean="0">
                <a:sym typeface="Symbol" pitchFamily="18" charset="2"/>
              </a:rPr>
              <a:t>2</a:t>
            </a:r>
            <a:r>
              <a:rPr lang="en-US" sz="2400" i="1" smtClean="0">
                <a:sym typeface="Symbol" pitchFamily="18" charset="2"/>
              </a:rPr>
              <a:t>,…,E</a:t>
            </a:r>
            <a:r>
              <a:rPr lang="en-US" sz="2400" i="1" baseline="-25000" smtClean="0">
                <a:sym typeface="Symbol" pitchFamily="18" charset="2"/>
              </a:rPr>
              <a:t>n</a:t>
            </a:r>
            <a:r>
              <a:rPr lang="en-US" sz="2400" i="1" smtClean="0">
                <a:sym typeface="Symbol" pitchFamily="18" charset="2"/>
              </a:rPr>
              <a:t> </a:t>
            </a:r>
            <a:r>
              <a:rPr lang="en-US" sz="2400" smtClean="0">
                <a:sym typeface="Symbol" pitchFamily="18" charset="2"/>
              </a:rPr>
              <a:t>are entity sets, then a relationship set R is a subset of</a:t>
            </a:r>
          </a:p>
          <a:p>
            <a:pPr eaLnBrk="1" hangingPunct="1">
              <a:buFont typeface="Wingdings" pitchFamily="2" charset="2"/>
              <a:buNone/>
            </a:pPr>
            <a:r>
              <a:rPr lang="en-US" sz="2400" smtClean="0">
                <a:sym typeface="Symbol" pitchFamily="18" charset="2"/>
              </a:rPr>
              <a:t>		{(</a:t>
            </a:r>
            <a:r>
              <a:rPr lang="en-US" sz="2400" i="1" smtClean="0">
                <a:sym typeface="Symbol" pitchFamily="18" charset="2"/>
              </a:rPr>
              <a:t>e</a:t>
            </a:r>
            <a:r>
              <a:rPr lang="en-US" sz="2400" baseline="-25000" smtClean="0">
                <a:sym typeface="Symbol" pitchFamily="18" charset="2"/>
              </a:rPr>
              <a:t>1</a:t>
            </a:r>
            <a:r>
              <a:rPr lang="en-US" sz="2400" smtClean="0">
                <a:sym typeface="Symbol" pitchFamily="18" charset="2"/>
              </a:rPr>
              <a:t>, </a:t>
            </a:r>
            <a:r>
              <a:rPr lang="en-US" sz="2400" i="1" smtClean="0">
                <a:sym typeface="Symbol" pitchFamily="18" charset="2"/>
              </a:rPr>
              <a:t>e</a:t>
            </a:r>
            <a:r>
              <a:rPr lang="en-US" sz="2400" baseline="-25000" smtClean="0">
                <a:sym typeface="Symbol" pitchFamily="18" charset="2"/>
              </a:rPr>
              <a:t>2</a:t>
            </a:r>
            <a:r>
              <a:rPr lang="en-US" sz="2400" smtClean="0">
                <a:sym typeface="Symbol" pitchFamily="18" charset="2"/>
              </a:rPr>
              <a:t>, … </a:t>
            </a:r>
            <a:r>
              <a:rPr lang="en-US" sz="2400" i="1" smtClean="0">
                <a:sym typeface="Symbol" pitchFamily="18" charset="2"/>
              </a:rPr>
              <a:t>e</a:t>
            </a:r>
            <a:r>
              <a:rPr lang="en-US" sz="2400" i="1" baseline="-25000" smtClean="0">
                <a:sym typeface="Symbol" pitchFamily="18" charset="2"/>
              </a:rPr>
              <a:t>n</a:t>
            </a:r>
            <a:r>
              <a:rPr lang="en-US" sz="2400" smtClean="0">
                <a:sym typeface="Symbol" pitchFamily="18" charset="2"/>
              </a:rPr>
              <a:t>) | </a:t>
            </a:r>
            <a:r>
              <a:rPr lang="en-US" sz="2400" i="1" smtClean="0">
                <a:sym typeface="Symbol" pitchFamily="18" charset="2"/>
              </a:rPr>
              <a:t>e</a:t>
            </a:r>
            <a:r>
              <a:rPr lang="en-US" sz="2400" baseline="-25000" smtClean="0">
                <a:sym typeface="Symbol" pitchFamily="18" charset="2"/>
              </a:rPr>
              <a:t>1</a:t>
            </a:r>
            <a:r>
              <a:rPr lang="en-US" sz="2400" smtClean="0">
                <a:sym typeface="Symbol" pitchFamily="18" charset="2"/>
              </a:rPr>
              <a:t>   </a:t>
            </a:r>
            <a:r>
              <a:rPr lang="en-US" sz="2400" i="1" smtClean="0">
                <a:sym typeface="Symbol" pitchFamily="18" charset="2"/>
              </a:rPr>
              <a:t>E</a:t>
            </a:r>
            <a:r>
              <a:rPr lang="en-US" sz="2400" baseline="-25000" smtClean="0">
                <a:sym typeface="Symbol" pitchFamily="18" charset="2"/>
              </a:rPr>
              <a:t>1</a:t>
            </a:r>
            <a:r>
              <a:rPr lang="en-US" sz="2400" smtClean="0">
                <a:sym typeface="Symbol" pitchFamily="18" charset="2"/>
              </a:rPr>
              <a:t>, </a:t>
            </a:r>
            <a:r>
              <a:rPr lang="en-US" sz="2400" i="1" smtClean="0">
                <a:sym typeface="Symbol" pitchFamily="18" charset="2"/>
              </a:rPr>
              <a:t>e</a:t>
            </a:r>
            <a:r>
              <a:rPr lang="en-US" sz="2400" baseline="-25000" smtClean="0">
                <a:sym typeface="Symbol" pitchFamily="18" charset="2"/>
              </a:rPr>
              <a:t>2</a:t>
            </a:r>
            <a:r>
              <a:rPr lang="en-US" sz="2400" smtClean="0">
                <a:sym typeface="Symbol" pitchFamily="18" charset="2"/>
              </a:rPr>
              <a:t>   </a:t>
            </a:r>
            <a:r>
              <a:rPr lang="en-US" sz="2400" i="1" smtClean="0">
                <a:sym typeface="Symbol" pitchFamily="18" charset="2"/>
              </a:rPr>
              <a:t>E</a:t>
            </a:r>
            <a:r>
              <a:rPr lang="en-US" sz="2400" baseline="-25000" smtClean="0">
                <a:sym typeface="Symbol" pitchFamily="18" charset="2"/>
              </a:rPr>
              <a:t>2</a:t>
            </a:r>
            <a:r>
              <a:rPr lang="en-US" sz="2400" smtClean="0">
                <a:sym typeface="Symbol" pitchFamily="18" charset="2"/>
              </a:rPr>
              <a:t>, …, </a:t>
            </a:r>
            <a:r>
              <a:rPr lang="en-US" sz="2400" i="1" smtClean="0">
                <a:sym typeface="Symbol" pitchFamily="18" charset="2"/>
              </a:rPr>
              <a:t>e</a:t>
            </a:r>
            <a:r>
              <a:rPr lang="en-US" sz="2400" i="1" baseline="-25000" smtClean="0">
                <a:sym typeface="Symbol" pitchFamily="18" charset="2"/>
              </a:rPr>
              <a:t>n</a:t>
            </a:r>
            <a:r>
              <a:rPr lang="en-US" sz="2400" smtClean="0">
                <a:sym typeface="Symbol" pitchFamily="18" charset="2"/>
              </a:rPr>
              <a:t>   </a:t>
            </a:r>
            <a:r>
              <a:rPr lang="en-US" sz="2400" i="1" smtClean="0">
                <a:sym typeface="Symbol" pitchFamily="18" charset="2"/>
              </a:rPr>
              <a:t>E</a:t>
            </a:r>
            <a:r>
              <a:rPr lang="en-US" sz="2400" i="1" baseline="-25000" smtClean="0">
                <a:sym typeface="Symbol" pitchFamily="18" charset="2"/>
              </a:rPr>
              <a:t>n</a:t>
            </a:r>
            <a:r>
              <a:rPr lang="en-US" sz="2400" smtClean="0">
                <a:sym typeface="Symbol" pitchFamily="18" charset="2"/>
              </a:rPr>
              <a:t>}</a:t>
            </a:r>
            <a:br>
              <a:rPr lang="en-US" sz="2400" smtClean="0">
                <a:sym typeface="Symbol" pitchFamily="18" charset="2"/>
              </a:rPr>
            </a:br>
            <a:r>
              <a:rPr lang="en-US" sz="2400" smtClean="0">
                <a:sym typeface="Symbol" pitchFamily="18" charset="2"/>
              </a:rPr>
              <a:t/>
            </a:r>
            <a:br>
              <a:rPr lang="en-US" sz="2400" smtClean="0">
                <a:sym typeface="Symbol" pitchFamily="18" charset="2"/>
              </a:rPr>
            </a:br>
            <a:r>
              <a:rPr lang="en-US" sz="2400" smtClean="0">
                <a:sym typeface="Symbol" pitchFamily="18" charset="2"/>
              </a:rPr>
              <a:t>where (</a:t>
            </a:r>
            <a:r>
              <a:rPr lang="en-US" sz="2400" i="1" smtClean="0">
                <a:sym typeface="Symbol" pitchFamily="18" charset="2"/>
              </a:rPr>
              <a:t>e</a:t>
            </a:r>
            <a:r>
              <a:rPr lang="en-US" sz="2400" baseline="-25000" smtClean="0">
                <a:sym typeface="Symbol" pitchFamily="18" charset="2"/>
              </a:rPr>
              <a:t>1</a:t>
            </a:r>
            <a:r>
              <a:rPr lang="en-US" sz="2400" smtClean="0">
                <a:sym typeface="Symbol" pitchFamily="18" charset="2"/>
              </a:rPr>
              <a:t>, </a:t>
            </a:r>
            <a:r>
              <a:rPr lang="en-US" sz="2400" i="1" smtClean="0">
                <a:sym typeface="Symbol" pitchFamily="18" charset="2"/>
              </a:rPr>
              <a:t>e</a:t>
            </a:r>
            <a:r>
              <a:rPr lang="en-US" sz="2400" baseline="-25000" smtClean="0">
                <a:sym typeface="Symbol" pitchFamily="18" charset="2"/>
              </a:rPr>
              <a:t>2</a:t>
            </a:r>
            <a:r>
              <a:rPr lang="en-US" sz="2400" smtClean="0">
                <a:sym typeface="Symbol" pitchFamily="18" charset="2"/>
              </a:rPr>
              <a:t>, …, </a:t>
            </a:r>
            <a:r>
              <a:rPr lang="en-US" sz="2400" i="1" smtClean="0">
                <a:sym typeface="Symbol" pitchFamily="18" charset="2"/>
              </a:rPr>
              <a:t>e</a:t>
            </a:r>
            <a:r>
              <a:rPr lang="en-US" sz="2400" i="1" baseline="-25000" smtClean="0">
                <a:sym typeface="Symbol" pitchFamily="18" charset="2"/>
              </a:rPr>
              <a:t>n</a:t>
            </a:r>
            <a:r>
              <a:rPr lang="en-US" sz="2400" smtClean="0">
                <a:sym typeface="Symbol" pitchFamily="18" charset="2"/>
              </a:rPr>
              <a:t>) is a relationship</a:t>
            </a:r>
          </a:p>
          <a:p>
            <a:pPr eaLnBrk="1" hangingPunct="1">
              <a:lnSpc>
                <a:spcPct val="90000"/>
              </a:lnSpc>
            </a:pPr>
            <a:endParaRPr lang="en-US" sz="2400" smtClean="0">
              <a:sym typeface="Symbol" pitchFamily="18" charset="2"/>
            </a:endParaRPr>
          </a:p>
          <a:p>
            <a:pPr eaLnBrk="1" hangingPunct="1">
              <a:lnSpc>
                <a:spcPct val="110000"/>
              </a:lnSpc>
            </a:pPr>
            <a:r>
              <a:rPr lang="en-US" sz="2400" smtClean="0">
                <a:sym typeface="Symbol" pitchFamily="18" charset="2"/>
              </a:rPr>
              <a:t>The association between entity sets is referred to as participation; that is, the entity sets </a:t>
            </a:r>
            <a:r>
              <a:rPr lang="en-US" sz="2400" i="1" smtClean="0">
                <a:sym typeface="Symbol" pitchFamily="18" charset="2"/>
              </a:rPr>
              <a:t>E</a:t>
            </a:r>
            <a:r>
              <a:rPr lang="en-US" sz="2400" baseline="-25000" smtClean="0">
                <a:sym typeface="Symbol" pitchFamily="18" charset="2"/>
              </a:rPr>
              <a:t>1</a:t>
            </a:r>
            <a:r>
              <a:rPr lang="en-US" sz="2400" i="1" smtClean="0">
                <a:sym typeface="Symbol" pitchFamily="18" charset="2"/>
              </a:rPr>
              <a:t>, E</a:t>
            </a:r>
            <a:r>
              <a:rPr lang="en-US" sz="2400" baseline="-25000" smtClean="0">
                <a:sym typeface="Symbol" pitchFamily="18" charset="2"/>
              </a:rPr>
              <a:t>2</a:t>
            </a:r>
            <a:r>
              <a:rPr lang="en-US" sz="2400" i="1" smtClean="0">
                <a:sym typeface="Symbol" pitchFamily="18" charset="2"/>
              </a:rPr>
              <a:t>, . . .,E</a:t>
            </a:r>
            <a:r>
              <a:rPr lang="en-US" sz="2400" i="1" baseline="-25000" smtClean="0">
                <a:sym typeface="Symbol" pitchFamily="18" charset="2"/>
              </a:rPr>
              <a:t>n</a:t>
            </a:r>
            <a:r>
              <a:rPr lang="en-US" sz="2400" i="1" smtClean="0">
                <a:sym typeface="Symbol" pitchFamily="18" charset="2"/>
              </a:rPr>
              <a:t> </a:t>
            </a:r>
            <a:r>
              <a:rPr lang="en-US" sz="2400" b="1" smtClean="0">
                <a:sym typeface="Symbol" pitchFamily="18" charset="2"/>
              </a:rPr>
              <a:t>participate </a:t>
            </a:r>
            <a:r>
              <a:rPr lang="en-US" sz="2400" smtClean="0">
                <a:sym typeface="Symbol" pitchFamily="18" charset="2"/>
              </a:rPr>
              <a:t>in relationship set </a:t>
            </a:r>
            <a:r>
              <a:rPr lang="en-US" sz="2400" i="1" smtClean="0">
                <a:sym typeface="Symbol" pitchFamily="18" charset="2"/>
              </a:rPr>
              <a:t>R</a:t>
            </a:r>
            <a:r>
              <a:rPr lang="en-US" sz="2400" smtClean="0">
                <a:sym typeface="Symbol" pitchFamily="18" charset="2"/>
              </a:rPr>
              <a:t>.</a:t>
            </a:r>
            <a:endParaRPr lang="en-US" sz="2400" smtClean="0"/>
          </a:p>
        </p:txBody>
      </p:sp>
      <p:sp>
        <p:nvSpPr>
          <p:cNvPr id="21508"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2DEBDF2A-522B-4A75-B634-9E081BEF7B30}" type="slidenum">
              <a:rPr lang="en-US" sz="1400"/>
              <a:pPr algn="r" eaLnBrk="1" hangingPunct="1"/>
              <a:t>13</a:t>
            </a:fld>
            <a:endParaRPr lang="en-US" sz="14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defRPr/>
            </a:pPr>
            <a:r>
              <a:rPr lang="en-US" smtClean="0"/>
              <a:t>Mapping Cardinalities</a:t>
            </a:r>
          </a:p>
        </p:txBody>
      </p:sp>
      <p:sp>
        <p:nvSpPr>
          <p:cNvPr id="25603" name="Rectangle 3"/>
          <p:cNvSpPr>
            <a:spLocks noGrp="1" noChangeArrowheads="1"/>
          </p:cNvSpPr>
          <p:nvPr>
            <p:ph type="body" idx="1"/>
          </p:nvPr>
        </p:nvSpPr>
        <p:spPr>
          <a:xfrm>
            <a:off x="833438" y="1803400"/>
            <a:ext cx="7505700" cy="4811713"/>
          </a:xfrm>
        </p:spPr>
        <p:txBody>
          <a:bodyPr/>
          <a:lstStyle/>
          <a:p>
            <a:pPr eaLnBrk="1" hangingPunct="1"/>
            <a:r>
              <a:rPr lang="en-US" sz="2400" smtClean="0"/>
              <a:t>Express the number of entities to which another entity can be associated via a relationship set.</a:t>
            </a:r>
          </a:p>
          <a:p>
            <a:pPr eaLnBrk="1" hangingPunct="1"/>
            <a:endParaRPr lang="en-US" sz="2400" smtClean="0"/>
          </a:p>
          <a:p>
            <a:pPr eaLnBrk="1" hangingPunct="1"/>
            <a:r>
              <a:rPr lang="en-US" sz="2400" smtClean="0"/>
              <a:t>Most useful in describing binary relationship sets.</a:t>
            </a:r>
          </a:p>
          <a:p>
            <a:pPr eaLnBrk="1" hangingPunct="1"/>
            <a:endParaRPr lang="en-US" sz="2400" smtClean="0"/>
          </a:p>
          <a:p>
            <a:pPr eaLnBrk="1" hangingPunct="1"/>
            <a:r>
              <a:rPr lang="en-US" sz="2400" smtClean="0"/>
              <a:t>For a binary relationship set the mapping cardinality must be one of the following types:</a:t>
            </a:r>
          </a:p>
          <a:p>
            <a:pPr lvl="1" eaLnBrk="1" hangingPunct="1"/>
            <a:r>
              <a:rPr lang="en-US" sz="2400" smtClean="0"/>
              <a:t>One to one</a:t>
            </a:r>
          </a:p>
          <a:p>
            <a:pPr lvl="1" eaLnBrk="1" hangingPunct="1"/>
            <a:r>
              <a:rPr lang="en-US" sz="2400" smtClean="0"/>
              <a:t>One to many</a:t>
            </a:r>
          </a:p>
          <a:p>
            <a:pPr lvl="1" eaLnBrk="1" hangingPunct="1"/>
            <a:r>
              <a:rPr lang="en-US" sz="2400" smtClean="0"/>
              <a:t>Many to one</a:t>
            </a:r>
          </a:p>
          <a:p>
            <a:pPr lvl="1" eaLnBrk="1" hangingPunct="1"/>
            <a:r>
              <a:rPr lang="en-US" sz="2400" smtClean="0"/>
              <a:t>Many to many </a:t>
            </a:r>
          </a:p>
        </p:txBody>
      </p:sp>
      <p:sp>
        <p:nvSpPr>
          <p:cNvPr id="2560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1735CED1-AC8A-4986-A116-81CC4E5C535C}" type="slidenum">
              <a:rPr lang="en-US" sz="1400"/>
              <a:pPr algn="r" eaLnBrk="1" hangingPunct="1"/>
              <a:t>14</a:t>
            </a:fld>
            <a:endParaRPr lang="en-US" sz="14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defRPr/>
            </a:pPr>
            <a:r>
              <a:rPr lang="en-US" sz="3500" smtClean="0"/>
              <a:t>Mapping Cardinalities affect ER Design</a:t>
            </a:r>
          </a:p>
        </p:txBody>
      </p:sp>
      <p:pic>
        <p:nvPicPr>
          <p:cNvPr id="28675" name="Picture 3"/>
          <p:cNvPicPr>
            <a:picLocks noChangeAspect="1" noChangeArrowheads="1"/>
          </p:cNvPicPr>
          <p:nvPr/>
        </p:nvPicPr>
        <p:blipFill>
          <a:blip r:embed="rId2"/>
          <a:srcRect l="1593" t="11800" r="3009" b="12743"/>
          <a:stretch>
            <a:fillRect/>
          </a:stretch>
        </p:blipFill>
        <p:spPr bwMode="auto">
          <a:xfrm>
            <a:off x="839788" y="3036888"/>
            <a:ext cx="7273925" cy="3735387"/>
          </a:xfrm>
          <a:prstGeom prst="rect">
            <a:avLst/>
          </a:prstGeom>
          <a:noFill/>
          <a:ln w="76200" cmpd="tri">
            <a:solidFill>
              <a:schemeClr val="tx2"/>
            </a:solidFill>
            <a:miter lim="800000"/>
            <a:headEnd/>
            <a:tailEnd/>
          </a:ln>
        </p:spPr>
      </p:pic>
      <p:sp>
        <p:nvSpPr>
          <p:cNvPr id="28676" name="Rectangle 4"/>
          <p:cNvSpPr>
            <a:spLocks noChangeArrowheads="1"/>
          </p:cNvSpPr>
          <p:nvPr/>
        </p:nvSpPr>
        <p:spPr bwMode="auto">
          <a:xfrm>
            <a:off x="725488" y="1589088"/>
            <a:ext cx="8001000" cy="1052512"/>
          </a:xfrm>
          <a:prstGeom prst="rect">
            <a:avLst/>
          </a:prstGeom>
          <a:noFill/>
          <a:ln w="9525">
            <a:noFill/>
            <a:miter lim="800000"/>
            <a:headEnd/>
            <a:tailEnd/>
          </a:ln>
        </p:spPr>
        <p:txBody>
          <a:bodyPr/>
          <a:lstStyle/>
          <a:p>
            <a:pPr marL="342900" indent="-342900">
              <a:spcBef>
                <a:spcPct val="35000"/>
              </a:spcBef>
              <a:buClr>
                <a:schemeClr val="tx2"/>
              </a:buClr>
              <a:buSzPct val="90000"/>
              <a:buFont typeface="Monotype Sorts" charset="2"/>
              <a:buChar char="n"/>
            </a:pPr>
            <a:r>
              <a:rPr kumimoji="1" lang="en-US" sz="2000">
                <a:latin typeface="Helvetica" pitchFamily="34" charset="0"/>
              </a:rPr>
              <a:t>Can make </a:t>
            </a:r>
            <a:r>
              <a:rPr kumimoji="1" lang="en-US" sz="2000" i="1">
                <a:latin typeface="Helvetica" pitchFamily="34" charset="0"/>
              </a:rPr>
              <a:t>access-date </a:t>
            </a:r>
            <a:r>
              <a:rPr kumimoji="1" lang="en-US" sz="2000">
                <a:latin typeface="Helvetica" pitchFamily="34" charset="0"/>
              </a:rPr>
              <a:t>an attribute of account, instead of a relationship attribute, if each account can have only one customer </a:t>
            </a:r>
          </a:p>
          <a:p>
            <a:pPr marL="742950" lvl="1" indent="-285750">
              <a:spcBef>
                <a:spcPct val="35000"/>
              </a:spcBef>
              <a:buClr>
                <a:schemeClr val="tx2"/>
              </a:buClr>
              <a:buSzPct val="90000"/>
              <a:buFont typeface="Monotype Sorts" charset="2"/>
              <a:buChar char="n"/>
            </a:pPr>
            <a:r>
              <a:rPr kumimoji="1" lang="en-US">
                <a:latin typeface="Helvetica" pitchFamily="34" charset="0"/>
              </a:rPr>
              <a:t>i.e., the relationship from account to customer is many to one, or equivalently, customer to account is one to many</a:t>
            </a:r>
            <a:endParaRPr kumimoji="1" lang="en-US" i="1">
              <a:latin typeface="Helvetica" pitchFamily="34" charset="0"/>
            </a:endParaRPr>
          </a:p>
        </p:txBody>
      </p:sp>
      <p:sp>
        <p:nvSpPr>
          <p:cNvPr id="28677"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881AB387-E308-492D-91A0-8D33DFCFC9EB}" type="slidenum">
              <a:rPr lang="en-US" sz="1400"/>
              <a:pPr algn="r" eaLnBrk="1" hangingPunct="1"/>
              <a:t>15</a:t>
            </a:fld>
            <a:endParaRPr lang="en-US" sz="140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904875" y="0"/>
            <a:ext cx="7832725" cy="1189038"/>
          </a:xfrm>
        </p:spPr>
        <p:txBody>
          <a:bodyPr/>
          <a:lstStyle/>
          <a:p>
            <a:pPr eaLnBrk="1" hangingPunct="1">
              <a:defRPr/>
            </a:pPr>
            <a:r>
              <a:rPr lang="en-US" smtClean="0"/>
              <a:t>E-R Diagrams</a:t>
            </a:r>
          </a:p>
        </p:txBody>
      </p:sp>
      <p:pic>
        <p:nvPicPr>
          <p:cNvPr id="29699" name="Picture 3"/>
          <p:cNvPicPr>
            <a:picLocks noChangeAspect="1" noChangeArrowheads="1"/>
          </p:cNvPicPr>
          <p:nvPr/>
        </p:nvPicPr>
        <p:blipFill>
          <a:blip r:embed="rId2"/>
          <a:srcRect l="1064" t="30733" r="1064" b="30733"/>
          <a:stretch>
            <a:fillRect/>
          </a:stretch>
        </p:blipFill>
        <p:spPr bwMode="auto">
          <a:xfrm>
            <a:off x="796925" y="1428750"/>
            <a:ext cx="7956550" cy="2349500"/>
          </a:xfrm>
          <a:prstGeom prst="rect">
            <a:avLst/>
          </a:prstGeom>
          <a:noFill/>
          <a:ln w="76200" cmpd="tri">
            <a:solidFill>
              <a:schemeClr val="tx2"/>
            </a:solidFill>
            <a:miter lim="800000"/>
            <a:headEnd/>
            <a:tailEnd/>
          </a:ln>
        </p:spPr>
      </p:pic>
      <p:sp>
        <p:nvSpPr>
          <p:cNvPr id="29700" name="Rectangle 7"/>
          <p:cNvSpPr>
            <a:spLocks noChangeArrowheads="1"/>
          </p:cNvSpPr>
          <p:nvPr/>
        </p:nvSpPr>
        <p:spPr bwMode="auto">
          <a:xfrm>
            <a:off x="414338" y="3840163"/>
            <a:ext cx="8505825" cy="2828925"/>
          </a:xfrm>
          <a:prstGeom prst="rect">
            <a:avLst/>
          </a:prstGeom>
          <a:noFill/>
          <a:ln w="9525">
            <a:noFill/>
            <a:miter lim="800000"/>
            <a:headEnd/>
            <a:tailEnd/>
          </a:ln>
        </p:spPr>
        <p:txBody>
          <a:bodyPr/>
          <a:lstStyle/>
          <a:p>
            <a:pPr marL="342900" indent="-342900">
              <a:spcBef>
                <a:spcPct val="35000"/>
              </a:spcBef>
              <a:buClr>
                <a:schemeClr val="tx2"/>
              </a:buClr>
              <a:buSzPct val="90000"/>
              <a:buFont typeface="Monotype Sorts" charset="2"/>
              <a:buChar char="n"/>
            </a:pPr>
            <a:r>
              <a:rPr kumimoji="1" lang="en-US" sz="2000" b="1">
                <a:latin typeface="Helvetica" pitchFamily="34" charset="0"/>
              </a:rPr>
              <a:t>Rectangles</a:t>
            </a:r>
            <a:r>
              <a:rPr kumimoji="1" lang="en-US" sz="2000">
                <a:latin typeface="Helvetica" pitchFamily="34" charset="0"/>
              </a:rPr>
              <a:t> represent entity sets.</a:t>
            </a:r>
          </a:p>
          <a:p>
            <a:pPr marL="342900" indent="-342900">
              <a:spcBef>
                <a:spcPct val="35000"/>
              </a:spcBef>
              <a:buClr>
                <a:schemeClr val="tx2"/>
              </a:buClr>
              <a:buSzPct val="90000"/>
              <a:buFont typeface="Monotype Sorts" charset="2"/>
              <a:buChar char="n"/>
            </a:pPr>
            <a:r>
              <a:rPr kumimoji="1" lang="en-US" sz="2000" b="1">
                <a:latin typeface="Helvetica" pitchFamily="34" charset="0"/>
              </a:rPr>
              <a:t>Diamonds</a:t>
            </a:r>
            <a:r>
              <a:rPr kumimoji="1" lang="en-US" sz="2000">
                <a:latin typeface="Helvetica" pitchFamily="34" charset="0"/>
              </a:rPr>
              <a:t> represent relationship sets.</a:t>
            </a:r>
          </a:p>
          <a:p>
            <a:pPr marL="342900" indent="-342900">
              <a:spcBef>
                <a:spcPct val="35000"/>
              </a:spcBef>
              <a:buClr>
                <a:schemeClr val="tx2"/>
              </a:buClr>
              <a:buSzPct val="90000"/>
              <a:buFont typeface="Monotype Sorts" charset="2"/>
              <a:buChar char="n"/>
            </a:pPr>
            <a:r>
              <a:rPr kumimoji="1" lang="en-US" sz="2000" b="1">
                <a:latin typeface="Helvetica" pitchFamily="34" charset="0"/>
              </a:rPr>
              <a:t>Lines</a:t>
            </a:r>
            <a:r>
              <a:rPr kumimoji="1" lang="en-US" sz="2000">
                <a:latin typeface="Helvetica" pitchFamily="34" charset="0"/>
              </a:rPr>
              <a:t> link attributes to entity sets and entity sets to relationship sets.</a:t>
            </a:r>
          </a:p>
          <a:p>
            <a:pPr marL="342900" indent="-342900">
              <a:spcBef>
                <a:spcPct val="35000"/>
              </a:spcBef>
              <a:buClr>
                <a:schemeClr val="tx2"/>
              </a:buClr>
              <a:buSzPct val="90000"/>
              <a:buFont typeface="Monotype Sorts" charset="2"/>
              <a:buChar char="n"/>
            </a:pPr>
            <a:r>
              <a:rPr kumimoji="1" lang="en-US" sz="2000" b="1">
                <a:latin typeface="Helvetica" pitchFamily="34" charset="0"/>
              </a:rPr>
              <a:t>Ellipses</a:t>
            </a:r>
            <a:r>
              <a:rPr kumimoji="1" lang="en-US" sz="2000">
                <a:latin typeface="Helvetica" pitchFamily="34" charset="0"/>
              </a:rPr>
              <a:t> represent attributes</a:t>
            </a:r>
          </a:p>
          <a:p>
            <a:pPr marL="742950" lvl="1" indent="-285750">
              <a:spcBef>
                <a:spcPct val="35000"/>
              </a:spcBef>
              <a:buClr>
                <a:schemeClr val="tx2"/>
              </a:buClr>
              <a:buSzPct val="90000"/>
              <a:buFont typeface="Monotype Sorts" charset="2"/>
              <a:buChar char="n"/>
            </a:pPr>
            <a:r>
              <a:rPr kumimoji="1" lang="en-US" sz="2000" b="1">
                <a:latin typeface="Helvetica" pitchFamily="34" charset="0"/>
              </a:rPr>
              <a:t>Double ellipses</a:t>
            </a:r>
            <a:r>
              <a:rPr kumimoji="1" lang="en-US" sz="2000">
                <a:latin typeface="Helvetica" pitchFamily="34" charset="0"/>
              </a:rPr>
              <a:t> represent multivalued attributes.</a:t>
            </a:r>
          </a:p>
          <a:p>
            <a:pPr marL="742950" lvl="1" indent="-285750">
              <a:spcBef>
                <a:spcPct val="35000"/>
              </a:spcBef>
              <a:buClr>
                <a:schemeClr val="tx2"/>
              </a:buClr>
              <a:buSzPct val="90000"/>
              <a:buFont typeface="Monotype Sorts" charset="2"/>
              <a:buChar char="n"/>
            </a:pPr>
            <a:r>
              <a:rPr kumimoji="1" lang="en-US" sz="2000" b="1">
                <a:latin typeface="Helvetica" pitchFamily="34" charset="0"/>
              </a:rPr>
              <a:t>Dashed ellipses</a:t>
            </a:r>
            <a:r>
              <a:rPr kumimoji="1" lang="en-US" sz="2000">
                <a:latin typeface="Helvetica" pitchFamily="34" charset="0"/>
              </a:rPr>
              <a:t> denote derived attributes.</a:t>
            </a:r>
          </a:p>
          <a:p>
            <a:pPr marL="342900" indent="-342900">
              <a:spcBef>
                <a:spcPct val="35000"/>
              </a:spcBef>
              <a:buClr>
                <a:schemeClr val="tx2"/>
              </a:buClr>
              <a:buSzPct val="90000"/>
              <a:buFont typeface="Monotype Sorts" charset="2"/>
              <a:buChar char="n"/>
            </a:pPr>
            <a:r>
              <a:rPr kumimoji="1" lang="en-US" sz="2000" b="1">
                <a:latin typeface="Helvetica" pitchFamily="34" charset="0"/>
              </a:rPr>
              <a:t>Underline</a:t>
            </a:r>
            <a:r>
              <a:rPr kumimoji="1" lang="en-US" sz="2000">
                <a:latin typeface="Helvetica" pitchFamily="34" charset="0"/>
              </a:rPr>
              <a:t> indicates primary key attributes</a:t>
            </a:r>
          </a:p>
        </p:txBody>
      </p:sp>
      <p:sp>
        <p:nvSpPr>
          <p:cNvPr id="29701"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CE08F464-CF71-4DDD-B56A-C8DC7B60444F}" type="slidenum">
              <a:rPr lang="en-US" sz="1400"/>
              <a:pPr algn="r" eaLnBrk="1" hangingPunct="1"/>
              <a:t>16</a:t>
            </a:fld>
            <a:endParaRPr lang="en-US" sz="14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723900" y="271463"/>
            <a:ext cx="8077200" cy="1012825"/>
          </a:xfrm>
        </p:spPr>
        <p:txBody>
          <a:bodyPr/>
          <a:lstStyle/>
          <a:p>
            <a:pPr eaLnBrk="1" hangingPunct="1">
              <a:defRPr/>
            </a:pPr>
            <a:r>
              <a:rPr lang="en-US" smtClean="0"/>
              <a:t>Alternative Notation for Cardinality Limits</a:t>
            </a:r>
          </a:p>
        </p:txBody>
      </p:sp>
      <p:pic>
        <p:nvPicPr>
          <p:cNvPr id="39939" name="Picture 3"/>
          <p:cNvPicPr>
            <a:picLocks noChangeAspect="1" noChangeArrowheads="1"/>
          </p:cNvPicPr>
          <p:nvPr/>
        </p:nvPicPr>
        <p:blipFill>
          <a:blip r:embed="rId2"/>
          <a:srcRect l="1701" t="30498" r="1323" b="29489"/>
          <a:stretch>
            <a:fillRect/>
          </a:stretch>
        </p:blipFill>
        <p:spPr bwMode="auto">
          <a:xfrm>
            <a:off x="508000" y="2051050"/>
            <a:ext cx="8197850" cy="2624138"/>
          </a:xfrm>
          <a:prstGeom prst="rect">
            <a:avLst/>
          </a:prstGeom>
          <a:noFill/>
          <a:ln w="76200" cmpd="tri">
            <a:solidFill>
              <a:schemeClr val="tx2"/>
            </a:solidFill>
            <a:miter lim="800000"/>
            <a:headEnd/>
            <a:tailEnd/>
          </a:ln>
        </p:spPr>
      </p:pic>
      <p:sp>
        <p:nvSpPr>
          <p:cNvPr id="39940" name="Rectangle 4"/>
          <p:cNvSpPr>
            <a:spLocks noChangeArrowheads="1"/>
          </p:cNvSpPr>
          <p:nvPr/>
        </p:nvSpPr>
        <p:spPr bwMode="auto">
          <a:xfrm>
            <a:off x="933450" y="1504950"/>
            <a:ext cx="7689850" cy="606425"/>
          </a:xfrm>
          <a:prstGeom prst="rect">
            <a:avLst/>
          </a:prstGeom>
          <a:noFill/>
          <a:ln w="9525">
            <a:noFill/>
            <a:miter lim="800000"/>
            <a:headEnd/>
            <a:tailEnd/>
          </a:ln>
        </p:spPr>
        <p:txBody>
          <a:bodyPr/>
          <a:lstStyle/>
          <a:p>
            <a:pPr marL="342900" indent="-342900">
              <a:spcBef>
                <a:spcPct val="35000"/>
              </a:spcBef>
              <a:buClr>
                <a:schemeClr val="tx2"/>
              </a:buClr>
              <a:buSzPct val="90000"/>
              <a:buFont typeface="Monotype Sorts" charset="2"/>
              <a:buChar char="n"/>
            </a:pPr>
            <a:r>
              <a:rPr kumimoji="1" lang="en-US" sz="2000">
                <a:latin typeface="Helvetica" pitchFamily="34" charset="0"/>
              </a:rPr>
              <a:t>Cardinality limits can also express participation constraints</a:t>
            </a:r>
          </a:p>
        </p:txBody>
      </p:sp>
      <p:sp>
        <p:nvSpPr>
          <p:cNvPr id="39941" name="Rectangle 5"/>
          <p:cNvSpPr>
            <a:spLocks noChangeArrowheads="1"/>
          </p:cNvSpPr>
          <p:nvPr/>
        </p:nvSpPr>
        <p:spPr bwMode="auto">
          <a:xfrm>
            <a:off x="942975" y="4840288"/>
            <a:ext cx="7689850" cy="1792287"/>
          </a:xfrm>
          <a:prstGeom prst="rect">
            <a:avLst/>
          </a:prstGeom>
          <a:noFill/>
          <a:ln w="9525">
            <a:noFill/>
            <a:miter lim="800000"/>
            <a:headEnd/>
            <a:tailEnd/>
          </a:ln>
        </p:spPr>
        <p:txBody>
          <a:bodyPr/>
          <a:lstStyle/>
          <a:p>
            <a:pPr marL="342900" indent="-342900">
              <a:spcBef>
                <a:spcPct val="35000"/>
              </a:spcBef>
              <a:buClr>
                <a:schemeClr val="tx2"/>
              </a:buClr>
              <a:buSzPct val="90000"/>
              <a:buFont typeface="Monotype Sorts" charset="2"/>
              <a:buChar char="n"/>
            </a:pPr>
            <a:r>
              <a:rPr kumimoji="1" lang="en-US">
                <a:latin typeface="Helvetica" pitchFamily="34" charset="0"/>
              </a:rPr>
              <a:t>Minimum value of 1 =&gt; total participation of entity set in the relationship set</a:t>
            </a:r>
          </a:p>
          <a:p>
            <a:pPr marL="342900" indent="-342900">
              <a:spcBef>
                <a:spcPct val="35000"/>
              </a:spcBef>
              <a:buClr>
                <a:schemeClr val="tx2"/>
              </a:buClr>
              <a:buSzPct val="90000"/>
              <a:buFont typeface="Monotype Sorts" charset="2"/>
              <a:buChar char="n"/>
            </a:pPr>
            <a:r>
              <a:rPr kumimoji="1" lang="en-US">
                <a:latin typeface="Helvetica" pitchFamily="34" charset="0"/>
              </a:rPr>
              <a:t>Maximum value of 1 =&gt; entity participates in at most one relationship</a:t>
            </a:r>
          </a:p>
          <a:p>
            <a:pPr marL="342900" indent="-342900">
              <a:spcBef>
                <a:spcPct val="35000"/>
              </a:spcBef>
              <a:buClr>
                <a:schemeClr val="tx2"/>
              </a:buClr>
              <a:buSzPct val="90000"/>
              <a:buFont typeface="Monotype Sorts" charset="2"/>
              <a:buChar char="n"/>
            </a:pPr>
            <a:r>
              <a:rPr kumimoji="1" lang="en-US">
                <a:latin typeface="Helvetica" pitchFamily="34" charset="0"/>
              </a:rPr>
              <a:t>Maximum value * =&gt; no limit</a:t>
            </a:r>
          </a:p>
          <a:p>
            <a:pPr marL="342900" indent="-342900">
              <a:spcBef>
                <a:spcPct val="35000"/>
              </a:spcBef>
              <a:buClr>
                <a:schemeClr val="tx2"/>
              </a:buClr>
              <a:buSzPct val="90000"/>
              <a:buFont typeface="Monotype Sorts" charset="2"/>
              <a:buChar char="n"/>
            </a:pPr>
            <a:r>
              <a:rPr kumimoji="1" lang="en-US">
                <a:latin typeface="Helvetica" pitchFamily="34" charset="0"/>
              </a:rPr>
              <a:t>1..* =&gt; double line</a:t>
            </a:r>
          </a:p>
          <a:p>
            <a:pPr marL="342900" indent="-342900">
              <a:spcBef>
                <a:spcPct val="35000"/>
              </a:spcBef>
              <a:buClr>
                <a:schemeClr val="tx2"/>
              </a:buClr>
              <a:buSzPct val="90000"/>
              <a:buFont typeface="Monotype Sorts" charset="2"/>
              <a:buChar char="n"/>
            </a:pPr>
            <a:endParaRPr kumimoji="1" lang="en-US">
              <a:latin typeface="Helvetica" pitchFamily="34" charset="0"/>
            </a:endParaRPr>
          </a:p>
        </p:txBody>
      </p:sp>
      <p:sp>
        <p:nvSpPr>
          <p:cNvPr id="39942" name="Text Box 6"/>
          <p:cNvSpPr txBox="1">
            <a:spLocks noChangeArrowheads="1"/>
          </p:cNvSpPr>
          <p:nvPr/>
        </p:nvSpPr>
        <p:spPr bwMode="auto">
          <a:xfrm>
            <a:off x="5195888" y="4235450"/>
            <a:ext cx="2598737" cy="517525"/>
          </a:xfrm>
          <a:prstGeom prst="rect">
            <a:avLst/>
          </a:prstGeom>
          <a:noFill/>
          <a:ln w="9525">
            <a:noFill/>
            <a:miter lim="800000"/>
            <a:headEnd/>
            <a:tailEnd/>
          </a:ln>
        </p:spPr>
        <p:txBody>
          <a:bodyPr>
            <a:spAutoFit/>
          </a:bodyPr>
          <a:lstStyle/>
          <a:p>
            <a:pPr algn="ctr">
              <a:spcBef>
                <a:spcPct val="50000"/>
              </a:spcBef>
            </a:pPr>
            <a:r>
              <a:rPr lang="en-US" sz="1400">
                <a:solidFill>
                  <a:srgbClr val="0000CC"/>
                </a:solidFill>
                <a:latin typeface="Helvetica" pitchFamily="34" charset="0"/>
              </a:rPr>
              <a:t>Each loan must have exactly one associated customer</a:t>
            </a:r>
          </a:p>
        </p:txBody>
      </p:sp>
      <p:sp>
        <p:nvSpPr>
          <p:cNvPr id="39943" name="Text Box 7"/>
          <p:cNvSpPr txBox="1">
            <a:spLocks noChangeArrowheads="1"/>
          </p:cNvSpPr>
          <p:nvPr/>
        </p:nvSpPr>
        <p:spPr bwMode="auto">
          <a:xfrm>
            <a:off x="2847975" y="4259263"/>
            <a:ext cx="1887538" cy="517525"/>
          </a:xfrm>
          <a:prstGeom prst="rect">
            <a:avLst/>
          </a:prstGeom>
          <a:noFill/>
          <a:ln w="9525">
            <a:noFill/>
            <a:miter lim="800000"/>
            <a:headEnd/>
            <a:tailEnd/>
          </a:ln>
        </p:spPr>
        <p:txBody>
          <a:bodyPr>
            <a:spAutoFit/>
          </a:bodyPr>
          <a:lstStyle/>
          <a:p>
            <a:pPr algn="ctr">
              <a:spcBef>
                <a:spcPct val="50000"/>
              </a:spcBef>
            </a:pPr>
            <a:r>
              <a:rPr lang="en-US" sz="1400">
                <a:solidFill>
                  <a:srgbClr val="0000CC"/>
                </a:solidFill>
                <a:latin typeface="Helvetica" pitchFamily="34" charset="0"/>
              </a:rPr>
              <a:t>Customer can have zero or more loans</a:t>
            </a:r>
          </a:p>
        </p:txBody>
      </p:sp>
      <p:sp>
        <p:nvSpPr>
          <p:cNvPr id="3994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1BF3E4D1-A267-4CBE-AAB3-6F7AE701489B}" type="slidenum">
              <a:rPr lang="en-US" sz="1400"/>
              <a:pPr algn="r" eaLnBrk="1" hangingPunct="1"/>
              <a:t>17</a:t>
            </a:fld>
            <a:endParaRPr lang="en-US" sz="14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150938" y="214313"/>
            <a:ext cx="7793037" cy="677862"/>
          </a:xfrm>
        </p:spPr>
        <p:txBody>
          <a:bodyPr/>
          <a:lstStyle/>
          <a:p>
            <a:pPr eaLnBrk="1" hangingPunct="1">
              <a:defRPr/>
            </a:pPr>
            <a:r>
              <a:rPr lang="en-US" sz="3600" smtClean="0"/>
              <a:t>Keys</a:t>
            </a:r>
          </a:p>
        </p:txBody>
      </p:sp>
      <p:sp>
        <p:nvSpPr>
          <p:cNvPr id="40963" name="Rectangle 3"/>
          <p:cNvSpPr>
            <a:spLocks noGrp="1" noChangeArrowheads="1"/>
          </p:cNvSpPr>
          <p:nvPr>
            <p:ph type="body" idx="1"/>
          </p:nvPr>
        </p:nvSpPr>
        <p:spPr>
          <a:xfrm>
            <a:off x="1003300" y="1058863"/>
            <a:ext cx="7769225" cy="5799137"/>
          </a:xfrm>
        </p:spPr>
        <p:txBody>
          <a:bodyPr/>
          <a:lstStyle/>
          <a:p>
            <a:pPr eaLnBrk="1" hangingPunct="1"/>
            <a:r>
              <a:rPr lang="en-US" sz="2200" i="1" smtClean="0">
                <a:solidFill>
                  <a:schemeClr val="tx2"/>
                </a:solidFill>
              </a:rPr>
              <a:t>Key</a:t>
            </a:r>
            <a:r>
              <a:rPr lang="en-US" sz="2200" smtClean="0"/>
              <a:t> is used to identify a set of attributes that suffice to distinguish entities from each other. Keys uniquely identify the entity</a:t>
            </a:r>
          </a:p>
          <a:p>
            <a:pPr eaLnBrk="1" hangingPunct="1"/>
            <a:endParaRPr lang="en-US" sz="1200" smtClean="0"/>
          </a:p>
          <a:p>
            <a:pPr eaLnBrk="1" hangingPunct="1"/>
            <a:r>
              <a:rPr lang="en-US" sz="2200" smtClean="0"/>
              <a:t>A </a:t>
            </a:r>
            <a:r>
              <a:rPr lang="en-US" sz="2200" i="1" smtClean="0">
                <a:solidFill>
                  <a:schemeClr val="tx2"/>
                </a:solidFill>
              </a:rPr>
              <a:t>super key</a:t>
            </a:r>
            <a:r>
              <a:rPr lang="en-US" sz="2200" smtClean="0"/>
              <a:t> of an entity set is a set of one or more attributes whose values uniquely determine each entity</a:t>
            </a:r>
          </a:p>
          <a:p>
            <a:pPr lvl="1" eaLnBrk="1" hangingPunct="1"/>
            <a:r>
              <a:rPr lang="en-US" sz="2000" i="1" smtClean="0"/>
              <a:t>customer_id</a:t>
            </a:r>
            <a:r>
              <a:rPr lang="en-US" sz="2000" smtClean="0"/>
              <a:t>   is super key of </a:t>
            </a:r>
            <a:r>
              <a:rPr lang="en-US" sz="2000" i="1" smtClean="0"/>
              <a:t>customer</a:t>
            </a:r>
          </a:p>
          <a:p>
            <a:pPr lvl="1" eaLnBrk="1" hangingPunct="1"/>
            <a:r>
              <a:rPr lang="en-US" sz="2000" i="1" smtClean="0"/>
              <a:t>Customer_id</a:t>
            </a:r>
            <a:r>
              <a:rPr lang="en-US" sz="2000" smtClean="0"/>
              <a:t>   and </a:t>
            </a:r>
            <a:r>
              <a:rPr lang="en-US" sz="2000" i="1" smtClean="0"/>
              <a:t>customer_name</a:t>
            </a:r>
            <a:r>
              <a:rPr lang="en-US" sz="2000" smtClean="0"/>
              <a:t>   is superkey of </a:t>
            </a:r>
            <a:r>
              <a:rPr lang="en-US" sz="2000" i="1" smtClean="0"/>
              <a:t>customer</a:t>
            </a:r>
          </a:p>
          <a:p>
            <a:pPr eaLnBrk="1" hangingPunct="1"/>
            <a:endParaRPr lang="en-US" sz="1200" smtClean="0"/>
          </a:p>
          <a:p>
            <a:pPr eaLnBrk="1" hangingPunct="1"/>
            <a:r>
              <a:rPr lang="en-US" sz="2200" smtClean="0"/>
              <a:t>A </a:t>
            </a:r>
            <a:r>
              <a:rPr lang="en-US" sz="2200" i="1" smtClean="0">
                <a:solidFill>
                  <a:schemeClr val="tx2"/>
                </a:solidFill>
              </a:rPr>
              <a:t>candidate key</a:t>
            </a:r>
            <a:r>
              <a:rPr lang="en-US" sz="2200" smtClean="0"/>
              <a:t> of an entity set is a minimal super key</a:t>
            </a:r>
          </a:p>
          <a:p>
            <a:pPr lvl="1" eaLnBrk="1" hangingPunct="1"/>
            <a:r>
              <a:rPr lang="en-US" sz="2000" i="1" smtClean="0"/>
              <a:t>customer-id</a:t>
            </a:r>
            <a:r>
              <a:rPr lang="en-US" sz="2000" smtClean="0"/>
              <a:t>    is candidate key of </a:t>
            </a:r>
            <a:r>
              <a:rPr lang="en-US" sz="2000" i="1" smtClean="0"/>
              <a:t>customer</a:t>
            </a:r>
            <a:endParaRPr lang="en-US" sz="2000" smtClean="0"/>
          </a:p>
          <a:p>
            <a:pPr lvl="1" eaLnBrk="1" hangingPunct="1"/>
            <a:r>
              <a:rPr lang="en-US" sz="2000" i="1" smtClean="0"/>
              <a:t>account-number</a:t>
            </a:r>
            <a:r>
              <a:rPr lang="en-US" sz="2000" smtClean="0"/>
              <a:t>    is candidate key of </a:t>
            </a:r>
            <a:r>
              <a:rPr lang="en-US" sz="2000" i="1" smtClean="0"/>
              <a:t>account</a:t>
            </a:r>
          </a:p>
          <a:p>
            <a:pPr lvl="1" eaLnBrk="1" hangingPunct="1"/>
            <a:endParaRPr lang="en-US" sz="1200" i="1" smtClean="0"/>
          </a:p>
          <a:p>
            <a:pPr eaLnBrk="1" hangingPunct="1"/>
            <a:r>
              <a:rPr lang="en-US" sz="2200" smtClean="0"/>
              <a:t>Although several candidate keys may exist, one of the candidate keys is selected to be the </a:t>
            </a:r>
            <a:r>
              <a:rPr lang="en-US" sz="2200" i="1" smtClean="0">
                <a:solidFill>
                  <a:schemeClr val="tx2"/>
                </a:solidFill>
              </a:rPr>
              <a:t>primary key</a:t>
            </a:r>
            <a:r>
              <a:rPr lang="en-US" sz="2200" smtClean="0"/>
              <a:t>. The primary key should be chosen such that its attributes are never, or very rarely changed</a:t>
            </a:r>
          </a:p>
        </p:txBody>
      </p:sp>
      <p:sp>
        <p:nvSpPr>
          <p:cNvPr id="4096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55F497EF-F5C7-4997-87F7-06CAAACA87C3}" type="slidenum">
              <a:rPr lang="en-US" sz="1400"/>
              <a:pPr algn="r" eaLnBrk="1" hangingPunct="1"/>
              <a:t>18</a:t>
            </a:fld>
            <a:endParaRPr lang="en-US" sz="1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Extended E-R Features</a:t>
            </a:r>
            <a:endParaRPr lang="en-US" dirty="0"/>
          </a:p>
        </p:txBody>
      </p:sp>
      <p:sp>
        <p:nvSpPr>
          <p:cNvPr id="54275" name="Content Placeholder 2"/>
          <p:cNvSpPr>
            <a:spLocks noGrp="1"/>
          </p:cNvSpPr>
          <p:nvPr>
            <p:ph idx="1"/>
          </p:nvPr>
        </p:nvSpPr>
        <p:spPr/>
        <p:txBody>
          <a:bodyPr/>
          <a:lstStyle/>
          <a:p>
            <a:r>
              <a:rPr lang="en-US" smtClean="0"/>
              <a:t>Specialization</a:t>
            </a:r>
          </a:p>
          <a:p>
            <a:endParaRPr lang="en-US" smtClean="0"/>
          </a:p>
          <a:p>
            <a:r>
              <a:rPr lang="en-US" smtClean="0"/>
              <a:t>Generalization</a:t>
            </a:r>
          </a:p>
          <a:p>
            <a:endParaRPr lang="en-US" smtClean="0"/>
          </a:p>
          <a:p>
            <a:r>
              <a:rPr lang="en-US" smtClean="0"/>
              <a:t>Aggregation</a:t>
            </a:r>
          </a:p>
        </p:txBody>
      </p:sp>
      <p:sp>
        <p:nvSpPr>
          <p:cNvPr id="54276" name="Slide Number Placeholder 3"/>
          <p:cNvSpPr>
            <a:spLocks noGrp="1"/>
          </p:cNvSpPr>
          <p:nvPr>
            <p:ph type="sldNum" sz="quarter" idx="12"/>
          </p:nvPr>
        </p:nvSpPr>
        <p:spPr>
          <a:noFill/>
        </p:spPr>
        <p:txBody>
          <a:bodyPr/>
          <a:lstStyle/>
          <a:p>
            <a:fld id="{B73D7CB3-C28C-4D15-AE31-8222B4CB77C2}" type="slidenum">
              <a:rPr lang="en-US" smtClean="0"/>
              <a:pPr/>
              <a:t>19</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idx="4294967295"/>
          </p:nvPr>
        </p:nvSpPr>
        <p:spPr>
          <a:xfrm>
            <a:off x="1150938" y="44450"/>
            <a:ext cx="7793037" cy="1312863"/>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smtClean="0"/>
              <a:t>Drawbacks of File-processing system</a:t>
            </a:r>
          </a:p>
        </p:txBody>
      </p:sp>
      <p:sp>
        <p:nvSpPr>
          <p:cNvPr id="38915" name="Rectangle 2"/>
          <p:cNvSpPr>
            <a:spLocks noGrp="1" noChangeArrowheads="1"/>
          </p:cNvSpPr>
          <p:nvPr>
            <p:ph type="body" idx="4294967295"/>
          </p:nvPr>
        </p:nvSpPr>
        <p:spPr>
          <a:xfrm>
            <a:off x="1182688" y="2017713"/>
            <a:ext cx="7772400" cy="4332287"/>
          </a:xfrm>
        </p:spPr>
        <p:txBody>
          <a:bodyPr/>
          <a:lstStyle/>
          <a:p>
            <a:pPr marL="341313" indent="-341313" eaLnBrk="1" hangingPunct="1">
              <a:lnSpc>
                <a:spcPct val="80000"/>
              </a:lnSpc>
              <a:spcBef>
                <a:spcPts val="600"/>
              </a:spcBef>
              <a:buClr>
                <a:srgbClr val="CC3300"/>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400" b="1" smtClean="0"/>
              <a:t>Data redundancy and inconsistency</a:t>
            </a:r>
          </a:p>
          <a:p>
            <a:pPr marL="741363" lvl="1" indent="-284163" eaLnBrk="1" hangingPunct="1">
              <a:lnSpc>
                <a:spcPct val="80000"/>
              </a:lnSpc>
              <a:spcBef>
                <a:spcPts val="500"/>
              </a:spcBef>
              <a:buClr>
                <a:srgbClr val="0033CC"/>
              </a:buClr>
              <a:buSzPct val="5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smtClean="0"/>
              <a:t>Multiple file formats, duplication of information in different files</a:t>
            </a:r>
          </a:p>
          <a:p>
            <a:pPr marL="741363" lvl="1" indent="-284163" eaLnBrk="1" hangingPunct="1">
              <a:lnSpc>
                <a:spcPct val="80000"/>
              </a:lnSpc>
              <a:spcBef>
                <a:spcPts val="500"/>
              </a:spcBef>
              <a:buClr>
                <a:srgbClr val="0033CC"/>
              </a:buClr>
              <a:buSzPct val="55000"/>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sz="2000" smtClean="0"/>
          </a:p>
          <a:p>
            <a:pPr marL="341313" indent="-341313" eaLnBrk="1" hangingPunct="1">
              <a:lnSpc>
                <a:spcPct val="80000"/>
              </a:lnSpc>
              <a:spcBef>
                <a:spcPts val="600"/>
              </a:spcBef>
              <a:buClr>
                <a:srgbClr val="CC3300"/>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400" b="1" smtClean="0"/>
              <a:t>Difficulty in accessing data </a:t>
            </a:r>
          </a:p>
          <a:p>
            <a:pPr marL="741363" lvl="1" indent="-284163" eaLnBrk="1" hangingPunct="1">
              <a:lnSpc>
                <a:spcPct val="80000"/>
              </a:lnSpc>
              <a:spcBef>
                <a:spcPts val="500"/>
              </a:spcBef>
              <a:buClr>
                <a:srgbClr val="0033CC"/>
              </a:buClr>
              <a:buSzPct val="5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smtClean="0"/>
              <a:t>Need to write a new program to carry out each new task</a:t>
            </a:r>
          </a:p>
          <a:p>
            <a:pPr marL="741363" lvl="1" indent="-284163" eaLnBrk="1" hangingPunct="1">
              <a:lnSpc>
                <a:spcPct val="80000"/>
              </a:lnSpc>
              <a:spcBef>
                <a:spcPts val="500"/>
              </a:spcBef>
              <a:buClr>
                <a:srgbClr val="0033CC"/>
              </a:buClr>
              <a:buSzPct val="55000"/>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sz="2000" smtClean="0"/>
          </a:p>
          <a:p>
            <a:pPr marL="341313" indent="-341313" eaLnBrk="1" hangingPunct="1">
              <a:lnSpc>
                <a:spcPct val="80000"/>
              </a:lnSpc>
              <a:spcBef>
                <a:spcPts val="600"/>
              </a:spcBef>
              <a:buClr>
                <a:srgbClr val="CC3300"/>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400" b="1" smtClean="0"/>
              <a:t>Data isolation</a:t>
            </a:r>
            <a:r>
              <a:rPr lang="en-IN" sz="2400" smtClean="0"/>
              <a:t> — multiple files and formats</a:t>
            </a:r>
          </a:p>
          <a:p>
            <a:pPr marL="341313" indent="-341313" eaLnBrk="1" hangingPunct="1">
              <a:lnSpc>
                <a:spcPct val="80000"/>
              </a:lnSpc>
              <a:spcBef>
                <a:spcPts val="600"/>
              </a:spcBef>
              <a:buClr>
                <a:srgbClr val="CC3300"/>
              </a:buClr>
              <a:buSzPct val="60000"/>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sz="2400" smtClean="0"/>
          </a:p>
          <a:p>
            <a:pPr marL="341313" indent="-341313" eaLnBrk="1" hangingPunct="1">
              <a:lnSpc>
                <a:spcPct val="80000"/>
              </a:lnSpc>
              <a:spcBef>
                <a:spcPts val="600"/>
              </a:spcBef>
              <a:buClr>
                <a:srgbClr val="CC3300"/>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400" b="1" smtClean="0"/>
              <a:t>Integrity problems</a:t>
            </a:r>
          </a:p>
          <a:p>
            <a:pPr marL="741363" lvl="1" indent="-284163" eaLnBrk="1" hangingPunct="1">
              <a:lnSpc>
                <a:spcPct val="80000"/>
              </a:lnSpc>
              <a:spcBef>
                <a:spcPts val="500"/>
              </a:spcBef>
              <a:buClr>
                <a:srgbClr val="0033CC"/>
              </a:buClr>
              <a:buSzPct val="5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smtClean="0"/>
              <a:t>Integrity constraints  (e.g. account balance &gt; 0) become part of program code</a:t>
            </a:r>
          </a:p>
          <a:p>
            <a:pPr marL="741363" lvl="1" indent="-284163" eaLnBrk="1" hangingPunct="1">
              <a:lnSpc>
                <a:spcPct val="80000"/>
              </a:lnSpc>
              <a:spcBef>
                <a:spcPts val="500"/>
              </a:spcBef>
              <a:buClr>
                <a:srgbClr val="0033CC"/>
              </a:buClr>
              <a:buSzPct val="5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smtClean="0"/>
              <a:t>Hard to add new constraints or change existing ones</a:t>
            </a:r>
          </a:p>
        </p:txBody>
      </p:sp>
      <p:sp>
        <p:nvSpPr>
          <p:cNvPr id="38916" name="Text Box 3"/>
          <p:cNvSpPr txBox="1">
            <a:spLocks noChangeArrowheads="1"/>
          </p:cNvSpPr>
          <p:nvPr/>
        </p:nvSpPr>
        <p:spPr bwMode="auto">
          <a:xfrm>
            <a:off x="6781800" y="6324600"/>
            <a:ext cx="1905000" cy="457200"/>
          </a:xfrm>
          <a:prstGeom prst="rect">
            <a:avLst/>
          </a:prstGeom>
          <a:noFill/>
          <a:ln w="9525">
            <a:noFill/>
            <a:round/>
            <a:headEnd/>
            <a:tailEnd/>
          </a:ln>
        </p:spPr>
        <p:txBody>
          <a:bodyPr lIns="90000" tIns="46800" rIns="90000" bIns="46800" anchor="b"/>
          <a:lstStyle/>
          <a:p>
            <a:pPr algn="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97D3DEE-90D4-431B-BC95-0B266E0F8795}" type="slidenum">
              <a:rPr lang="en-IN" sz="1400">
                <a:solidFill>
                  <a:srgbClr val="000000"/>
                </a:solidFill>
                <a:latin typeface="Tahoma" pitchFamily="34" charset="0"/>
              </a:rPr>
              <a:pPr algn="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a:t>
            </a:fld>
            <a:endParaRPr lang="en-IN" sz="1400">
              <a:solidFill>
                <a:srgbClr val="000000"/>
              </a:solidFill>
              <a:latin typeface="Tahoma"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150938" y="214313"/>
            <a:ext cx="7793037" cy="996950"/>
          </a:xfrm>
        </p:spPr>
        <p:txBody>
          <a:bodyPr/>
          <a:lstStyle/>
          <a:p>
            <a:pPr eaLnBrk="1" hangingPunct="1">
              <a:defRPr/>
            </a:pPr>
            <a:r>
              <a:rPr lang="en-US" smtClean="0"/>
              <a:t>Specialization</a:t>
            </a:r>
          </a:p>
        </p:txBody>
      </p:sp>
      <p:sp>
        <p:nvSpPr>
          <p:cNvPr id="55299" name="Rectangle 3"/>
          <p:cNvSpPr>
            <a:spLocks noGrp="1" noChangeArrowheads="1"/>
          </p:cNvSpPr>
          <p:nvPr>
            <p:ph type="body" idx="1"/>
          </p:nvPr>
        </p:nvSpPr>
        <p:spPr>
          <a:xfrm>
            <a:off x="571500" y="1433513"/>
            <a:ext cx="8026400" cy="5424487"/>
          </a:xfrm>
        </p:spPr>
        <p:txBody>
          <a:bodyPr/>
          <a:lstStyle/>
          <a:p>
            <a:pPr eaLnBrk="1" hangingPunct="1"/>
            <a:r>
              <a:rPr lang="en-US" sz="2400" smtClean="0"/>
              <a:t>Top-down design process; we designate subgroupings within an entity set that are distinctive from other entities in the set.</a:t>
            </a:r>
          </a:p>
          <a:p>
            <a:pPr eaLnBrk="1" hangingPunct="1"/>
            <a:endParaRPr lang="en-US" sz="1600" smtClean="0"/>
          </a:p>
          <a:p>
            <a:pPr eaLnBrk="1" hangingPunct="1"/>
            <a:r>
              <a:rPr lang="en-US" sz="2400" smtClean="0"/>
              <a:t>These subgroupings become lower-level entity sets that have attributes or participate in relationships that do not apply to the higher-level entity set.</a:t>
            </a:r>
          </a:p>
          <a:p>
            <a:pPr eaLnBrk="1" hangingPunct="1"/>
            <a:endParaRPr lang="en-US" sz="1600" smtClean="0"/>
          </a:p>
          <a:p>
            <a:pPr eaLnBrk="1" hangingPunct="1"/>
            <a:r>
              <a:rPr lang="en-US" sz="2400" smtClean="0"/>
              <a:t>Depicted by a </a:t>
            </a:r>
            <a:r>
              <a:rPr lang="en-US" sz="2400" i="1" smtClean="0"/>
              <a:t>triangle</a:t>
            </a:r>
            <a:r>
              <a:rPr lang="en-US" sz="2400" smtClean="0"/>
              <a:t> component labeled ISA (E.g. </a:t>
            </a:r>
            <a:r>
              <a:rPr lang="en-US" sz="2400" i="1" smtClean="0"/>
              <a:t>customer</a:t>
            </a:r>
            <a:r>
              <a:rPr lang="en-US" sz="2400" smtClean="0"/>
              <a:t> “is a” </a:t>
            </a:r>
            <a:r>
              <a:rPr lang="en-US" sz="2400" i="1" smtClean="0"/>
              <a:t>person</a:t>
            </a:r>
            <a:r>
              <a:rPr lang="en-US" sz="2400" smtClean="0"/>
              <a:t>).</a:t>
            </a:r>
          </a:p>
          <a:p>
            <a:pPr eaLnBrk="1" hangingPunct="1"/>
            <a:endParaRPr lang="en-US" sz="1600" smtClean="0"/>
          </a:p>
          <a:p>
            <a:pPr eaLnBrk="1" hangingPunct="1"/>
            <a:r>
              <a:rPr lang="en-US" sz="2400" b="1" smtClean="0">
                <a:solidFill>
                  <a:schemeClr val="tx2"/>
                </a:solidFill>
              </a:rPr>
              <a:t>Attribute inheritance</a:t>
            </a:r>
            <a:r>
              <a:rPr lang="en-US" sz="2400" smtClean="0"/>
              <a:t> – a lower-level entity set inherits all the attributes and relationship participation of the higher-level entity set to which it is linked.</a:t>
            </a:r>
          </a:p>
        </p:txBody>
      </p:sp>
      <p:sp>
        <p:nvSpPr>
          <p:cNvPr id="55300"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F819B6EC-B9F8-43D3-9E20-5F5FDCA46352}" type="slidenum">
              <a:rPr lang="en-US" sz="1400"/>
              <a:pPr algn="r" eaLnBrk="1" hangingPunct="1"/>
              <a:t>20</a:t>
            </a:fld>
            <a:endParaRPr lang="en-US" sz="14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1150938" y="214313"/>
            <a:ext cx="7793037" cy="677862"/>
          </a:xfrm>
        </p:spPr>
        <p:txBody>
          <a:bodyPr/>
          <a:lstStyle/>
          <a:p>
            <a:pPr eaLnBrk="1" hangingPunct="1">
              <a:defRPr/>
            </a:pPr>
            <a:r>
              <a:rPr lang="en-US" sz="3600" smtClean="0"/>
              <a:t>Specialization Example</a:t>
            </a:r>
          </a:p>
        </p:txBody>
      </p:sp>
      <p:pic>
        <p:nvPicPr>
          <p:cNvPr id="56323" name="Picture 3"/>
          <p:cNvPicPr>
            <a:picLocks noChangeAspect="1" noChangeArrowheads="1"/>
          </p:cNvPicPr>
          <p:nvPr/>
        </p:nvPicPr>
        <p:blipFill>
          <a:blip r:embed="rId2"/>
          <a:srcRect l="12401" t="1050" r="12599" b="787"/>
          <a:stretch>
            <a:fillRect/>
          </a:stretch>
        </p:blipFill>
        <p:spPr bwMode="auto">
          <a:xfrm>
            <a:off x="1600200" y="1014413"/>
            <a:ext cx="5689600" cy="5584825"/>
          </a:xfrm>
          <a:prstGeom prst="rect">
            <a:avLst/>
          </a:prstGeom>
          <a:noFill/>
          <a:ln w="76200" cmpd="tri">
            <a:solidFill>
              <a:schemeClr val="tx2"/>
            </a:solidFill>
            <a:miter lim="800000"/>
            <a:headEnd/>
            <a:tailEnd/>
          </a:ln>
        </p:spPr>
      </p:pic>
      <p:sp>
        <p:nvSpPr>
          <p:cNvPr id="5632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B05D44CA-1987-498E-90DB-FE935F17BE81}" type="slidenum">
              <a:rPr lang="en-US" sz="1400"/>
              <a:pPr algn="r" eaLnBrk="1" hangingPunct="1"/>
              <a:t>21</a:t>
            </a:fld>
            <a:endParaRPr lang="en-US" sz="14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150938" y="214313"/>
            <a:ext cx="7793037" cy="1100137"/>
          </a:xfrm>
        </p:spPr>
        <p:txBody>
          <a:bodyPr/>
          <a:lstStyle/>
          <a:p>
            <a:pPr eaLnBrk="1" hangingPunct="1">
              <a:defRPr/>
            </a:pPr>
            <a:r>
              <a:rPr lang="en-US" smtClean="0"/>
              <a:t>Generalization</a:t>
            </a:r>
          </a:p>
        </p:txBody>
      </p:sp>
      <p:sp>
        <p:nvSpPr>
          <p:cNvPr id="57347" name="Rectangle 3"/>
          <p:cNvSpPr>
            <a:spLocks noGrp="1" noChangeArrowheads="1"/>
          </p:cNvSpPr>
          <p:nvPr>
            <p:ph type="body" idx="1"/>
          </p:nvPr>
        </p:nvSpPr>
        <p:spPr>
          <a:xfrm>
            <a:off x="950913" y="1462088"/>
            <a:ext cx="7975600" cy="5006975"/>
          </a:xfrm>
        </p:spPr>
        <p:txBody>
          <a:bodyPr/>
          <a:lstStyle/>
          <a:p>
            <a:pPr eaLnBrk="1" hangingPunct="1"/>
            <a:r>
              <a:rPr lang="en-US" sz="2800" smtClean="0"/>
              <a:t>A bottom-up design process – combine a number of entity sets that share the same features into a higher-level entity set.</a:t>
            </a:r>
          </a:p>
          <a:p>
            <a:pPr eaLnBrk="1" hangingPunct="1"/>
            <a:endParaRPr lang="en-US" sz="2800" smtClean="0"/>
          </a:p>
          <a:p>
            <a:pPr eaLnBrk="1" hangingPunct="1"/>
            <a:r>
              <a:rPr lang="en-US" sz="2800" smtClean="0"/>
              <a:t>Specialization and generalization are simple inversions of each other; they are represented in an E-R diagram in the same way.</a:t>
            </a:r>
          </a:p>
          <a:p>
            <a:pPr eaLnBrk="1" hangingPunct="1"/>
            <a:endParaRPr lang="en-US" sz="2800" smtClean="0"/>
          </a:p>
          <a:p>
            <a:pPr eaLnBrk="1" hangingPunct="1"/>
            <a:r>
              <a:rPr lang="en-US" sz="2800" smtClean="0"/>
              <a:t>The terms specialization and generalization are used interchangeably.</a:t>
            </a:r>
          </a:p>
        </p:txBody>
      </p:sp>
      <p:sp>
        <p:nvSpPr>
          <p:cNvPr id="57348"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76BC873F-511C-4E16-830D-0A2A22847D2F}" type="slidenum">
              <a:rPr lang="en-US" sz="1400"/>
              <a:pPr algn="r" eaLnBrk="1" hangingPunct="1"/>
              <a:t>22</a:t>
            </a:fld>
            <a:endParaRPr lang="en-US" sz="14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60400" y="0"/>
            <a:ext cx="8077200" cy="1322388"/>
          </a:xfrm>
        </p:spPr>
        <p:txBody>
          <a:bodyPr/>
          <a:lstStyle/>
          <a:p>
            <a:pPr eaLnBrk="1" hangingPunct="1">
              <a:defRPr/>
            </a:pPr>
            <a:r>
              <a:rPr lang="en-US" smtClean="0"/>
              <a:t>Summary of Symbols Used in E-R Notation</a:t>
            </a:r>
          </a:p>
        </p:txBody>
      </p:sp>
      <p:pic>
        <p:nvPicPr>
          <p:cNvPr id="65539" name="Picture 3"/>
          <p:cNvPicPr>
            <a:picLocks noChangeAspect="1" noChangeArrowheads="1"/>
          </p:cNvPicPr>
          <p:nvPr/>
        </p:nvPicPr>
        <p:blipFill>
          <a:blip r:embed="rId2"/>
          <a:srcRect l="22081" t="1402" r="22781" b="53848"/>
          <a:stretch>
            <a:fillRect/>
          </a:stretch>
        </p:blipFill>
        <p:spPr bwMode="auto">
          <a:xfrm>
            <a:off x="1016000" y="1779588"/>
            <a:ext cx="6935788" cy="4221162"/>
          </a:xfrm>
          <a:prstGeom prst="rect">
            <a:avLst/>
          </a:prstGeom>
          <a:noFill/>
          <a:ln w="76200" cmpd="tri">
            <a:solidFill>
              <a:schemeClr val="tx2"/>
            </a:solidFill>
            <a:miter lim="800000"/>
            <a:headEnd/>
            <a:tailEnd/>
          </a:ln>
        </p:spPr>
      </p:pic>
      <p:sp>
        <p:nvSpPr>
          <p:cNvPr id="65540"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7F08C551-6FE3-4217-B085-6B64B13BBCC6}" type="slidenum">
              <a:rPr lang="en-US" sz="1400"/>
              <a:pPr algn="r" eaLnBrk="1" hangingPunct="1"/>
              <a:t>23</a:t>
            </a:fld>
            <a:endParaRPr lang="en-US" sz="14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1026"/>
          <p:cNvSpPr>
            <a:spLocks noGrp="1" noChangeArrowheads="1"/>
          </p:cNvSpPr>
          <p:nvPr>
            <p:ph type="title"/>
          </p:nvPr>
        </p:nvSpPr>
        <p:spPr/>
        <p:txBody>
          <a:bodyPr/>
          <a:lstStyle/>
          <a:p>
            <a:pPr eaLnBrk="1" hangingPunct="1">
              <a:defRPr/>
            </a:pPr>
            <a:r>
              <a:rPr lang="en-US" smtClean="0"/>
              <a:t>Summary of Symbols (Cont.)</a:t>
            </a:r>
          </a:p>
        </p:txBody>
      </p:sp>
      <p:pic>
        <p:nvPicPr>
          <p:cNvPr id="66563" name="Picture 1027"/>
          <p:cNvPicPr>
            <a:picLocks noChangeAspect="1" noChangeArrowheads="1"/>
          </p:cNvPicPr>
          <p:nvPr/>
        </p:nvPicPr>
        <p:blipFill>
          <a:blip r:embed="rId2"/>
          <a:srcRect l="22081" t="46487" r="22781" b="6075"/>
          <a:stretch>
            <a:fillRect/>
          </a:stretch>
        </p:blipFill>
        <p:spPr bwMode="auto">
          <a:xfrm>
            <a:off x="1084263" y="1922463"/>
            <a:ext cx="6896100" cy="4449762"/>
          </a:xfrm>
          <a:prstGeom prst="rect">
            <a:avLst/>
          </a:prstGeom>
          <a:noFill/>
          <a:ln w="76200" cmpd="tri">
            <a:solidFill>
              <a:schemeClr val="tx2"/>
            </a:solidFill>
            <a:miter lim="800000"/>
            <a:headEnd/>
            <a:tailEnd/>
          </a:ln>
        </p:spPr>
      </p:pic>
      <p:sp>
        <p:nvSpPr>
          <p:cNvPr id="6656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C2350A91-999B-48A7-BA8C-67ABFAAA89D5}" type="slidenum">
              <a:rPr lang="en-US" sz="1400"/>
              <a:pPr algn="r" eaLnBrk="1" hangingPunct="1"/>
              <a:t>24</a:t>
            </a:fld>
            <a:endParaRPr lang="en-US" sz="14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1150938" y="214313"/>
            <a:ext cx="7793037" cy="1012825"/>
          </a:xfrm>
        </p:spPr>
        <p:txBody>
          <a:bodyPr/>
          <a:lstStyle/>
          <a:p>
            <a:pPr eaLnBrk="1" hangingPunct="1">
              <a:defRPr/>
            </a:pPr>
            <a:r>
              <a:rPr lang="en-US" smtClean="0"/>
              <a:t>Database design for Banking Enterprise</a:t>
            </a:r>
          </a:p>
        </p:txBody>
      </p:sp>
      <p:sp>
        <p:nvSpPr>
          <p:cNvPr id="70659" name="Rectangle 3"/>
          <p:cNvSpPr>
            <a:spLocks noGrp="1" noChangeArrowheads="1"/>
          </p:cNvSpPr>
          <p:nvPr>
            <p:ph type="body" idx="1"/>
          </p:nvPr>
        </p:nvSpPr>
        <p:spPr>
          <a:xfrm>
            <a:off x="936625" y="1276350"/>
            <a:ext cx="8004175" cy="5218113"/>
          </a:xfrm>
        </p:spPr>
        <p:txBody>
          <a:bodyPr/>
          <a:lstStyle/>
          <a:p>
            <a:pPr eaLnBrk="1" hangingPunct="1"/>
            <a:r>
              <a:rPr lang="en-US" sz="2400" smtClean="0"/>
              <a:t>Data Requirements</a:t>
            </a:r>
          </a:p>
          <a:p>
            <a:pPr lvl="1" eaLnBrk="1" hangingPunct="1"/>
            <a:r>
              <a:rPr lang="en-US" sz="2000" smtClean="0"/>
              <a:t>The bank is organized into branches. Each branch is located in a particular city and is identified by a unique name. The bank monitors the assets of each branch.</a:t>
            </a:r>
          </a:p>
          <a:p>
            <a:pPr lvl="1" eaLnBrk="1" hangingPunct="1"/>
            <a:r>
              <a:rPr lang="en-US" sz="2000" smtClean="0"/>
              <a:t>Bank customers are identified by their </a:t>
            </a:r>
            <a:r>
              <a:rPr lang="en-US" sz="2000" i="1" smtClean="0"/>
              <a:t>customer-id </a:t>
            </a:r>
            <a:r>
              <a:rPr lang="en-US" sz="2000" smtClean="0"/>
              <a:t>values. The bank stores each customer’s name, and the street and city where the customer lives. Customers may have accounts and can take out loans. A customer may be associated with a particular banker, who may act as a loan officer or personal banker for that customer.</a:t>
            </a:r>
          </a:p>
          <a:p>
            <a:pPr lvl="1" eaLnBrk="1" hangingPunct="1"/>
            <a:r>
              <a:rPr lang="en-US" sz="2000" smtClean="0"/>
              <a:t>Bank employees are identified by their </a:t>
            </a:r>
            <a:r>
              <a:rPr lang="en-US" sz="2000" i="1" smtClean="0"/>
              <a:t>employee-id </a:t>
            </a:r>
            <a:r>
              <a:rPr lang="en-US" sz="2000" smtClean="0"/>
              <a:t>values. The bank administration stores the name and telephone number of each employee, the names of the employee’s dependents, and the </a:t>
            </a:r>
            <a:r>
              <a:rPr lang="en-US" sz="2000" i="1" smtClean="0"/>
              <a:t>employee-id </a:t>
            </a:r>
            <a:r>
              <a:rPr lang="en-US" sz="2000" smtClean="0"/>
              <a:t>number of the employee’s manager. The bank also keeps track of the employee’s start date and, thus, length of employment.</a:t>
            </a:r>
          </a:p>
        </p:txBody>
      </p:sp>
      <p:sp>
        <p:nvSpPr>
          <p:cNvPr id="70660"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57ACA791-D70A-4583-A973-F6EF9DC87877}" type="slidenum">
              <a:rPr lang="en-US" sz="1400"/>
              <a:pPr algn="r" eaLnBrk="1" hangingPunct="1"/>
              <a:t>25</a:t>
            </a:fld>
            <a:endParaRPr lang="en-US" sz="14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150938" y="214313"/>
            <a:ext cx="7793037" cy="939800"/>
          </a:xfrm>
        </p:spPr>
        <p:txBody>
          <a:bodyPr/>
          <a:lstStyle/>
          <a:p>
            <a:pPr eaLnBrk="1" hangingPunct="1">
              <a:defRPr/>
            </a:pPr>
            <a:r>
              <a:rPr lang="en-US" dirty="0" smtClean="0"/>
              <a:t>Database design for Banking Enterprise</a:t>
            </a:r>
          </a:p>
        </p:txBody>
      </p:sp>
      <p:sp>
        <p:nvSpPr>
          <p:cNvPr id="71683" name="Rectangle 3"/>
          <p:cNvSpPr>
            <a:spLocks noGrp="1" noChangeArrowheads="1"/>
          </p:cNvSpPr>
          <p:nvPr>
            <p:ph type="body" idx="1"/>
          </p:nvPr>
        </p:nvSpPr>
        <p:spPr>
          <a:xfrm>
            <a:off x="690563" y="1206500"/>
            <a:ext cx="8278812" cy="4637088"/>
          </a:xfrm>
        </p:spPr>
        <p:txBody>
          <a:bodyPr/>
          <a:lstStyle/>
          <a:p>
            <a:pPr eaLnBrk="1" hangingPunct="1"/>
            <a:r>
              <a:rPr lang="en-US" sz="2400" smtClean="0"/>
              <a:t>Data Requirements (contd.)</a:t>
            </a:r>
          </a:p>
          <a:p>
            <a:pPr lvl="1" eaLnBrk="1" hangingPunct="1"/>
            <a:r>
              <a:rPr lang="en-US" sz="2000" smtClean="0"/>
              <a:t>The bank offers two types of accounts—savings and checking accounts. Accounts can be held by more than one customer, and a customer can have more than one account. Each account is assigned a unique account number. The bank maintains a record of each account’s balance, and the most recent date on which the account was accessed by each customer holding the account. In addition, each savings account has an interest rate, and overdrafts are recorded for each checking account.</a:t>
            </a:r>
          </a:p>
          <a:p>
            <a:pPr lvl="1" eaLnBrk="1" hangingPunct="1"/>
            <a:r>
              <a:rPr lang="en-US" sz="2000" smtClean="0"/>
              <a:t>A loan originates at a particular branch and can be held by one or more customers. A loan is identified by a unique loan number. For each loan, the bank keeps track of the loan amount and the loan payments. Although a loan-payment number does not uniquely identify a particular payment among those for all the bank’s loans, a payment number does identify a particular payment for a specific loan. The date and amount are recorded for each payment.</a:t>
            </a:r>
          </a:p>
        </p:txBody>
      </p:sp>
      <p:sp>
        <p:nvSpPr>
          <p:cNvPr id="7168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71D130C2-034E-4549-9BA0-8A64C28956EC}" type="slidenum">
              <a:rPr lang="en-US" sz="1400"/>
              <a:pPr algn="r" eaLnBrk="1" hangingPunct="1"/>
              <a:t>26</a:t>
            </a:fld>
            <a:endParaRPr lang="en-US" sz="14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1150938" y="214313"/>
            <a:ext cx="7793037" cy="982662"/>
          </a:xfrm>
        </p:spPr>
        <p:txBody>
          <a:bodyPr/>
          <a:lstStyle/>
          <a:p>
            <a:pPr eaLnBrk="1" hangingPunct="1">
              <a:defRPr/>
            </a:pPr>
            <a:r>
              <a:rPr lang="en-US" smtClean="0"/>
              <a:t>Database design for Banking Enterprise</a:t>
            </a:r>
          </a:p>
        </p:txBody>
      </p:sp>
      <p:sp>
        <p:nvSpPr>
          <p:cNvPr id="72707" name="Rectangle 3"/>
          <p:cNvSpPr>
            <a:spLocks noGrp="1" noChangeArrowheads="1"/>
          </p:cNvSpPr>
          <p:nvPr>
            <p:ph type="body" idx="1"/>
          </p:nvPr>
        </p:nvSpPr>
        <p:spPr>
          <a:xfrm>
            <a:off x="747713" y="1247775"/>
            <a:ext cx="8207375" cy="4652963"/>
          </a:xfrm>
        </p:spPr>
        <p:txBody>
          <a:bodyPr/>
          <a:lstStyle/>
          <a:p>
            <a:pPr eaLnBrk="1" hangingPunct="1"/>
            <a:r>
              <a:rPr lang="en-US" sz="2400" b="1" smtClean="0"/>
              <a:t>Entity sets designation</a:t>
            </a:r>
          </a:p>
          <a:p>
            <a:pPr lvl="1" eaLnBrk="1" hangingPunct="1"/>
            <a:r>
              <a:rPr lang="en-US" sz="1800" smtClean="0"/>
              <a:t>The </a:t>
            </a:r>
            <a:r>
              <a:rPr lang="en-US" sz="1800" i="1" smtClean="0">
                <a:solidFill>
                  <a:srgbClr val="0000CC"/>
                </a:solidFill>
              </a:rPr>
              <a:t>branch</a:t>
            </a:r>
            <a:r>
              <a:rPr lang="en-US" sz="1800" i="1" smtClean="0"/>
              <a:t> </a:t>
            </a:r>
            <a:r>
              <a:rPr lang="en-US" sz="1800" smtClean="0"/>
              <a:t>entity set, with attributes </a:t>
            </a:r>
            <a:r>
              <a:rPr lang="en-US" sz="1800" i="1" smtClean="0"/>
              <a:t>branch-name</a:t>
            </a:r>
            <a:r>
              <a:rPr lang="en-US" sz="1800" smtClean="0"/>
              <a:t>, </a:t>
            </a:r>
            <a:r>
              <a:rPr lang="en-US" sz="1800" i="1" smtClean="0"/>
              <a:t>branch-city</a:t>
            </a:r>
            <a:r>
              <a:rPr lang="en-US" sz="1800" smtClean="0"/>
              <a:t>, and </a:t>
            </a:r>
            <a:r>
              <a:rPr lang="en-US" sz="1800" i="1" smtClean="0"/>
              <a:t>assets</a:t>
            </a:r>
            <a:r>
              <a:rPr lang="en-US" sz="1800" smtClean="0"/>
              <a:t>. </a:t>
            </a:r>
          </a:p>
          <a:p>
            <a:pPr lvl="1" eaLnBrk="1" hangingPunct="1"/>
            <a:r>
              <a:rPr lang="en-US" sz="1800" i="1" smtClean="0"/>
              <a:t> </a:t>
            </a:r>
            <a:r>
              <a:rPr lang="en-US" sz="1800" smtClean="0"/>
              <a:t>The </a:t>
            </a:r>
            <a:r>
              <a:rPr lang="en-US" sz="1800" i="1" smtClean="0">
                <a:solidFill>
                  <a:srgbClr val="0000CC"/>
                </a:solidFill>
              </a:rPr>
              <a:t>customer</a:t>
            </a:r>
            <a:r>
              <a:rPr lang="en-US" sz="1800" i="1" smtClean="0"/>
              <a:t> </a:t>
            </a:r>
            <a:r>
              <a:rPr lang="en-US" sz="1800" smtClean="0"/>
              <a:t>entity set, with attributes </a:t>
            </a:r>
            <a:r>
              <a:rPr lang="en-US" sz="1800" i="1" smtClean="0"/>
              <a:t>customer-id</a:t>
            </a:r>
            <a:r>
              <a:rPr lang="en-US" sz="1800" smtClean="0"/>
              <a:t>, </a:t>
            </a:r>
            <a:r>
              <a:rPr lang="en-US" sz="1800" i="1" smtClean="0"/>
              <a:t>customer-name</a:t>
            </a:r>
            <a:r>
              <a:rPr lang="en-US" sz="1800" smtClean="0"/>
              <a:t>, </a:t>
            </a:r>
            <a:r>
              <a:rPr lang="en-US" sz="1800" i="1" smtClean="0"/>
              <a:t>customer-street</a:t>
            </a:r>
            <a:r>
              <a:rPr lang="en-US" sz="1800" smtClean="0"/>
              <a:t>; and </a:t>
            </a:r>
            <a:r>
              <a:rPr lang="en-US" sz="1800" i="1" smtClean="0"/>
              <a:t>customer-city</a:t>
            </a:r>
            <a:r>
              <a:rPr lang="en-US" sz="1800" smtClean="0"/>
              <a:t>. A possible additional attribute is </a:t>
            </a:r>
            <a:r>
              <a:rPr lang="en-US" sz="1800" i="1" smtClean="0"/>
              <a:t>banker-name</a:t>
            </a:r>
            <a:r>
              <a:rPr lang="en-US" sz="1800" smtClean="0"/>
              <a:t>.</a:t>
            </a:r>
          </a:p>
          <a:p>
            <a:pPr lvl="1" eaLnBrk="1" hangingPunct="1"/>
            <a:r>
              <a:rPr lang="en-US" sz="1800" smtClean="0"/>
              <a:t>The </a:t>
            </a:r>
            <a:r>
              <a:rPr lang="en-US" sz="1800" i="1" smtClean="0">
                <a:solidFill>
                  <a:srgbClr val="0000CC"/>
                </a:solidFill>
              </a:rPr>
              <a:t>employee</a:t>
            </a:r>
            <a:r>
              <a:rPr lang="en-US" sz="1800" i="1" smtClean="0"/>
              <a:t> </a:t>
            </a:r>
            <a:r>
              <a:rPr lang="en-US" sz="1800" smtClean="0"/>
              <a:t>entity set, with attributes </a:t>
            </a:r>
            <a:r>
              <a:rPr lang="en-US" sz="1800" i="1" smtClean="0"/>
              <a:t>employee-id</a:t>
            </a:r>
            <a:r>
              <a:rPr lang="en-US" sz="1800" smtClean="0"/>
              <a:t>, </a:t>
            </a:r>
            <a:r>
              <a:rPr lang="en-US" sz="1800" i="1" smtClean="0"/>
              <a:t>employee-name</a:t>
            </a:r>
            <a:r>
              <a:rPr lang="en-US" sz="1800" smtClean="0"/>
              <a:t>, </a:t>
            </a:r>
            <a:r>
              <a:rPr lang="en-US" sz="1800" i="1" smtClean="0"/>
              <a:t>telephone-number</a:t>
            </a:r>
            <a:r>
              <a:rPr lang="en-US" sz="1800" smtClean="0"/>
              <a:t>, </a:t>
            </a:r>
            <a:r>
              <a:rPr lang="en-US" sz="1800" i="1" smtClean="0"/>
              <a:t>salary</a:t>
            </a:r>
            <a:r>
              <a:rPr lang="en-US" sz="1800" smtClean="0"/>
              <a:t>, and </a:t>
            </a:r>
            <a:r>
              <a:rPr lang="en-US" sz="1800" i="1" smtClean="0"/>
              <a:t>manager</a:t>
            </a:r>
            <a:r>
              <a:rPr lang="en-US" sz="1800" smtClean="0"/>
              <a:t>. Additional descriptive features are the multivalued attribute </a:t>
            </a:r>
            <a:r>
              <a:rPr lang="en-US" sz="1800" i="1" smtClean="0"/>
              <a:t>dependent-name</a:t>
            </a:r>
            <a:r>
              <a:rPr lang="en-US" sz="1800" smtClean="0"/>
              <a:t>, the base attribute </a:t>
            </a:r>
            <a:r>
              <a:rPr lang="en-US" sz="1800" i="1" smtClean="0"/>
              <a:t>start-date</a:t>
            </a:r>
            <a:r>
              <a:rPr lang="en-US" sz="1800" smtClean="0"/>
              <a:t>, and the derived attribute </a:t>
            </a:r>
            <a:r>
              <a:rPr lang="en-US" sz="1800" i="1" smtClean="0"/>
              <a:t>employment-length</a:t>
            </a:r>
            <a:r>
              <a:rPr lang="en-US" sz="1800" smtClean="0"/>
              <a:t>.</a:t>
            </a:r>
          </a:p>
          <a:p>
            <a:pPr lvl="1" eaLnBrk="1" hangingPunct="1"/>
            <a:r>
              <a:rPr lang="en-US" sz="1800" smtClean="0"/>
              <a:t>Two account entity sets—</a:t>
            </a:r>
            <a:r>
              <a:rPr lang="en-US" sz="1800" i="1" smtClean="0">
                <a:solidFill>
                  <a:srgbClr val="0000CC"/>
                </a:solidFill>
              </a:rPr>
              <a:t>savings-account</a:t>
            </a:r>
            <a:r>
              <a:rPr lang="en-US" sz="1800" i="1" smtClean="0"/>
              <a:t> </a:t>
            </a:r>
            <a:r>
              <a:rPr lang="en-US" sz="1800" smtClean="0"/>
              <a:t>and </a:t>
            </a:r>
            <a:r>
              <a:rPr lang="en-US" sz="1800" i="1" smtClean="0">
                <a:solidFill>
                  <a:srgbClr val="0000CC"/>
                </a:solidFill>
              </a:rPr>
              <a:t>checking-account</a:t>
            </a:r>
            <a:r>
              <a:rPr lang="en-US" sz="1800" smtClean="0"/>
              <a:t>—with the common attributes of </a:t>
            </a:r>
            <a:r>
              <a:rPr lang="en-US" sz="1800" i="1" smtClean="0"/>
              <a:t>account-number </a:t>
            </a:r>
            <a:r>
              <a:rPr lang="en-US" sz="1800" smtClean="0"/>
              <a:t>and </a:t>
            </a:r>
            <a:r>
              <a:rPr lang="en-US" sz="1800" i="1" smtClean="0"/>
              <a:t>balance</a:t>
            </a:r>
            <a:r>
              <a:rPr lang="en-US" sz="1800" smtClean="0"/>
              <a:t>; in addition, </a:t>
            </a:r>
            <a:r>
              <a:rPr lang="en-US" sz="1800" i="1" smtClean="0"/>
              <a:t>savings-account </a:t>
            </a:r>
            <a:r>
              <a:rPr lang="en-US" sz="1800" smtClean="0"/>
              <a:t>has the attribute </a:t>
            </a:r>
            <a:r>
              <a:rPr lang="en-US" sz="1800" i="1" smtClean="0"/>
              <a:t>interest-rate </a:t>
            </a:r>
            <a:r>
              <a:rPr lang="en-US" sz="1800" smtClean="0"/>
              <a:t>and </a:t>
            </a:r>
            <a:r>
              <a:rPr lang="en-US" sz="1800" i="1" smtClean="0"/>
              <a:t>checking-account </a:t>
            </a:r>
            <a:r>
              <a:rPr lang="en-US" sz="1800" smtClean="0"/>
              <a:t>has the attribute </a:t>
            </a:r>
            <a:r>
              <a:rPr lang="en-US" sz="1800" i="1" smtClean="0"/>
              <a:t>overdraft-amount</a:t>
            </a:r>
            <a:r>
              <a:rPr lang="en-US" sz="1800" smtClean="0"/>
              <a:t>.</a:t>
            </a:r>
          </a:p>
          <a:p>
            <a:pPr lvl="1" eaLnBrk="1" hangingPunct="1"/>
            <a:r>
              <a:rPr lang="en-US" sz="1800" smtClean="0"/>
              <a:t>The </a:t>
            </a:r>
            <a:r>
              <a:rPr lang="en-US" sz="1800" i="1" smtClean="0">
                <a:solidFill>
                  <a:srgbClr val="0000CC"/>
                </a:solidFill>
              </a:rPr>
              <a:t>loan</a:t>
            </a:r>
            <a:r>
              <a:rPr lang="en-US" sz="1800" i="1" smtClean="0"/>
              <a:t> </a:t>
            </a:r>
            <a:r>
              <a:rPr lang="en-US" sz="1800" smtClean="0"/>
              <a:t>entity set, with the attributes </a:t>
            </a:r>
            <a:r>
              <a:rPr lang="en-US" sz="1800" i="1" smtClean="0"/>
              <a:t>loan-number</a:t>
            </a:r>
            <a:r>
              <a:rPr lang="en-US" sz="1800" smtClean="0"/>
              <a:t>, </a:t>
            </a:r>
            <a:r>
              <a:rPr lang="en-US" sz="1800" i="1" smtClean="0"/>
              <a:t>amount</a:t>
            </a:r>
            <a:r>
              <a:rPr lang="en-US" sz="1800" smtClean="0"/>
              <a:t>, and </a:t>
            </a:r>
            <a:r>
              <a:rPr lang="en-US" sz="1800" i="1" smtClean="0"/>
              <a:t>originating-branch</a:t>
            </a:r>
            <a:r>
              <a:rPr lang="en-US" sz="1800" smtClean="0"/>
              <a:t>.</a:t>
            </a:r>
          </a:p>
          <a:p>
            <a:pPr lvl="1" eaLnBrk="1" hangingPunct="1"/>
            <a:r>
              <a:rPr lang="en-US" sz="1800" smtClean="0"/>
              <a:t>The weak entity set </a:t>
            </a:r>
            <a:r>
              <a:rPr lang="en-US" sz="1800" i="1" smtClean="0">
                <a:solidFill>
                  <a:srgbClr val="0000CC"/>
                </a:solidFill>
              </a:rPr>
              <a:t>loan-payment</a:t>
            </a:r>
            <a:r>
              <a:rPr lang="en-US" sz="1800" smtClean="0"/>
              <a:t>, with attributes </a:t>
            </a:r>
            <a:r>
              <a:rPr lang="en-US" sz="1800" i="1" smtClean="0"/>
              <a:t>payment-number</a:t>
            </a:r>
            <a:r>
              <a:rPr lang="en-US" sz="1800" smtClean="0"/>
              <a:t>, </a:t>
            </a:r>
            <a:r>
              <a:rPr lang="en-US" sz="1800" i="1" smtClean="0"/>
              <a:t>payment-date</a:t>
            </a:r>
            <a:r>
              <a:rPr lang="en-US" sz="1800" smtClean="0"/>
              <a:t>, and </a:t>
            </a:r>
            <a:r>
              <a:rPr lang="en-US" sz="1800" i="1" smtClean="0"/>
              <a:t>payment-amount</a:t>
            </a:r>
            <a:r>
              <a:rPr lang="en-US" sz="1800" smtClean="0"/>
              <a:t>.</a:t>
            </a:r>
          </a:p>
        </p:txBody>
      </p:sp>
      <p:sp>
        <p:nvSpPr>
          <p:cNvPr id="72708"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A9EC5D93-EC02-4A90-94D0-FE6E10629D26}" type="slidenum">
              <a:rPr lang="en-US" sz="1400"/>
              <a:pPr algn="r" eaLnBrk="1" hangingPunct="1"/>
              <a:t>27</a:t>
            </a:fld>
            <a:endParaRPr lang="en-US" sz="14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1150938" y="214313"/>
            <a:ext cx="7793037" cy="1084262"/>
          </a:xfrm>
        </p:spPr>
        <p:txBody>
          <a:bodyPr/>
          <a:lstStyle/>
          <a:p>
            <a:pPr eaLnBrk="1" hangingPunct="1">
              <a:defRPr/>
            </a:pPr>
            <a:r>
              <a:rPr lang="en-US" smtClean="0"/>
              <a:t>Database design for Banking Enterprise</a:t>
            </a:r>
          </a:p>
        </p:txBody>
      </p:sp>
      <p:sp>
        <p:nvSpPr>
          <p:cNvPr id="73731" name="Rectangle 3"/>
          <p:cNvSpPr>
            <a:spLocks noGrp="1" noChangeArrowheads="1"/>
          </p:cNvSpPr>
          <p:nvPr>
            <p:ph type="body" idx="1"/>
          </p:nvPr>
        </p:nvSpPr>
        <p:spPr>
          <a:xfrm>
            <a:off x="660400" y="1349375"/>
            <a:ext cx="8294688" cy="5233988"/>
          </a:xfrm>
        </p:spPr>
        <p:txBody>
          <a:bodyPr/>
          <a:lstStyle/>
          <a:p>
            <a:pPr eaLnBrk="1" hangingPunct="1">
              <a:lnSpc>
                <a:spcPct val="80000"/>
              </a:lnSpc>
            </a:pPr>
            <a:r>
              <a:rPr lang="en-US" sz="2400" b="1" smtClean="0"/>
              <a:t>Relationship sets designation</a:t>
            </a:r>
          </a:p>
          <a:p>
            <a:pPr lvl="1" eaLnBrk="1" hangingPunct="1">
              <a:lnSpc>
                <a:spcPct val="80000"/>
              </a:lnSpc>
            </a:pPr>
            <a:r>
              <a:rPr lang="en-US" sz="1800" i="1" smtClean="0">
                <a:solidFill>
                  <a:srgbClr val="0000CC"/>
                </a:solidFill>
              </a:rPr>
              <a:t>borrower</a:t>
            </a:r>
            <a:r>
              <a:rPr lang="en-US" sz="1800" smtClean="0"/>
              <a:t>, a many-to-many relationship set between </a:t>
            </a:r>
            <a:r>
              <a:rPr lang="en-US" sz="1800" i="1" smtClean="0"/>
              <a:t>customer </a:t>
            </a:r>
            <a:r>
              <a:rPr lang="en-US" sz="1800" smtClean="0"/>
              <a:t>and </a:t>
            </a:r>
            <a:r>
              <a:rPr lang="en-US" sz="1800" i="1" smtClean="0"/>
              <a:t>loan</a:t>
            </a:r>
            <a:r>
              <a:rPr lang="en-US" sz="1800" smtClean="0"/>
              <a:t>.</a:t>
            </a:r>
          </a:p>
          <a:p>
            <a:pPr lvl="1" eaLnBrk="1" hangingPunct="1">
              <a:lnSpc>
                <a:spcPct val="80000"/>
              </a:lnSpc>
            </a:pPr>
            <a:r>
              <a:rPr lang="en-US" sz="1800" i="1" smtClean="0"/>
              <a:t>l</a:t>
            </a:r>
            <a:r>
              <a:rPr lang="en-US" sz="1800" i="1" smtClean="0">
                <a:solidFill>
                  <a:srgbClr val="0000CC"/>
                </a:solidFill>
              </a:rPr>
              <a:t>oan-branch</a:t>
            </a:r>
            <a:r>
              <a:rPr lang="en-US" sz="1800" smtClean="0"/>
              <a:t>, a many-to-one relationship set that indicates in which branch a loan originated. Note that this relationship set replaces the attribute </a:t>
            </a:r>
            <a:r>
              <a:rPr lang="en-US" sz="1800" i="1" smtClean="0"/>
              <a:t>originating-branch </a:t>
            </a:r>
            <a:r>
              <a:rPr lang="en-US" sz="1800" smtClean="0"/>
              <a:t>of the entity set </a:t>
            </a:r>
            <a:r>
              <a:rPr lang="en-US" sz="1800" i="1" smtClean="0"/>
              <a:t>loan</a:t>
            </a:r>
            <a:r>
              <a:rPr lang="en-US" sz="1800" smtClean="0"/>
              <a:t>.</a:t>
            </a:r>
          </a:p>
          <a:p>
            <a:pPr lvl="1" eaLnBrk="1" hangingPunct="1">
              <a:lnSpc>
                <a:spcPct val="80000"/>
              </a:lnSpc>
            </a:pPr>
            <a:r>
              <a:rPr lang="en-US" sz="1800" i="1" smtClean="0"/>
              <a:t>l</a:t>
            </a:r>
            <a:r>
              <a:rPr lang="en-US" sz="1800" i="1" smtClean="0">
                <a:solidFill>
                  <a:srgbClr val="0000CC"/>
                </a:solidFill>
              </a:rPr>
              <a:t>oan-payment</a:t>
            </a:r>
            <a:r>
              <a:rPr lang="en-US" sz="1800" smtClean="0"/>
              <a:t>, a one-to-many relationship from </a:t>
            </a:r>
            <a:r>
              <a:rPr lang="en-US" sz="1800" i="1" smtClean="0"/>
              <a:t>loan </a:t>
            </a:r>
            <a:r>
              <a:rPr lang="en-US" sz="1800" smtClean="0"/>
              <a:t>to </a:t>
            </a:r>
            <a:r>
              <a:rPr lang="en-US" sz="1800" i="1" smtClean="0"/>
              <a:t>payment</a:t>
            </a:r>
            <a:r>
              <a:rPr lang="en-US" sz="1800" smtClean="0"/>
              <a:t>, which documents that a payment is made on a loan.</a:t>
            </a:r>
          </a:p>
          <a:p>
            <a:pPr lvl="1" eaLnBrk="1" hangingPunct="1">
              <a:lnSpc>
                <a:spcPct val="80000"/>
              </a:lnSpc>
            </a:pPr>
            <a:r>
              <a:rPr lang="en-US" sz="1800" i="1" smtClean="0">
                <a:solidFill>
                  <a:srgbClr val="0000CC"/>
                </a:solidFill>
              </a:rPr>
              <a:t>depositor</a:t>
            </a:r>
            <a:r>
              <a:rPr lang="en-US" sz="1800" smtClean="0"/>
              <a:t>, with relationship attribute </a:t>
            </a:r>
            <a:r>
              <a:rPr lang="en-US" sz="1800" i="1" smtClean="0"/>
              <a:t>access-date</a:t>
            </a:r>
            <a:r>
              <a:rPr lang="en-US" sz="1800" smtClean="0"/>
              <a:t>, a many-to-many relationship set between </a:t>
            </a:r>
            <a:r>
              <a:rPr lang="en-US" sz="1800" i="1" smtClean="0"/>
              <a:t>customer </a:t>
            </a:r>
            <a:r>
              <a:rPr lang="en-US" sz="1800" smtClean="0"/>
              <a:t>and </a:t>
            </a:r>
            <a:r>
              <a:rPr lang="en-US" sz="1800" i="1" smtClean="0"/>
              <a:t>account</a:t>
            </a:r>
            <a:r>
              <a:rPr lang="en-US" sz="1800" smtClean="0"/>
              <a:t>, indicating that a customer owns an account.</a:t>
            </a:r>
          </a:p>
          <a:p>
            <a:pPr lvl="1" eaLnBrk="1" hangingPunct="1">
              <a:lnSpc>
                <a:spcPct val="80000"/>
              </a:lnSpc>
            </a:pPr>
            <a:r>
              <a:rPr lang="en-US" sz="1800" i="1" smtClean="0">
                <a:solidFill>
                  <a:srgbClr val="0000CC"/>
                </a:solidFill>
              </a:rPr>
              <a:t>cust-banker</a:t>
            </a:r>
            <a:r>
              <a:rPr lang="en-US" sz="1800" smtClean="0"/>
              <a:t>, with relationship attribute </a:t>
            </a:r>
            <a:r>
              <a:rPr lang="en-US" sz="1800" i="1" smtClean="0"/>
              <a:t>type</a:t>
            </a:r>
            <a:r>
              <a:rPr lang="en-US" sz="1800" smtClean="0"/>
              <a:t>, a many-to-one relationship set expressing that a customer can be advised by a bank employee, and that a bank employee can advise one or more customers. Note that this relationship set has replaced the attribute </a:t>
            </a:r>
            <a:r>
              <a:rPr lang="en-US" sz="1800" i="1" smtClean="0"/>
              <a:t>banker-name </a:t>
            </a:r>
            <a:r>
              <a:rPr lang="en-US" sz="1800" smtClean="0"/>
              <a:t>of the entity set </a:t>
            </a:r>
            <a:r>
              <a:rPr lang="en-US" sz="1800" i="1" smtClean="0"/>
              <a:t>customer</a:t>
            </a:r>
            <a:r>
              <a:rPr lang="en-US" sz="1800" smtClean="0"/>
              <a:t>.</a:t>
            </a:r>
          </a:p>
          <a:p>
            <a:pPr lvl="1" eaLnBrk="1" hangingPunct="1">
              <a:lnSpc>
                <a:spcPct val="80000"/>
              </a:lnSpc>
            </a:pPr>
            <a:r>
              <a:rPr lang="en-US" sz="1800" i="1" smtClean="0">
                <a:solidFill>
                  <a:srgbClr val="0000CC"/>
                </a:solidFill>
              </a:rPr>
              <a:t>works-for</a:t>
            </a:r>
            <a:r>
              <a:rPr lang="en-US" sz="1800" smtClean="0"/>
              <a:t>, a relationship set between </a:t>
            </a:r>
            <a:r>
              <a:rPr lang="en-US" sz="1800" i="1" smtClean="0"/>
              <a:t>employee </a:t>
            </a:r>
            <a:r>
              <a:rPr lang="en-US" sz="1800" smtClean="0"/>
              <a:t>entities with role indicators </a:t>
            </a:r>
            <a:r>
              <a:rPr lang="en-US" sz="1800" i="1" smtClean="0"/>
              <a:t>manager </a:t>
            </a:r>
            <a:r>
              <a:rPr lang="en-US" sz="1800" smtClean="0"/>
              <a:t>and </a:t>
            </a:r>
            <a:r>
              <a:rPr lang="en-US" sz="1800" i="1" smtClean="0"/>
              <a:t>worker</a:t>
            </a:r>
            <a:r>
              <a:rPr lang="en-US" sz="1800" smtClean="0"/>
              <a:t>; the mapping cardinalities express that an employee works for only one manager and that a manager supervises one or more employees. Note that this relationship set has replaced the </a:t>
            </a:r>
            <a:r>
              <a:rPr lang="en-US" sz="1800" i="1" smtClean="0"/>
              <a:t>manager </a:t>
            </a:r>
            <a:r>
              <a:rPr lang="en-US" sz="1800" smtClean="0"/>
              <a:t>attribute of </a:t>
            </a:r>
            <a:r>
              <a:rPr lang="en-US" sz="1800" i="1" smtClean="0"/>
              <a:t>employee</a:t>
            </a:r>
            <a:r>
              <a:rPr lang="en-US" sz="1800" smtClean="0"/>
              <a:t>.</a:t>
            </a:r>
            <a:endParaRPr lang="en-US" sz="1800" b="1" smtClean="0"/>
          </a:p>
          <a:p>
            <a:pPr eaLnBrk="1" hangingPunct="1">
              <a:lnSpc>
                <a:spcPct val="80000"/>
              </a:lnSpc>
            </a:pPr>
            <a:endParaRPr lang="en-US" sz="1800" smtClean="0"/>
          </a:p>
        </p:txBody>
      </p:sp>
      <p:sp>
        <p:nvSpPr>
          <p:cNvPr id="73732"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BD6D1654-5F0A-4FD5-B4FD-A9BE7575E087}" type="slidenum">
              <a:rPr lang="en-US" sz="1400"/>
              <a:pPr algn="r" eaLnBrk="1" hangingPunct="1"/>
              <a:t>28</a:t>
            </a:fld>
            <a:endParaRPr lang="en-US" sz="14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93675" y="214313"/>
            <a:ext cx="8691563" cy="546100"/>
          </a:xfrm>
        </p:spPr>
        <p:txBody>
          <a:bodyPr/>
          <a:lstStyle/>
          <a:p>
            <a:pPr eaLnBrk="1" hangingPunct="1">
              <a:defRPr/>
            </a:pPr>
            <a:r>
              <a:rPr lang="en-US" sz="3200" smtClean="0"/>
              <a:t>E-R Diagram for a Banking Enterprise</a:t>
            </a:r>
          </a:p>
        </p:txBody>
      </p:sp>
      <p:pic>
        <p:nvPicPr>
          <p:cNvPr id="74755" name="Picture 3"/>
          <p:cNvPicPr>
            <a:picLocks noChangeAspect="1" noChangeArrowheads="1"/>
          </p:cNvPicPr>
          <p:nvPr/>
        </p:nvPicPr>
        <p:blipFill>
          <a:blip r:embed="rId2"/>
          <a:srcRect l="13927" t="894" r="14095" b="1343"/>
          <a:stretch>
            <a:fillRect/>
          </a:stretch>
        </p:blipFill>
        <p:spPr bwMode="auto">
          <a:xfrm>
            <a:off x="2043113" y="976313"/>
            <a:ext cx="5448300" cy="5549900"/>
          </a:xfrm>
          <a:prstGeom prst="rect">
            <a:avLst/>
          </a:prstGeom>
          <a:noFill/>
          <a:ln w="76200" cmpd="tri">
            <a:solidFill>
              <a:schemeClr val="tx2"/>
            </a:solidFill>
            <a:miter lim="800000"/>
            <a:headEnd/>
            <a:tailEnd/>
          </a:ln>
        </p:spPr>
      </p:pic>
      <p:sp>
        <p:nvSpPr>
          <p:cNvPr id="74756"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55C01E1B-B194-4E55-A666-D595B3557EF8}" type="slidenum">
              <a:rPr lang="en-US" sz="1400"/>
              <a:pPr algn="r" eaLnBrk="1" hangingPunct="1"/>
              <a:t>29</a:t>
            </a:fld>
            <a:endParaRPr lang="en-US" sz="1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idx="4294967295"/>
          </p:nvPr>
        </p:nvSpPr>
        <p:spPr>
          <a:xfrm>
            <a:off x="642910" y="0"/>
            <a:ext cx="7507285" cy="714396"/>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dirty="0" smtClean="0"/>
              <a:t>Data Abstraction</a:t>
            </a:r>
          </a:p>
        </p:txBody>
      </p:sp>
      <p:sp>
        <p:nvSpPr>
          <p:cNvPr id="41987" name="Rectangle 2"/>
          <p:cNvSpPr>
            <a:spLocks noGrp="1" noChangeArrowheads="1"/>
          </p:cNvSpPr>
          <p:nvPr>
            <p:ph type="body" idx="4294967295"/>
          </p:nvPr>
        </p:nvSpPr>
        <p:spPr>
          <a:xfrm>
            <a:off x="428596" y="928670"/>
            <a:ext cx="7772400" cy="4535488"/>
          </a:xfrm>
        </p:spPr>
        <p:txBody>
          <a:bodyPr/>
          <a:lstStyle/>
          <a:p>
            <a:pPr marL="341313" indent="-341313" eaLnBrk="1" hangingPunct="1">
              <a:buClr>
                <a:srgbClr val="CC3300"/>
              </a:buClr>
              <a:buSzPct val="60000"/>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dirty="0" smtClean="0"/>
          </a:p>
          <a:p>
            <a:pPr marL="341313" indent="-341313" eaLnBrk="1" hangingPunct="1">
              <a:buClr>
                <a:srgbClr val="CC3300"/>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dirty="0" smtClean="0"/>
              <a:t>Physical Level - </a:t>
            </a:r>
            <a:r>
              <a:rPr lang="en-GB" dirty="0" smtClean="0"/>
              <a:t>This is the lowest level of data abstraction. It describes how data is actually stored in database. You can get the complex data structure details at this level</a:t>
            </a:r>
            <a:endParaRPr lang="en-IN" dirty="0" smtClean="0"/>
          </a:p>
          <a:p>
            <a:pPr marL="341313" indent="-341313" eaLnBrk="1" hangingPunct="1">
              <a:buClr>
                <a:srgbClr val="CC3300"/>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dirty="0" smtClean="0"/>
              <a:t>Logical Level - </a:t>
            </a:r>
            <a:r>
              <a:rPr lang="en-GB" dirty="0" smtClean="0"/>
              <a:t>This is the middle level of 3-level data abstraction architecture. It describes what data is stored in database</a:t>
            </a:r>
            <a:endParaRPr lang="en-IN" dirty="0" smtClean="0"/>
          </a:p>
          <a:p>
            <a:pPr marL="341313" indent="-341313" eaLnBrk="1" hangingPunct="1">
              <a:buClr>
                <a:srgbClr val="CC3300"/>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dirty="0" smtClean="0"/>
              <a:t>View Level - </a:t>
            </a:r>
            <a:r>
              <a:rPr lang="en-GB" dirty="0" smtClean="0"/>
              <a:t>Highest level of data abstraction. This level describes the user interaction with database system.</a:t>
            </a:r>
          </a:p>
          <a:p>
            <a:pPr marL="341313" indent="-341313" eaLnBrk="1" hangingPunct="1">
              <a:buClr>
                <a:srgbClr val="CC3300"/>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dirty="0" smtClean="0"/>
          </a:p>
        </p:txBody>
      </p:sp>
      <p:sp>
        <p:nvSpPr>
          <p:cNvPr id="41988" name="Text Box 3"/>
          <p:cNvSpPr txBox="1">
            <a:spLocks noChangeArrowheads="1"/>
          </p:cNvSpPr>
          <p:nvPr/>
        </p:nvSpPr>
        <p:spPr bwMode="auto">
          <a:xfrm>
            <a:off x="6781800" y="6324600"/>
            <a:ext cx="1905000" cy="457200"/>
          </a:xfrm>
          <a:prstGeom prst="rect">
            <a:avLst/>
          </a:prstGeom>
          <a:noFill/>
          <a:ln w="9525">
            <a:noFill/>
            <a:round/>
            <a:headEnd/>
            <a:tailEnd/>
          </a:ln>
        </p:spPr>
        <p:txBody>
          <a:bodyPr lIns="90000" tIns="46800" rIns="90000" bIns="46800" anchor="b"/>
          <a:lstStyle/>
          <a:p>
            <a:pPr algn="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062F717-BE2D-4C2E-9946-A18359F35C0A}" type="slidenum">
              <a:rPr lang="en-IN" sz="1400">
                <a:solidFill>
                  <a:srgbClr val="000000"/>
                </a:solidFill>
                <a:latin typeface="Tahoma" pitchFamily="34" charset="0"/>
              </a:rPr>
              <a:pPr algn="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a:t>
            </a:fld>
            <a:endParaRPr lang="en-IN" sz="1400">
              <a:solidFill>
                <a:srgbClr val="000000"/>
              </a:solidFill>
              <a:latin typeface="Tahoma"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2"/>
          <p:cNvSpPr>
            <a:spLocks noGrp="1"/>
          </p:cNvSpPr>
          <p:nvPr>
            <p:ph type="sldNum" sz="quarter" idx="12"/>
          </p:nvPr>
        </p:nvSpPr>
        <p:spPr>
          <a:xfrm>
            <a:off x="1162050" y="6243638"/>
            <a:ext cx="1905000" cy="457200"/>
          </a:xfrm>
          <a:noFill/>
        </p:spPr>
        <p:txBody>
          <a:bodyPr/>
          <a:lstStyle/>
          <a:p>
            <a:pPr algn="l"/>
            <a:fld id="{9B6FE78B-CF36-4099-A93D-3B11AEF7AECC}" type="slidenum">
              <a:rPr lang="en-US" smtClean="0"/>
              <a:pPr algn="l"/>
              <a:t>30</a:t>
            </a:fld>
            <a:endParaRPr lang="en-US" smtClean="0"/>
          </a:p>
        </p:txBody>
      </p:sp>
      <p:sp>
        <p:nvSpPr>
          <p:cNvPr id="147458" name="Rectangle 2"/>
          <p:cNvSpPr>
            <a:spLocks noGrp="1" noChangeArrowheads="1"/>
          </p:cNvSpPr>
          <p:nvPr>
            <p:ph type="title"/>
          </p:nvPr>
        </p:nvSpPr>
        <p:spPr>
          <a:xfrm>
            <a:off x="552450" y="231775"/>
            <a:ext cx="8077200" cy="450850"/>
          </a:xfrm>
        </p:spPr>
        <p:txBody>
          <a:bodyPr/>
          <a:lstStyle/>
          <a:p>
            <a:pPr>
              <a:defRPr/>
            </a:pPr>
            <a:r>
              <a:rPr lang="en-US" sz="2800" dirty="0" smtClean="0"/>
              <a:t>Schema Diagram for the Banking Enterprise</a:t>
            </a:r>
          </a:p>
        </p:txBody>
      </p:sp>
      <p:pic>
        <p:nvPicPr>
          <p:cNvPr id="89092" name="Picture 5"/>
          <p:cNvPicPr>
            <a:picLocks noChangeAspect="1" noChangeArrowheads="1"/>
          </p:cNvPicPr>
          <p:nvPr/>
        </p:nvPicPr>
        <p:blipFill>
          <a:blip r:embed="rId2"/>
          <a:srcRect/>
          <a:stretch>
            <a:fillRect/>
          </a:stretch>
        </p:blipFill>
        <p:spPr bwMode="auto">
          <a:xfrm>
            <a:off x="557213" y="681038"/>
            <a:ext cx="8029575" cy="5495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ctrTitle"/>
          </p:nvPr>
        </p:nvSpPr>
        <p:spPr/>
        <p:txBody>
          <a:bodyPr/>
          <a:lstStyle/>
          <a:p>
            <a:pPr eaLnBrk="1" hangingPunct="1">
              <a:defRPr/>
            </a:pPr>
            <a:r>
              <a:rPr lang="da-DK" dirty="0" smtClean="0"/>
              <a:t>Data Modeling and SQL</a:t>
            </a:r>
            <a:endParaRPr lang="en-US" dirty="0" smtClean="0"/>
          </a:p>
        </p:txBody>
      </p:sp>
      <p:sp>
        <p:nvSpPr>
          <p:cNvPr id="6147" name="Rectangle 3"/>
          <p:cNvSpPr>
            <a:spLocks noGrp="1" noChangeArrowheads="1"/>
          </p:cNvSpPr>
          <p:nvPr>
            <p:ph type="subTitle" idx="1"/>
          </p:nvPr>
        </p:nvSpPr>
        <p:spPr/>
        <p:txBody>
          <a:bodyPr/>
          <a:lstStyle/>
          <a:p>
            <a:pPr algn="r" eaLnBrk="1" hangingPunct="1"/>
            <a:r>
              <a:rPr lang="en-US" smtClean="0">
                <a:solidFill>
                  <a:srgbClr val="0033CC"/>
                </a:solidFill>
              </a:rPr>
              <a:t>[Module – 2]</a:t>
            </a:r>
          </a:p>
        </p:txBody>
      </p:sp>
      <p:sp>
        <p:nvSpPr>
          <p:cNvPr id="157700" name="Text Box 5"/>
          <p:cNvSpPr txBox="1">
            <a:spLocks noChangeArrowheads="1"/>
          </p:cNvSpPr>
          <p:nvPr/>
        </p:nvSpPr>
        <p:spPr bwMode="auto">
          <a:xfrm>
            <a:off x="288925" y="5903913"/>
            <a:ext cx="8474075" cy="777875"/>
          </a:xfrm>
          <a:prstGeom prst="rect">
            <a:avLst/>
          </a:prstGeom>
          <a:noFill/>
          <a:ln w="9525">
            <a:noFill/>
            <a:miter lim="800000"/>
            <a:headEnd/>
            <a:tailEnd/>
          </a:ln>
        </p:spPr>
        <p:txBody>
          <a:bodyPr>
            <a:spAutoFit/>
          </a:bodyPr>
          <a:lstStyle/>
          <a:p>
            <a:pPr algn="ctr" eaLnBrk="1" hangingPunct="1">
              <a:lnSpc>
                <a:spcPct val="110000"/>
              </a:lnSpc>
              <a:defRPr/>
            </a:pPr>
            <a:r>
              <a:rPr lang="en-US" b="1">
                <a:solidFill>
                  <a:srgbClr val="0033CC"/>
                </a:solidFill>
                <a:latin typeface="Arial" charset="0"/>
              </a:rPr>
              <a:t>WCE - TY (CSE) – CS 307: Database Engineering</a:t>
            </a:r>
          </a:p>
          <a:p>
            <a:pPr algn="ctr" eaLnBrk="1" hangingPunct="1">
              <a:lnSpc>
                <a:spcPct val="140000"/>
              </a:lnSpc>
              <a:defRPr/>
            </a:pPr>
            <a:r>
              <a:rPr lang="en-US" b="1">
                <a:solidFill>
                  <a:srgbClr val="0033CC"/>
                </a:solidFill>
                <a:latin typeface="Arial" charset="0"/>
              </a:rPr>
              <a:t>Subject Teacher: </a:t>
            </a:r>
            <a:r>
              <a:rPr lang="en-US" b="1">
                <a:solidFill>
                  <a:srgbClr val="0033CC"/>
                </a:solidFill>
                <a:effectLst>
                  <a:outerShdw blurRad="38100" dist="38100" dir="2700000" algn="tl">
                    <a:srgbClr val="C0C0C0"/>
                  </a:outerShdw>
                </a:effectLst>
                <a:latin typeface="Arial" charset="0"/>
              </a:rPr>
              <a:t>Dr. Smriti Bhandari</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2"/>
          <p:cNvSpPr>
            <a:spLocks noGrp="1"/>
          </p:cNvSpPr>
          <p:nvPr>
            <p:ph type="sldNum" sz="quarter" idx="10"/>
          </p:nvPr>
        </p:nvSpPr>
        <p:spPr>
          <a:noFill/>
        </p:spPr>
        <p:txBody>
          <a:bodyPr/>
          <a:lstStyle/>
          <a:p>
            <a:fld id="{93D85DE8-3EF4-4336-A945-163810B775AB}" type="slidenum">
              <a:rPr lang="en-US" smtClean="0"/>
              <a:pPr/>
              <a:t>32</a:t>
            </a:fld>
            <a:endParaRPr lang="en-US" smtClean="0"/>
          </a:p>
        </p:txBody>
      </p:sp>
      <p:sp>
        <p:nvSpPr>
          <p:cNvPr id="139266" name="Rectangle 2"/>
          <p:cNvSpPr>
            <a:spLocks noGrp="1" noChangeArrowheads="1"/>
          </p:cNvSpPr>
          <p:nvPr>
            <p:ph type="title"/>
          </p:nvPr>
        </p:nvSpPr>
        <p:spPr/>
        <p:txBody>
          <a:bodyPr/>
          <a:lstStyle/>
          <a:p>
            <a:pPr>
              <a:defRPr/>
            </a:pPr>
            <a:r>
              <a:rPr lang="en-US" smtClean="0"/>
              <a:t>Example of a Relation</a:t>
            </a:r>
          </a:p>
        </p:txBody>
      </p:sp>
      <p:pic>
        <p:nvPicPr>
          <p:cNvPr id="8196" name="Picture 3"/>
          <p:cNvPicPr>
            <a:picLocks noChangeAspect="1" noChangeArrowheads="1"/>
          </p:cNvPicPr>
          <p:nvPr/>
        </p:nvPicPr>
        <p:blipFill>
          <a:blip r:embed="rId2"/>
          <a:srcRect l="1591" t="13914" r="3008" b="13914"/>
          <a:stretch>
            <a:fillRect/>
          </a:stretch>
        </p:blipFill>
        <p:spPr bwMode="auto">
          <a:xfrm>
            <a:off x="1409700" y="1943100"/>
            <a:ext cx="6850063" cy="3886200"/>
          </a:xfrm>
          <a:prstGeom prst="rect">
            <a:avLst/>
          </a:prstGeom>
          <a:noFill/>
          <a:ln w="76200" cmpd="tri">
            <a:solidFill>
              <a:schemeClr val="tx2"/>
            </a:solidFill>
            <a:miter lim="800000"/>
            <a:headEnd/>
            <a:tailEnd/>
          </a:ln>
        </p:spPr>
      </p:pic>
      <p:sp>
        <p:nvSpPr>
          <p:cNvPr id="8197" name="Line 5"/>
          <p:cNvSpPr>
            <a:spLocks noChangeShapeType="1"/>
          </p:cNvSpPr>
          <p:nvPr/>
        </p:nvSpPr>
        <p:spPr bwMode="auto">
          <a:xfrm>
            <a:off x="5194300" y="1371600"/>
            <a:ext cx="101600" cy="571500"/>
          </a:xfrm>
          <a:prstGeom prst="line">
            <a:avLst/>
          </a:prstGeom>
          <a:noFill/>
          <a:ln w="9525">
            <a:solidFill>
              <a:schemeClr val="tx1"/>
            </a:solidFill>
            <a:round/>
            <a:headEnd/>
            <a:tailEnd type="triangle" w="med" len="med"/>
          </a:ln>
        </p:spPr>
        <p:txBody>
          <a:bodyPr>
            <a:spAutoFit/>
          </a:bodyPr>
          <a:lstStyle/>
          <a:p>
            <a:endParaRPr lang="en-US"/>
          </a:p>
        </p:txBody>
      </p:sp>
      <p:sp>
        <p:nvSpPr>
          <p:cNvPr id="8198" name="Line 6"/>
          <p:cNvSpPr>
            <a:spLocks noChangeShapeType="1"/>
          </p:cNvSpPr>
          <p:nvPr/>
        </p:nvSpPr>
        <p:spPr bwMode="auto">
          <a:xfrm>
            <a:off x="5168900" y="1358900"/>
            <a:ext cx="2374900" cy="508000"/>
          </a:xfrm>
          <a:prstGeom prst="line">
            <a:avLst/>
          </a:prstGeom>
          <a:noFill/>
          <a:ln w="9525">
            <a:solidFill>
              <a:schemeClr val="tx1"/>
            </a:solidFill>
            <a:round/>
            <a:headEnd/>
            <a:tailEnd type="triangle" w="med" len="med"/>
          </a:ln>
        </p:spPr>
        <p:txBody>
          <a:bodyPr>
            <a:spAutoFit/>
          </a:bodyPr>
          <a:lstStyle/>
          <a:p>
            <a:endParaRPr lang="en-US"/>
          </a:p>
        </p:txBody>
      </p:sp>
      <p:sp>
        <p:nvSpPr>
          <p:cNvPr id="8199" name="Line 7"/>
          <p:cNvSpPr>
            <a:spLocks noChangeShapeType="1"/>
          </p:cNvSpPr>
          <p:nvPr/>
        </p:nvSpPr>
        <p:spPr bwMode="auto">
          <a:xfrm flipH="1">
            <a:off x="3111500" y="1371600"/>
            <a:ext cx="2095500" cy="533400"/>
          </a:xfrm>
          <a:prstGeom prst="line">
            <a:avLst/>
          </a:prstGeom>
          <a:noFill/>
          <a:ln w="9525">
            <a:solidFill>
              <a:schemeClr val="tx1"/>
            </a:solidFill>
            <a:round/>
            <a:headEnd/>
            <a:tailEnd type="triangle" w="med" len="med"/>
          </a:ln>
        </p:spPr>
        <p:txBody>
          <a:bodyPr>
            <a:spAutoFit/>
          </a:bodyPr>
          <a:lstStyle/>
          <a:p>
            <a:endParaRPr lang="en-US"/>
          </a:p>
        </p:txBody>
      </p:sp>
      <p:sp>
        <p:nvSpPr>
          <p:cNvPr id="8200" name="Text Box 8"/>
          <p:cNvSpPr txBox="1">
            <a:spLocks noChangeArrowheads="1"/>
          </p:cNvSpPr>
          <p:nvPr/>
        </p:nvSpPr>
        <p:spPr bwMode="auto">
          <a:xfrm>
            <a:off x="4746625" y="1052513"/>
            <a:ext cx="1149350" cy="366712"/>
          </a:xfrm>
          <a:prstGeom prst="rect">
            <a:avLst/>
          </a:prstGeom>
          <a:noFill/>
          <a:ln w="9525">
            <a:noFill/>
            <a:miter lim="800000"/>
            <a:headEnd/>
            <a:tailEnd/>
          </a:ln>
        </p:spPr>
        <p:txBody>
          <a:bodyPr wrap="none">
            <a:spAutoFit/>
          </a:bodyPr>
          <a:lstStyle/>
          <a:p>
            <a:r>
              <a:rPr lang="en-US"/>
              <a:t>Attributes</a:t>
            </a:r>
          </a:p>
        </p:txBody>
      </p:sp>
      <p:sp>
        <p:nvSpPr>
          <p:cNvPr id="8201" name="Text Box 9"/>
          <p:cNvSpPr txBox="1">
            <a:spLocks noChangeArrowheads="1"/>
          </p:cNvSpPr>
          <p:nvPr/>
        </p:nvSpPr>
        <p:spPr bwMode="auto">
          <a:xfrm>
            <a:off x="1524000" y="6261100"/>
            <a:ext cx="6578600" cy="366713"/>
          </a:xfrm>
          <a:prstGeom prst="rect">
            <a:avLst/>
          </a:prstGeom>
          <a:noFill/>
          <a:ln w="9525">
            <a:noFill/>
            <a:miter lim="800000"/>
            <a:headEnd/>
            <a:tailEnd/>
          </a:ln>
        </p:spPr>
        <p:txBody>
          <a:bodyPr>
            <a:spAutoFit/>
          </a:bodyPr>
          <a:lstStyle/>
          <a:p>
            <a:pPr>
              <a:spcBef>
                <a:spcPct val="50000"/>
              </a:spcBef>
            </a:pPr>
            <a:r>
              <a:rPr lang="en-US"/>
              <a:t>Domain – set of permitted values for each attribute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2"/>
          <p:cNvSpPr>
            <a:spLocks noGrp="1"/>
          </p:cNvSpPr>
          <p:nvPr>
            <p:ph type="sldNum" sz="quarter" idx="10"/>
          </p:nvPr>
        </p:nvSpPr>
        <p:spPr>
          <a:noFill/>
        </p:spPr>
        <p:txBody>
          <a:bodyPr/>
          <a:lstStyle/>
          <a:p>
            <a:fld id="{7EBE7B9A-6137-4DDE-A7C8-BB012A49B1A9}" type="slidenum">
              <a:rPr lang="en-US" smtClean="0"/>
              <a:pPr/>
              <a:t>33</a:t>
            </a:fld>
            <a:endParaRPr lang="en-US" smtClean="0"/>
          </a:p>
        </p:txBody>
      </p:sp>
      <p:sp>
        <p:nvSpPr>
          <p:cNvPr id="140290" name="Rectangle 2"/>
          <p:cNvSpPr>
            <a:spLocks noGrp="1" noChangeArrowheads="1"/>
          </p:cNvSpPr>
          <p:nvPr>
            <p:ph type="title"/>
          </p:nvPr>
        </p:nvSpPr>
        <p:spPr>
          <a:xfrm>
            <a:off x="603250" y="0"/>
            <a:ext cx="8077200" cy="974725"/>
          </a:xfrm>
        </p:spPr>
        <p:txBody>
          <a:bodyPr/>
          <a:lstStyle/>
          <a:p>
            <a:pPr>
              <a:defRPr/>
            </a:pPr>
            <a:r>
              <a:rPr lang="en-US" smtClean="0"/>
              <a:t>Relations are Unordered</a:t>
            </a:r>
          </a:p>
        </p:txBody>
      </p:sp>
      <p:pic>
        <p:nvPicPr>
          <p:cNvPr id="13316" name="Picture 3"/>
          <p:cNvPicPr>
            <a:picLocks noChangeAspect="1" noChangeArrowheads="1"/>
          </p:cNvPicPr>
          <p:nvPr/>
        </p:nvPicPr>
        <p:blipFill>
          <a:blip r:embed="rId2"/>
          <a:srcRect l="1579" t="13684" r="2960" b="14211"/>
          <a:stretch>
            <a:fillRect/>
          </a:stretch>
        </p:blipFill>
        <p:spPr bwMode="auto">
          <a:xfrm>
            <a:off x="1287463" y="2433638"/>
            <a:ext cx="6142037" cy="3479800"/>
          </a:xfrm>
          <a:prstGeom prst="rect">
            <a:avLst/>
          </a:prstGeom>
          <a:noFill/>
          <a:ln w="76200" cmpd="tri">
            <a:solidFill>
              <a:schemeClr val="tx2"/>
            </a:solidFill>
            <a:miter lim="800000"/>
            <a:headEnd/>
            <a:tailEnd/>
          </a:ln>
        </p:spPr>
      </p:pic>
      <p:sp>
        <p:nvSpPr>
          <p:cNvPr id="13317" name="Rectangle 4"/>
          <p:cNvSpPr>
            <a:spLocks noChangeArrowheads="1"/>
          </p:cNvSpPr>
          <p:nvPr/>
        </p:nvSpPr>
        <p:spPr bwMode="auto">
          <a:xfrm>
            <a:off x="419100" y="1160463"/>
            <a:ext cx="8407400" cy="808037"/>
          </a:xfrm>
          <a:prstGeom prst="rect">
            <a:avLst/>
          </a:prstGeom>
          <a:noFill/>
          <a:ln w="9525">
            <a:noFill/>
            <a:miter lim="800000"/>
            <a:headEnd/>
            <a:tailEnd/>
          </a:ln>
        </p:spPr>
        <p:txBody>
          <a:bodyPr>
            <a:spAutoFit/>
          </a:bodyPr>
          <a:lstStyle/>
          <a:p>
            <a:pPr>
              <a:buFont typeface="Monotype Sorts" charset="2"/>
              <a:buChar char="n"/>
            </a:pPr>
            <a:r>
              <a:rPr lang="en-US" sz="2000" i="0"/>
              <a:t> Order of tuples is irrelevant (tuples may be stored in an arbitrary order)</a:t>
            </a:r>
          </a:p>
          <a:p>
            <a:pPr>
              <a:buFont typeface="Monotype Sorts" charset="2"/>
              <a:buChar char="n"/>
            </a:pPr>
            <a:r>
              <a:rPr lang="en-US" sz="2000" i="0"/>
              <a:t> E.g. </a:t>
            </a:r>
            <a:r>
              <a:rPr lang="en-US" sz="2000"/>
              <a:t>account</a:t>
            </a:r>
            <a:r>
              <a:rPr lang="en-US" sz="2000" i="0"/>
              <a:t> relation with unordered tuples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ctrTitle"/>
          </p:nvPr>
        </p:nvSpPr>
        <p:spPr/>
        <p:txBody>
          <a:bodyPr/>
          <a:lstStyle/>
          <a:p>
            <a:pPr>
              <a:defRPr/>
            </a:pPr>
            <a:r>
              <a:rPr lang="en-US" smtClean="0"/>
              <a:t>Structured Query Language (SQL)</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At </a:t>
            </a:r>
            <a:r>
              <a:rPr lang="en-GB" b="1" dirty="0" smtClean="0"/>
              <a:t>physical level</a:t>
            </a:r>
            <a:r>
              <a:rPr lang="en-GB" dirty="0" smtClean="0"/>
              <a:t> these records can be described as blocks of storage (bytes, gigabytes, terabytes etc.) in memory. These details are often hidden from the programmers. At the </a:t>
            </a:r>
            <a:r>
              <a:rPr lang="en-GB" b="1" dirty="0" smtClean="0"/>
              <a:t>logical level</a:t>
            </a:r>
            <a:r>
              <a:rPr lang="en-GB" dirty="0" smtClean="0"/>
              <a:t> these records can be described as fields and attributes along with their data types, their relationship among each other can be logically implemented. The programmers generally work at this level because they are aware of such things about database systems.</a:t>
            </a:r>
          </a:p>
          <a:p>
            <a:r>
              <a:rPr lang="en-GB" dirty="0" smtClean="0"/>
              <a:t>At </a:t>
            </a:r>
            <a:r>
              <a:rPr lang="en-GB" b="1" dirty="0" smtClean="0"/>
              <a:t>view level</a:t>
            </a:r>
            <a:r>
              <a:rPr lang="en-GB" dirty="0" smtClean="0"/>
              <a:t>, user just interact with system with the help of GUI and enter the details at the screen, they are not aware of how the data is stored and what data is stored; such details are hidden from them.</a:t>
            </a:r>
          </a:p>
          <a:p>
            <a:endParaRPr lang="en-GB" dirty="0"/>
          </a:p>
        </p:txBody>
      </p:sp>
      <p:sp>
        <p:nvSpPr>
          <p:cNvPr id="4" name="Slide Number Placeholder 3"/>
          <p:cNvSpPr>
            <a:spLocks noGrp="1"/>
          </p:cNvSpPr>
          <p:nvPr>
            <p:ph type="sldNum" sz="quarter" idx="11"/>
          </p:nvPr>
        </p:nvSpPr>
        <p:spPr/>
        <p:txBody>
          <a:bodyPr/>
          <a:lstStyle/>
          <a:p>
            <a:pPr>
              <a:defRPr/>
            </a:pPr>
            <a:fld id="{747B13A0-4D1C-4290-BACB-1B7DAD25F113}" type="slidenum">
              <a:rPr lang="en-US" smtClean="0"/>
              <a:pPr>
                <a:defRPr/>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ctrTitle"/>
          </p:nvPr>
        </p:nvSpPr>
        <p:spPr/>
        <p:txBody>
          <a:bodyPr/>
          <a:lstStyle/>
          <a:p>
            <a:pPr eaLnBrk="1" hangingPunct="1">
              <a:defRPr/>
            </a:pPr>
            <a:r>
              <a:rPr lang="da-DK" smtClean="0"/>
              <a:t>Introduction and Database Modeling using ER Model</a:t>
            </a:r>
            <a:endParaRPr lang="en-US" smtClean="0"/>
          </a:p>
        </p:txBody>
      </p:sp>
      <p:sp>
        <p:nvSpPr>
          <p:cNvPr id="13315" name="Rectangle 3"/>
          <p:cNvSpPr>
            <a:spLocks noGrp="1" noChangeArrowheads="1"/>
          </p:cNvSpPr>
          <p:nvPr>
            <p:ph type="subTitle" idx="1"/>
          </p:nvPr>
        </p:nvSpPr>
        <p:spPr/>
        <p:txBody>
          <a:bodyPr/>
          <a:lstStyle/>
          <a:p>
            <a:pPr algn="r" eaLnBrk="1" hangingPunct="1"/>
            <a:r>
              <a:rPr lang="en-US" smtClean="0">
                <a:solidFill>
                  <a:srgbClr val="0033CC"/>
                </a:solidFill>
              </a:rPr>
              <a:t>[Module – 1]</a:t>
            </a:r>
          </a:p>
        </p:txBody>
      </p:sp>
      <p:sp>
        <p:nvSpPr>
          <p:cNvPr id="157700" name="Text Box 5"/>
          <p:cNvSpPr txBox="1">
            <a:spLocks noChangeArrowheads="1"/>
          </p:cNvSpPr>
          <p:nvPr/>
        </p:nvSpPr>
        <p:spPr bwMode="auto">
          <a:xfrm>
            <a:off x="288925" y="5903913"/>
            <a:ext cx="8474075" cy="777875"/>
          </a:xfrm>
          <a:prstGeom prst="rect">
            <a:avLst/>
          </a:prstGeom>
          <a:noFill/>
          <a:ln w="9525">
            <a:noFill/>
            <a:miter lim="800000"/>
            <a:headEnd/>
            <a:tailEnd/>
          </a:ln>
        </p:spPr>
        <p:txBody>
          <a:bodyPr>
            <a:spAutoFit/>
          </a:bodyPr>
          <a:lstStyle/>
          <a:p>
            <a:pPr algn="ctr" eaLnBrk="1" hangingPunct="1">
              <a:lnSpc>
                <a:spcPct val="110000"/>
              </a:lnSpc>
              <a:defRPr/>
            </a:pPr>
            <a:r>
              <a:rPr lang="en-US" b="1">
                <a:solidFill>
                  <a:srgbClr val="0033CC"/>
                </a:solidFill>
                <a:latin typeface="Arial" charset="0"/>
              </a:rPr>
              <a:t>WCE - TY (CSE) – CS 307: Database Engineering</a:t>
            </a:r>
          </a:p>
          <a:p>
            <a:pPr algn="ctr" eaLnBrk="1" hangingPunct="1">
              <a:lnSpc>
                <a:spcPct val="140000"/>
              </a:lnSpc>
              <a:defRPr/>
            </a:pPr>
            <a:r>
              <a:rPr lang="en-US" b="1">
                <a:solidFill>
                  <a:srgbClr val="0033CC"/>
                </a:solidFill>
                <a:latin typeface="Arial" charset="0"/>
              </a:rPr>
              <a:t>Subject Teacher: </a:t>
            </a:r>
            <a:r>
              <a:rPr lang="en-US" b="1">
                <a:solidFill>
                  <a:srgbClr val="0033CC"/>
                </a:solidFill>
                <a:effectLst>
                  <a:outerShdw blurRad="38100" dist="38100" dir="2700000" algn="tl">
                    <a:srgbClr val="C0C0C0"/>
                  </a:outerShdw>
                </a:effectLst>
                <a:latin typeface="Arial" charset="0"/>
              </a:rPr>
              <a:t>Dr. Smriti Bhandari</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150938" y="214313"/>
            <a:ext cx="7793037" cy="1162050"/>
          </a:xfrm>
        </p:spPr>
        <p:txBody>
          <a:bodyPr/>
          <a:lstStyle/>
          <a:p>
            <a:pPr eaLnBrk="1" hangingPunct="1">
              <a:defRPr/>
            </a:pPr>
            <a:r>
              <a:rPr lang="da-DK" sz="3600" smtClean="0"/>
              <a:t>Database Modeling using Entity -Relationship Model</a:t>
            </a:r>
            <a:endParaRPr lang="en-US" sz="3600" smtClean="0"/>
          </a:p>
        </p:txBody>
      </p:sp>
      <p:sp>
        <p:nvSpPr>
          <p:cNvPr id="14339" name="Rectangle 3"/>
          <p:cNvSpPr>
            <a:spLocks noGrp="1" noChangeArrowheads="1"/>
          </p:cNvSpPr>
          <p:nvPr>
            <p:ph type="body" idx="1"/>
          </p:nvPr>
        </p:nvSpPr>
        <p:spPr>
          <a:xfrm>
            <a:off x="642910" y="1071546"/>
            <a:ext cx="7848600" cy="4819650"/>
          </a:xfrm>
        </p:spPr>
        <p:txBody>
          <a:bodyPr/>
          <a:lstStyle/>
          <a:p>
            <a:pPr eaLnBrk="1" hangingPunct="1">
              <a:lnSpc>
                <a:spcPct val="90000"/>
              </a:lnSpc>
            </a:pPr>
            <a:r>
              <a:rPr lang="en-US" sz="2400" dirty="0" smtClean="0"/>
              <a:t>Entity Sets</a:t>
            </a:r>
          </a:p>
          <a:p>
            <a:pPr eaLnBrk="1" hangingPunct="1">
              <a:lnSpc>
                <a:spcPct val="90000"/>
              </a:lnSpc>
            </a:pPr>
            <a:r>
              <a:rPr lang="en-US" sz="2400" dirty="0" smtClean="0"/>
              <a:t>Relationship Sets</a:t>
            </a:r>
          </a:p>
          <a:p>
            <a:pPr eaLnBrk="1" hangingPunct="1">
              <a:lnSpc>
                <a:spcPct val="90000"/>
              </a:lnSpc>
            </a:pPr>
            <a:r>
              <a:rPr lang="en-US" sz="2400" dirty="0" smtClean="0"/>
              <a:t>Mapping Constraints </a:t>
            </a:r>
          </a:p>
          <a:p>
            <a:pPr eaLnBrk="1" hangingPunct="1">
              <a:lnSpc>
                <a:spcPct val="90000"/>
              </a:lnSpc>
            </a:pPr>
            <a:r>
              <a:rPr lang="en-US" sz="2400" dirty="0" smtClean="0"/>
              <a:t>Keys</a:t>
            </a:r>
          </a:p>
          <a:p>
            <a:pPr eaLnBrk="1" hangingPunct="1">
              <a:lnSpc>
                <a:spcPct val="90000"/>
              </a:lnSpc>
            </a:pPr>
            <a:r>
              <a:rPr lang="en-US" sz="2400" dirty="0" smtClean="0"/>
              <a:t>E-R Diagram</a:t>
            </a:r>
          </a:p>
          <a:p>
            <a:pPr eaLnBrk="1" hangingPunct="1">
              <a:lnSpc>
                <a:spcPct val="90000"/>
              </a:lnSpc>
            </a:pPr>
            <a:r>
              <a:rPr lang="en-US" sz="2400" dirty="0" smtClean="0"/>
              <a:t>Design Issues </a:t>
            </a:r>
          </a:p>
          <a:p>
            <a:pPr eaLnBrk="1" hangingPunct="1">
              <a:lnSpc>
                <a:spcPct val="90000"/>
              </a:lnSpc>
            </a:pPr>
            <a:r>
              <a:rPr lang="en-US" sz="2400" dirty="0" smtClean="0"/>
              <a:t>Extended E-R Features</a:t>
            </a:r>
          </a:p>
          <a:p>
            <a:pPr eaLnBrk="1" hangingPunct="1">
              <a:lnSpc>
                <a:spcPct val="90000"/>
              </a:lnSpc>
            </a:pPr>
            <a:r>
              <a:rPr lang="en-US" sz="2400" dirty="0" smtClean="0"/>
              <a:t>Specialization</a:t>
            </a:r>
          </a:p>
          <a:p>
            <a:pPr eaLnBrk="1" hangingPunct="1">
              <a:lnSpc>
                <a:spcPct val="90000"/>
              </a:lnSpc>
            </a:pPr>
            <a:r>
              <a:rPr lang="en-US" sz="2400" dirty="0" smtClean="0"/>
              <a:t>Generalization</a:t>
            </a:r>
          </a:p>
          <a:p>
            <a:pPr eaLnBrk="1" hangingPunct="1">
              <a:lnSpc>
                <a:spcPct val="90000"/>
              </a:lnSpc>
            </a:pPr>
            <a:r>
              <a:rPr lang="en-US" sz="2400" dirty="0" smtClean="0"/>
              <a:t>Aggregation</a:t>
            </a:r>
          </a:p>
          <a:p>
            <a:pPr eaLnBrk="1" hangingPunct="1">
              <a:lnSpc>
                <a:spcPct val="90000"/>
              </a:lnSpc>
            </a:pPr>
            <a:r>
              <a:rPr lang="en-US" sz="2400" dirty="0" smtClean="0"/>
              <a:t>Design of an E-R Database Schema</a:t>
            </a:r>
          </a:p>
          <a:p>
            <a:pPr eaLnBrk="1" hangingPunct="1">
              <a:lnSpc>
                <a:spcPct val="90000"/>
              </a:lnSpc>
            </a:pPr>
            <a:r>
              <a:rPr lang="en-US" sz="2400" dirty="0" smtClean="0"/>
              <a:t>Reduction of an E-R Schema to Tables</a:t>
            </a:r>
          </a:p>
        </p:txBody>
      </p:sp>
      <p:sp>
        <p:nvSpPr>
          <p:cNvPr id="14340"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2D8B4140-4A51-4DBF-9BA4-F95D093F802F}" type="slidenum">
              <a:rPr lang="en-US" sz="1400"/>
              <a:pPr algn="r" eaLnBrk="1" hangingPunct="1"/>
              <a:t>6</a:t>
            </a:fld>
            <a:endParaRPr lang="en-US" sz="14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150938" y="214313"/>
            <a:ext cx="7793037" cy="693737"/>
          </a:xfrm>
        </p:spPr>
        <p:txBody>
          <a:bodyPr/>
          <a:lstStyle/>
          <a:p>
            <a:pPr eaLnBrk="1" hangingPunct="1">
              <a:defRPr/>
            </a:pPr>
            <a:r>
              <a:rPr lang="en-US" sz="3600" smtClean="0"/>
              <a:t>Entity Sets</a:t>
            </a:r>
          </a:p>
        </p:txBody>
      </p:sp>
      <p:sp>
        <p:nvSpPr>
          <p:cNvPr id="15363" name="Rectangle 3"/>
          <p:cNvSpPr>
            <a:spLocks noGrp="1" noChangeArrowheads="1"/>
          </p:cNvSpPr>
          <p:nvPr>
            <p:ph type="body" idx="1"/>
          </p:nvPr>
        </p:nvSpPr>
        <p:spPr>
          <a:xfrm>
            <a:off x="1000100" y="857232"/>
            <a:ext cx="7772400" cy="5718175"/>
          </a:xfrm>
        </p:spPr>
        <p:txBody>
          <a:bodyPr/>
          <a:lstStyle/>
          <a:p>
            <a:pPr eaLnBrk="1" hangingPunct="1"/>
            <a:r>
              <a:rPr lang="en-US" sz="2400" dirty="0" smtClean="0"/>
              <a:t>A </a:t>
            </a:r>
            <a:r>
              <a:rPr lang="en-US" sz="2400" i="1" dirty="0" smtClean="0">
                <a:solidFill>
                  <a:schemeClr val="tx2"/>
                </a:solidFill>
              </a:rPr>
              <a:t>database </a:t>
            </a:r>
            <a:r>
              <a:rPr lang="en-US" sz="2400" dirty="0" smtClean="0"/>
              <a:t>is modeled as:</a:t>
            </a:r>
          </a:p>
          <a:p>
            <a:pPr lvl="1" eaLnBrk="1" hangingPunct="1"/>
            <a:r>
              <a:rPr lang="en-US" sz="2200" dirty="0" smtClean="0"/>
              <a:t>a collection of entities,</a:t>
            </a:r>
          </a:p>
          <a:p>
            <a:pPr lvl="1" eaLnBrk="1" hangingPunct="1"/>
            <a:r>
              <a:rPr lang="en-US" sz="2200" dirty="0" smtClean="0"/>
              <a:t>relationship among entities</a:t>
            </a:r>
          </a:p>
          <a:p>
            <a:pPr lvl="1" eaLnBrk="1" hangingPunct="1"/>
            <a:endParaRPr lang="en-US" sz="1600" dirty="0" smtClean="0"/>
          </a:p>
          <a:p>
            <a:pPr eaLnBrk="1" hangingPunct="1"/>
            <a:r>
              <a:rPr lang="en-US" sz="2400" dirty="0" smtClean="0"/>
              <a:t>An </a:t>
            </a:r>
            <a:r>
              <a:rPr lang="en-US" sz="2400" i="1" dirty="0" smtClean="0">
                <a:solidFill>
                  <a:schemeClr val="tx2"/>
                </a:solidFill>
              </a:rPr>
              <a:t>entity</a:t>
            </a:r>
            <a:r>
              <a:rPr lang="en-US" sz="2400" dirty="0" smtClean="0"/>
              <a:t> is an object that exists and is distinguishable from other objects</a:t>
            </a:r>
          </a:p>
          <a:p>
            <a:pPr lvl="1" eaLnBrk="1" hangingPunct="1"/>
            <a:r>
              <a:rPr lang="en-US" sz="2200" dirty="0" smtClean="0"/>
              <a:t>Example:  specific person, company, event, plant</a:t>
            </a:r>
          </a:p>
          <a:p>
            <a:pPr lvl="1" eaLnBrk="1" hangingPunct="1"/>
            <a:endParaRPr lang="en-US" sz="1600" dirty="0" smtClean="0"/>
          </a:p>
          <a:p>
            <a:pPr eaLnBrk="1" hangingPunct="1"/>
            <a:r>
              <a:rPr lang="en-US" sz="2400" dirty="0" smtClean="0"/>
              <a:t>Entities have </a:t>
            </a:r>
            <a:r>
              <a:rPr lang="en-US" sz="2400" i="1" dirty="0" smtClean="0">
                <a:solidFill>
                  <a:schemeClr val="tx2"/>
                </a:solidFill>
              </a:rPr>
              <a:t>attributes</a:t>
            </a:r>
          </a:p>
          <a:p>
            <a:pPr lvl="1" eaLnBrk="1" hangingPunct="1"/>
            <a:r>
              <a:rPr lang="en-US" sz="2200" dirty="0" smtClean="0"/>
              <a:t>Example: people have </a:t>
            </a:r>
            <a:r>
              <a:rPr lang="en-US" sz="2200" i="1" dirty="0" smtClean="0"/>
              <a:t>names </a:t>
            </a:r>
            <a:r>
              <a:rPr lang="en-US" sz="2200" dirty="0" smtClean="0"/>
              <a:t>and </a:t>
            </a:r>
            <a:r>
              <a:rPr lang="en-US" sz="2200" i="1" dirty="0" smtClean="0"/>
              <a:t>addresses</a:t>
            </a:r>
          </a:p>
          <a:p>
            <a:pPr lvl="1" eaLnBrk="1" hangingPunct="1"/>
            <a:endParaRPr lang="en-US" sz="1600" i="1" dirty="0" smtClean="0"/>
          </a:p>
          <a:p>
            <a:pPr eaLnBrk="1" hangingPunct="1"/>
            <a:r>
              <a:rPr lang="en-US" sz="2400" dirty="0" smtClean="0"/>
              <a:t>An </a:t>
            </a:r>
            <a:r>
              <a:rPr lang="en-US" sz="2400" i="1" dirty="0" smtClean="0">
                <a:solidFill>
                  <a:schemeClr val="tx2"/>
                </a:solidFill>
              </a:rPr>
              <a:t>entity set</a:t>
            </a:r>
            <a:r>
              <a:rPr lang="en-US" sz="2400" dirty="0" smtClean="0"/>
              <a:t> is a set of entities of the same type that share the same properties.</a:t>
            </a:r>
          </a:p>
          <a:p>
            <a:pPr lvl="1" eaLnBrk="1" hangingPunct="1"/>
            <a:r>
              <a:rPr lang="en-US" sz="2200" dirty="0" smtClean="0"/>
              <a:t>Example: set of all persons, companies</a:t>
            </a:r>
          </a:p>
        </p:txBody>
      </p:sp>
      <p:sp>
        <p:nvSpPr>
          <p:cNvPr id="1536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08A26A82-DA78-426F-BCD7-741D0C60E5C3}" type="slidenum">
              <a:rPr lang="en-US" sz="1400"/>
              <a:pPr algn="r" eaLnBrk="1" hangingPunct="1"/>
              <a:t>7</a:t>
            </a:fld>
            <a:endParaRPr lang="en-US" sz="14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defRPr/>
            </a:pPr>
            <a:r>
              <a:rPr lang="en-US" smtClean="0"/>
              <a:t>Entity Sets </a:t>
            </a:r>
            <a:r>
              <a:rPr lang="en-US" i="1" smtClean="0"/>
              <a:t>customer</a:t>
            </a:r>
            <a:r>
              <a:rPr lang="en-US" smtClean="0"/>
              <a:t> and </a:t>
            </a:r>
            <a:r>
              <a:rPr lang="en-US" i="1" smtClean="0"/>
              <a:t>loan</a:t>
            </a:r>
            <a:endParaRPr lang="en-US" smtClean="0"/>
          </a:p>
        </p:txBody>
      </p:sp>
      <p:pic>
        <p:nvPicPr>
          <p:cNvPr id="16387" name="Picture 3"/>
          <p:cNvPicPr>
            <a:picLocks noChangeAspect="1" noChangeArrowheads="1"/>
          </p:cNvPicPr>
          <p:nvPr/>
        </p:nvPicPr>
        <p:blipFill>
          <a:blip r:embed="rId3"/>
          <a:srcRect l="1408" t="7512" r="1233" b="9859"/>
          <a:stretch>
            <a:fillRect/>
          </a:stretch>
        </p:blipFill>
        <p:spPr bwMode="auto">
          <a:xfrm>
            <a:off x="1092200" y="2295525"/>
            <a:ext cx="7023100" cy="4324350"/>
          </a:xfrm>
          <a:prstGeom prst="rect">
            <a:avLst/>
          </a:prstGeom>
          <a:noFill/>
          <a:ln w="76200" cmpd="tri">
            <a:solidFill>
              <a:schemeClr val="tx2"/>
            </a:solidFill>
            <a:miter lim="800000"/>
            <a:headEnd/>
            <a:tailEnd/>
          </a:ln>
        </p:spPr>
      </p:pic>
      <p:sp>
        <p:nvSpPr>
          <p:cNvPr id="16388" name="Text Box 4"/>
          <p:cNvSpPr txBox="1">
            <a:spLocks noChangeArrowheads="1"/>
          </p:cNvSpPr>
          <p:nvPr/>
        </p:nvSpPr>
        <p:spPr bwMode="auto">
          <a:xfrm>
            <a:off x="1128713" y="1550988"/>
            <a:ext cx="7092950" cy="641350"/>
          </a:xfrm>
          <a:prstGeom prst="rect">
            <a:avLst/>
          </a:prstGeom>
          <a:noFill/>
          <a:ln w="9525">
            <a:noFill/>
            <a:miter lim="800000"/>
            <a:headEnd/>
            <a:tailEnd/>
          </a:ln>
        </p:spPr>
        <p:txBody>
          <a:bodyPr wrap="none">
            <a:spAutoFit/>
          </a:bodyPr>
          <a:lstStyle/>
          <a:p>
            <a:r>
              <a:rPr lang="en-US">
                <a:latin typeface="Helvetica" pitchFamily="34" charset="0"/>
              </a:rPr>
              <a:t>customer-id   customer-  customer-  customer-           loan-    amount</a:t>
            </a:r>
            <a:br>
              <a:rPr lang="en-US">
                <a:latin typeface="Helvetica" pitchFamily="34" charset="0"/>
              </a:rPr>
            </a:br>
            <a:r>
              <a:rPr lang="en-US">
                <a:latin typeface="Helvetica" pitchFamily="34" charset="0"/>
              </a:rPr>
              <a:t>                          name     street         city                    number</a:t>
            </a:r>
          </a:p>
        </p:txBody>
      </p:sp>
      <p:sp>
        <p:nvSpPr>
          <p:cNvPr id="16389"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66DC9932-A23F-495A-BD4F-02D1C40A5873}" type="slidenum">
              <a:rPr lang="en-US" sz="1400"/>
              <a:pPr algn="r" eaLnBrk="1" hangingPunct="1"/>
              <a:t>8</a:t>
            </a:fld>
            <a:endParaRPr lang="en-US" sz="14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150938" y="214313"/>
            <a:ext cx="7793037" cy="1184275"/>
          </a:xfrm>
        </p:spPr>
        <p:txBody>
          <a:bodyPr/>
          <a:lstStyle/>
          <a:p>
            <a:pPr eaLnBrk="1" hangingPunct="1">
              <a:defRPr/>
            </a:pPr>
            <a:r>
              <a:rPr lang="en-US" smtClean="0"/>
              <a:t>Attributes</a:t>
            </a:r>
          </a:p>
        </p:txBody>
      </p:sp>
      <p:sp>
        <p:nvSpPr>
          <p:cNvPr id="17411" name="Rectangle 3"/>
          <p:cNvSpPr>
            <a:spLocks noGrp="1" noChangeArrowheads="1"/>
          </p:cNvSpPr>
          <p:nvPr>
            <p:ph type="body" idx="1"/>
          </p:nvPr>
        </p:nvSpPr>
        <p:spPr>
          <a:xfrm>
            <a:off x="685800" y="1690688"/>
            <a:ext cx="8270875" cy="4927600"/>
          </a:xfrm>
        </p:spPr>
        <p:txBody>
          <a:bodyPr/>
          <a:lstStyle/>
          <a:p>
            <a:pPr eaLnBrk="1" hangingPunct="1">
              <a:lnSpc>
                <a:spcPct val="90000"/>
              </a:lnSpc>
            </a:pPr>
            <a:r>
              <a:rPr lang="en-US" smtClean="0"/>
              <a:t>An entity is represented by a set of attributes, that is descriptive properties possessed by all members of an entity set</a:t>
            </a:r>
          </a:p>
          <a:p>
            <a:pPr eaLnBrk="1" hangingPunct="1">
              <a:lnSpc>
                <a:spcPct val="90000"/>
              </a:lnSpc>
              <a:buFont typeface="Wingdings" pitchFamily="2" charset="2"/>
              <a:buNone/>
            </a:pPr>
            <a:r>
              <a:rPr lang="en-US" smtClean="0"/>
              <a:t>	</a:t>
            </a:r>
            <a:endParaRPr lang="en-US" i="1" smtClean="0"/>
          </a:p>
          <a:p>
            <a:pPr eaLnBrk="1" hangingPunct="1">
              <a:lnSpc>
                <a:spcPct val="90000"/>
              </a:lnSpc>
            </a:pPr>
            <a:endParaRPr lang="en-US" i="1" smtClean="0">
              <a:solidFill>
                <a:schemeClr val="tx2"/>
              </a:solidFill>
            </a:endParaRPr>
          </a:p>
          <a:p>
            <a:pPr eaLnBrk="1" hangingPunct="1">
              <a:lnSpc>
                <a:spcPct val="90000"/>
              </a:lnSpc>
            </a:pPr>
            <a:endParaRPr lang="en-US" i="1" smtClean="0">
              <a:solidFill>
                <a:schemeClr val="tx2"/>
              </a:solidFill>
            </a:endParaRPr>
          </a:p>
          <a:p>
            <a:pPr eaLnBrk="1" hangingPunct="1">
              <a:lnSpc>
                <a:spcPct val="90000"/>
              </a:lnSpc>
            </a:pPr>
            <a:endParaRPr lang="en-US" i="1" smtClean="0">
              <a:solidFill>
                <a:schemeClr val="tx2"/>
              </a:solidFill>
            </a:endParaRPr>
          </a:p>
          <a:p>
            <a:pPr eaLnBrk="1" hangingPunct="1">
              <a:lnSpc>
                <a:spcPct val="90000"/>
              </a:lnSpc>
            </a:pPr>
            <a:r>
              <a:rPr lang="en-US" i="1" smtClean="0">
                <a:solidFill>
                  <a:schemeClr val="tx2"/>
                </a:solidFill>
              </a:rPr>
              <a:t>Domain</a:t>
            </a:r>
            <a:r>
              <a:rPr lang="en-US" smtClean="0"/>
              <a:t> – the set of permitted values for each attribute </a:t>
            </a:r>
          </a:p>
        </p:txBody>
      </p:sp>
      <p:sp>
        <p:nvSpPr>
          <p:cNvPr id="17412" name="Text Box 6"/>
          <p:cNvSpPr txBox="1">
            <a:spLocks noChangeArrowheads="1"/>
          </p:cNvSpPr>
          <p:nvPr/>
        </p:nvSpPr>
        <p:spPr bwMode="auto">
          <a:xfrm>
            <a:off x="1250950" y="3346450"/>
            <a:ext cx="6094413" cy="1296988"/>
          </a:xfrm>
          <a:prstGeom prst="rect">
            <a:avLst/>
          </a:prstGeom>
          <a:noFill/>
          <a:ln w="9525">
            <a:noFill/>
            <a:miter lim="800000"/>
            <a:headEnd/>
            <a:tailEnd/>
          </a:ln>
        </p:spPr>
        <p:txBody>
          <a:bodyPr>
            <a:spAutoFit/>
          </a:bodyPr>
          <a:lstStyle/>
          <a:p>
            <a:pPr>
              <a:lnSpc>
                <a:spcPct val="90000"/>
              </a:lnSpc>
              <a:spcBef>
                <a:spcPct val="35000"/>
              </a:spcBef>
              <a:buClr>
                <a:schemeClr val="tx2"/>
              </a:buClr>
              <a:buSzPct val="90000"/>
              <a:buFont typeface="Monotype Sorts" charset="2"/>
              <a:buNone/>
            </a:pPr>
            <a:r>
              <a:rPr kumimoji="1" lang="en-US" sz="2000">
                <a:latin typeface="Helvetica" pitchFamily="34" charset="0"/>
              </a:rPr>
              <a:t>Example: </a:t>
            </a:r>
          </a:p>
          <a:p>
            <a:pPr>
              <a:lnSpc>
                <a:spcPct val="90000"/>
              </a:lnSpc>
              <a:spcBef>
                <a:spcPct val="35000"/>
              </a:spcBef>
              <a:buClr>
                <a:schemeClr val="tx2"/>
              </a:buClr>
              <a:buSzPct val="90000"/>
              <a:buFont typeface="Monotype Sorts" charset="2"/>
              <a:buNone/>
            </a:pPr>
            <a:r>
              <a:rPr kumimoji="1" lang="en-US" sz="2000">
                <a:latin typeface="Helvetica" pitchFamily="34" charset="0"/>
              </a:rPr>
              <a:t>	</a:t>
            </a:r>
            <a:r>
              <a:rPr kumimoji="1" lang="en-US" sz="2000" i="1">
                <a:latin typeface="Helvetica" pitchFamily="34" charset="0"/>
              </a:rPr>
              <a:t>customer = (customer-id, customer-name, 		     customer-street, customer-city)</a:t>
            </a:r>
            <a:br>
              <a:rPr kumimoji="1" lang="en-US" sz="2000" i="1">
                <a:latin typeface="Helvetica" pitchFamily="34" charset="0"/>
              </a:rPr>
            </a:br>
            <a:r>
              <a:rPr kumimoji="1" lang="en-US" sz="2000" i="1">
                <a:latin typeface="Helvetica" pitchFamily="34" charset="0"/>
              </a:rPr>
              <a:t>	loan = (loan-number, amount)</a:t>
            </a:r>
          </a:p>
        </p:txBody>
      </p:sp>
      <p:sp>
        <p:nvSpPr>
          <p:cNvPr id="17413"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B34C3EC4-793E-4050-BCB1-B5F9A559EFA9}" type="slidenum">
              <a:rPr lang="en-US" sz="1400"/>
              <a:pPr algn="r" eaLnBrk="1" hangingPunct="1"/>
              <a:t>9</a:t>
            </a:fld>
            <a:endParaRPr lang="en-US" sz="14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b-book">
  <a:themeElements>
    <a:clrScheme name="">
      <a:dk1>
        <a:srgbClr val="000000"/>
      </a:dk1>
      <a:lt1>
        <a:srgbClr val="CCECFF"/>
      </a:lt1>
      <a:dk2>
        <a:srgbClr val="CC3300"/>
      </a:dk2>
      <a:lt2>
        <a:srgbClr val="666699"/>
      </a:lt2>
      <a:accent1>
        <a:srgbClr val="FFCCCC"/>
      </a:accent1>
      <a:accent2>
        <a:srgbClr val="CCCC00"/>
      </a:accent2>
      <a:accent3>
        <a:srgbClr val="E2F4FF"/>
      </a:accent3>
      <a:accent4>
        <a:srgbClr val="000000"/>
      </a:accent4>
      <a:accent5>
        <a:srgbClr val="FFE2E2"/>
      </a:accent5>
      <a:accent6>
        <a:srgbClr val="B9B900"/>
      </a:accent6>
      <a:hlink>
        <a:srgbClr val="FF9900"/>
      </a:hlink>
      <a:folHlink>
        <a:srgbClr val="FF9933"/>
      </a:folHlink>
    </a:clrScheme>
    <a:fontScheme name="db-book">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book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b-book">
  <a:themeElements>
    <a:clrScheme name="">
      <a:dk1>
        <a:srgbClr val="000000"/>
      </a:dk1>
      <a:lt1>
        <a:srgbClr val="CCECFF"/>
      </a:lt1>
      <a:dk2>
        <a:srgbClr val="CC3300"/>
      </a:dk2>
      <a:lt2>
        <a:srgbClr val="666699"/>
      </a:lt2>
      <a:accent1>
        <a:srgbClr val="FFCCCC"/>
      </a:accent1>
      <a:accent2>
        <a:srgbClr val="CCCC00"/>
      </a:accent2>
      <a:accent3>
        <a:srgbClr val="E2F4FF"/>
      </a:accent3>
      <a:accent4>
        <a:srgbClr val="000000"/>
      </a:accent4>
      <a:accent5>
        <a:srgbClr val="FFE2E2"/>
      </a:accent5>
      <a:accent6>
        <a:srgbClr val="B9B900"/>
      </a:accent6>
      <a:hlink>
        <a:srgbClr val="FF9900"/>
      </a:hlink>
      <a:folHlink>
        <a:srgbClr val="FF9933"/>
      </a:folHlink>
    </a:clrScheme>
    <a:fontScheme name="db-book">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defRPr kumimoji="1" lang="en-US" sz="1800" b="0" i="1" u="none" strike="noStrike" cap="none" normalizeH="0" baseline="0" smtClean="0">
            <a:ln>
              <a:noFill/>
            </a:ln>
            <a:solidFill>
              <a:schemeClr val="tx1"/>
            </a:solidFill>
            <a:effectLst/>
            <a:latin typeface="Helvetica" pitchFamily="34" charset="0"/>
            <a:sym typeface="Symbol" pitchFamily="18" charset="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defRPr kumimoji="1" lang="en-US" sz="1800" b="0" i="1" u="none" strike="noStrike" cap="none" normalizeH="0" baseline="0" smtClean="0">
            <a:ln>
              <a:noFill/>
            </a:ln>
            <a:solidFill>
              <a:schemeClr val="tx1"/>
            </a:solidFill>
            <a:effectLst/>
            <a:latin typeface="Helvetica" pitchFamily="34" charset="0"/>
            <a:sym typeface="Symbol" pitchFamily="18" charset="2"/>
          </a:defRPr>
        </a:defPPr>
      </a:lstStyle>
    </a:lnDef>
  </a:objectDefaults>
  <a:extraClrSchemeLst>
    <a:extraClrScheme>
      <a:clrScheme name="db-book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2960</Words>
  <Application>Microsoft Office PowerPoint</Application>
  <PresentationFormat>On-screen Show (4:3)</PresentationFormat>
  <Paragraphs>238</Paragraphs>
  <Slides>34</Slides>
  <Notes>6</Notes>
  <HiddenSlides>1</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34</vt:i4>
      </vt:variant>
    </vt:vector>
  </HeadingPairs>
  <TitlesOfParts>
    <vt:vector size="38" baseType="lpstr">
      <vt:lpstr>db-book</vt:lpstr>
      <vt:lpstr>Blends</vt:lpstr>
      <vt:lpstr>1_db-book</vt:lpstr>
      <vt:lpstr>Clip</vt:lpstr>
      <vt:lpstr>Database Engineering</vt:lpstr>
      <vt:lpstr>Drawbacks of File-processing system</vt:lpstr>
      <vt:lpstr>Data Abstraction</vt:lpstr>
      <vt:lpstr>Slide 4</vt:lpstr>
      <vt:lpstr>Introduction and Database Modeling using ER Model</vt:lpstr>
      <vt:lpstr>Database Modeling using Entity -Relationship Model</vt:lpstr>
      <vt:lpstr>Entity Sets</vt:lpstr>
      <vt:lpstr>Entity Sets customer and loan</vt:lpstr>
      <vt:lpstr>Attributes</vt:lpstr>
      <vt:lpstr>Attribute Types</vt:lpstr>
      <vt:lpstr>Composite Attributes</vt:lpstr>
      <vt:lpstr>Relationship</vt:lpstr>
      <vt:lpstr>Relationship Sets</vt:lpstr>
      <vt:lpstr>Mapping Cardinalities</vt:lpstr>
      <vt:lpstr>Mapping Cardinalities affect ER Design</vt:lpstr>
      <vt:lpstr>E-R Diagrams</vt:lpstr>
      <vt:lpstr>Alternative Notation for Cardinality Limits</vt:lpstr>
      <vt:lpstr>Keys</vt:lpstr>
      <vt:lpstr>Extended E-R Features</vt:lpstr>
      <vt:lpstr>Specialization</vt:lpstr>
      <vt:lpstr>Specialization Example</vt:lpstr>
      <vt:lpstr>Generalization</vt:lpstr>
      <vt:lpstr>Summary of Symbols Used in E-R Notation</vt:lpstr>
      <vt:lpstr>Summary of Symbols (Cont.)</vt:lpstr>
      <vt:lpstr>Database design for Banking Enterprise</vt:lpstr>
      <vt:lpstr>Database design for Banking Enterprise</vt:lpstr>
      <vt:lpstr>Database design for Banking Enterprise</vt:lpstr>
      <vt:lpstr>Database design for Banking Enterprise</vt:lpstr>
      <vt:lpstr>E-R Diagram for a Banking Enterprise</vt:lpstr>
      <vt:lpstr>Schema Diagram for the Banking Enterprise</vt:lpstr>
      <vt:lpstr>Data Modeling and SQL</vt:lpstr>
      <vt:lpstr>Example of a Relation</vt:lpstr>
      <vt:lpstr>Relations are Unordered</vt:lpstr>
      <vt:lpstr>Structured Query Language (SQL)</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dc:title>
  <dc:creator>Ashish s</dc:creator>
  <cp:lastModifiedBy>Ashish s</cp:lastModifiedBy>
  <cp:revision>19</cp:revision>
  <dcterms:created xsi:type="dcterms:W3CDTF">2020-10-19T13:39:44Z</dcterms:created>
  <dcterms:modified xsi:type="dcterms:W3CDTF">2020-10-20T03:36:25Z</dcterms:modified>
</cp:coreProperties>
</file>