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8" r:id="rId2"/>
  </p:sldIdLst>
  <p:sldSz cx="43891200" cy="32918400"/>
  <p:notesSz cx="9144000" cy="6858000"/>
  <p:defaultTextStyle>
    <a:defPPr>
      <a:defRPr lang="en-US"/>
    </a:defPPr>
    <a:lvl1pPr marL="0" algn="l" defTabSz="3686862" rtl="0" eaLnBrk="1" latinLnBrk="0" hangingPunct="1">
      <a:defRPr sz="7258" kern="1200">
        <a:solidFill>
          <a:schemeClr val="tx1"/>
        </a:solidFill>
        <a:latin typeface="+mn-lt"/>
        <a:ea typeface="+mn-ea"/>
        <a:cs typeface="+mn-cs"/>
      </a:defRPr>
    </a:lvl1pPr>
    <a:lvl2pPr marL="1843430" algn="l" defTabSz="3686862" rtl="0" eaLnBrk="1" latinLnBrk="0" hangingPunct="1">
      <a:defRPr sz="7258" kern="1200">
        <a:solidFill>
          <a:schemeClr val="tx1"/>
        </a:solidFill>
        <a:latin typeface="+mn-lt"/>
        <a:ea typeface="+mn-ea"/>
        <a:cs typeface="+mn-cs"/>
      </a:defRPr>
    </a:lvl2pPr>
    <a:lvl3pPr marL="3686862" algn="l" defTabSz="3686862" rtl="0" eaLnBrk="1" latinLnBrk="0" hangingPunct="1">
      <a:defRPr sz="7258" kern="1200">
        <a:solidFill>
          <a:schemeClr val="tx1"/>
        </a:solidFill>
        <a:latin typeface="+mn-lt"/>
        <a:ea typeface="+mn-ea"/>
        <a:cs typeface="+mn-cs"/>
      </a:defRPr>
    </a:lvl3pPr>
    <a:lvl4pPr marL="5530292" algn="l" defTabSz="3686862" rtl="0" eaLnBrk="1" latinLnBrk="0" hangingPunct="1">
      <a:defRPr sz="7258" kern="1200">
        <a:solidFill>
          <a:schemeClr val="tx1"/>
        </a:solidFill>
        <a:latin typeface="+mn-lt"/>
        <a:ea typeface="+mn-ea"/>
        <a:cs typeface="+mn-cs"/>
      </a:defRPr>
    </a:lvl4pPr>
    <a:lvl5pPr marL="7373722" algn="l" defTabSz="3686862" rtl="0" eaLnBrk="1" latinLnBrk="0" hangingPunct="1">
      <a:defRPr sz="7258" kern="1200">
        <a:solidFill>
          <a:schemeClr val="tx1"/>
        </a:solidFill>
        <a:latin typeface="+mn-lt"/>
        <a:ea typeface="+mn-ea"/>
        <a:cs typeface="+mn-cs"/>
      </a:defRPr>
    </a:lvl5pPr>
    <a:lvl6pPr marL="9217152" algn="l" defTabSz="3686862" rtl="0" eaLnBrk="1" latinLnBrk="0" hangingPunct="1">
      <a:defRPr sz="7258" kern="1200">
        <a:solidFill>
          <a:schemeClr val="tx1"/>
        </a:solidFill>
        <a:latin typeface="+mn-lt"/>
        <a:ea typeface="+mn-ea"/>
        <a:cs typeface="+mn-cs"/>
      </a:defRPr>
    </a:lvl6pPr>
    <a:lvl7pPr marL="11060582" algn="l" defTabSz="3686862" rtl="0" eaLnBrk="1" latinLnBrk="0" hangingPunct="1">
      <a:defRPr sz="7258" kern="1200">
        <a:solidFill>
          <a:schemeClr val="tx1"/>
        </a:solidFill>
        <a:latin typeface="+mn-lt"/>
        <a:ea typeface="+mn-ea"/>
        <a:cs typeface="+mn-cs"/>
      </a:defRPr>
    </a:lvl7pPr>
    <a:lvl8pPr marL="12904014" algn="l" defTabSz="3686862" rtl="0" eaLnBrk="1" latinLnBrk="0" hangingPunct="1">
      <a:defRPr sz="7258" kern="1200">
        <a:solidFill>
          <a:schemeClr val="tx1"/>
        </a:solidFill>
        <a:latin typeface="+mn-lt"/>
        <a:ea typeface="+mn-ea"/>
        <a:cs typeface="+mn-cs"/>
      </a:defRPr>
    </a:lvl8pPr>
    <a:lvl9pPr marL="14747444" algn="l" defTabSz="3686862"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437B"/>
    <a:srgbClr val="F96161"/>
    <a:srgbClr val="F47CC3"/>
    <a:srgbClr val="FDDFF3"/>
    <a:srgbClr val="932942"/>
    <a:srgbClr val="F48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10"/>
    <p:restoredTop sz="94655"/>
  </p:normalViewPr>
  <p:slideViewPr>
    <p:cSldViewPr snapToGrid="0" snapToObjects="1">
      <p:cViewPr>
        <p:scale>
          <a:sx n="17" d="100"/>
          <a:sy n="17" d="100"/>
        </p:scale>
        <p:origin x="1354" y="11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D1E9724D-6106-B84D-AD73-88AB3BCE741D}" type="datetimeFigureOut">
              <a:rPr lang="en-US" smtClean="0"/>
              <a:t>4/22/2022</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earch Poster Template">
    <p:spTree>
      <p:nvGrpSpPr>
        <p:cNvPr id="1" name=""/>
        <p:cNvGrpSpPr/>
        <p:nvPr/>
      </p:nvGrpSpPr>
      <p:grpSpPr>
        <a:xfrm>
          <a:off x="0" y="0"/>
          <a:ext cx="0" cy="0"/>
          <a:chOff x="0" y="0"/>
          <a:chExt cx="0" cy="0"/>
        </a:xfrm>
      </p:grpSpPr>
      <p:cxnSp>
        <p:nvCxnSpPr>
          <p:cNvPr id="8" name="Straight Connector 7" descr="Vertical Divider"/>
          <p:cNvCxnSpPr/>
          <p:nvPr userDrawn="1"/>
        </p:nvCxnSpPr>
        <p:spPr bwMode="auto">
          <a:xfrm>
            <a:off x="11185526" y="6742380"/>
            <a:ext cx="0" cy="22860000"/>
          </a:xfrm>
          <a:prstGeom prst="line">
            <a:avLst/>
          </a:prstGeom>
          <a:noFill/>
          <a:ln w="15875"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11307764" y="8992296"/>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descr="Vertical Divider"/>
          <p:cNvCxnSpPr/>
          <p:nvPr userDrawn="1"/>
        </p:nvCxnSpPr>
        <p:spPr bwMode="auto">
          <a:xfrm>
            <a:off x="21945600" y="6742380"/>
            <a:ext cx="0" cy="22860000"/>
          </a:xfrm>
          <a:prstGeom prst="line">
            <a:avLst/>
          </a:prstGeom>
          <a:noFill/>
          <a:ln w="15875" cap="flat" cmpd="sng" algn="ctr">
            <a:solidFill>
              <a:schemeClr val="tx1"/>
            </a:solidFill>
            <a:prstDash val="dash"/>
            <a:round/>
            <a:headEnd type="oval" w="med" len="med"/>
            <a:tailEnd type="oval" w="med" len="med"/>
          </a:ln>
          <a:effectLst/>
        </p:spPr>
      </p:cxnSp>
      <p:cxnSp>
        <p:nvCxnSpPr>
          <p:cNvPr id="11" name="Straight Connector 10" descr="Vertical Divider"/>
          <p:cNvCxnSpPr/>
          <p:nvPr userDrawn="1"/>
        </p:nvCxnSpPr>
        <p:spPr bwMode="auto">
          <a:xfrm>
            <a:off x="32705676" y="6742380"/>
            <a:ext cx="0" cy="22860000"/>
          </a:xfrm>
          <a:prstGeom prst="line">
            <a:avLst/>
          </a:prstGeom>
          <a:noFill/>
          <a:ln w="15875"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hasCustomPrompt="1"/>
          </p:nvPr>
        </p:nvSpPr>
        <p:spPr>
          <a:xfrm>
            <a:off x="914401" y="6859661"/>
            <a:ext cx="9798050" cy="14728138"/>
          </a:xfrm>
          <a:prstGeom prst="rect">
            <a:avLst/>
          </a:prstGeom>
        </p:spPr>
        <p:txBody>
          <a:bodyPr/>
          <a:lstStyle>
            <a:lvl1pPr marL="0" indent="-457200">
              <a:lnSpc>
                <a:spcPts val="4600"/>
              </a:lnSpc>
              <a:spcBef>
                <a:spcPts val="0"/>
              </a:spcBef>
              <a:buFontTx/>
              <a:buNone/>
              <a:defRPr sz="2800" baseline="0">
                <a:solidFill>
                  <a:schemeClr val="tx1"/>
                </a:solidFill>
                <a:latin typeface="Arial" charset="0"/>
              </a:defRPr>
            </a:lvl1pPr>
            <a:lvl2pPr marL="914400" indent="-457200">
              <a:lnSpc>
                <a:spcPts val="4600"/>
              </a:lnSpc>
              <a:spcBef>
                <a:spcPts val="0"/>
              </a:spcBef>
              <a:buClr>
                <a:schemeClr val="tx2"/>
              </a:buClr>
              <a:buSzPct val="100000"/>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2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40" indent="-274320">
              <a:lnSpc>
                <a:spcPts val="4600"/>
              </a:lnSpc>
              <a:spcBef>
                <a:spcPts val="0"/>
              </a:spcBef>
              <a:buClr>
                <a:schemeClr val="tx1"/>
              </a:buClr>
              <a:buSzPct val="120000"/>
              <a:buFont typeface="System Font Regular"/>
              <a:buChar char="-"/>
              <a:tabLst/>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3" name="Picture Placeholder 2" descr="Photo alt tag goes here"/>
          <p:cNvSpPr>
            <a:spLocks noGrp="1"/>
          </p:cNvSpPr>
          <p:nvPr>
            <p:ph type="pic" sz="quarter" idx="16"/>
          </p:nvPr>
        </p:nvSpPr>
        <p:spPr>
          <a:xfrm>
            <a:off x="914401" y="22086738"/>
            <a:ext cx="9798050" cy="7452360"/>
          </a:xfrm>
          <a:prstGeom prst="rect">
            <a:avLst/>
          </a:prstGeom>
          <a:solidFill>
            <a:schemeClr val="bg2">
              <a:lumMod val="85000"/>
            </a:schemeClr>
          </a:solidFill>
        </p:spPr>
        <p:txBody>
          <a:bodyPr>
            <a:normAutofit/>
          </a:bodyPr>
          <a:lstStyle>
            <a:lvl1pPr marL="0" indent="0" algn="ctr">
              <a:buNone/>
              <a:defRPr/>
            </a:lvl1pPr>
          </a:lstStyle>
          <a:p>
            <a:pPr marL="0" indent="0" algn="ctr">
              <a:buNone/>
            </a:pPr>
            <a:r>
              <a:rPr lang="en-US"/>
              <a:t>Click icon to add picture</a:t>
            </a:r>
            <a:endParaRPr lang="en-US" dirty="0"/>
          </a:p>
        </p:txBody>
      </p:sp>
      <p:sp>
        <p:nvSpPr>
          <p:cNvPr id="14" name="Picture Placeholder 2" descr="Photo alt tag goes here"/>
          <p:cNvSpPr>
            <a:spLocks noGrp="1"/>
          </p:cNvSpPr>
          <p:nvPr>
            <p:ph type="pic" sz="quarter" idx="17"/>
          </p:nvPr>
        </p:nvSpPr>
        <p:spPr>
          <a:xfrm>
            <a:off x="33194625" y="17881326"/>
            <a:ext cx="9798050" cy="7452360"/>
          </a:xfrm>
          <a:prstGeom prst="rect">
            <a:avLst/>
          </a:prstGeom>
          <a:solidFill>
            <a:schemeClr val="bg2">
              <a:lumMod val="85000"/>
            </a:schemeClr>
          </a:solidFill>
        </p:spPr>
        <p:txBody>
          <a:bodyPr/>
          <a:lstStyle>
            <a:lvl1pPr marL="0" indent="0" algn="ctr">
              <a:buNone/>
              <a:defRPr/>
            </a:lvl1pPr>
          </a:lstStyle>
          <a:p>
            <a:pPr marL="0" indent="0" algn="ctr">
              <a:buNone/>
            </a:pPr>
            <a:r>
              <a:rPr lang="en-US"/>
              <a:t>Click icon to add picture</a:t>
            </a:r>
            <a:endParaRPr lang="en-US" dirty="0"/>
          </a:p>
        </p:txBody>
      </p:sp>
      <p:sp>
        <p:nvSpPr>
          <p:cNvPr id="15" name="Content Placeholder 9"/>
          <p:cNvSpPr>
            <a:spLocks noGrp="1"/>
          </p:cNvSpPr>
          <p:nvPr>
            <p:ph sz="quarter" idx="18" hasCustomPrompt="1"/>
          </p:nvPr>
        </p:nvSpPr>
        <p:spPr>
          <a:xfrm>
            <a:off x="11674475" y="6859659"/>
            <a:ext cx="9798050" cy="22679442"/>
          </a:xfrm>
          <a:prstGeom prst="rect">
            <a:avLst/>
          </a:prstGeom>
        </p:spPr>
        <p:txBody>
          <a:bodyPr/>
          <a:lstStyle>
            <a:lvl1pPr marL="0" indent="0">
              <a:lnSpc>
                <a:spcPts val="4600"/>
              </a:lnSpc>
              <a:spcBef>
                <a:spcPts val="0"/>
              </a:spcBef>
              <a:buFontTx/>
              <a:buNone/>
              <a:defRPr sz="2800" baseline="0">
                <a:solidFill>
                  <a:schemeClr val="tx1"/>
                </a:solidFill>
                <a:latin typeface="Arial" charset="0"/>
              </a:defRPr>
            </a:lvl1pPr>
            <a:lvl2pPr marL="914400" indent="-457200">
              <a:lnSpc>
                <a:spcPts val="4600"/>
              </a:lnSpc>
              <a:spcBef>
                <a:spcPts val="0"/>
              </a:spcBef>
              <a:buClr>
                <a:schemeClr val="tx2"/>
              </a:buClr>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00200" indent="-22860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2286000" indent="-457200">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6" name="Content Placeholder 9"/>
          <p:cNvSpPr>
            <a:spLocks noGrp="1"/>
          </p:cNvSpPr>
          <p:nvPr>
            <p:ph sz="quarter" idx="19" hasCustomPrompt="1"/>
          </p:nvPr>
        </p:nvSpPr>
        <p:spPr>
          <a:xfrm>
            <a:off x="22418679" y="6863122"/>
            <a:ext cx="9798050" cy="697576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00" indent="-457200">
              <a:lnSpc>
                <a:spcPts val="4600"/>
              </a:lnSpc>
              <a:spcBef>
                <a:spcPts val="0"/>
              </a:spcBef>
              <a:buClr>
                <a:schemeClr val="accent1"/>
              </a:buClr>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2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4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7" name="Content Placeholder 9"/>
          <p:cNvSpPr>
            <a:spLocks noGrp="1"/>
          </p:cNvSpPr>
          <p:nvPr>
            <p:ph sz="quarter" idx="20" hasCustomPrompt="1"/>
          </p:nvPr>
        </p:nvSpPr>
        <p:spPr>
          <a:xfrm>
            <a:off x="33194625" y="6859661"/>
            <a:ext cx="9798050" cy="101958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00" indent="-457200">
              <a:lnSpc>
                <a:spcPts val="4600"/>
              </a:lnSpc>
              <a:spcBef>
                <a:spcPts val="0"/>
              </a:spcBef>
              <a:buClr>
                <a:schemeClr val="tx2"/>
              </a:buClr>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2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4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8" name="Content Placeholder 9"/>
          <p:cNvSpPr>
            <a:spLocks noGrp="1"/>
          </p:cNvSpPr>
          <p:nvPr>
            <p:ph sz="quarter" idx="21" hasCustomPrompt="1"/>
          </p:nvPr>
        </p:nvSpPr>
        <p:spPr>
          <a:xfrm>
            <a:off x="33194625" y="25808883"/>
            <a:ext cx="9798050" cy="3849486"/>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00" indent="-457200">
              <a:lnSpc>
                <a:spcPts val="4600"/>
              </a:lnSpc>
              <a:spcBef>
                <a:spcPts val="0"/>
              </a:spcBef>
              <a:buClr>
                <a:schemeClr val="tx2"/>
              </a:buClr>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2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4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9" name="Chart Placeholder 23"/>
          <p:cNvSpPr>
            <a:spLocks noGrp="1"/>
          </p:cNvSpPr>
          <p:nvPr>
            <p:ph type="chart" sz="quarter" idx="22" hasCustomPrompt="1"/>
          </p:nvPr>
        </p:nvSpPr>
        <p:spPr>
          <a:xfrm>
            <a:off x="22550436" y="14690435"/>
            <a:ext cx="9666292" cy="6942138"/>
          </a:xfrm>
          <a:prstGeom prst="rect">
            <a:avLst/>
          </a:prstGeom>
        </p:spPr>
        <p:txBody>
          <a:bodyPr/>
          <a:lstStyle>
            <a:lvl1pPr marL="0" indent="0">
              <a:buNone/>
              <a:defRPr/>
            </a:lvl1pPr>
            <a:lvl2pPr marL="914400" indent="-457200">
              <a:lnSpc>
                <a:spcPts val="4600"/>
              </a:lnSpc>
              <a:spcBef>
                <a:spcPts val="0"/>
              </a:spcBef>
              <a:buClr>
                <a:schemeClr val="tx2"/>
              </a:buClr>
              <a:defRPr sz="2800">
                <a:solidFill>
                  <a:schemeClr val="tx1"/>
                </a:solidFill>
              </a:defRPr>
            </a:lvl2pPr>
            <a:lvl3pPr marL="1371600" indent="-274320">
              <a:lnSpc>
                <a:spcPts val="4600"/>
              </a:lnSpc>
              <a:spcBef>
                <a:spcPts val="0"/>
              </a:spcBef>
              <a:buClr>
                <a:schemeClr val="tx1"/>
              </a:buClr>
              <a:buSzPct val="120000"/>
              <a:buFont typeface="System Font Regular"/>
              <a:buChar char="-"/>
              <a:defRPr sz="2800">
                <a:solidFill>
                  <a:schemeClr val="tx1"/>
                </a:solidFill>
              </a:defRPr>
            </a:lvl3pPr>
            <a:lvl4pPr marL="1645920" indent="-274320">
              <a:lnSpc>
                <a:spcPts val="4600"/>
              </a:lnSpc>
              <a:spcBef>
                <a:spcPts val="0"/>
              </a:spcBef>
              <a:buClr>
                <a:schemeClr val="tx1"/>
              </a:buClr>
              <a:buSzPct val="120000"/>
              <a:buFont typeface="System Font Regular"/>
              <a:buChar char="-"/>
              <a:defRPr sz="2800">
                <a:solidFill>
                  <a:schemeClr val="tx1"/>
                </a:solidFill>
              </a:defRPr>
            </a:lvl4pPr>
            <a:lvl5pPr marL="1920240" indent="-274320">
              <a:lnSpc>
                <a:spcPts val="4600"/>
              </a:lnSpc>
              <a:spcBef>
                <a:spcPts val="0"/>
              </a:spcBef>
              <a:buClr>
                <a:schemeClr val="tx1"/>
              </a:buClr>
              <a:buSzPct val="120000"/>
              <a:buFont typeface="System Font Regular"/>
              <a:buChar char="-"/>
              <a:defRPr sz="2800">
                <a:solidFill>
                  <a:schemeClr val="tx1"/>
                </a:solidFill>
              </a:defRPr>
            </a:lvl5pPr>
          </a:lstStyle>
          <a:p>
            <a:pPr lvl="1"/>
            <a:r>
              <a:rPr lang="en-US" dirty="0"/>
              <a:t>First level</a:t>
            </a:r>
          </a:p>
          <a:p>
            <a:pPr lvl="2"/>
            <a:r>
              <a:rPr lang="en-US" dirty="0"/>
              <a:t>Second level</a:t>
            </a:r>
          </a:p>
          <a:p>
            <a:pPr lvl="3"/>
            <a:r>
              <a:rPr lang="en-US" dirty="0"/>
              <a:t>Fourth level</a:t>
            </a:r>
          </a:p>
          <a:p>
            <a:pPr lvl="4"/>
            <a:r>
              <a:rPr lang="en-US" dirty="0"/>
              <a:t>Fourth level</a:t>
            </a:r>
          </a:p>
          <a:p>
            <a:endParaRPr lang="en-US" dirty="0"/>
          </a:p>
        </p:txBody>
      </p:sp>
      <p:sp>
        <p:nvSpPr>
          <p:cNvPr id="20" name="Content Placeholder 9"/>
          <p:cNvSpPr>
            <a:spLocks noGrp="1"/>
          </p:cNvSpPr>
          <p:nvPr>
            <p:ph sz="quarter" idx="23" hasCustomPrompt="1"/>
          </p:nvPr>
        </p:nvSpPr>
        <p:spPr>
          <a:xfrm>
            <a:off x="22550437" y="22557899"/>
            <a:ext cx="9798050" cy="714023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00" indent="-457200">
              <a:lnSpc>
                <a:spcPts val="4600"/>
              </a:lnSpc>
              <a:spcBef>
                <a:spcPts val="0"/>
              </a:spcBef>
              <a:buClr>
                <a:schemeClr val="tx2"/>
              </a:buClr>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2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4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1587378594"/>
      </p:ext>
    </p:extLst>
  </p:cSld>
  <p:clrMapOvr>
    <a:masterClrMapping/>
  </p:clrMapOvr>
  <p:extLst>
    <p:ext uri="{DCECCB84-F9BA-43D5-87BE-67443E8EF086}">
      <p15:sldGuideLst xmlns:p15="http://schemas.microsoft.com/office/powerpoint/2012/main">
        <p15:guide id="1" orient="horz" pos="10368" userDrawn="1">
          <p15:clr>
            <a:srgbClr val="FBAE40"/>
          </p15:clr>
        </p15:guide>
        <p15:guide id="2" pos="1382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71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descr="alt=&quot;&quot;"/>
          <p:cNvSpPr>
            <a:spLocks noChangeArrowheads="1"/>
          </p:cNvSpPr>
          <p:nvPr userDrawn="1"/>
        </p:nvSpPr>
        <p:spPr bwMode="auto">
          <a:xfrm>
            <a:off x="0" y="30409663"/>
            <a:ext cx="438912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2900" b="0" i="0" baseline="0" dirty="0">
              <a:solidFill>
                <a:schemeClr val="tx1"/>
              </a:solidFill>
              <a:latin typeface="Arial" charset="0"/>
              <a:ea typeface="Arial" charset="0"/>
            </a:endParaRPr>
          </a:p>
        </p:txBody>
      </p:sp>
      <p:sp>
        <p:nvSpPr>
          <p:cNvPr id="8" name="Rectangle 36" descr="alt=&quot;&quot;"/>
          <p:cNvSpPr>
            <a:spLocks noChangeArrowheads="1"/>
          </p:cNvSpPr>
          <p:nvPr userDrawn="1"/>
        </p:nvSpPr>
        <p:spPr bwMode="auto">
          <a:xfrm>
            <a:off x="0" y="0"/>
            <a:ext cx="438912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2900" b="0" i="0" baseline="0" dirty="0">
              <a:solidFill>
                <a:schemeClr val="tx1"/>
              </a:solidFill>
              <a:latin typeface="Arial" charset="0"/>
              <a:ea typeface="Arial" charset="0"/>
            </a:endParaRPr>
          </a:p>
        </p:txBody>
      </p:sp>
      <p:sp>
        <p:nvSpPr>
          <p:cNvPr id="2" name="Rectangle 1" descr="alt=&quot;&quot;"/>
          <p:cNvSpPr/>
          <p:nvPr userDrawn="1"/>
        </p:nvSpPr>
        <p:spPr>
          <a:xfrm>
            <a:off x="-1" y="5257801"/>
            <a:ext cx="43891202" cy="2612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30"/>
          </a:p>
        </p:txBody>
      </p:sp>
      <p:pic>
        <p:nvPicPr>
          <p:cNvPr id="3" name="Picture 2" descr="UB Crest"/>
          <p:cNvPicPr>
            <a:picLocks noChangeAspect="1"/>
          </p:cNvPicPr>
          <p:nvPr userDrawn="1"/>
        </p:nvPicPr>
        <p:blipFill rotWithShape="1">
          <a:blip r:embed="rId4">
            <a:alphaModFix amt="41000"/>
            <a:extLst>
              <a:ext uri="{28A0092B-C50C-407E-A947-70E740481C1C}">
                <a14:useLocalDpi xmlns:a14="http://schemas.microsoft.com/office/drawing/2010/main" val="0"/>
              </a:ext>
            </a:extLst>
          </a:blip>
          <a:srcRect t="4395" b="40121"/>
          <a:stretch/>
        </p:blipFill>
        <p:spPr>
          <a:xfrm>
            <a:off x="32191332" y="0"/>
            <a:ext cx="9341680" cy="5256960"/>
          </a:xfrm>
          <a:prstGeom prst="rect">
            <a:avLst/>
          </a:prstGeom>
        </p:spPr>
      </p:pic>
      <p:pic>
        <p:nvPicPr>
          <p:cNvPr id="4" name="Picture 3" descr="University at Buffalo, The State University of New York"/>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74732" y="31154747"/>
            <a:ext cx="13595412" cy="1008282"/>
          </a:xfrm>
          <a:prstGeom prst="rect">
            <a:avLst/>
          </a:prstGeom>
        </p:spPr>
      </p:pic>
      <p:cxnSp>
        <p:nvCxnSpPr>
          <p:cNvPr id="7" name="Straight Connector 6" descr="alt=&quot;&quot;"/>
          <p:cNvCxnSpPr/>
          <p:nvPr userDrawn="1"/>
        </p:nvCxnSpPr>
        <p:spPr>
          <a:xfrm>
            <a:off x="32696864" y="30837465"/>
            <a:ext cx="0" cy="1588170"/>
          </a:xfrm>
          <a:prstGeom prst="line">
            <a:avLst/>
          </a:prstGeom>
          <a:ln w="15875">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914400" rtl="0" eaLnBrk="1" latinLnBrk="0" hangingPunct="1">
        <a:lnSpc>
          <a:spcPct val="90000"/>
        </a:lnSpc>
        <a:spcBef>
          <a:spcPct val="0"/>
        </a:spcBef>
        <a:buNone/>
        <a:defRPr sz="8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sciencedirect.com/science/article/pii/S1877050921014629" TargetMode="External"/><Relationship Id="rId7" Type="http://schemas.openxmlformats.org/officeDocument/2006/relationships/hyperlink" Target="https://archive.ics.uci.edu/ml/datasets/Breast+Cancer+Wisconsin+%28Diagnostic%29" TargetMode="External"/><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hyperlink" Target="https://www.cancer.org/cancer/breast-cancer/about/how-common-is-breast-cancer.html" TargetMode="External"/><Relationship Id="rId11" Type="http://schemas.openxmlformats.org/officeDocument/2006/relationships/image" Target="../media/image7.png"/><Relationship Id="rId5" Type="http://schemas.openxmlformats.org/officeDocument/2006/relationships/hyperlink" Target="https://www.breastcancer.org/facts-statistics" TargetMode="External"/><Relationship Id="rId10" Type="http://schemas.openxmlformats.org/officeDocument/2006/relationships/image" Target="../media/image6.png"/><Relationship Id="rId4" Type="http://schemas.openxmlformats.org/officeDocument/2006/relationships/hyperlink" Target="https://www.kaggle.com/code/priyanka841/breast-cancer-diagnostics-prediction/notebook?scriptVersionId=32115512"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9B46A7-26BB-4173-A5B8-AEC5A2A88745}"/>
              </a:ext>
            </a:extLst>
          </p:cNvPr>
          <p:cNvSpPr/>
          <p:nvPr/>
        </p:nvSpPr>
        <p:spPr>
          <a:xfrm>
            <a:off x="0" y="-46721"/>
            <a:ext cx="43891199" cy="5486400"/>
          </a:xfrm>
          <a:prstGeom prst="rect">
            <a:avLst/>
          </a:prstGeom>
          <a:solidFill>
            <a:srgbClr val="E44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600" b="1" i="0" u="none" strike="noStrike" baseline="0" dirty="0">
                <a:solidFill>
                  <a:schemeClr val="bg1"/>
                </a:solidFill>
                <a:latin typeface="+mj-lt"/>
              </a:rPr>
              <a:t>   </a:t>
            </a:r>
            <a:endParaRPr lang="en-US" sz="9600" dirty="0">
              <a:solidFill>
                <a:schemeClr val="bg1"/>
              </a:solidFill>
              <a:latin typeface="+mj-lt"/>
            </a:endParaRPr>
          </a:p>
        </p:txBody>
      </p:sp>
      <p:sp>
        <p:nvSpPr>
          <p:cNvPr id="3" name="Rectangle 2">
            <a:extLst>
              <a:ext uri="{FF2B5EF4-FFF2-40B4-BE49-F238E27FC236}">
                <a16:creationId xmlns:a16="http://schemas.microsoft.com/office/drawing/2014/main" id="{66B01195-8DFB-4B71-8EBF-F568E7FFBFD1}"/>
              </a:ext>
            </a:extLst>
          </p:cNvPr>
          <p:cNvSpPr/>
          <p:nvPr/>
        </p:nvSpPr>
        <p:spPr>
          <a:xfrm>
            <a:off x="0" y="31312147"/>
            <a:ext cx="43891200" cy="2468880"/>
          </a:xfrm>
          <a:prstGeom prst="rect">
            <a:avLst/>
          </a:prstGeom>
          <a:solidFill>
            <a:srgbClr val="E44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troduction Textbox">
            <a:extLst>
              <a:ext uri="{FF2B5EF4-FFF2-40B4-BE49-F238E27FC236}">
                <a16:creationId xmlns:a16="http://schemas.microsoft.com/office/drawing/2014/main" id="{CA5C2422-2B36-40E9-856A-91C225126D37}"/>
              </a:ext>
            </a:extLst>
          </p:cNvPr>
          <p:cNvSpPr txBox="1">
            <a:spLocks noChangeArrowheads="1"/>
          </p:cNvSpPr>
          <p:nvPr/>
        </p:nvSpPr>
        <p:spPr bwMode="auto">
          <a:xfrm>
            <a:off x="846632" y="5994317"/>
            <a:ext cx="10228911" cy="6837769"/>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E4437B"/>
                </a:solidFill>
                <a:latin typeface="+mj-lt"/>
              </a:rPr>
              <a:t>Abstract</a:t>
            </a:r>
          </a:p>
          <a:p>
            <a:pPr marL="457200" indent="-457200">
              <a:buFont typeface="Arial" panose="020B0604020202020204" pitchFamily="34" charset="0"/>
              <a:buChar char="•"/>
            </a:pPr>
            <a:r>
              <a:rPr lang="en-US" sz="3000" dirty="0">
                <a:solidFill>
                  <a:schemeClr val="tx1">
                    <a:lumMod val="75000"/>
                  </a:schemeClr>
                </a:solidFill>
                <a:latin typeface="+mj-lt"/>
              </a:rPr>
              <a:t>Breast cancer is the most common type of cancer in women worldwide, and it has the second-highest fatality rate.</a:t>
            </a:r>
          </a:p>
          <a:p>
            <a:pPr marL="457200" indent="-457200">
              <a:buFont typeface="Arial" panose="020B0604020202020204" pitchFamily="34" charset="0"/>
              <a:buChar char="•"/>
            </a:pPr>
            <a:r>
              <a:rPr lang="en-US" sz="3000" dirty="0">
                <a:solidFill>
                  <a:schemeClr val="tx1">
                    <a:lumMod val="75000"/>
                  </a:schemeClr>
                </a:solidFill>
                <a:latin typeface="+mj-lt"/>
              </a:rPr>
              <a:t>Machine learning could be of great help to detect if the cancer is benign or malignant using measures of area, smoothness, texture, etc., from a digitized image of cell nuclei. </a:t>
            </a:r>
          </a:p>
          <a:p>
            <a:pPr marL="457200" indent="-457200">
              <a:buFont typeface="Arial" panose="020B0604020202020204" pitchFamily="34" charset="0"/>
              <a:buChar char="•"/>
            </a:pPr>
            <a:r>
              <a:rPr lang="en-US" sz="3000" dirty="0">
                <a:solidFill>
                  <a:schemeClr val="tx1">
                    <a:lumMod val="75000"/>
                  </a:schemeClr>
                </a:solidFill>
                <a:latin typeface="+mj-lt"/>
              </a:rPr>
              <a:t>In this research, we applied four machine learning algorithms such as K-nearest neighbors, Random Forest, Logistic Regression, and Support Vector Machine (SVM) in the Breast Cancer dataset. </a:t>
            </a:r>
          </a:p>
          <a:p>
            <a:pPr marL="457200" indent="-457200">
              <a:buFont typeface="Arial" panose="020B0604020202020204" pitchFamily="34" charset="0"/>
              <a:buChar char="•"/>
            </a:pPr>
            <a:r>
              <a:rPr lang="en-US" sz="3000" dirty="0">
                <a:solidFill>
                  <a:schemeClr val="tx1">
                    <a:lumMod val="75000"/>
                  </a:schemeClr>
                </a:solidFill>
                <a:latin typeface="+mj-lt"/>
              </a:rPr>
              <a:t>After getting the results, a performance evaluation and comparison is done. </a:t>
            </a:r>
          </a:p>
        </p:txBody>
      </p:sp>
      <p:sp>
        <p:nvSpPr>
          <p:cNvPr id="7" name="Methods Textbox">
            <a:extLst>
              <a:ext uri="{FF2B5EF4-FFF2-40B4-BE49-F238E27FC236}">
                <a16:creationId xmlns:a16="http://schemas.microsoft.com/office/drawing/2014/main" id="{FEDA630B-17C5-45F3-B6DB-28D097EE4A41}"/>
              </a:ext>
            </a:extLst>
          </p:cNvPr>
          <p:cNvSpPr txBox="1"/>
          <p:nvPr/>
        </p:nvSpPr>
        <p:spPr>
          <a:xfrm>
            <a:off x="1062115" y="14079346"/>
            <a:ext cx="9689729" cy="13942278"/>
          </a:xfrm>
          <a:prstGeom prst="rect">
            <a:avLst/>
          </a:prstGeom>
          <a:noFill/>
          <a:effectLst/>
        </p:spPr>
        <p:txBody>
          <a:bodyPr wrap="square">
            <a:spAutoFit/>
          </a:bodyPr>
          <a:lstStyle/>
          <a:p>
            <a:pPr>
              <a:lnSpc>
                <a:spcPts val="4600"/>
              </a:lnSpc>
              <a:spcAft>
                <a:spcPts val="1200"/>
              </a:spcAft>
              <a:defRPr/>
            </a:pPr>
            <a:r>
              <a:rPr lang="en-US" sz="4800" b="1" dirty="0">
                <a:solidFill>
                  <a:srgbClr val="E4437B"/>
                </a:solidFill>
                <a:latin typeface="+mj-lt"/>
              </a:rPr>
              <a:t>Introduction</a:t>
            </a:r>
          </a:p>
          <a:p>
            <a:pPr>
              <a:lnSpc>
                <a:spcPts val="4600"/>
              </a:lnSpc>
              <a:spcAft>
                <a:spcPts val="1000"/>
              </a:spcAft>
              <a:defRPr/>
            </a:pPr>
            <a:endParaRPr lang="en-US" sz="2800" dirty="0">
              <a:latin typeface="Arial" charset="0"/>
              <a:ea typeface="Arial" charset="0"/>
              <a:cs typeface="Arial" charset="0"/>
            </a:endParaRPr>
          </a:p>
          <a:p>
            <a:pPr>
              <a:lnSpc>
                <a:spcPts val="4600"/>
              </a:lnSpc>
              <a:spcAft>
                <a:spcPts val="1000"/>
              </a:spcAft>
              <a:defRPr/>
            </a:pPr>
            <a:endParaRPr lang="en-US" sz="2800" dirty="0">
              <a:latin typeface="Arial" charset="0"/>
              <a:ea typeface="Arial" charset="0"/>
              <a:cs typeface="Arial" charset="0"/>
            </a:endParaRPr>
          </a:p>
          <a:p>
            <a:pPr>
              <a:lnSpc>
                <a:spcPts val="4600"/>
              </a:lnSpc>
              <a:spcAft>
                <a:spcPts val="1000"/>
              </a:spcAft>
              <a:defRPr/>
            </a:pPr>
            <a:endParaRPr lang="en-US" sz="2800" dirty="0">
              <a:latin typeface="Arial" charset="0"/>
              <a:ea typeface="Arial" charset="0"/>
              <a:cs typeface="Arial" charset="0"/>
            </a:endParaRPr>
          </a:p>
          <a:p>
            <a:pPr>
              <a:lnSpc>
                <a:spcPts val="4600"/>
              </a:lnSpc>
              <a:spcAft>
                <a:spcPts val="1000"/>
              </a:spcAft>
              <a:defRPr/>
            </a:pPr>
            <a:endParaRPr lang="en-US" sz="2800" dirty="0">
              <a:latin typeface="Arial" charset="0"/>
              <a:ea typeface="Arial" charset="0"/>
              <a:cs typeface="Arial" charset="0"/>
            </a:endParaRPr>
          </a:p>
          <a:p>
            <a:pPr>
              <a:lnSpc>
                <a:spcPts val="4600"/>
              </a:lnSpc>
              <a:spcAft>
                <a:spcPts val="1000"/>
              </a:spcAft>
              <a:defRPr/>
            </a:pPr>
            <a:endParaRPr lang="en-US" sz="2800" dirty="0">
              <a:latin typeface="Arial" charset="0"/>
              <a:ea typeface="Arial" charset="0"/>
              <a:cs typeface="Arial" charset="0"/>
            </a:endParaRPr>
          </a:p>
          <a:p>
            <a:pPr>
              <a:lnSpc>
                <a:spcPts val="4600"/>
              </a:lnSpc>
              <a:spcAft>
                <a:spcPts val="1000"/>
              </a:spcAft>
              <a:defRPr/>
            </a:pPr>
            <a:endParaRPr lang="en-US" sz="2800" dirty="0">
              <a:latin typeface="Arial" charset="0"/>
              <a:ea typeface="Arial" charset="0"/>
              <a:cs typeface="Arial" charset="0"/>
            </a:endParaRPr>
          </a:p>
          <a:p>
            <a:pPr>
              <a:lnSpc>
                <a:spcPts val="4600"/>
              </a:lnSpc>
              <a:spcAft>
                <a:spcPts val="1000"/>
              </a:spcAft>
              <a:defRPr/>
            </a:pPr>
            <a:endParaRPr lang="en-US" sz="2800" dirty="0">
              <a:latin typeface="Arial" charset="0"/>
              <a:ea typeface="Arial" charset="0"/>
              <a:cs typeface="Arial" charset="0"/>
            </a:endParaRPr>
          </a:p>
          <a:p>
            <a:pPr>
              <a:lnSpc>
                <a:spcPts val="4600"/>
              </a:lnSpc>
              <a:spcAft>
                <a:spcPts val="1000"/>
              </a:spcAft>
              <a:defRPr/>
            </a:pPr>
            <a:endParaRPr lang="en-US" sz="2800" dirty="0">
              <a:latin typeface="Arial" charset="0"/>
              <a:ea typeface="Arial" charset="0"/>
              <a:cs typeface="Arial" charset="0"/>
            </a:endParaRPr>
          </a:p>
          <a:p>
            <a:pPr>
              <a:lnSpc>
                <a:spcPts val="4600"/>
              </a:lnSpc>
              <a:spcAft>
                <a:spcPts val="1000"/>
              </a:spcAft>
              <a:defRPr/>
            </a:pPr>
            <a:endParaRPr lang="en-US" sz="2800" dirty="0">
              <a:latin typeface="Arial" charset="0"/>
              <a:ea typeface="Arial" charset="0"/>
              <a:cs typeface="Arial" charset="0"/>
            </a:endParaRPr>
          </a:p>
          <a:p>
            <a:pPr>
              <a:lnSpc>
                <a:spcPts val="4600"/>
              </a:lnSpc>
              <a:spcAft>
                <a:spcPts val="1000"/>
              </a:spcAft>
              <a:defRPr/>
            </a:pPr>
            <a:endParaRPr lang="en-US" sz="2800" dirty="0">
              <a:latin typeface="Arial" charset="0"/>
              <a:ea typeface="Arial" charset="0"/>
              <a:cs typeface="Arial" charset="0"/>
            </a:endParaRPr>
          </a:p>
          <a:p>
            <a:pPr marL="457200" indent="-457200">
              <a:spcAft>
                <a:spcPts val="1000"/>
              </a:spcAft>
              <a:buFont typeface="Arial" panose="020B0604020202020204" pitchFamily="34" charset="0"/>
              <a:buChar char="•"/>
              <a:defRPr/>
            </a:pPr>
            <a:r>
              <a:rPr lang="en-US" sz="3000" dirty="0">
                <a:solidFill>
                  <a:schemeClr val="tx1">
                    <a:lumMod val="75000"/>
                  </a:schemeClr>
                </a:solidFill>
                <a:latin typeface="+mj-lt"/>
                <a:ea typeface="Arial" charset="0"/>
                <a:cs typeface="Arial" charset="0"/>
              </a:rPr>
              <a:t>Breast cancer is the most diagnosed cancer after lung cancer in women worldwide.</a:t>
            </a:r>
          </a:p>
          <a:p>
            <a:pPr marL="457200" indent="-457200">
              <a:spcAft>
                <a:spcPts val="1000"/>
              </a:spcAft>
              <a:buFont typeface="Arial" panose="020B0604020202020204" pitchFamily="34" charset="0"/>
              <a:buChar char="•"/>
              <a:defRPr/>
            </a:pPr>
            <a:r>
              <a:rPr lang="en-US" sz="3000" dirty="0">
                <a:solidFill>
                  <a:schemeClr val="tx1">
                    <a:lumMod val="75000"/>
                  </a:schemeClr>
                </a:solidFill>
                <a:latin typeface="+mj-lt"/>
                <a:ea typeface="Arial" charset="0"/>
                <a:cs typeface="Arial" charset="0"/>
              </a:rPr>
              <a:t>The major signs of breast cancer are lumps, breast shape changes, skin peeling, and redness. The disease accounts for 1 in 3 new female cancers annually. </a:t>
            </a:r>
          </a:p>
          <a:p>
            <a:pPr marL="457200" indent="-457200">
              <a:spcAft>
                <a:spcPts val="1000"/>
              </a:spcAft>
              <a:buFont typeface="Arial" panose="020B0604020202020204" pitchFamily="34" charset="0"/>
              <a:buChar char="•"/>
              <a:defRPr/>
            </a:pPr>
            <a:r>
              <a:rPr lang="en-US" sz="3000" dirty="0">
                <a:solidFill>
                  <a:schemeClr val="tx1">
                    <a:lumMod val="75000"/>
                  </a:schemeClr>
                </a:solidFill>
                <a:latin typeface="+mj-lt"/>
                <a:ea typeface="Arial" charset="0"/>
                <a:cs typeface="Arial" charset="0"/>
              </a:rPr>
              <a:t>About 255,000 and 2,300 are diagnosed in women and men respectively which reinforces the need to invest in preventing cancer and fighting against it. </a:t>
            </a:r>
          </a:p>
          <a:p>
            <a:pPr marL="457200" indent="-457200">
              <a:spcAft>
                <a:spcPts val="1000"/>
              </a:spcAft>
              <a:buFont typeface="Arial" panose="020B0604020202020204" pitchFamily="34" charset="0"/>
              <a:buChar char="•"/>
              <a:defRPr/>
            </a:pPr>
            <a:r>
              <a:rPr lang="en-US" sz="3000" dirty="0">
                <a:solidFill>
                  <a:schemeClr val="tx1">
                    <a:lumMod val="75000"/>
                  </a:schemeClr>
                </a:solidFill>
                <a:latin typeface="+mj-lt"/>
                <a:ea typeface="Arial" charset="0"/>
                <a:cs typeface="Arial" charset="0"/>
              </a:rPr>
              <a:t>The purpose of this research is to predict and diagnose breast cancer to find out the most details using machine-learning algorithms.</a:t>
            </a:r>
            <a:endParaRPr lang="en-US" sz="3000" dirty="0">
              <a:latin typeface="+mj-lt"/>
              <a:ea typeface="Arial" charset="0"/>
              <a:cs typeface="Arial" charset="0"/>
            </a:endParaRPr>
          </a:p>
        </p:txBody>
      </p:sp>
      <p:sp>
        <p:nvSpPr>
          <p:cNvPr id="11" name="Data Analysis Textbox">
            <a:extLst>
              <a:ext uri="{FF2B5EF4-FFF2-40B4-BE49-F238E27FC236}">
                <a16:creationId xmlns:a16="http://schemas.microsoft.com/office/drawing/2014/main" id="{D5437A5D-4585-4F60-8411-8BA8CC52A351}"/>
              </a:ext>
            </a:extLst>
          </p:cNvPr>
          <p:cNvSpPr txBox="1"/>
          <p:nvPr/>
        </p:nvSpPr>
        <p:spPr>
          <a:xfrm>
            <a:off x="11819862" y="5994317"/>
            <a:ext cx="10511767" cy="13106479"/>
          </a:xfrm>
          <a:prstGeom prst="rect">
            <a:avLst/>
          </a:prstGeom>
          <a:noFill/>
          <a:effectLst/>
        </p:spPr>
        <p:txBody>
          <a:bodyPr wrap="square" numCol="1">
            <a:spAutoFit/>
          </a:bodyPr>
          <a:lstStyle/>
          <a:p>
            <a:pPr>
              <a:lnSpc>
                <a:spcPts val="4600"/>
              </a:lnSpc>
              <a:spcAft>
                <a:spcPts val="1200"/>
              </a:spcAft>
              <a:defRPr/>
            </a:pPr>
            <a:r>
              <a:rPr lang="en-US" sz="4800" b="1" dirty="0">
                <a:solidFill>
                  <a:srgbClr val="E4437B"/>
                </a:solidFill>
                <a:latin typeface="+mj-lt"/>
              </a:rPr>
              <a:t>Methodology</a:t>
            </a:r>
          </a:p>
          <a:p>
            <a:pPr>
              <a:lnSpc>
                <a:spcPts val="4600"/>
              </a:lnSpc>
              <a:spcAft>
                <a:spcPts val="1200"/>
              </a:spcAft>
              <a:defRPr/>
            </a:pPr>
            <a:endParaRPr lang="en-US" sz="4800" b="1" dirty="0">
              <a:solidFill>
                <a:srgbClr val="E4437B"/>
              </a:solidFill>
              <a:latin typeface="+mj-lt"/>
            </a:endParaRPr>
          </a:p>
          <a:p>
            <a:pPr>
              <a:lnSpc>
                <a:spcPts val="4600"/>
              </a:lnSpc>
              <a:spcAft>
                <a:spcPts val="1200"/>
              </a:spcAft>
              <a:defRPr/>
            </a:pPr>
            <a:endParaRPr lang="en-US" sz="4800" b="1" dirty="0">
              <a:solidFill>
                <a:srgbClr val="E4437B"/>
              </a:solidFill>
              <a:latin typeface="+mj-lt"/>
            </a:endParaRPr>
          </a:p>
          <a:p>
            <a:pPr>
              <a:lnSpc>
                <a:spcPts val="4600"/>
              </a:lnSpc>
              <a:spcAft>
                <a:spcPts val="1200"/>
              </a:spcAft>
              <a:defRPr/>
            </a:pPr>
            <a:endParaRPr lang="en-US" sz="4800" b="1" dirty="0">
              <a:solidFill>
                <a:srgbClr val="E4437B"/>
              </a:solidFill>
              <a:latin typeface="+mj-lt"/>
            </a:endParaRPr>
          </a:p>
          <a:p>
            <a:pPr>
              <a:lnSpc>
                <a:spcPts val="4600"/>
              </a:lnSpc>
              <a:spcAft>
                <a:spcPts val="1200"/>
              </a:spcAft>
              <a:defRPr/>
            </a:pPr>
            <a:endParaRPr lang="en-US" sz="4800" b="1" dirty="0">
              <a:solidFill>
                <a:srgbClr val="E4437B"/>
              </a:solidFill>
              <a:latin typeface="+mj-lt"/>
            </a:endParaRPr>
          </a:p>
          <a:p>
            <a:pPr>
              <a:lnSpc>
                <a:spcPts val="4600"/>
              </a:lnSpc>
              <a:spcAft>
                <a:spcPts val="1200"/>
              </a:spcAft>
              <a:defRPr/>
            </a:pPr>
            <a:endParaRPr lang="en-US" sz="4800" b="1" dirty="0">
              <a:solidFill>
                <a:srgbClr val="E4437B"/>
              </a:solidFill>
              <a:latin typeface="+mj-lt"/>
            </a:endParaRPr>
          </a:p>
          <a:p>
            <a:pPr>
              <a:lnSpc>
                <a:spcPts val="4600"/>
              </a:lnSpc>
              <a:spcAft>
                <a:spcPts val="1200"/>
              </a:spcAft>
              <a:defRPr/>
            </a:pPr>
            <a:endParaRPr lang="en-US" sz="4800" b="1" dirty="0">
              <a:solidFill>
                <a:srgbClr val="E4437B"/>
              </a:solidFill>
              <a:latin typeface="+mj-lt"/>
            </a:endParaRPr>
          </a:p>
          <a:p>
            <a:pPr>
              <a:lnSpc>
                <a:spcPts val="4600"/>
              </a:lnSpc>
              <a:spcAft>
                <a:spcPts val="1200"/>
              </a:spcAft>
              <a:defRPr/>
            </a:pPr>
            <a:endParaRPr lang="en-US" sz="4800" b="1" dirty="0">
              <a:solidFill>
                <a:srgbClr val="E4437B"/>
              </a:solidFill>
              <a:latin typeface="+mj-lt"/>
            </a:endParaRPr>
          </a:p>
          <a:p>
            <a:pPr>
              <a:lnSpc>
                <a:spcPts val="4600"/>
              </a:lnSpc>
              <a:spcAft>
                <a:spcPts val="1200"/>
              </a:spcAft>
              <a:defRPr/>
            </a:pPr>
            <a:endParaRPr lang="en-US" sz="4800" b="1" dirty="0">
              <a:solidFill>
                <a:srgbClr val="E4437B"/>
              </a:solidFill>
              <a:latin typeface="+mj-lt"/>
            </a:endParaRPr>
          </a:p>
          <a:p>
            <a:pPr>
              <a:lnSpc>
                <a:spcPts val="4600"/>
              </a:lnSpc>
              <a:spcAft>
                <a:spcPts val="1200"/>
              </a:spcAft>
              <a:defRPr/>
            </a:pPr>
            <a:endParaRPr lang="en-US" sz="3000" b="1" dirty="0">
              <a:solidFill>
                <a:srgbClr val="E4437B"/>
              </a:solidFill>
              <a:latin typeface="+mj-lt"/>
            </a:endParaRPr>
          </a:p>
          <a:p>
            <a:pPr marL="457200" indent="-457200">
              <a:buFont typeface="Arial" panose="020B0604020202020204" pitchFamily="34" charset="0"/>
              <a:buChar char="•"/>
            </a:pPr>
            <a:endParaRPr lang="en-US" sz="3000" i="0" u="none" strike="noStrike" baseline="0" dirty="0">
              <a:solidFill>
                <a:srgbClr val="E4437B"/>
              </a:solidFill>
              <a:latin typeface="+mj-lt"/>
            </a:endParaRPr>
          </a:p>
          <a:p>
            <a:pPr marL="457200" indent="-457200">
              <a:buFont typeface="Arial" panose="020B0604020202020204" pitchFamily="34" charset="0"/>
              <a:buChar char="•"/>
            </a:pPr>
            <a:r>
              <a:rPr lang="en-US" sz="3000" i="0" u="none" strike="noStrike" baseline="0" dirty="0">
                <a:solidFill>
                  <a:srgbClr val="E4437B"/>
                </a:solidFill>
                <a:latin typeface="+mj-lt"/>
              </a:rPr>
              <a:t>Data Acquisition and Analysis</a:t>
            </a:r>
            <a:r>
              <a:rPr lang="en-US" sz="3000" b="0" i="0" u="none" strike="noStrike" baseline="0" dirty="0">
                <a:solidFill>
                  <a:srgbClr val="000000"/>
                </a:solidFill>
                <a:latin typeface="+mj-lt"/>
              </a:rPr>
              <a:t>: </a:t>
            </a:r>
            <a:r>
              <a:rPr lang="en-US" sz="3000" b="0" i="0" u="none" strike="noStrike" baseline="0" dirty="0">
                <a:solidFill>
                  <a:schemeClr val="tx1">
                    <a:lumMod val="75000"/>
                  </a:schemeClr>
                </a:solidFill>
                <a:latin typeface="+mj-lt"/>
              </a:rPr>
              <a:t>The dataset is obtained from Kaggle. </a:t>
            </a:r>
          </a:p>
          <a:p>
            <a:pPr marL="457200" indent="-457200">
              <a:buFont typeface="Arial" panose="020B0604020202020204" pitchFamily="34" charset="0"/>
              <a:buChar char="•"/>
            </a:pPr>
            <a:r>
              <a:rPr lang="en-US" sz="3000" i="0" u="none" strike="noStrike" baseline="0" dirty="0">
                <a:solidFill>
                  <a:srgbClr val="E4437B"/>
                </a:solidFill>
                <a:latin typeface="+mj-lt"/>
              </a:rPr>
              <a:t>Pre-processing and Visualization</a:t>
            </a:r>
            <a:r>
              <a:rPr lang="en-US" sz="3000" b="0" i="0" u="none" strike="noStrike" baseline="0" dirty="0">
                <a:solidFill>
                  <a:srgbClr val="000000"/>
                </a:solidFill>
                <a:latin typeface="+mj-lt"/>
              </a:rPr>
              <a:t>:</a:t>
            </a:r>
            <a:r>
              <a:rPr lang="en-US" sz="3000" b="0" i="0" u="none" strike="noStrike" baseline="0" dirty="0">
                <a:solidFill>
                  <a:schemeClr val="tx1">
                    <a:lumMod val="75000"/>
                  </a:schemeClr>
                </a:solidFill>
                <a:latin typeface="+mj-lt"/>
              </a:rPr>
              <a:t> After analysis, data cleaning, selecting attributes, and features extraction is performed. </a:t>
            </a:r>
          </a:p>
          <a:p>
            <a:pPr marL="457200" indent="-457200">
              <a:buFont typeface="Arial" panose="020B0604020202020204" pitchFamily="34" charset="0"/>
              <a:buChar char="•"/>
            </a:pPr>
            <a:r>
              <a:rPr lang="en-US" sz="3000" i="0" u="none" strike="noStrike" baseline="0" dirty="0">
                <a:solidFill>
                  <a:srgbClr val="E4437B"/>
                </a:solidFill>
                <a:latin typeface="+mj-lt"/>
              </a:rPr>
              <a:t>Build Model:</a:t>
            </a:r>
            <a:r>
              <a:rPr lang="en-US" sz="3000" b="0" i="0" u="none" strike="noStrike" baseline="0" dirty="0">
                <a:solidFill>
                  <a:srgbClr val="000000"/>
                </a:solidFill>
                <a:latin typeface="+mj-lt"/>
              </a:rPr>
              <a:t> </a:t>
            </a:r>
            <a:r>
              <a:rPr lang="en-US" sz="3000" b="0" i="0" u="none" strike="noStrike" baseline="0" dirty="0">
                <a:solidFill>
                  <a:schemeClr val="tx1">
                    <a:lumMod val="75000"/>
                  </a:schemeClr>
                </a:solidFill>
                <a:latin typeface="+mj-lt"/>
              </a:rPr>
              <a:t>Modelling is done using Logistic Regression, Random Forest, SVM, and KNN, with fit performance measured using metrics like Accuracy, Precision, and Recall. </a:t>
            </a:r>
          </a:p>
          <a:p>
            <a:pPr marL="457200" indent="-457200">
              <a:buFont typeface="Arial" panose="020B0604020202020204" pitchFamily="34" charset="0"/>
              <a:buChar char="•"/>
            </a:pPr>
            <a:r>
              <a:rPr lang="en-US" sz="3000" i="0" u="none" strike="noStrike" baseline="0" dirty="0">
                <a:solidFill>
                  <a:srgbClr val="E4437B"/>
                </a:solidFill>
                <a:latin typeface="+mj-lt"/>
              </a:rPr>
              <a:t>Result</a:t>
            </a:r>
            <a:r>
              <a:rPr lang="en-US" sz="3000" i="0" u="none" strike="noStrike" baseline="0" dirty="0">
                <a:solidFill>
                  <a:srgbClr val="000000"/>
                </a:solidFill>
                <a:latin typeface="+mj-lt"/>
              </a:rPr>
              <a:t>: </a:t>
            </a:r>
            <a:r>
              <a:rPr lang="en-US" sz="3000" b="0" i="0" u="none" strike="noStrike" baseline="0" dirty="0">
                <a:solidFill>
                  <a:schemeClr val="tx1">
                    <a:lumMod val="75000"/>
                  </a:schemeClr>
                </a:solidFill>
                <a:latin typeface="+mj-lt"/>
              </a:rPr>
              <a:t>Based on the performance and evaluation metrics, the best model is selected. </a:t>
            </a:r>
          </a:p>
        </p:txBody>
      </p:sp>
      <p:pic>
        <p:nvPicPr>
          <p:cNvPr id="12" name="Picture 11">
            <a:extLst>
              <a:ext uri="{FF2B5EF4-FFF2-40B4-BE49-F238E27FC236}">
                <a16:creationId xmlns:a16="http://schemas.microsoft.com/office/drawing/2014/main" id="{FF3FAFB8-A94A-47AA-8476-7F269E9A3AD9}"/>
              </a:ext>
            </a:extLst>
          </p:cNvPr>
          <p:cNvPicPr>
            <a:picLocks noChangeAspect="1"/>
          </p:cNvPicPr>
          <p:nvPr/>
        </p:nvPicPr>
        <p:blipFill>
          <a:blip r:embed="rId2"/>
          <a:stretch>
            <a:fillRect/>
          </a:stretch>
        </p:blipFill>
        <p:spPr>
          <a:xfrm>
            <a:off x="12127708" y="7113312"/>
            <a:ext cx="10127399" cy="6339187"/>
          </a:xfrm>
          <a:prstGeom prst="rect">
            <a:avLst/>
          </a:prstGeom>
        </p:spPr>
      </p:pic>
      <p:cxnSp>
        <p:nvCxnSpPr>
          <p:cNvPr id="13" name="Straight Connector 12">
            <a:extLst>
              <a:ext uri="{FF2B5EF4-FFF2-40B4-BE49-F238E27FC236}">
                <a16:creationId xmlns:a16="http://schemas.microsoft.com/office/drawing/2014/main" id="{D9140283-92CE-4922-81D3-9EA444AA52E3}"/>
              </a:ext>
            </a:extLst>
          </p:cNvPr>
          <p:cNvCxnSpPr/>
          <p:nvPr/>
        </p:nvCxnSpPr>
        <p:spPr>
          <a:xfrm>
            <a:off x="22684193" y="6421076"/>
            <a:ext cx="0" cy="2368296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Data Analysis Textbox">
            <a:extLst>
              <a:ext uri="{FF2B5EF4-FFF2-40B4-BE49-F238E27FC236}">
                <a16:creationId xmlns:a16="http://schemas.microsoft.com/office/drawing/2014/main" id="{E1165043-320A-4975-97E6-714B16321876}"/>
              </a:ext>
            </a:extLst>
          </p:cNvPr>
          <p:cNvSpPr txBox="1"/>
          <p:nvPr/>
        </p:nvSpPr>
        <p:spPr>
          <a:xfrm>
            <a:off x="11857715" y="19804291"/>
            <a:ext cx="10693353" cy="11172289"/>
          </a:xfrm>
          <a:prstGeom prst="rect">
            <a:avLst/>
          </a:prstGeom>
          <a:noFill/>
          <a:effectLst/>
        </p:spPr>
        <p:txBody>
          <a:bodyPr wrap="square">
            <a:spAutoFit/>
          </a:bodyPr>
          <a:lstStyle/>
          <a:p>
            <a:pPr>
              <a:lnSpc>
                <a:spcPct val="150000"/>
              </a:lnSpc>
            </a:pPr>
            <a:r>
              <a:rPr lang="en-US" sz="4800" b="1" dirty="0">
                <a:solidFill>
                  <a:srgbClr val="E4437B"/>
                </a:solidFill>
                <a:latin typeface="+mj-lt"/>
              </a:rPr>
              <a:t>Data Analysis</a:t>
            </a:r>
          </a:p>
          <a:p>
            <a:pPr marL="457200" indent="-457200">
              <a:buFont typeface="Arial" panose="020B0604020202020204" pitchFamily="34" charset="0"/>
              <a:buChar char="•"/>
            </a:pPr>
            <a:r>
              <a:rPr lang="en-US" sz="3000" b="0" i="0" u="none" strike="noStrike" baseline="0" dirty="0">
                <a:solidFill>
                  <a:schemeClr val="tx1">
                    <a:lumMod val="75000"/>
                  </a:schemeClr>
                </a:solidFill>
                <a:latin typeface="+mj-lt"/>
              </a:rPr>
              <a:t>The objective of the research is to determine whether a breast cancer is benign or malignant using information extracted from a digitized image of the fine-needle aspiration test (FNA) of a breast mass.</a:t>
            </a:r>
          </a:p>
          <a:p>
            <a:pPr marL="457200" indent="-457200">
              <a:buFont typeface="Arial" panose="020B0604020202020204" pitchFamily="34" charset="0"/>
              <a:buChar char="•"/>
            </a:pPr>
            <a:r>
              <a:rPr lang="en-US" sz="3000" b="0" i="0" u="none" strike="noStrike" baseline="0" dirty="0">
                <a:solidFill>
                  <a:schemeClr val="tx1">
                    <a:lumMod val="75000"/>
                  </a:schemeClr>
                </a:solidFill>
                <a:latin typeface="+mj-lt"/>
              </a:rPr>
              <a:t>Breast Cancer Wisconsin Diagnostic dataset from University of Wisconsin Hospitals Madison Breast Cancer Database was used in this research. </a:t>
            </a:r>
          </a:p>
          <a:p>
            <a:pPr marL="457200" indent="-457200">
              <a:buFont typeface="Arial" panose="020B0604020202020204" pitchFamily="34" charset="0"/>
              <a:buChar char="•"/>
            </a:pPr>
            <a:r>
              <a:rPr lang="en-US" sz="3000" b="0" i="0" u="none" strike="noStrike" baseline="0" dirty="0">
                <a:solidFill>
                  <a:schemeClr val="tx1">
                    <a:lumMod val="75000"/>
                  </a:schemeClr>
                </a:solidFill>
                <a:latin typeface="+mj-lt"/>
              </a:rPr>
              <a:t>Given the findings of a breast fine-needle aspiration (FNA) test, we create a model that can categorize a breast cancer tumor using two types of training classification: </a:t>
            </a:r>
          </a:p>
          <a:p>
            <a:pPr lvl="1"/>
            <a:r>
              <a:rPr lang="en-US" sz="3000" b="0" i="0" u="none" strike="noStrike" baseline="0" dirty="0">
                <a:solidFill>
                  <a:schemeClr val="tx1">
                    <a:lumMod val="75000"/>
                  </a:schemeClr>
                </a:solidFill>
                <a:latin typeface="+mj-lt"/>
              </a:rPr>
              <a:t>1= Malignant (Cancer) - Present </a:t>
            </a:r>
          </a:p>
          <a:p>
            <a:pPr lvl="1"/>
            <a:r>
              <a:rPr lang="en-US" sz="3000" b="0" i="0" u="none" strike="noStrike" baseline="0" dirty="0">
                <a:solidFill>
                  <a:schemeClr val="tx1">
                    <a:lumMod val="75000"/>
                  </a:schemeClr>
                </a:solidFill>
                <a:latin typeface="+mj-lt"/>
              </a:rPr>
              <a:t>0= Benign (non-cancerous) -Not present </a:t>
            </a:r>
          </a:p>
          <a:p>
            <a:pPr marL="457200" indent="-457200">
              <a:buFont typeface="Arial" panose="020B0604020202020204" pitchFamily="34" charset="0"/>
              <a:buChar char="•"/>
            </a:pPr>
            <a:r>
              <a:rPr lang="en-US" sz="3000" b="0" i="0" u="none" strike="noStrike" baseline="0" dirty="0">
                <a:solidFill>
                  <a:schemeClr val="tx1">
                    <a:lumMod val="75000"/>
                  </a:schemeClr>
                </a:solidFill>
                <a:latin typeface="+mj-lt"/>
              </a:rPr>
              <a:t>Feature Selection was performed by identifying multicollinearity between the attributes and one feature from them</a:t>
            </a:r>
            <a:r>
              <a:rPr lang="en-US" sz="3000" dirty="0">
                <a:solidFill>
                  <a:schemeClr val="tx1">
                    <a:lumMod val="75000"/>
                  </a:schemeClr>
                </a:solidFill>
                <a:latin typeface="+mj-lt"/>
              </a:rPr>
              <a:t> was selected.</a:t>
            </a:r>
          </a:p>
          <a:p>
            <a:pPr marL="457200" indent="-457200">
              <a:buFont typeface="Arial" panose="020B0604020202020204" pitchFamily="34" charset="0"/>
              <a:buChar char="•"/>
            </a:pPr>
            <a:endParaRPr lang="en-US" sz="3000" b="0" i="0" u="none" strike="noStrike" baseline="0" dirty="0">
              <a:solidFill>
                <a:schemeClr val="tx1">
                  <a:lumMod val="75000"/>
                </a:schemeClr>
              </a:solidFill>
              <a:latin typeface="+mj-lt"/>
            </a:endParaRPr>
          </a:p>
          <a:p>
            <a:endParaRPr lang="en-US" sz="3000" dirty="0">
              <a:latin typeface="+mj-lt"/>
            </a:endParaRPr>
          </a:p>
          <a:p>
            <a:r>
              <a:rPr lang="en-US" sz="4800" b="1" i="0" u="none" strike="noStrike" baseline="0" dirty="0">
                <a:solidFill>
                  <a:srgbClr val="E4437B"/>
                </a:solidFill>
                <a:latin typeface="+mj-lt"/>
              </a:rPr>
              <a:t>Research Question </a:t>
            </a:r>
            <a:r>
              <a:rPr lang="en-US" sz="4800" b="0" i="0" u="none" strike="noStrike" baseline="0" dirty="0">
                <a:solidFill>
                  <a:srgbClr val="000000"/>
                </a:solidFill>
                <a:latin typeface="+mj-lt"/>
              </a:rPr>
              <a:t> </a:t>
            </a:r>
          </a:p>
          <a:p>
            <a:pPr marL="457200" indent="-457200">
              <a:buFont typeface="Arial" panose="020B0604020202020204" pitchFamily="34" charset="0"/>
              <a:buChar char="•"/>
            </a:pPr>
            <a:r>
              <a:rPr lang="en-US" sz="3000" b="0" i="0" u="none" strike="noStrike" baseline="0" dirty="0">
                <a:solidFill>
                  <a:srgbClr val="000000"/>
                </a:solidFill>
                <a:latin typeface="+mj-lt"/>
              </a:rPr>
              <a:t>Whether the tumor cell is Malignant or Benign </a:t>
            </a:r>
            <a:endParaRPr lang="en-US" sz="3000" b="1" dirty="0">
              <a:solidFill>
                <a:srgbClr val="E4437B"/>
              </a:solidFill>
              <a:latin typeface="+mj-lt"/>
            </a:endParaRPr>
          </a:p>
          <a:p>
            <a:endParaRPr lang="en-US" sz="3000" b="1" dirty="0">
              <a:latin typeface="+mj-lt"/>
            </a:endParaRPr>
          </a:p>
          <a:p>
            <a:endParaRPr lang="en-US" sz="3000" b="0" i="0" u="none" strike="noStrike" baseline="0" dirty="0">
              <a:solidFill>
                <a:srgbClr val="000000"/>
              </a:solidFill>
              <a:latin typeface="Times New Roman" panose="02020603050405020304" pitchFamily="18" charset="0"/>
            </a:endParaRPr>
          </a:p>
        </p:txBody>
      </p:sp>
      <p:sp>
        <p:nvSpPr>
          <p:cNvPr id="16" name="References Textbox">
            <a:extLst>
              <a:ext uri="{FF2B5EF4-FFF2-40B4-BE49-F238E27FC236}">
                <a16:creationId xmlns:a16="http://schemas.microsoft.com/office/drawing/2014/main" id="{63B9CC78-CFB3-4670-B66F-7F67633CAAD9}"/>
              </a:ext>
            </a:extLst>
          </p:cNvPr>
          <p:cNvSpPr txBox="1"/>
          <p:nvPr/>
        </p:nvSpPr>
        <p:spPr>
          <a:xfrm>
            <a:off x="33651963" y="26272090"/>
            <a:ext cx="10174406" cy="5554854"/>
          </a:xfrm>
          <a:prstGeom prst="rect">
            <a:avLst/>
          </a:prstGeom>
          <a:noFill/>
          <a:effectLst/>
        </p:spPr>
        <p:txBody>
          <a:bodyPr wrap="square">
            <a:spAutoFit/>
          </a:bodyPr>
          <a:lstStyle/>
          <a:p>
            <a:pPr>
              <a:lnSpc>
                <a:spcPts val="3800"/>
              </a:lnSpc>
              <a:spcAft>
                <a:spcPts val="1200"/>
              </a:spcAft>
              <a:buClr>
                <a:schemeClr val="tx2"/>
              </a:buClr>
              <a:defRPr/>
            </a:pPr>
            <a:r>
              <a:rPr lang="en-US" sz="4800" b="1" dirty="0">
                <a:solidFill>
                  <a:srgbClr val="E4437B"/>
                </a:solidFill>
                <a:latin typeface="+mj-lt"/>
              </a:rPr>
              <a:t>References</a:t>
            </a:r>
            <a:endParaRPr lang="en-US" sz="2400" dirty="0">
              <a:solidFill>
                <a:srgbClr val="E4437B"/>
              </a:solidFill>
              <a:latin typeface="Arial" charset="0"/>
              <a:ea typeface="Arial" charset="0"/>
              <a:cs typeface="Arial" charset="0"/>
            </a:endParaRPr>
          </a:p>
          <a:p>
            <a:pPr marL="457200" indent="-457200">
              <a:lnSpc>
                <a:spcPts val="3800"/>
              </a:lnSpc>
              <a:buClr>
                <a:schemeClr val="tx2"/>
              </a:buClr>
              <a:buAutoNum type="arabicPeriod"/>
              <a:defRPr/>
            </a:pPr>
            <a:r>
              <a:rPr lang="en-US" sz="2400" dirty="0">
                <a:latin typeface="Arial" charset="0"/>
                <a:ea typeface="Arial" charset="0"/>
                <a:cs typeface="Arial" charset="0"/>
                <a:hlinkClick r:id="rId3"/>
              </a:rPr>
              <a:t>https://www.sciencedirect.com/science/article/pii/S1877050921014629</a:t>
            </a:r>
            <a:endParaRPr lang="en-US" sz="2400" dirty="0">
              <a:latin typeface="Arial" charset="0"/>
              <a:ea typeface="Arial" charset="0"/>
              <a:cs typeface="Arial" charset="0"/>
            </a:endParaRPr>
          </a:p>
          <a:p>
            <a:pPr marL="457200" indent="-457200">
              <a:lnSpc>
                <a:spcPts val="3800"/>
              </a:lnSpc>
              <a:buClr>
                <a:schemeClr val="tx2"/>
              </a:buClr>
              <a:buAutoNum type="arabicPeriod"/>
              <a:defRPr/>
            </a:pPr>
            <a:r>
              <a:rPr lang="en-US" sz="2400" dirty="0">
                <a:latin typeface="Arial" charset="0"/>
                <a:ea typeface="Arial" charset="0"/>
                <a:cs typeface="Arial" charset="0"/>
                <a:hlinkClick r:id="rId4"/>
              </a:rPr>
              <a:t>https://www.kaggle.com/code/priyanka841/breast-cancer-diagnostics-prediction/notebook?scriptVersionId=32115512</a:t>
            </a:r>
            <a:endParaRPr lang="en-US" sz="2400" dirty="0">
              <a:latin typeface="Arial" charset="0"/>
              <a:ea typeface="Arial" charset="0"/>
              <a:cs typeface="Arial" charset="0"/>
            </a:endParaRPr>
          </a:p>
          <a:p>
            <a:pPr marL="457200" indent="-457200">
              <a:lnSpc>
                <a:spcPts val="3800"/>
              </a:lnSpc>
              <a:buClr>
                <a:schemeClr val="tx2"/>
              </a:buClr>
              <a:buAutoNum type="arabicPeriod"/>
              <a:defRPr/>
            </a:pPr>
            <a:r>
              <a:rPr lang="en-US" sz="2400" dirty="0">
                <a:latin typeface="Arial" charset="0"/>
                <a:ea typeface="Arial" charset="0"/>
                <a:cs typeface="Arial" charset="0"/>
                <a:hlinkClick r:id="rId5"/>
              </a:rPr>
              <a:t>https://www.breastcancer.org/facts-statistics</a:t>
            </a:r>
            <a:endParaRPr lang="en-US" sz="2400" dirty="0">
              <a:latin typeface="Arial" charset="0"/>
              <a:ea typeface="Arial" charset="0"/>
              <a:cs typeface="Arial" charset="0"/>
            </a:endParaRPr>
          </a:p>
          <a:p>
            <a:pPr marL="457200" indent="-457200">
              <a:lnSpc>
                <a:spcPts val="3800"/>
              </a:lnSpc>
              <a:buClr>
                <a:schemeClr val="tx2"/>
              </a:buClr>
              <a:buAutoNum type="arabicPeriod"/>
              <a:defRPr/>
            </a:pPr>
            <a:r>
              <a:rPr lang="en-US" sz="2400" dirty="0">
                <a:latin typeface="Arial" charset="0"/>
                <a:ea typeface="Arial" charset="0"/>
                <a:cs typeface="Arial" charset="0"/>
                <a:hlinkClick r:id="rId6"/>
              </a:rPr>
              <a:t>https://www.cancer.org/cancer/breast-cancer/about/how-common-is-breast-cancer.html</a:t>
            </a:r>
            <a:endParaRPr lang="en-US" sz="2400" dirty="0">
              <a:latin typeface="Arial" charset="0"/>
              <a:ea typeface="Arial" charset="0"/>
              <a:cs typeface="Arial" charset="0"/>
            </a:endParaRPr>
          </a:p>
          <a:p>
            <a:pPr marL="457200" indent="-457200">
              <a:lnSpc>
                <a:spcPts val="3800"/>
              </a:lnSpc>
              <a:buClr>
                <a:schemeClr val="tx2"/>
              </a:buClr>
              <a:buAutoNum type="arabicPeriod"/>
              <a:defRPr/>
            </a:pPr>
            <a:r>
              <a:rPr lang="en-US" sz="2400" dirty="0">
                <a:latin typeface="Arial" charset="0"/>
                <a:ea typeface="Arial" charset="0"/>
                <a:cs typeface="Arial" charset="0"/>
                <a:hlinkClick r:id="rId7"/>
              </a:rPr>
              <a:t>https://archive.ics.uci.edu/ml/datasets/Breast+Cancer+Wisconsin+%28Diagnostic%29</a:t>
            </a:r>
            <a:endParaRPr lang="en-US" sz="2400" dirty="0">
              <a:latin typeface="Arial" charset="0"/>
              <a:ea typeface="Arial" charset="0"/>
              <a:cs typeface="Arial" charset="0"/>
            </a:endParaRPr>
          </a:p>
          <a:p>
            <a:pPr marL="457200" indent="-457200">
              <a:lnSpc>
                <a:spcPts val="3800"/>
              </a:lnSpc>
              <a:buClr>
                <a:schemeClr val="tx2"/>
              </a:buClr>
              <a:buAutoNum type="arabicPeriod"/>
              <a:defRPr/>
            </a:pPr>
            <a:endParaRPr lang="en-US" sz="2400" dirty="0">
              <a:latin typeface="Arial" charset="0"/>
              <a:ea typeface="Arial" charset="0"/>
              <a:cs typeface="Arial" charset="0"/>
            </a:endParaRPr>
          </a:p>
          <a:p>
            <a:pPr marL="457200" indent="-457200">
              <a:lnSpc>
                <a:spcPts val="3800"/>
              </a:lnSpc>
              <a:buClr>
                <a:schemeClr val="tx2"/>
              </a:buClr>
              <a:buAutoNum type="arabicPeriod"/>
              <a:defRPr/>
            </a:pPr>
            <a:endParaRPr lang="en-US" sz="2400" dirty="0">
              <a:latin typeface="Arial" charset="0"/>
              <a:ea typeface="Arial" charset="0"/>
              <a:cs typeface="Arial" charset="0"/>
            </a:endParaRPr>
          </a:p>
        </p:txBody>
      </p:sp>
      <p:cxnSp>
        <p:nvCxnSpPr>
          <p:cNvPr id="17" name="Straight Connector 16">
            <a:extLst>
              <a:ext uri="{FF2B5EF4-FFF2-40B4-BE49-F238E27FC236}">
                <a16:creationId xmlns:a16="http://schemas.microsoft.com/office/drawing/2014/main" id="{F6AADE3E-448F-4C1D-991E-FF828CF5CE5C}"/>
              </a:ext>
            </a:extLst>
          </p:cNvPr>
          <p:cNvCxnSpPr/>
          <p:nvPr/>
        </p:nvCxnSpPr>
        <p:spPr>
          <a:xfrm>
            <a:off x="33337500" y="6342785"/>
            <a:ext cx="0" cy="2368296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Conclusion Analysis Textbox">
            <a:extLst>
              <a:ext uri="{FF2B5EF4-FFF2-40B4-BE49-F238E27FC236}">
                <a16:creationId xmlns:a16="http://schemas.microsoft.com/office/drawing/2014/main" id="{885BDAF4-602E-4E3F-B10F-2501CAFCCD7D}"/>
              </a:ext>
            </a:extLst>
          </p:cNvPr>
          <p:cNvSpPr txBox="1"/>
          <p:nvPr/>
        </p:nvSpPr>
        <p:spPr>
          <a:xfrm>
            <a:off x="33650997" y="10926079"/>
            <a:ext cx="9829800" cy="10086416"/>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E4437B"/>
                </a:solidFill>
                <a:latin typeface="+mj-lt"/>
              </a:rPr>
              <a:t>Conclusion</a:t>
            </a:r>
          </a:p>
          <a:p>
            <a:pPr>
              <a:lnSpc>
                <a:spcPts val="4600"/>
              </a:lnSpc>
              <a:spcAft>
                <a:spcPts val="1200"/>
              </a:spcAft>
              <a:defRPr/>
            </a:pPr>
            <a:r>
              <a:rPr lang="en-US" sz="3000" dirty="0">
                <a:solidFill>
                  <a:schemeClr val="tx1">
                    <a:lumMod val="75000"/>
                  </a:schemeClr>
                </a:solidFill>
                <a:latin typeface="Arial" charset="0"/>
                <a:ea typeface="Arial" charset="0"/>
                <a:cs typeface="Arial" charset="0"/>
              </a:rPr>
              <a:t>On the Wisconsin Breast Cancer dataset, we applied four machine learning algorithms: logistic regression, random forest, SVM and KNN to illustrate the reliable results obtained precisely and find the higher accuracy. </a:t>
            </a:r>
          </a:p>
          <a:p>
            <a:pPr marL="514350" indent="-514350">
              <a:lnSpc>
                <a:spcPts val="4600"/>
              </a:lnSpc>
              <a:spcAft>
                <a:spcPts val="1200"/>
              </a:spcAft>
              <a:buFont typeface="+mj-lt"/>
              <a:buAutoNum type="arabicPeriod"/>
              <a:defRPr/>
            </a:pPr>
            <a:r>
              <a:rPr lang="en-US" sz="3000" dirty="0">
                <a:solidFill>
                  <a:schemeClr val="tx1">
                    <a:lumMod val="75000"/>
                  </a:schemeClr>
                </a:solidFill>
                <a:latin typeface="Arial" charset="0"/>
                <a:ea typeface="Arial" charset="0"/>
                <a:cs typeface="Arial" charset="0"/>
              </a:rPr>
              <a:t>Support Vector Machine achieved a higher efficiency of 97.2%, Precision of 97.5% with an AUC of 96.6%, and surpass all algorithms used </a:t>
            </a:r>
          </a:p>
          <a:p>
            <a:pPr marL="514350" indent="-514350">
              <a:lnSpc>
                <a:spcPts val="4600"/>
              </a:lnSpc>
              <a:spcAft>
                <a:spcPts val="1200"/>
              </a:spcAft>
              <a:buFont typeface="+mj-lt"/>
              <a:buAutoNum type="arabicPeriod"/>
              <a:defRPr/>
            </a:pPr>
            <a:r>
              <a:rPr lang="en-US" sz="3000" dirty="0">
                <a:solidFill>
                  <a:schemeClr val="tx1">
                    <a:lumMod val="75000"/>
                  </a:schemeClr>
                </a:solidFill>
                <a:latin typeface="Arial" charset="0"/>
                <a:ea typeface="Arial" charset="0"/>
                <a:cs typeface="Arial" charset="0"/>
              </a:rPr>
              <a:t> Support Vector Machine has demonstrated most of its efficiency in the prediction and diagnosis of Breast Cancer in terms of accuracy and precision. </a:t>
            </a:r>
          </a:p>
          <a:p>
            <a:pPr marL="514350" indent="-514350">
              <a:lnSpc>
                <a:spcPts val="4600"/>
              </a:lnSpc>
              <a:spcAft>
                <a:spcPts val="1200"/>
              </a:spcAft>
              <a:buFont typeface="+mj-lt"/>
              <a:buAutoNum type="arabicPeriod"/>
              <a:defRPr/>
            </a:pPr>
            <a:r>
              <a:rPr lang="en-US" sz="3000" dirty="0">
                <a:solidFill>
                  <a:schemeClr val="tx1">
                    <a:lumMod val="75000"/>
                  </a:schemeClr>
                </a:solidFill>
                <a:latin typeface="Arial" charset="0"/>
                <a:ea typeface="Arial" charset="0"/>
                <a:cs typeface="Arial" charset="0"/>
              </a:rPr>
              <a:t>The study is limited to the WBCD dataset obtained from Kaggle. It is necessary to reflect and apply the same algorithms and methods to other databases to confirm the results obtained with higher accuracy on a larger dataset.</a:t>
            </a:r>
          </a:p>
        </p:txBody>
      </p:sp>
      <p:cxnSp>
        <p:nvCxnSpPr>
          <p:cNvPr id="20" name="Horizontal Section Divider" descr="Horizontal Divider">
            <a:extLst>
              <a:ext uri="{FF2B5EF4-FFF2-40B4-BE49-F238E27FC236}">
                <a16:creationId xmlns:a16="http://schemas.microsoft.com/office/drawing/2014/main" id="{78ABCED2-3AB6-4094-8FEF-1A737FAF9B8B}"/>
              </a:ext>
            </a:extLst>
          </p:cNvPr>
          <p:cNvCxnSpPr/>
          <p:nvPr/>
        </p:nvCxnSpPr>
        <p:spPr bwMode="auto">
          <a:xfrm>
            <a:off x="874228" y="13389718"/>
            <a:ext cx="9784080" cy="0"/>
          </a:xfrm>
          <a:prstGeom prst="line">
            <a:avLst/>
          </a:prstGeom>
          <a:noFill/>
          <a:ln w="15875" cap="flat" cmpd="sng" algn="ctr">
            <a:solidFill>
              <a:schemeClr val="tx1"/>
            </a:solidFill>
            <a:prstDash val="dash"/>
            <a:round/>
            <a:headEnd type="none" w="med" len="med"/>
            <a:tailEnd type="none" w="med" len="med"/>
          </a:ln>
          <a:effectLst/>
        </p:spPr>
      </p:cxnSp>
      <p:cxnSp>
        <p:nvCxnSpPr>
          <p:cNvPr id="21" name="Horizontal Section Divider" descr="Horizontal Divider">
            <a:extLst>
              <a:ext uri="{FF2B5EF4-FFF2-40B4-BE49-F238E27FC236}">
                <a16:creationId xmlns:a16="http://schemas.microsoft.com/office/drawing/2014/main" id="{DC8F7D93-A9D6-41F2-98D3-8C2B11736486}"/>
              </a:ext>
            </a:extLst>
          </p:cNvPr>
          <p:cNvCxnSpPr/>
          <p:nvPr/>
        </p:nvCxnSpPr>
        <p:spPr bwMode="auto">
          <a:xfrm>
            <a:off x="11891262" y="19515857"/>
            <a:ext cx="9784080" cy="0"/>
          </a:xfrm>
          <a:prstGeom prst="line">
            <a:avLst/>
          </a:prstGeom>
          <a:noFill/>
          <a:ln w="15875" cap="flat" cmpd="sng" algn="ctr">
            <a:solidFill>
              <a:schemeClr val="tx1"/>
            </a:solidFill>
            <a:prstDash val="dash"/>
            <a:round/>
            <a:headEnd type="none" w="med" len="med"/>
            <a:tailEnd type="none" w="med" len="med"/>
          </a:ln>
          <a:effectLst/>
        </p:spPr>
      </p:cxnSp>
      <p:cxnSp>
        <p:nvCxnSpPr>
          <p:cNvPr id="9" name="Straight Connector 8">
            <a:extLst>
              <a:ext uri="{FF2B5EF4-FFF2-40B4-BE49-F238E27FC236}">
                <a16:creationId xmlns:a16="http://schemas.microsoft.com/office/drawing/2014/main" id="{C3404083-CCE7-4D00-9739-B7F8F017C6A2}"/>
              </a:ext>
            </a:extLst>
          </p:cNvPr>
          <p:cNvCxnSpPr/>
          <p:nvPr/>
        </p:nvCxnSpPr>
        <p:spPr>
          <a:xfrm>
            <a:off x="11447702" y="6516597"/>
            <a:ext cx="0" cy="2368296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Horizontal Section Divider" descr="Horizontal Divider">
            <a:extLst>
              <a:ext uri="{FF2B5EF4-FFF2-40B4-BE49-F238E27FC236}">
                <a16:creationId xmlns:a16="http://schemas.microsoft.com/office/drawing/2014/main" id="{09D25C5F-B76F-4002-90D4-C54B0ABF0766}"/>
              </a:ext>
            </a:extLst>
          </p:cNvPr>
          <p:cNvCxnSpPr/>
          <p:nvPr/>
        </p:nvCxnSpPr>
        <p:spPr bwMode="auto">
          <a:xfrm>
            <a:off x="22822881" y="13415699"/>
            <a:ext cx="9784080" cy="0"/>
          </a:xfrm>
          <a:prstGeom prst="line">
            <a:avLst/>
          </a:prstGeom>
          <a:noFill/>
          <a:ln w="15875" cap="flat" cmpd="sng" algn="ctr">
            <a:solidFill>
              <a:schemeClr val="tx1"/>
            </a:solidFill>
            <a:prstDash val="dash"/>
            <a:round/>
            <a:headEnd type="none" w="med" len="med"/>
            <a:tailEnd type="none" w="med" len="med"/>
          </a:ln>
          <a:effectLst/>
        </p:spPr>
      </p:cxnSp>
      <p:pic>
        <p:nvPicPr>
          <p:cNvPr id="28" name="Picture 27">
            <a:extLst>
              <a:ext uri="{FF2B5EF4-FFF2-40B4-BE49-F238E27FC236}">
                <a16:creationId xmlns:a16="http://schemas.microsoft.com/office/drawing/2014/main" id="{3EAA5604-A464-49E2-81B5-67DD0BB521AC}"/>
              </a:ext>
            </a:extLst>
          </p:cNvPr>
          <p:cNvPicPr>
            <a:picLocks noChangeAspect="1"/>
          </p:cNvPicPr>
          <p:nvPr/>
        </p:nvPicPr>
        <p:blipFill>
          <a:blip r:embed="rId8"/>
          <a:stretch>
            <a:fillRect/>
          </a:stretch>
        </p:blipFill>
        <p:spPr>
          <a:xfrm>
            <a:off x="22963080" y="22417935"/>
            <a:ext cx="10264411" cy="7829423"/>
          </a:xfrm>
          <a:prstGeom prst="rect">
            <a:avLst/>
          </a:prstGeom>
        </p:spPr>
      </p:pic>
      <p:graphicFrame>
        <p:nvGraphicFramePr>
          <p:cNvPr id="36" name="Data Table " descr="Table 1">
            <a:extLst>
              <a:ext uri="{FF2B5EF4-FFF2-40B4-BE49-F238E27FC236}">
                <a16:creationId xmlns:a16="http://schemas.microsoft.com/office/drawing/2014/main" id="{7569C4C9-73A8-47D6-A35F-03F7E7933C0B}"/>
              </a:ext>
            </a:extLst>
          </p:cNvPr>
          <p:cNvGraphicFramePr>
            <a:graphicFrameLocks noGrp="1"/>
          </p:cNvGraphicFramePr>
          <p:nvPr>
            <p:extLst>
              <p:ext uri="{D42A27DB-BD31-4B8C-83A1-F6EECF244321}">
                <p14:modId xmlns:p14="http://schemas.microsoft.com/office/powerpoint/2010/main" val="404783326"/>
              </p:ext>
            </p:extLst>
          </p:nvPr>
        </p:nvGraphicFramePr>
        <p:xfrm>
          <a:off x="33743432" y="6030529"/>
          <a:ext cx="9601141" cy="4563715"/>
        </p:xfrm>
        <a:graphic>
          <a:graphicData uri="http://schemas.openxmlformats.org/drawingml/2006/table">
            <a:tbl>
              <a:tblPr firstRow="1" bandRow="1">
                <a:tableStyleId>{6E25E649-3F16-4E02-A733-19D2CDBF48F0}</a:tableStyleId>
              </a:tblPr>
              <a:tblGrid>
                <a:gridCol w="2800795">
                  <a:extLst>
                    <a:ext uri="{9D8B030D-6E8A-4147-A177-3AD203B41FA5}">
                      <a16:colId xmlns:a16="http://schemas.microsoft.com/office/drawing/2014/main" val="20000"/>
                    </a:ext>
                  </a:extLst>
                </a:gridCol>
                <a:gridCol w="1946828">
                  <a:extLst>
                    <a:ext uri="{9D8B030D-6E8A-4147-A177-3AD203B41FA5}">
                      <a16:colId xmlns:a16="http://schemas.microsoft.com/office/drawing/2014/main" val="20001"/>
                    </a:ext>
                  </a:extLst>
                </a:gridCol>
                <a:gridCol w="2223794">
                  <a:extLst>
                    <a:ext uri="{9D8B030D-6E8A-4147-A177-3AD203B41FA5}">
                      <a16:colId xmlns:a16="http://schemas.microsoft.com/office/drawing/2014/main" val="20002"/>
                    </a:ext>
                  </a:extLst>
                </a:gridCol>
                <a:gridCol w="2629724">
                  <a:extLst>
                    <a:ext uri="{9D8B030D-6E8A-4147-A177-3AD203B41FA5}">
                      <a16:colId xmlns:a16="http://schemas.microsoft.com/office/drawing/2014/main" val="20003"/>
                    </a:ext>
                  </a:extLst>
                </a:gridCol>
              </a:tblGrid>
              <a:tr h="913484">
                <a:tc gridSpan="4">
                  <a:txBody>
                    <a:bodyPr/>
                    <a:lstStyle/>
                    <a:p>
                      <a:pPr algn="ctr"/>
                      <a:r>
                        <a:rPr lang="en-US" sz="2800" dirty="0">
                          <a:ln>
                            <a:noFill/>
                            <a:prstDash val="dash"/>
                          </a:ln>
                        </a:rPr>
                        <a:t>Metrics</a:t>
                      </a:r>
                      <a:endParaRPr lang="en-US" sz="28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47CC3"/>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717542">
                <a:tc>
                  <a:txBody>
                    <a:bodyPr/>
                    <a:lstStyle/>
                    <a:p>
                      <a:pPr algn="ctr"/>
                      <a:endParaRPr lang="en-US" sz="2400" b="0" cap="none" spc="0" dirty="0">
                        <a:ln>
                          <a:noFill/>
                        </a:ln>
                        <a:solidFill>
                          <a:schemeClr val="tx1"/>
                        </a:solidFill>
                        <a:effectLst/>
                      </a:endParaRPr>
                    </a:p>
                  </a:txBody>
                  <a:tcPr anchor="ct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b="0" cap="none" spc="0" dirty="0">
                          <a:ln>
                            <a:noFill/>
                          </a:ln>
                          <a:solidFill>
                            <a:schemeClr val="tx1"/>
                          </a:solidFill>
                          <a:effectLst/>
                        </a:rPr>
                        <a:t>Precision</a:t>
                      </a:r>
                    </a:p>
                  </a:txBody>
                  <a:tcPr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Recall</a:t>
                      </a:r>
                    </a:p>
                  </a:txBody>
                  <a:tcPr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F1 score</a:t>
                      </a:r>
                    </a:p>
                  </a:txBody>
                  <a:tcPr anchor="ctr">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2681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Logistic Regression</a:t>
                      </a: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0.96</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0.96</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0.95</a:t>
                      </a: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217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Random Forest</a:t>
                      </a: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0.92</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0.91</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0.92</a:t>
                      </a: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937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KNN</a:t>
                      </a: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0.94</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0.92</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0.93</a:t>
                      </a: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937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SVM</a:t>
                      </a: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0.96</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0.96</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0.96</a:t>
                      </a:r>
                    </a:p>
                  </a:txBody>
                  <a:tcPr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37" name="Results Textbox">
            <a:extLst>
              <a:ext uri="{FF2B5EF4-FFF2-40B4-BE49-F238E27FC236}">
                <a16:creationId xmlns:a16="http://schemas.microsoft.com/office/drawing/2014/main" id="{EC045928-36D1-450A-990B-27F1815F9120}"/>
              </a:ext>
            </a:extLst>
          </p:cNvPr>
          <p:cNvSpPr txBox="1"/>
          <p:nvPr/>
        </p:nvSpPr>
        <p:spPr>
          <a:xfrm>
            <a:off x="23082806" y="19267990"/>
            <a:ext cx="9784080" cy="2545890"/>
          </a:xfrm>
          <a:prstGeom prst="rect">
            <a:avLst/>
          </a:prstGeom>
          <a:noFill/>
          <a:effectLst/>
        </p:spPr>
        <p:txBody>
          <a:bodyPr wrap="square">
            <a:spAutoFit/>
          </a:bodyPr>
          <a:lstStyle/>
          <a:p>
            <a:pPr>
              <a:lnSpc>
                <a:spcPts val="4600"/>
              </a:lnSpc>
              <a:spcAft>
                <a:spcPts val="1200"/>
              </a:spcAft>
              <a:defRPr/>
            </a:pPr>
            <a:r>
              <a:rPr lang="en-US" sz="4800" b="1" dirty="0">
                <a:solidFill>
                  <a:srgbClr val="E4437B"/>
                </a:solidFill>
                <a:latin typeface="+mj-lt"/>
              </a:rPr>
              <a:t>Evaluation Metrics and Result</a:t>
            </a:r>
          </a:p>
          <a:p>
            <a:pPr marL="457200" indent="-457200">
              <a:lnSpc>
                <a:spcPts val="4600"/>
              </a:lnSpc>
              <a:spcAft>
                <a:spcPts val="1800"/>
              </a:spcAft>
              <a:buFont typeface="Arial" panose="020B0604020202020204" pitchFamily="34" charset="0"/>
              <a:buChar char="•"/>
              <a:defRPr/>
            </a:pPr>
            <a:r>
              <a:rPr lang="en-US" sz="3000" dirty="0">
                <a:solidFill>
                  <a:schemeClr val="tx1">
                    <a:lumMod val="75000"/>
                  </a:schemeClr>
                </a:solidFill>
                <a:latin typeface="+mj-lt"/>
                <a:ea typeface="Arial" charset="0"/>
                <a:cs typeface="Arial" charset="0"/>
              </a:rPr>
              <a:t>The confusion matrix's accuracy, precision, recall, and F1-score are used to evaluate the classification model.</a:t>
            </a:r>
          </a:p>
        </p:txBody>
      </p:sp>
      <p:sp>
        <p:nvSpPr>
          <p:cNvPr id="38" name="References Textbox">
            <a:extLst>
              <a:ext uri="{FF2B5EF4-FFF2-40B4-BE49-F238E27FC236}">
                <a16:creationId xmlns:a16="http://schemas.microsoft.com/office/drawing/2014/main" id="{967AF01C-AFA2-4D96-AC51-1C37ED1B4A57}"/>
              </a:ext>
            </a:extLst>
          </p:cNvPr>
          <p:cNvSpPr txBox="1"/>
          <p:nvPr/>
        </p:nvSpPr>
        <p:spPr>
          <a:xfrm>
            <a:off x="33787927" y="21553404"/>
            <a:ext cx="9737512" cy="5529206"/>
          </a:xfrm>
          <a:prstGeom prst="rect">
            <a:avLst/>
          </a:prstGeom>
          <a:noFill/>
          <a:effectLst/>
        </p:spPr>
        <p:txBody>
          <a:bodyPr wrap="square">
            <a:spAutoFit/>
          </a:bodyPr>
          <a:lstStyle/>
          <a:p>
            <a:pPr>
              <a:lnSpc>
                <a:spcPts val="3800"/>
              </a:lnSpc>
              <a:spcAft>
                <a:spcPts val="1200"/>
              </a:spcAft>
              <a:buClr>
                <a:schemeClr val="tx2"/>
              </a:buClr>
              <a:defRPr/>
            </a:pPr>
            <a:r>
              <a:rPr lang="en-US" sz="4800" b="1" dirty="0">
                <a:solidFill>
                  <a:srgbClr val="E4437B"/>
                </a:solidFill>
                <a:latin typeface="+mj-lt"/>
              </a:rPr>
              <a:t>Business Implication</a:t>
            </a:r>
          </a:p>
          <a:p>
            <a:pPr marL="342900" indent="-342900">
              <a:lnSpc>
                <a:spcPts val="3800"/>
              </a:lnSpc>
              <a:spcAft>
                <a:spcPts val="1200"/>
              </a:spcAft>
              <a:buClr>
                <a:schemeClr val="tx2"/>
              </a:buClr>
              <a:buFont typeface="Arial" panose="020B0604020202020204" pitchFamily="34" charset="0"/>
              <a:buChar char="•"/>
              <a:defRPr/>
            </a:pPr>
            <a:r>
              <a:rPr lang="en-US" sz="3000" dirty="0">
                <a:solidFill>
                  <a:schemeClr val="tx1">
                    <a:lumMod val="75000"/>
                  </a:schemeClr>
                </a:solidFill>
                <a:latin typeface="+mj-lt"/>
              </a:rPr>
              <a:t>Using machine learning to detect cancer can help to reduce the dependence on the pathologist which is more useful in regions where pathologists are not available.</a:t>
            </a:r>
          </a:p>
          <a:p>
            <a:pPr marL="342900" indent="-342900">
              <a:lnSpc>
                <a:spcPts val="3800"/>
              </a:lnSpc>
              <a:spcAft>
                <a:spcPts val="1200"/>
              </a:spcAft>
              <a:buClr>
                <a:schemeClr val="tx2"/>
              </a:buClr>
              <a:buFont typeface="Arial" panose="020B0604020202020204" pitchFamily="34" charset="0"/>
              <a:buChar char="•"/>
              <a:defRPr/>
            </a:pPr>
            <a:r>
              <a:rPr lang="en-US" sz="3000" dirty="0">
                <a:solidFill>
                  <a:schemeClr val="tx1">
                    <a:lumMod val="75000"/>
                  </a:schemeClr>
                </a:solidFill>
                <a:latin typeface="+mj-lt"/>
              </a:rPr>
              <a:t>The severity of the disease can be reduced if detected and diagnosed early with the help of machine learning technique.</a:t>
            </a:r>
          </a:p>
          <a:p>
            <a:pPr>
              <a:lnSpc>
                <a:spcPts val="3800"/>
              </a:lnSpc>
              <a:spcAft>
                <a:spcPts val="1200"/>
              </a:spcAft>
              <a:buClr>
                <a:schemeClr val="tx2"/>
              </a:buClr>
              <a:defRPr/>
            </a:pPr>
            <a:endParaRPr lang="en-US" sz="2400" dirty="0">
              <a:solidFill>
                <a:schemeClr val="tx1">
                  <a:lumMod val="75000"/>
                </a:schemeClr>
              </a:solidFill>
              <a:latin typeface="+mj-lt"/>
            </a:endParaRPr>
          </a:p>
          <a:p>
            <a:pPr>
              <a:lnSpc>
                <a:spcPts val="3800"/>
              </a:lnSpc>
              <a:spcAft>
                <a:spcPts val="1200"/>
              </a:spcAft>
              <a:buClr>
                <a:schemeClr val="tx2"/>
              </a:buClr>
              <a:defRPr/>
            </a:pPr>
            <a:endParaRPr lang="en-US" sz="2400" dirty="0">
              <a:solidFill>
                <a:srgbClr val="E4437B"/>
              </a:solidFill>
              <a:latin typeface="Arial" charset="0"/>
              <a:ea typeface="Arial" charset="0"/>
              <a:cs typeface="Arial" charset="0"/>
            </a:endParaRPr>
          </a:p>
        </p:txBody>
      </p:sp>
      <p:sp>
        <p:nvSpPr>
          <p:cNvPr id="39" name="Data Analysis Textbox">
            <a:extLst>
              <a:ext uri="{FF2B5EF4-FFF2-40B4-BE49-F238E27FC236}">
                <a16:creationId xmlns:a16="http://schemas.microsoft.com/office/drawing/2014/main" id="{7ED4A9F0-568F-4096-9105-986CC82EB332}"/>
              </a:ext>
            </a:extLst>
          </p:cNvPr>
          <p:cNvSpPr txBox="1"/>
          <p:nvPr/>
        </p:nvSpPr>
        <p:spPr>
          <a:xfrm>
            <a:off x="22684193" y="13649096"/>
            <a:ext cx="10637886" cy="4708981"/>
          </a:xfrm>
          <a:prstGeom prst="rect">
            <a:avLst/>
          </a:prstGeom>
          <a:noFill/>
          <a:effectLst/>
        </p:spPr>
        <p:txBody>
          <a:bodyPr wrap="square">
            <a:spAutoFit/>
          </a:bodyPr>
          <a:lstStyle/>
          <a:p>
            <a:endParaRPr lang="en-US" sz="3000" b="0" i="0" u="none" strike="noStrike" baseline="0" dirty="0">
              <a:solidFill>
                <a:schemeClr val="tx1">
                  <a:lumMod val="75000"/>
                </a:schemeClr>
              </a:solidFill>
              <a:latin typeface="+mj-lt"/>
            </a:endParaRPr>
          </a:p>
          <a:p>
            <a:pPr marL="457200" indent="-457200">
              <a:buFont typeface="Arial" panose="020B0604020202020204" pitchFamily="34" charset="0"/>
              <a:buChar char="•"/>
            </a:pPr>
            <a:r>
              <a:rPr lang="en-US" sz="3000" b="0" i="0" u="none" strike="noStrike" baseline="0" dirty="0">
                <a:solidFill>
                  <a:schemeClr val="tx1">
                    <a:lumMod val="75000"/>
                  </a:schemeClr>
                </a:solidFill>
                <a:latin typeface="+mj-lt"/>
              </a:rPr>
              <a:t>Breast Cancer Wisconsin Diagnostic Dataset has 569 instances (Benign: 357, Malignant: 212), two classes (62.74 % benign, 37.26 % malignant), and 11 integer-valued attributes (-Id -Diagnosis -Radius - Texture -Area -Perimeter -Smoothness -Compactness -Concavity -Concave points -Symmetry -Fractal dimension). Null values and unnecessary columns were removed. </a:t>
            </a:r>
          </a:p>
          <a:p>
            <a:endParaRPr lang="en-US" sz="3000" b="0" i="0" u="none" strike="noStrike" baseline="0" dirty="0">
              <a:solidFill>
                <a:schemeClr val="tx1">
                  <a:lumMod val="75000"/>
                </a:schemeClr>
              </a:solidFill>
              <a:latin typeface="+mj-lt"/>
            </a:endParaRPr>
          </a:p>
          <a:p>
            <a:endParaRPr lang="en-US" sz="3000" b="0" i="0" u="none" strike="noStrike" baseline="0" dirty="0">
              <a:solidFill>
                <a:srgbClr val="000000"/>
              </a:solidFill>
              <a:latin typeface="Times New Roman" panose="02020603050405020304" pitchFamily="18" charset="0"/>
            </a:endParaRPr>
          </a:p>
        </p:txBody>
      </p:sp>
      <p:pic>
        <p:nvPicPr>
          <p:cNvPr id="42" name="Picture 41">
            <a:extLst>
              <a:ext uri="{FF2B5EF4-FFF2-40B4-BE49-F238E27FC236}">
                <a16:creationId xmlns:a16="http://schemas.microsoft.com/office/drawing/2014/main" id="{DF781C2B-B9AF-4D6E-A2EE-9169F915FD77}"/>
              </a:ext>
            </a:extLst>
          </p:cNvPr>
          <p:cNvPicPr>
            <a:picLocks noChangeAspect="1"/>
          </p:cNvPicPr>
          <p:nvPr/>
        </p:nvPicPr>
        <p:blipFill>
          <a:blip r:embed="rId9"/>
          <a:stretch>
            <a:fillRect/>
          </a:stretch>
        </p:blipFill>
        <p:spPr>
          <a:xfrm>
            <a:off x="781216" y="15306853"/>
            <a:ext cx="10389201" cy="6372966"/>
          </a:xfrm>
          <a:prstGeom prst="rect">
            <a:avLst/>
          </a:prstGeom>
        </p:spPr>
      </p:pic>
      <p:sp>
        <p:nvSpPr>
          <p:cNvPr id="43" name="Poster Title">
            <a:extLst>
              <a:ext uri="{FF2B5EF4-FFF2-40B4-BE49-F238E27FC236}">
                <a16:creationId xmlns:a16="http://schemas.microsoft.com/office/drawing/2014/main" id="{E662BEFC-E7CB-435C-98F8-78DF11BB987E}"/>
              </a:ext>
            </a:extLst>
          </p:cNvPr>
          <p:cNvSpPr>
            <a:spLocks noChangeArrowheads="1"/>
          </p:cNvSpPr>
          <p:nvPr/>
        </p:nvSpPr>
        <p:spPr bwMode="auto">
          <a:xfrm>
            <a:off x="508468" y="1485050"/>
            <a:ext cx="41224200" cy="20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4" tIns="45614" rIns="91244"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defRPr/>
            </a:pPr>
            <a:r>
              <a:rPr lang="en-US" sz="8000" b="1" i="0" u="none" strike="noStrike" baseline="0" dirty="0">
                <a:solidFill>
                  <a:schemeClr val="bg1"/>
                </a:solidFill>
                <a:latin typeface="+mj-lt"/>
              </a:rPr>
              <a:t>BREAST CANCER DIAGNOSIS AND PREDICTION BY MACHINE LEARNING </a:t>
            </a:r>
          </a:p>
          <a:p>
            <a:pPr>
              <a:spcBef>
                <a:spcPts val="1800"/>
              </a:spcBef>
              <a:defRPr/>
            </a:pPr>
            <a:r>
              <a:rPr lang="en-US" altLang="en-US" sz="3200" dirty="0" err="1">
                <a:solidFill>
                  <a:srgbClr val="FFFFFF"/>
                </a:solidFill>
                <a:latin typeface="+mn-lt"/>
                <a:ea typeface="Arial" charset="0"/>
              </a:rPr>
              <a:t>Aashiya</a:t>
            </a:r>
            <a:r>
              <a:rPr lang="en-US" altLang="en-US" sz="3200" dirty="0">
                <a:solidFill>
                  <a:srgbClr val="FFFFFF"/>
                </a:solidFill>
                <a:latin typeface="+mn-lt"/>
                <a:ea typeface="Arial" charset="0"/>
              </a:rPr>
              <a:t> </a:t>
            </a:r>
            <a:r>
              <a:rPr lang="en-US" altLang="en-US" sz="3200" dirty="0" err="1">
                <a:solidFill>
                  <a:srgbClr val="FFFFFF"/>
                </a:solidFill>
                <a:latin typeface="+mn-lt"/>
                <a:ea typeface="Arial" charset="0"/>
              </a:rPr>
              <a:t>Aryal</a:t>
            </a:r>
            <a:r>
              <a:rPr lang="en-US" altLang="en-US" sz="3200" dirty="0">
                <a:solidFill>
                  <a:srgbClr val="FFFFFF"/>
                </a:solidFill>
                <a:latin typeface="+mn-lt"/>
                <a:ea typeface="Arial" charset="0"/>
              </a:rPr>
              <a:t>, Anuj </a:t>
            </a:r>
            <a:r>
              <a:rPr lang="en-US" altLang="en-US" sz="3200" dirty="0" err="1">
                <a:solidFill>
                  <a:srgbClr val="FFFFFF"/>
                </a:solidFill>
                <a:latin typeface="+mn-lt"/>
                <a:ea typeface="Arial" charset="0"/>
              </a:rPr>
              <a:t>Ursal</a:t>
            </a:r>
            <a:r>
              <a:rPr lang="en-US" altLang="en-US" sz="3200" dirty="0">
                <a:solidFill>
                  <a:srgbClr val="FFFFFF"/>
                </a:solidFill>
                <a:latin typeface="+mn-lt"/>
                <a:ea typeface="Arial" charset="0"/>
              </a:rPr>
              <a:t>, Rosy Shrestha, Yashwant Raut	</a:t>
            </a:r>
          </a:p>
        </p:txBody>
      </p:sp>
      <p:pic>
        <p:nvPicPr>
          <p:cNvPr id="44" name="Picture 43">
            <a:extLst>
              <a:ext uri="{FF2B5EF4-FFF2-40B4-BE49-F238E27FC236}">
                <a16:creationId xmlns:a16="http://schemas.microsoft.com/office/drawing/2014/main" id="{B79680DB-82C7-49CC-96C0-3512037A6737}"/>
              </a:ext>
            </a:extLst>
          </p:cNvPr>
          <p:cNvPicPr>
            <a:picLocks noChangeAspect="1"/>
          </p:cNvPicPr>
          <p:nvPr/>
        </p:nvPicPr>
        <p:blipFill>
          <a:blip r:embed="rId10"/>
          <a:stretch>
            <a:fillRect/>
          </a:stretch>
        </p:blipFill>
        <p:spPr>
          <a:xfrm>
            <a:off x="37725584" y="33538"/>
            <a:ext cx="5086350" cy="5086350"/>
          </a:xfrm>
          <a:prstGeom prst="rect">
            <a:avLst/>
          </a:prstGeom>
        </p:spPr>
      </p:pic>
      <p:sp>
        <p:nvSpPr>
          <p:cNvPr id="45" name="Rectangle 44">
            <a:extLst>
              <a:ext uri="{FF2B5EF4-FFF2-40B4-BE49-F238E27FC236}">
                <a16:creationId xmlns:a16="http://schemas.microsoft.com/office/drawing/2014/main" id="{CD9A06E2-DB15-4DDD-A147-CE562E87A231}"/>
              </a:ext>
            </a:extLst>
          </p:cNvPr>
          <p:cNvSpPr/>
          <p:nvPr/>
        </p:nvSpPr>
        <p:spPr>
          <a:xfrm>
            <a:off x="0" y="5439679"/>
            <a:ext cx="43891200" cy="23484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6161"/>
              </a:solidFill>
            </a:endParaRPr>
          </a:p>
        </p:txBody>
      </p:sp>
      <p:pic>
        <p:nvPicPr>
          <p:cNvPr id="30" name="Picture 29">
            <a:extLst>
              <a:ext uri="{FF2B5EF4-FFF2-40B4-BE49-F238E27FC236}">
                <a16:creationId xmlns:a16="http://schemas.microsoft.com/office/drawing/2014/main" id="{36FFEA4E-2CBA-490E-9886-656100D57B07}"/>
              </a:ext>
            </a:extLst>
          </p:cNvPr>
          <p:cNvPicPr>
            <a:picLocks noChangeAspect="1"/>
          </p:cNvPicPr>
          <p:nvPr/>
        </p:nvPicPr>
        <p:blipFill rotWithShape="1">
          <a:blip r:embed="rId11"/>
          <a:srcRect l="6010" t="2269" r="2607" b="11123"/>
          <a:stretch/>
        </p:blipFill>
        <p:spPr>
          <a:xfrm>
            <a:off x="23184119" y="6023618"/>
            <a:ext cx="9438963" cy="7695584"/>
          </a:xfrm>
          <a:prstGeom prst="rect">
            <a:avLst/>
          </a:prstGeom>
        </p:spPr>
      </p:pic>
      <p:cxnSp>
        <p:nvCxnSpPr>
          <p:cNvPr id="27" name="Horizontal Section Divider" descr="Horizontal Divider">
            <a:extLst>
              <a:ext uri="{FF2B5EF4-FFF2-40B4-BE49-F238E27FC236}">
                <a16:creationId xmlns:a16="http://schemas.microsoft.com/office/drawing/2014/main" id="{2FE13EDE-2B52-4053-B554-E3FA92131C55}"/>
              </a:ext>
            </a:extLst>
          </p:cNvPr>
          <p:cNvCxnSpPr/>
          <p:nvPr/>
        </p:nvCxnSpPr>
        <p:spPr bwMode="auto">
          <a:xfrm>
            <a:off x="23111096" y="18358077"/>
            <a:ext cx="9784080" cy="0"/>
          </a:xfrm>
          <a:prstGeom prst="line">
            <a:avLst/>
          </a:prstGeom>
          <a:noFill/>
          <a:ln w="15875" cap="flat" cmpd="sng" algn="ctr">
            <a:solidFill>
              <a:schemeClr val="tx1"/>
            </a:solidFill>
            <a:prstDash val="dash"/>
            <a:round/>
            <a:headEnd type="none" w="med" len="med"/>
            <a:tailEnd type="none" w="med" len="med"/>
          </a:ln>
          <a:effectLst/>
        </p:spPr>
      </p:cxnSp>
      <p:cxnSp>
        <p:nvCxnSpPr>
          <p:cNvPr id="31" name="Horizontal Section Divider" descr="Horizontal Divider">
            <a:extLst>
              <a:ext uri="{FF2B5EF4-FFF2-40B4-BE49-F238E27FC236}">
                <a16:creationId xmlns:a16="http://schemas.microsoft.com/office/drawing/2014/main" id="{5616B33A-8D0A-46E0-A586-83D9CF69D42D}"/>
              </a:ext>
            </a:extLst>
          </p:cNvPr>
          <p:cNvCxnSpPr/>
          <p:nvPr/>
        </p:nvCxnSpPr>
        <p:spPr bwMode="auto">
          <a:xfrm>
            <a:off x="33560493" y="21065746"/>
            <a:ext cx="9784080" cy="0"/>
          </a:xfrm>
          <a:prstGeom prst="line">
            <a:avLst/>
          </a:prstGeom>
          <a:noFill/>
          <a:ln w="15875" cap="flat" cmpd="sng" algn="ctr">
            <a:solidFill>
              <a:schemeClr val="tx1"/>
            </a:solidFill>
            <a:prstDash val="dash"/>
            <a:round/>
            <a:headEnd type="none" w="med" len="med"/>
            <a:tailEnd type="none" w="med" len="med"/>
          </a:ln>
          <a:effectLst/>
        </p:spPr>
      </p:cxnSp>
      <p:cxnSp>
        <p:nvCxnSpPr>
          <p:cNvPr id="32" name="Horizontal Section Divider" descr="Horizontal Divider">
            <a:extLst>
              <a:ext uri="{FF2B5EF4-FFF2-40B4-BE49-F238E27FC236}">
                <a16:creationId xmlns:a16="http://schemas.microsoft.com/office/drawing/2014/main" id="{4AF74F73-0AEF-4BE1-96FF-81EC43678794}"/>
              </a:ext>
            </a:extLst>
          </p:cNvPr>
          <p:cNvCxnSpPr/>
          <p:nvPr/>
        </p:nvCxnSpPr>
        <p:spPr bwMode="auto">
          <a:xfrm>
            <a:off x="33651963" y="25857732"/>
            <a:ext cx="9784080" cy="0"/>
          </a:xfrm>
          <a:prstGeom prst="line">
            <a:avLst/>
          </a:prstGeom>
          <a:noFill/>
          <a:ln w="15875" cap="flat" cmpd="sng" algn="ctr">
            <a:solidFill>
              <a:schemeClr val="tx1"/>
            </a:solidFill>
            <a:prstDash val="dash"/>
            <a:round/>
            <a:headEnd type="none" w="med" len="med"/>
            <a:tailEnd type="none" w="med" len="med"/>
          </a:ln>
          <a:effectLst/>
        </p:spPr>
      </p:cxnSp>
      <p:cxnSp>
        <p:nvCxnSpPr>
          <p:cNvPr id="33" name="Horizontal Section Divider" descr="Horizontal Divider">
            <a:extLst>
              <a:ext uri="{FF2B5EF4-FFF2-40B4-BE49-F238E27FC236}">
                <a16:creationId xmlns:a16="http://schemas.microsoft.com/office/drawing/2014/main" id="{89C9DCED-694C-44D3-9992-93528BB6BD93}"/>
              </a:ext>
            </a:extLst>
          </p:cNvPr>
          <p:cNvCxnSpPr/>
          <p:nvPr/>
        </p:nvCxnSpPr>
        <p:spPr bwMode="auto">
          <a:xfrm>
            <a:off x="11819862" y="28492217"/>
            <a:ext cx="9784080" cy="0"/>
          </a:xfrm>
          <a:prstGeom prst="line">
            <a:avLst/>
          </a:prstGeom>
          <a:noFill/>
          <a:ln w="15875" cap="flat" cmpd="sng" algn="ctr">
            <a:solidFill>
              <a:schemeClr val="tx1"/>
            </a:solidFill>
            <a:prstDash val="dash"/>
            <a:round/>
            <a:headEnd type="none" w="med" len="med"/>
            <a:tailEnd type="none" w="med" len="med"/>
          </a:ln>
          <a:effectLst/>
        </p:spPr>
      </p:cxnSp>
      <p:sp>
        <p:nvSpPr>
          <p:cNvPr id="34" name="Conclusion Analysis Textbox">
            <a:extLst>
              <a:ext uri="{FF2B5EF4-FFF2-40B4-BE49-F238E27FC236}">
                <a16:creationId xmlns:a16="http://schemas.microsoft.com/office/drawing/2014/main" id="{A0C65B13-E83A-4ED5-BB84-0D0FBFE86D8C}"/>
              </a:ext>
            </a:extLst>
          </p:cNvPr>
          <p:cNvSpPr txBox="1"/>
          <p:nvPr/>
        </p:nvSpPr>
        <p:spPr>
          <a:xfrm>
            <a:off x="23507700" y="29049517"/>
            <a:ext cx="9829800" cy="622286"/>
          </a:xfrm>
          <a:prstGeom prst="rect">
            <a:avLst/>
          </a:prstGeom>
          <a:solidFill>
            <a:schemeClr val="bg1">
              <a:alpha val="63000"/>
            </a:schemeClr>
          </a:solidFill>
          <a:effectLst/>
        </p:spPr>
        <p:txBody>
          <a:bodyPr>
            <a:spAutoFit/>
          </a:bodyPr>
          <a:lstStyle/>
          <a:p>
            <a:pPr>
              <a:lnSpc>
                <a:spcPts val="4600"/>
              </a:lnSpc>
              <a:spcAft>
                <a:spcPts val="1200"/>
              </a:spcAft>
              <a:defRPr/>
            </a:pPr>
            <a:endParaRPr lang="en-US" sz="3000" dirty="0">
              <a:latin typeface="Arial" charset="0"/>
              <a:ea typeface="Arial" charset="0"/>
              <a:cs typeface="Arial" charset="0"/>
            </a:endParaRPr>
          </a:p>
        </p:txBody>
      </p:sp>
    </p:spTree>
    <p:extLst>
      <p:ext uri="{BB962C8B-B14F-4D97-AF65-F5344CB8AC3E}">
        <p14:creationId xmlns:p14="http://schemas.microsoft.com/office/powerpoint/2010/main" val="1605720486"/>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 Accessible" id="{BC02AB42-924F-614D-9F02-5DAD031142A4}" vid="{CEC2668D-C73A-D648-809C-2002B42E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Poster Template</Template>
  <TotalTime>446</TotalTime>
  <Words>806</Words>
  <Application>Microsoft Office PowerPoint</Application>
  <PresentationFormat>Custom</PresentationFormat>
  <Paragraphs>87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System Font Regular</vt:lpstr>
      <vt:lpstr>Times New Roman</vt:lpstr>
      <vt:lpstr>Research Poster Template</vt:lpstr>
      <vt:lpstr>PowerPoint Presentation</vt:lpstr>
    </vt:vector>
  </TitlesOfParts>
  <Manager/>
  <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Shrestha, Rosy</cp:lastModifiedBy>
  <cp:revision>18</cp:revision>
  <cp:lastPrinted>2018-07-27T15:05:13Z</cp:lastPrinted>
  <dcterms:created xsi:type="dcterms:W3CDTF">2019-03-28T18:35:19Z</dcterms:created>
  <dcterms:modified xsi:type="dcterms:W3CDTF">2022-04-22T14:26:07Z</dcterms:modified>
  <cp:category/>
</cp:coreProperties>
</file>